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63" r:id="rId5"/>
    <p:sldId id="262" r:id="rId6"/>
    <p:sldId id="264" r:id="rId7"/>
    <p:sldId id="266" r:id="rId8"/>
    <p:sldId id="260" r:id="rId9"/>
    <p:sldId id="261" r:id="rId10"/>
    <p:sldId id="25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2" d="100"/>
          <a:sy n="52" d="100"/>
        </p:scale>
        <p:origin x="29"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11/28/2020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0033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11/28/2020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7670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11/28/2020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6227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11/28/2020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99324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11/28/2020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2689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11/28/2020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65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11/28/2020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796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11/28/2020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8326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11/28/2020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8074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11/28/2020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005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11/28/2020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613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11/28/2020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455294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5" r:id="rId5"/>
    <p:sldLayoutId id="2147483679" r:id="rId6"/>
    <p:sldLayoutId id="2147483680" r:id="rId7"/>
    <p:sldLayoutId id="2147483681" r:id="rId8"/>
    <p:sldLayoutId id="2147483684" r:id="rId9"/>
    <p:sldLayoutId id="2147483682" r:id="rId10"/>
    <p:sldLayoutId id="214748368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a:extLst>
              <a:ext uri="{FF2B5EF4-FFF2-40B4-BE49-F238E27FC236}">
                <a16:creationId xmlns:a16="http://schemas.microsoft.com/office/drawing/2014/main" id="{0DA009C0-0FEF-4AC3-AB33-7EE2D6FB66EB}"/>
              </a:ext>
            </a:extLst>
          </p:cNvPr>
          <p:cNvPicPr>
            <a:picLocks noChangeAspect="1"/>
          </p:cNvPicPr>
          <p:nvPr/>
        </p:nvPicPr>
        <p:blipFill rotWithShape="1">
          <a:blip r:embed="rId2"/>
          <a:srcRect t="3399" r="-1" b="12624"/>
          <a:stretch/>
        </p:blipFill>
        <p:spPr>
          <a:xfrm>
            <a:off x="208002" y="10"/>
            <a:ext cx="12188952" cy="6857990"/>
          </a:xfrm>
          <a:prstGeom prst="rect">
            <a:avLst/>
          </a:prstGeom>
        </p:spPr>
      </p:pic>
      <p:sp>
        <p:nvSpPr>
          <p:cNvPr id="22" name="Rectangle 12">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64432"/>
            <a:ext cx="6096000"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6906B-8271-4F96-A106-E9D26DF35B8E}"/>
              </a:ext>
            </a:extLst>
          </p:cNvPr>
          <p:cNvSpPr>
            <a:spLocks noGrp="1"/>
          </p:cNvSpPr>
          <p:nvPr>
            <p:ph type="ctrTitle"/>
          </p:nvPr>
        </p:nvSpPr>
        <p:spPr>
          <a:xfrm>
            <a:off x="6677023" y="990599"/>
            <a:ext cx="4857751" cy="1563989"/>
          </a:xfrm>
        </p:spPr>
        <p:txBody>
          <a:bodyPr vert="horz" lIns="91440" tIns="45720" rIns="91440" bIns="45720" rtlCol="0" anchor="ctr">
            <a:normAutofit/>
          </a:bodyPr>
          <a:lstStyle/>
          <a:p>
            <a:pPr algn="l"/>
            <a:r>
              <a:rPr lang="en-US" sz="2600" kern="1200" cap="all" spc="120" baseline="0">
                <a:solidFill>
                  <a:schemeClr val="bg1"/>
                </a:solidFill>
                <a:effectLst/>
                <a:latin typeface="+mj-lt"/>
                <a:ea typeface="+mj-ea"/>
                <a:cs typeface="+mj-cs"/>
              </a:rPr>
              <a:t>Revitalizing Stock Predictions with Machine Learning Algorithms – An Empirical Study</a:t>
            </a:r>
            <a:endParaRPr lang="en-US" sz="2600" kern="1200" cap="all" spc="120" baseline="0">
              <a:solidFill>
                <a:schemeClr val="bg1"/>
              </a:solidFill>
              <a:latin typeface="+mj-lt"/>
              <a:ea typeface="+mj-ea"/>
              <a:cs typeface="+mj-cs"/>
            </a:endParaRPr>
          </a:p>
        </p:txBody>
      </p:sp>
      <p:sp>
        <p:nvSpPr>
          <p:cNvPr id="23" name="Rectangle 14">
            <a:extLst>
              <a:ext uri="{FF2B5EF4-FFF2-40B4-BE49-F238E27FC236}">
                <a16:creationId xmlns:a16="http://schemas.microsoft.com/office/drawing/2014/main" id="{4815D795-EBA0-4245-89F8-B45948168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2727295"/>
            <a:ext cx="6096000" cy="345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C8B1AD9E-9026-44BA-89BA-E55F2DC64353}"/>
              </a:ext>
            </a:extLst>
          </p:cNvPr>
          <p:cNvSpPr>
            <a:spLocks noGrp="1"/>
          </p:cNvSpPr>
          <p:nvPr>
            <p:ph type="subTitle" idx="1"/>
          </p:nvPr>
        </p:nvSpPr>
        <p:spPr>
          <a:xfrm>
            <a:off x="6677024" y="3071909"/>
            <a:ext cx="4924426" cy="2795492"/>
          </a:xfrm>
        </p:spPr>
        <p:txBody>
          <a:bodyPr vert="horz" lIns="91440" tIns="45720" rIns="91440" bIns="45720" rtlCol="0">
            <a:normAutofit/>
          </a:bodyPr>
          <a:lstStyle/>
          <a:p>
            <a:pPr algn="l">
              <a:lnSpc>
                <a:spcPct val="91000"/>
              </a:lnSpc>
            </a:pPr>
            <a:r>
              <a:rPr lang="en-US" sz="2500" dirty="0">
                <a:solidFill>
                  <a:schemeClr val="tx1"/>
                </a:solidFill>
              </a:rPr>
              <a:t>Presented By :</a:t>
            </a:r>
          </a:p>
          <a:p>
            <a:pPr algn="l">
              <a:lnSpc>
                <a:spcPct val="91000"/>
              </a:lnSpc>
            </a:pPr>
            <a:r>
              <a:rPr lang="en-US" sz="2500" dirty="0">
                <a:solidFill>
                  <a:schemeClr val="tx1"/>
                </a:solidFill>
              </a:rPr>
              <a:t>Shubham Sood</a:t>
            </a:r>
          </a:p>
          <a:p>
            <a:pPr algn="l">
              <a:lnSpc>
                <a:spcPct val="91000"/>
              </a:lnSpc>
            </a:pPr>
            <a:r>
              <a:rPr lang="en-US" sz="2500" dirty="0">
                <a:solidFill>
                  <a:schemeClr val="tx1"/>
                </a:solidFill>
              </a:rPr>
              <a:t>Vaibhav Gaur</a:t>
            </a:r>
          </a:p>
          <a:p>
            <a:pPr algn="l">
              <a:lnSpc>
                <a:spcPct val="91000"/>
              </a:lnSpc>
            </a:pPr>
            <a:r>
              <a:rPr lang="en-US" sz="2500" dirty="0">
                <a:solidFill>
                  <a:schemeClr val="tx1"/>
                </a:solidFill>
              </a:rPr>
              <a:t>Lisha Uppal</a:t>
            </a:r>
          </a:p>
          <a:p>
            <a:pPr algn="l">
              <a:lnSpc>
                <a:spcPct val="91000"/>
              </a:lnSpc>
            </a:pPr>
            <a:r>
              <a:rPr lang="en-US" sz="2500" dirty="0">
                <a:solidFill>
                  <a:schemeClr val="tx1"/>
                </a:solidFill>
              </a:rPr>
              <a:t>Manpreet Kaur</a:t>
            </a:r>
          </a:p>
          <a:p>
            <a:pPr algn="l">
              <a:lnSpc>
                <a:spcPct val="91000"/>
              </a:lnSpc>
            </a:pPr>
            <a:endParaRPr lang="en-US" sz="2500" dirty="0">
              <a:solidFill>
                <a:schemeClr val="tx1"/>
              </a:solidFill>
            </a:endParaRPr>
          </a:p>
        </p:txBody>
      </p:sp>
      <p:sp>
        <p:nvSpPr>
          <p:cNvPr id="5" name="TextBox 4">
            <a:extLst>
              <a:ext uri="{FF2B5EF4-FFF2-40B4-BE49-F238E27FC236}">
                <a16:creationId xmlns:a16="http://schemas.microsoft.com/office/drawing/2014/main" id="{216657DC-5638-4BBA-9A3F-EF403AB280B0}"/>
              </a:ext>
            </a:extLst>
          </p:cNvPr>
          <p:cNvSpPr txBox="1"/>
          <p:nvPr/>
        </p:nvSpPr>
        <p:spPr>
          <a:xfrm>
            <a:off x="590550" y="1432629"/>
            <a:ext cx="4916425" cy="2923877"/>
          </a:xfrm>
          <a:prstGeom prst="rect">
            <a:avLst/>
          </a:prstGeom>
          <a:noFill/>
        </p:spPr>
        <p:txBody>
          <a:bodyPr wrap="square" rtlCol="0">
            <a:spAutoFit/>
          </a:bodyPr>
          <a:lstStyle/>
          <a:p>
            <a:r>
              <a:rPr lang="en-US" sz="3600" b="0" i="0" dirty="0">
                <a:solidFill>
                  <a:srgbClr val="212529"/>
                </a:solidFill>
                <a:effectLst/>
                <a:latin typeface="Poppins"/>
              </a:rPr>
              <a:t>IEEE India Council International Conference 2020</a:t>
            </a:r>
          </a:p>
          <a:p>
            <a:endParaRPr lang="en-US" sz="3600" dirty="0">
              <a:solidFill>
                <a:srgbClr val="212529"/>
              </a:solidFill>
              <a:latin typeface="Poppins"/>
            </a:endParaRPr>
          </a:p>
          <a:p>
            <a:endParaRPr lang="en-US" sz="2000" dirty="0">
              <a:solidFill>
                <a:srgbClr val="212529"/>
              </a:solidFill>
              <a:latin typeface="Poppins"/>
            </a:endParaRPr>
          </a:p>
          <a:p>
            <a:r>
              <a:rPr lang="en-IN" sz="2000" dirty="0"/>
              <a:t>Track Number: 7 (WIE)</a:t>
            </a:r>
          </a:p>
        </p:txBody>
      </p:sp>
      <p:pic>
        <p:nvPicPr>
          <p:cNvPr id="7" name="Picture 6">
            <a:extLst>
              <a:ext uri="{FF2B5EF4-FFF2-40B4-BE49-F238E27FC236}">
                <a16:creationId xmlns:a16="http://schemas.microsoft.com/office/drawing/2014/main" id="{069A0334-18A6-4503-947A-06141C52C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394" y="233345"/>
            <a:ext cx="1090769" cy="447215"/>
          </a:xfrm>
          <a:prstGeom prst="rect">
            <a:avLst/>
          </a:prstGeom>
        </p:spPr>
      </p:pic>
      <p:pic>
        <p:nvPicPr>
          <p:cNvPr id="9" name="Picture 8">
            <a:extLst>
              <a:ext uri="{FF2B5EF4-FFF2-40B4-BE49-F238E27FC236}">
                <a16:creationId xmlns:a16="http://schemas.microsoft.com/office/drawing/2014/main" id="{F73CA9F6-D8C6-423F-B47C-1BE068B962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550" y="236265"/>
            <a:ext cx="1940391" cy="467773"/>
          </a:xfrm>
          <a:prstGeom prst="rect">
            <a:avLst/>
          </a:prstGeom>
        </p:spPr>
      </p:pic>
      <p:pic>
        <p:nvPicPr>
          <p:cNvPr id="11" name="Picture 10">
            <a:extLst>
              <a:ext uri="{FF2B5EF4-FFF2-40B4-BE49-F238E27FC236}">
                <a16:creationId xmlns:a16="http://schemas.microsoft.com/office/drawing/2014/main" id="{DCE71A52-4C86-46D4-9AD5-AB99AC8A82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7419" y="233345"/>
            <a:ext cx="1834907" cy="470693"/>
          </a:xfrm>
          <a:prstGeom prst="rect">
            <a:avLst/>
          </a:prstGeom>
        </p:spPr>
      </p:pic>
    </p:spTree>
    <p:extLst>
      <p:ext uri="{BB962C8B-B14F-4D97-AF65-F5344CB8AC3E}">
        <p14:creationId xmlns:p14="http://schemas.microsoft.com/office/powerpoint/2010/main" val="126134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0C749-89AD-4505-A1FC-F9DF949D1B7E}"/>
              </a:ext>
            </a:extLst>
          </p:cNvPr>
          <p:cNvSpPr>
            <a:spLocks noGrp="1"/>
          </p:cNvSpPr>
          <p:nvPr>
            <p:ph type="title"/>
          </p:nvPr>
        </p:nvSpPr>
        <p:spPr>
          <a:xfrm>
            <a:off x="960120" y="643467"/>
            <a:ext cx="3212593" cy="5571066"/>
          </a:xfrm>
        </p:spPr>
        <p:txBody>
          <a:bodyPr>
            <a:normAutofit/>
          </a:bodyPr>
          <a:lstStyle/>
          <a:p>
            <a:r>
              <a:rPr lang="en-US" sz="4100" dirty="0"/>
              <a:t>CONCLUSION AND FUTURE WORK</a:t>
            </a:r>
          </a:p>
        </p:txBody>
      </p:sp>
      <p:sp>
        <p:nvSpPr>
          <p:cNvPr id="3" name="Content Placeholder 2">
            <a:extLst>
              <a:ext uri="{FF2B5EF4-FFF2-40B4-BE49-F238E27FC236}">
                <a16:creationId xmlns:a16="http://schemas.microsoft.com/office/drawing/2014/main" id="{B74A8CC3-A674-4769-916C-16FB83614CF5}"/>
              </a:ext>
            </a:extLst>
          </p:cNvPr>
          <p:cNvSpPr>
            <a:spLocks noGrp="1"/>
          </p:cNvSpPr>
          <p:nvPr>
            <p:ph idx="1"/>
          </p:nvPr>
        </p:nvSpPr>
        <p:spPr>
          <a:xfrm>
            <a:off x="4914900" y="319597"/>
            <a:ext cx="7019925" cy="5894936"/>
          </a:xfrm>
        </p:spPr>
        <p:txBody>
          <a:bodyPr anchor="ctr">
            <a:normAutofit/>
          </a:bodyPr>
          <a:lstStyle/>
          <a:p>
            <a:pPr marL="285750" marR="0" indent="-285750" algn="just">
              <a:lnSpc>
                <a:spcPct val="91000"/>
              </a:lnSpc>
              <a:spcBef>
                <a:spcPts val="600"/>
              </a:spcBef>
              <a:spcAft>
                <a:spcPts val="60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In our research work, we have implemented several algorithms just to test their accuracy over the stock prices dataset. That leads us to the conclusion that it's possible to identify the various patterns in the stock market, just like the trader does in real life. </a:t>
            </a:r>
          </a:p>
          <a:p>
            <a:pPr marR="0" algn="just">
              <a:lnSpc>
                <a:spcPct val="91000"/>
              </a:lnSpc>
              <a:spcBef>
                <a:spcPts val="600"/>
              </a:spcBef>
              <a:spcAft>
                <a:spcPts val="600"/>
              </a:spcAft>
            </a:pPr>
            <a:endParaRPr lang="en-US" sz="2000" dirty="0">
              <a:effectLst/>
              <a:latin typeface="Times New Roman" panose="02020603050405020304" pitchFamily="18" charset="0"/>
              <a:ea typeface="SimSun" panose="02010600030101010101" pitchFamily="2" charset="-122"/>
            </a:endParaRPr>
          </a:p>
          <a:p>
            <a:pPr marL="285750" marR="0" indent="-285750" algn="just">
              <a:lnSpc>
                <a:spcPct val="91000"/>
              </a:lnSpc>
              <a:spcBef>
                <a:spcPts val="0"/>
              </a:spcBef>
              <a:spcAft>
                <a:spcPts val="60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For the future work, we propose to develop an API to check the Nifty50 P: E ratio, which can help us in knowing whether it's the time to buy or to sell the shares. </a:t>
            </a:r>
          </a:p>
          <a:p>
            <a:pPr marR="0" algn="just">
              <a:lnSpc>
                <a:spcPct val="91000"/>
              </a:lnSpc>
              <a:spcBef>
                <a:spcPts val="0"/>
              </a:spcBef>
              <a:spcAft>
                <a:spcPts val="600"/>
              </a:spcAft>
            </a:pPr>
            <a:endParaRPr lang="en-US" sz="2000" dirty="0">
              <a:effectLst/>
              <a:latin typeface="Times New Roman" panose="02020603050405020304" pitchFamily="18" charset="0"/>
              <a:ea typeface="SimSun" panose="02010600030101010101" pitchFamily="2" charset="-122"/>
            </a:endParaRPr>
          </a:p>
          <a:p>
            <a:pPr marL="285750" marR="0" indent="-285750" algn="just">
              <a:lnSpc>
                <a:spcPct val="91000"/>
              </a:lnSpc>
              <a:spcBef>
                <a:spcPts val="0"/>
              </a:spcBef>
              <a:spcAft>
                <a:spcPts val="1200"/>
              </a:spcAft>
              <a:buFont typeface="Arial" panose="020B0604020202020204" pitchFamily="34" charset="0"/>
              <a:buChar char="•"/>
            </a:pPr>
            <a:r>
              <a:rPr lang="en-US" sz="2000" spc="15" dirty="0">
                <a:effectLst/>
                <a:latin typeface="Times New Roman" panose="02020603050405020304" pitchFamily="18" charset="0"/>
                <a:ea typeface="SimSun" panose="02010600030101010101" pitchFamily="2" charset="-122"/>
              </a:rPr>
              <a:t>We also propose to experiment with it further</a:t>
            </a:r>
            <a:r>
              <a:rPr lang="en-US" sz="2000" dirty="0">
                <a:effectLst/>
                <a:latin typeface="Times New Roman" panose="02020603050405020304" pitchFamily="18" charset="0"/>
                <a:ea typeface="SimSun" panose="02010600030101010101" pitchFamily="2" charset="-122"/>
              </a:rPr>
              <a:t> using the forex market as well. Still, since the market is very unpredictable and a slight change in a country can make a significant change in its currency, that's why a better-trained model would be required for it to predict forex prices and to help intraday traders. </a:t>
            </a:r>
          </a:p>
        </p:txBody>
      </p:sp>
    </p:spTree>
    <p:extLst>
      <p:ext uri="{BB962C8B-B14F-4D97-AF65-F5344CB8AC3E}">
        <p14:creationId xmlns:p14="http://schemas.microsoft.com/office/powerpoint/2010/main" val="263916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93956-61C9-40DC-A50C-72B140BE621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493A37D-4590-456A-BE93-CDF904A24BE9}"/>
              </a:ext>
            </a:extLst>
          </p:cNvPr>
          <p:cNvSpPr>
            <a:spLocks noGrp="1"/>
          </p:cNvSpPr>
          <p:nvPr>
            <p:ph idx="1"/>
          </p:nvPr>
        </p:nvSpPr>
        <p:spPr>
          <a:xfrm>
            <a:off x="960120" y="2867487"/>
            <a:ext cx="10268712" cy="3313857"/>
          </a:xfrm>
        </p:spPr>
        <p:txBody>
          <a:bodyPr>
            <a:normAutofit fontScale="62500" lnSpcReduction="20000"/>
          </a:bodyPr>
          <a:lstStyle/>
          <a:p>
            <a:r>
              <a:rPr lang="en-IN" dirty="0"/>
              <a:t>[1] Sadia, K. Hiba, Aditya Sharma, </a:t>
            </a:r>
            <a:r>
              <a:rPr lang="en-IN" dirty="0" err="1"/>
              <a:t>Adarrsh</a:t>
            </a:r>
            <a:r>
              <a:rPr lang="en-IN" dirty="0"/>
              <a:t> Paul, </a:t>
            </a:r>
            <a:r>
              <a:rPr lang="en-IN" dirty="0" err="1"/>
              <a:t>Sarmistha</a:t>
            </a:r>
            <a:r>
              <a:rPr lang="en-IN" dirty="0"/>
              <a:t> </a:t>
            </a:r>
            <a:r>
              <a:rPr lang="en-IN" dirty="0" err="1"/>
              <a:t>Padhi</a:t>
            </a:r>
            <a:r>
              <a:rPr lang="en-IN" dirty="0"/>
              <a:t>, and Saurav Sanyal. "Stock Market Prediction Using Machine Learning Algorithms." IJEAT (2019). </a:t>
            </a:r>
          </a:p>
          <a:p>
            <a:r>
              <a:rPr lang="en-IN" dirty="0"/>
              <a:t>[2] Gong, Jibing, and </a:t>
            </a:r>
            <a:r>
              <a:rPr lang="en-IN" dirty="0" err="1"/>
              <a:t>Shengtao</a:t>
            </a:r>
            <a:r>
              <a:rPr lang="en-IN" dirty="0"/>
              <a:t> Sun. "A new approach of stock price prediction based on logistic regression model." 2009 International Conference on New Trends in Information and Service Science. IEEE, 2009. </a:t>
            </a:r>
          </a:p>
          <a:p>
            <a:r>
              <a:rPr lang="en-IN" dirty="0"/>
              <a:t>[3] Khan, W., M. A. Ghazanfar, M. </a:t>
            </a:r>
            <a:r>
              <a:rPr lang="en-IN" dirty="0" err="1"/>
              <a:t>Asam</a:t>
            </a:r>
            <a:r>
              <a:rPr lang="en-IN" dirty="0"/>
              <a:t>, A. Iqbal, S. Ahmad, and </a:t>
            </a:r>
            <a:r>
              <a:rPr lang="en-IN" dirty="0" err="1"/>
              <a:t>Javed</a:t>
            </a:r>
            <a:r>
              <a:rPr lang="en-IN" dirty="0"/>
              <a:t> Ali Khan. "PREDICTING TREND IN STOCK MARKET EXCHANGE USING MACHINE LEARNING</a:t>
            </a:r>
          </a:p>
          <a:p>
            <a:r>
              <a:rPr lang="en-IN" dirty="0"/>
              <a:t>[6] Selvin, </a:t>
            </a:r>
            <a:r>
              <a:rPr lang="en-IN" dirty="0" err="1"/>
              <a:t>Sreelekshmy</a:t>
            </a:r>
            <a:r>
              <a:rPr lang="en-IN" dirty="0"/>
              <a:t>, R. </a:t>
            </a:r>
            <a:r>
              <a:rPr lang="en-IN" dirty="0" err="1"/>
              <a:t>Vinayakumar</a:t>
            </a:r>
            <a:r>
              <a:rPr lang="en-IN" dirty="0"/>
              <a:t>, E. A. Gopalakrishnan, Vijay Krishna Menon, and K. P. Soman. "Stock price prediction using LSTM, RNN and CNN-sliding window model." In 2017 international conference on advances in computing, communications and informatics (</a:t>
            </a:r>
            <a:r>
              <a:rPr lang="en-IN" dirty="0" err="1"/>
              <a:t>icacci</a:t>
            </a:r>
            <a:r>
              <a:rPr lang="en-IN" dirty="0"/>
              <a:t>), pp. 1643-1647. IEEE, 2017.</a:t>
            </a:r>
          </a:p>
          <a:p>
            <a:r>
              <a:rPr lang="en-IN" dirty="0"/>
              <a:t>[13] </a:t>
            </a:r>
            <a:r>
              <a:rPr lang="en-IN" dirty="0" err="1"/>
              <a:t>Hochreiter</a:t>
            </a:r>
            <a:r>
              <a:rPr lang="en-IN" dirty="0"/>
              <a:t>, Sepp, and Jürgen </a:t>
            </a:r>
            <a:r>
              <a:rPr lang="en-IN" dirty="0" err="1"/>
              <a:t>Schmidhuber</a:t>
            </a:r>
            <a:r>
              <a:rPr lang="en-IN" dirty="0"/>
              <a:t>. "Long short-term memory." Neural computation 9.8 (1997): 1735-1780. </a:t>
            </a:r>
          </a:p>
        </p:txBody>
      </p:sp>
    </p:spTree>
    <p:extLst>
      <p:ext uri="{BB962C8B-B14F-4D97-AF65-F5344CB8AC3E}">
        <p14:creationId xmlns:p14="http://schemas.microsoft.com/office/powerpoint/2010/main" val="238557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72FB-E6F1-4A1D-9807-868A68D42318}"/>
              </a:ext>
            </a:extLst>
          </p:cNvPr>
          <p:cNvSpPr>
            <a:spLocks noGrp="1"/>
          </p:cNvSpPr>
          <p:nvPr>
            <p:ph type="title"/>
          </p:nvPr>
        </p:nvSpPr>
        <p:spPr/>
        <p:txBody>
          <a:bodyPr/>
          <a:lstStyle/>
          <a:p>
            <a:r>
              <a:rPr lang="en-US" sz="6600" dirty="0">
                <a:effectLst/>
                <a:latin typeface="Unispace" panose="02000809060000020004" pitchFamily="49" charset="0"/>
                <a:ea typeface="SimSun" panose="02010600030101010101" pitchFamily="2" charset="-122"/>
              </a:rPr>
              <a:t>Introduction</a:t>
            </a:r>
            <a:endParaRPr lang="en-US" dirty="0"/>
          </a:p>
        </p:txBody>
      </p:sp>
      <p:sp>
        <p:nvSpPr>
          <p:cNvPr id="3" name="Content Placeholder 2">
            <a:extLst>
              <a:ext uri="{FF2B5EF4-FFF2-40B4-BE49-F238E27FC236}">
                <a16:creationId xmlns:a16="http://schemas.microsoft.com/office/drawing/2014/main" id="{655FA026-9728-422E-87F0-AE1293D4D69D}"/>
              </a:ext>
            </a:extLst>
          </p:cNvPr>
          <p:cNvSpPr>
            <a:spLocks noGrp="1"/>
          </p:cNvSpPr>
          <p:nvPr>
            <p:ph idx="1"/>
          </p:nvPr>
        </p:nvSpPr>
        <p:spPr>
          <a:xfrm>
            <a:off x="5060272" y="2504625"/>
            <a:ext cx="6533964" cy="3593592"/>
          </a:xfrm>
        </p:spPr>
        <p:txBody>
          <a:bodyPr>
            <a:noAutofit/>
          </a:bodyPr>
          <a:lstStyle/>
          <a:p>
            <a:pPr algn="just"/>
            <a:r>
              <a:rPr lang="x-none" sz="1600" spc="-5" dirty="0">
                <a:effectLst/>
                <a:latin typeface="Times New Roman" panose="02020603050405020304" pitchFamily="18" charset="0"/>
                <a:ea typeface="SimSun" panose="02010600030101010101" pitchFamily="2" charset="-122"/>
              </a:rPr>
              <a:t>In recent years Machine Learning has transformed the world in many ways from its applications in computer vision medical science as well as many other domains. Humans have become dependent on data and information in society and due to this, the technology is evolving. We could not help but wonder, can the same technique be used to predict something non-linear and non-stationary like the Stock Market? </a:t>
            </a:r>
            <a:endParaRPr lang="en-IN" sz="1600" spc="-5" dirty="0">
              <a:effectLst/>
              <a:latin typeface="Times New Roman" panose="02020603050405020304" pitchFamily="18" charset="0"/>
              <a:ea typeface="SimSun" panose="02010600030101010101" pitchFamily="2" charset="-122"/>
            </a:endParaRPr>
          </a:p>
          <a:p>
            <a:pPr algn="just"/>
            <a:r>
              <a:rPr lang="x-none" sz="1600" spc="-5" dirty="0">
                <a:effectLst/>
                <a:latin typeface="Times New Roman" panose="02020603050405020304" pitchFamily="18" charset="0"/>
                <a:ea typeface="SimSun" panose="02010600030101010101" pitchFamily="2" charset="-122"/>
              </a:rPr>
              <a:t>The stock</a:t>
            </a:r>
            <a:r>
              <a:rPr lang="x-none" sz="1600" spc="-5" dirty="0">
                <a:solidFill>
                  <a:srgbClr val="FFFFFF"/>
                </a:solidFill>
                <a:effectLst/>
                <a:latin typeface="Times New Roman" panose="02020603050405020304" pitchFamily="18" charset="0"/>
                <a:ea typeface="SimSun" panose="02010600030101010101" pitchFamily="2" charset="-122"/>
              </a:rPr>
              <a:t> </a:t>
            </a:r>
            <a:r>
              <a:rPr lang="x-none" sz="1600" spc="-5" dirty="0">
                <a:effectLst/>
                <a:latin typeface="Times New Roman" panose="02020603050405020304" pitchFamily="18" charset="0"/>
                <a:ea typeface="SimSun" panose="02010600030101010101" pitchFamily="2" charset="-122"/>
              </a:rPr>
              <a:t>market is one of the many exciting topics to be researched by students and scholars alike. Stock market prediction is a vast topic with a lot of dependencies like the company's recent product releases and its history etc. This all goes into the study of stock prices at the time of investment. </a:t>
            </a:r>
            <a:r>
              <a:rPr lang="en-IN" sz="1600" spc="-5" dirty="0">
                <a:effectLst/>
                <a:latin typeface="Times New Roman" panose="02020603050405020304" pitchFamily="18" charset="0"/>
                <a:ea typeface="SimSun" panose="02010600030101010101" pitchFamily="2" charset="-122"/>
              </a:rPr>
              <a:t>We have used the different </a:t>
            </a:r>
            <a:r>
              <a:rPr lang="x-none" sz="1600" spc="-5" dirty="0">
                <a:effectLst/>
                <a:latin typeface="Times New Roman" panose="02020603050405020304" pitchFamily="18" charset="0"/>
                <a:ea typeface="SimSun" panose="02010600030101010101" pitchFamily="2" charset="-122"/>
              </a:rPr>
              <a:t>Supervised Learning Algorithms and LSTM Architecture and tried to evaluate them to check which one of them best suits to predict the stock prices.</a:t>
            </a:r>
            <a:endParaRPr lang="en-US" sz="1600" spc="-5" dirty="0">
              <a:effectLst/>
              <a:latin typeface="Times New Roman" panose="02020603050405020304" pitchFamily="18" charset="0"/>
              <a:ea typeface="SimSun" panose="02010600030101010101" pitchFamily="2" charset="-122"/>
            </a:endParaRPr>
          </a:p>
          <a:p>
            <a:pPr algn="just"/>
            <a:endParaRPr lang="en-US" sz="500" dirty="0"/>
          </a:p>
        </p:txBody>
      </p:sp>
      <p:pic>
        <p:nvPicPr>
          <p:cNvPr id="1026" name="Picture 2" descr="A simple deep learning model for stock price prediction using TensorFlow |  by Sebastian Heinz | ML Review | Medium">
            <a:extLst>
              <a:ext uri="{FF2B5EF4-FFF2-40B4-BE49-F238E27FC236}">
                <a16:creationId xmlns:a16="http://schemas.microsoft.com/office/drawing/2014/main" id="{1748C2C3-02D7-4188-9FB0-121C776B2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703" y="2828247"/>
            <a:ext cx="4071892" cy="305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95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295D-5436-4137-888E-E0068697670D}"/>
              </a:ext>
            </a:extLst>
          </p:cNvPr>
          <p:cNvSpPr>
            <a:spLocks noGrp="1"/>
          </p:cNvSpPr>
          <p:nvPr>
            <p:ph type="title"/>
          </p:nvPr>
        </p:nvSpPr>
        <p:spPr/>
        <p:txBody>
          <a:bodyPr>
            <a:normAutofit fontScale="90000"/>
          </a:bodyPr>
          <a:lstStyle/>
          <a:p>
            <a:r>
              <a:rPr lang="en-US" dirty="0"/>
              <a:t>DATASET AND PRE-PROCESSING</a:t>
            </a:r>
          </a:p>
        </p:txBody>
      </p:sp>
      <p:sp>
        <p:nvSpPr>
          <p:cNvPr id="3" name="Content Placeholder 2">
            <a:extLst>
              <a:ext uri="{FF2B5EF4-FFF2-40B4-BE49-F238E27FC236}">
                <a16:creationId xmlns:a16="http://schemas.microsoft.com/office/drawing/2014/main" id="{CEAE095C-EA99-4FB2-830D-49E7D336308F}"/>
              </a:ext>
            </a:extLst>
          </p:cNvPr>
          <p:cNvSpPr>
            <a:spLocks noGrp="1"/>
          </p:cNvSpPr>
          <p:nvPr>
            <p:ph idx="1"/>
          </p:nvPr>
        </p:nvSpPr>
        <p:spPr>
          <a:xfrm>
            <a:off x="201228" y="2308195"/>
            <a:ext cx="7042952" cy="4452151"/>
          </a:xfrm>
        </p:spPr>
        <p:txBody>
          <a:bodyPr>
            <a:normAutofit fontScale="92500" lnSpcReduction="10000"/>
          </a:bodyPr>
          <a:lstStyle/>
          <a:p>
            <a:pPr marL="0" marR="0" indent="182880" algn="just">
              <a:lnSpc>
                <a:spcPct val="95000"/>
              </a:lnSpc>
              <a:spcBef>
                <a:spcPts val="0"/>
              </a:spcBef>
              <a:spcAft>
                <a:spcPts val="600"/>
              </a:spcAft>
              <a:tabLst>
                <a:tab pos="182880" algn="l"/>
              </a:tabLst>
            </a:pPr>
            <a:r>
              <a:rPr lang="x-none" sz="1600" spc="-5" dirty="0">
                <a:effectLst/>
                <a:latin typeface="Times New Roman" panose="02020603050405020304" pitchFamily="18" charset="0"/>
                <a:ea typeface="SimSun" panose="02010600030101010101" pitchFamily="2" charset="-122"/>
              </a:rPr>
              <a:t>In this proposed model, we have used primary data consisting of stock prices for the well-known company Google from Yahoo! Finance from the year 2004 to May 2020. The dataset includes several attributes details of which are given below.</a:t>
            </a:r>
            <a:endParaRPr lang="en-US" sz="1600" spc="-5" dirty="0">
              <a:effectLst/>
              <a:latin typeface="Times New Roman" panose="02020603050405020304" pitchFamily="18" charset="0"/>
              <a:ea typeface="SimSun" panose="02010600030101010101" pitchFamily="2" charset="-122"/>
            </a:endParaRPr>
          </a:p>
          <a:p>
            <a:pPr marL="0" marR="0" indent="18288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Various features of the gathered dataset which is used for Stock Price Prediction are as follows</a:t>
            </a:r>
            <a:r>
              <a:rPr lang="en-US" sz="1600" b="1" dirty="0">
                <a:effectLst/>
                <a:latin typeface="Times New Roman" panose="02020603050405020304" pitchFamily="18" charset="0"/>
                <a:ea typeface="Times New Roman" panose="02020603050405020304" pitchFamily="18" charset="0"/>
              </a:rPr>
              <a:t>–</a:t>
            </a:r>
          </a:p>
          <a:p>
            <a:pPr marL="0" marR="0" indent="182880" algn="just">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en-US" sz="1600" b="1" i="1" dirty="0">
                <a:effectLst/>
                <a:latin typeface="Times New Roman" panose="02020603050405020304" pitchFamily="18" charset="0"/>
                <a:ea typeface="Times New Roman" panose="02020603050405020304" pitchFamily="18" charset="0"/>
              </a:rPr>
              <a:t>Date</a:t>
            </a:r>
            <a:r>
              <a:rPr lang="en-US" sz="1600" i="1" dirty="0">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This gives the date corresponding to which the stock prices are stored.</a:t>
            </a:r>
          </a:p>
          <a:p>
            <a:pPr marL="342900" marR="0" lvl="0" indent="-342900" algn="just">
              <a:spcBef>
                <a:spcPts val="0"/>
              </a:spcBef>
              <a:spcAft>
                <a:spcPts val="0"/>
              </a:spcAft>
              <a:buFont typeface="Times New Roman" panose="02020603050405020304" pitchFamily="18" charset="0"/>
              <a:buAutoNum type="arabicPeriod"/>
            </a:pPr>
            <a:r>
              <a:rPr lang="en-US" sz="1600" b="1" i="1" dirty="0">
                <a:effectLst/>
                <a:latin typeface="Times New Roman" panose="02020603050405020304" pitchFamily="18" charset="0"/>
                <a:ea typeface="Times New Roman" panose="02020603050405020304" pitchFamily="18" charset="0"/>
              </a:rPr>
              <a:t>Open</a:t>
            </a:r>
            <a:r>
              <a:rPr lang="en-US" sz="1600" dirty="0">
                <a:effectLst/>
                <a:latin typeface="Times New Roman" panose="02020603050405020304" pitchFamily="18" charset="0"/>
                <a:ea typeface="Times New Roman" panose="02020603050405020304" pitchFamily="18" charset="0"/>
              </a:rPr>
              <a:t>- The open is the opening price at which the market opens.</a:t>
            </a:r>
          </a:p>
          <a:p>
            <a:pPr marL="342900" marR="0" lvl="0" indent="-342900" algn="just">
              <a:spcBef>
                <a:spcPts val="0"/>
              </a:spcBef>
              <a:spcAft>
                <a:spcPts val="0"/>
              </a:spcAft>
              <a:buFont typeface="Times New Roman" panose="02020603050405020304" pitchFamily="18" charset="0"/>
              <a:buAutoNum type="arabicPeriod"/>
            </a:pPr>
            <a:r>
              <a:rPr lang="en-US" sz="1600" b="1" i="1" dirty="0">
                <a:effectLst/>
                <a:latin typeface="Times New Roman" panose="02020603050405020304" pitchFamily="18" charset="0"/>
                <a:ea typeface="Times New Roman" panose="02020603050405020304" pitchFamily="18" charset="0"/>
              </a:rPr>
              <a:t>High</a:t>
            </a:r>
            <a:r>
              <a:rPr lang="en-US" sz="1600" i="1" dirty="0">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It represents the</a:t>
            </a:r>
            <a:r>
              <a:rPr lang="en-US" sz="1600" dirty="0">
                <a:solidFill>
                  <a:srgbClr val="FFFFFF"/>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highest</a:t>
            </a:r>
            <a:r>
              <a:rPr lang="en-US" sz="1600" dirty="0">
                <a:solidFill>
                  <a:srgbClr val="FFFFFF"/>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price at which the</a:t>
            </a:r>
            <a:r>
              <a:rPr lang="en-US" sz="1600" dirty="0">
                <a:solidFill>
                  <a:srgbClr val="FFFFFF"/>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stock has reached on the given day.</a:t>
            </a:r>
          </a:p>
          <a:p>
            <a:pPr marL="342900" marR="0" lvl="0" indent="-342900" algn="just">
              <a:spcBef>
                <a:spcPts val="0"/>
              </a:spcBef>
              <a:spcAft>
                <a:spcPts val="0"/>
              </a:spcAft>
              <a:buFont typeface="Times New Roman" panose="02020603050405020304" pitchFamily="18" charset="0"/>
              <a:buAutoNum type="arabicPeriod"/>
            </a:pPr>
            <a:r>
              <a:rPr lang="en-US" sz="1600" b="1" i="1" dirty="0">
                <a:effectLst/>
                <a:latin typeface="Times New Roman" panose="02020603050405020304" pitchFamily="18" charset="0"/>
                <a:ea typeface="Times New Roman" panose="02020603050405020304" pitchFamily="18" charset="0"/>
              </a:rPr>
              <a:t>Low</a:t>
            </a:r>
            <a:r>
              <a:rPr lang="en-US" sz="1600" i="1" dirty="0">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It represents</a:t>
            </a:r>
            <a:r>
              <a:rPr lang="en-US" sz="1600" dirty="0">
                <a:solidFill>
                  <a:srgbClr val="FFFFFF"/>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most economical value at which the</a:t>
            </a:r>
            <a:r>
              <a:rPr lang="en-US" sz="1600" dirty="0">
                <a:solidFill>
                  <a:srgbClr val="FFFFFF"/>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stock has concluded on the given day.</a:t>
            </a:r>
          </a:p>
          <a:p>
            <a:pPr marL="342900" marR="0" lvl="0" indent="-342900" algn="just">
              <a:spcBef>
                <a:spcPts val="0"/>
              </a:spcBef>
              <a:spcAft>
                <a:spcPts val="0"/>
              </a:spcAft>
              <a:buFont typeface="Times New Roman" panose="02020603050405020304" pitchFamily="18" charset="0"/>
              <a:buAutoNum type="arabicPeriod"/>
            </a:pPr>
            <a:r>
              <a:rPr lang="en-US" sz="1600" b="1" i="1" dirty="0">
                <a:effectLst/>
                <a:latin typeface="Times New Roman" panose="02020603050405020304" pitchFamily="18" charset="0"/>
                <a:ea typeface="Times New Roman" panose="02020603050405020304" pitchFamily="18" charset="0"/>
              </a:rPr>
              <a:t>Close</a:t>
            </a:r>
            <a:r>
              <a:rPr lang="en-US" sz="1600" i="1" dirty="0">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The Close is the closing price, and it is the most crucial price as it is the closing price for the given period.</a:t>
            </a:r>
          </a:p>
          <a:p>
            <a:pPr marL="342900" marR="0" lvl="0" indent="-342900" algn="just">
              <a:spcBef>
                <a:spcPts val="0"/>
              </a:spcBef>
              <a:spcAft>
                <a:spcPts val="1200"/>
              </a:spcAft>
              <a:buFont typeface="Times New Roman" panose="02020603050405020304" pitchFamily="18" charset="0"/>
              <a:buAutoNum type="arabicPeriod"/>
            </a:pPr>
            <a:r>
              <a:rPr lang="en-US" sz="1600" b="1" i="1" dirty="0">
                <a:effectLst/>
                <a:latin typeface="Times New Roman" panose="02020603050405020304" pitchFamily="18" charset="0"/>
                <a:ea typeface="Times New Roman" panose="02020603050405020304" pitchFamily="18" charset="0"/>
              </a:rPr>
              <a:t>Volume</a:t>
            </a:r>
            <a:r>
              <a:rPr lang="en-US" sz="1600" i="1" dirty="0">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It refers to the number of shares that are being sold or traded on a presented day. </a:t>
            </a:r>
            <a:endParaRPr lang="en-US" sz="1600" dirty="0">
              <a:effectLst/>
              <a:latin typeface="Times New Roman" panose="02020603050405020304" pitchFamily="18" charset="0"/>
              <a:ea typeface="Times New Roman" panose="02020603050405020304" pitchFamily="18" charset="0"/>
            </a:endParaRPr>
          </a:p>
          <a:p>
            <a:pPr marL="0" marR="0" indent="180340" algn="just">
              <a:spcBef>
                <a:spcPts val="0"/>
              </a:spcBef>
              <a:spcAft>
                <a:spcPts val="0"/>
              </a:spcAft>
            </a:pPr>
            <a:r>
              <a:rPr lang="en-IN" sz="1600" dirty="0">
                <a:effectLst/>
                <a:latin typeface="Times New Roman" panose="02020603050405020304" pitchFamily="18" charset="0"/>
                <a:ea typeface="Times New Roman" panose="02020603050405020304" pitchFamily="18" charset="0"/>
              </a:rPr>
              <a:t>We distribute the dataset in the training phase and in the testing phase, where 80% of the data goes to the training phase and 20% of the data goes to the testing phase. </a:t>
            </a:r>
            <a:endParaRPr lang="en-US" sz="2000" dirty="0"/>
          </a:p>
        </p:txBody>
      </p:sp>
      <p:pic>
        <p:nvPicPr>
          <p:cNvPr id="4" name="Picture 3">
            <a:extLst>
              <a:ext uri="{FF2B5EF4-FFF2-40B4-BE49-F238E27FC236}">
                <a16:creationId xmlns:a16="http://schemas.microsoft.com/office/drawing/2014/main" id="{8080567C-30A9-429D-ADB4-159F5414B571}"/>
              </a:ext>
            </a:extLst>
          </p:cNvPr>
          <p:cNvPicPr/>
          <p:nvPr/>
        </p:nvPicPr>
        <p:blipFill rotWithShape="1">
          <a:blip r:embed="rId2" cstate="print">
            <a:extLst>
              <a:ext uri="{28A0092B-C50C-407E-A947-70E740481C1C}">
                <a14:useLocalDpi xmlns:a14="http://schemas.microsoft.com/office/drawing/2010/main" val="0"/>
              </a:ext>
            </a:extLst>
          </a:blip>
          <a:srcRect r="1102"/>
          <a:stretch/>
        </p:blipFill>
        <p:spPr bwMode="auto">
          <a:xfrm>
            <a:off x="7341833" y="3036163"/>
            <a:ext cx="4409244" cy="25123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511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EB56-6183-47EE-8BEA-B0E6C03D86A3}"/>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311878E1-9637-445E-9F79-82FD84639C66}"/>
              </a:ext>
            </a:extLst>
          </p:cNvPr>
          <p:cNvSpPr>
            <a:spLocks noGrp="1"/>
          </p:cNvSpPr>
          <p:nvPr>
            <p:ph idx="1"/>
          </p:nvPr>
        </p:nvSpPr>
        <p:spPr>
          <a:xfrm>
            <a:off x="887767" y="2743200"/>
            <a:ext cx="10341065" cy="3595455"/>
          </a:xfrm>
        </p:spPr>
        <p:txBody>
          <a:bodyPr>
            <a:normAutofit fontScale="92500" lnSpcReduction="10000"/>
          </a:bodyPr>
          <a:lstStyle/>
          <a:p>
            <a:pPr algn="just"/>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Stock Market Prediction Using Machine Learning Algorithms</a:t>
            </a:r>
          </a:p>
          <a:p>
            <a:pPr marL="0" lvl="1" indent="0" algn="just">
              <a:buNone/>
            </a:pPr>
            <a:r>
              <a:rPr lang="en-US" sz="1400" dirty="0">
                <a:latin typeface="Times New Roman" panose="02020603050405020304" pitchFamily="18" charset="0"/>
                <a:cs typeface="Times New Roman" panose="02020603050405020304" pitchFamily="18" charset="0"/>
              </a:rPr>
              <a:t>K. Hiba Sadia et al. in [1] proposed a prediction system based on Machine Learning algorithm Support Vector Machine (SVM) and Random Forest Classifier. We observed from this paper that the dataset they used was downloaded from Kaggle, which is more kind of raw and has to be pre-processed before making any prediction. </a:t>
            </a:r>
          </a:p>
          <a:p>
            <a:pPr marL="0" lvl="1" indent="0" algn="just">
              <a:buNone/>
            </a:pPr>
            <a:endParaRPr lang="en-US" sz="1400" dirty="0">
              <a:latin typeface="Times New Roman" panose="02020603050405020304" pitchFamily="18" charset="0"/>
              <a:cs typeface="Times New Roman" panose="02020603050405020304" pitchFamily="18" charset="0"/>
            </a:endParaRPr>
          </a:p>
          <a:p>
            <a:pPr marL="0" lvl="1" indent="0" algn="just">
              <a:buNone/>
            </a:pPr>
            <a:r>
              <a:rPr lang="en-US" sz="1600" b="1" dirty="0">
                <a:latin typeface="Times New Roman" panose="02020603050405020304" pitchFamily="18" charset="0"/>
                <a:cs typeface="Times New Roman" panose="02020603050405020304" pitchFamily="18" charset="0"/>
              </a:rPr>
              <a:t>A new approach of stock price prediction based on logistic regression model</a:t>
            </a:r>
          </a:p>
          <a:p>
            <a:pPr marL="0" lvl="1" indent="0" algn="just">
              <a:buNone/>
            </a:pPr>
            <a:r>
              <a:rPr lang="en-US" sz="1400" dirty="0">
                <a:latin typeface="Times New Roman" panose="02020603050405020304" pitchFamily="18" charset="0"/>
                <a:cs typeface="Times New Roman" panose="02020603050405020304" pitchFamily="18" charset="0"/>
              </a:rPr>
              <a:t>A Logistic Regression based model using feature index values and significant time-effectiveness has been proposed by J. Gong et al. in [2]. They have mentioned that their method of daily trading prediction is better in complexity and accuracy than any other models like the RBF-ANN model for prediction.</a:t>
            </a:r>
          </a:p>
          <a:p>
            <a:pPr marL="0" lvl="1" indent="0" algn="just">
              <a:buNone/>
            </a:pPr>
            <a:endParaRPr lang="en-US" sz="1400" dirty="0">
              <a:latin typeface="Times New Roman" panose="02020603050405020304" pitchFamily="18" charset="0"/>
              <a:cs typeface="Times New Roman" panose="02020603050405020304" pitchFamily="18" charset="0"/>
            </a:endParaRPr>
          </a:p>
          <a:p>
            <a:pPr marL="0" lvl="1" indent="0" algn="just">
              <a:buNone/>
            </a:pPr>
            <a:r>
              <a:rPr lang="en-US" sz="1600" b="1" dirty="0">
                <a:latin typeface="Times New Roman" panose="02020603050405020304" pitchFamily="18" charset="0"/>
                <a:cs typeface="Times New Roman" panose="02020603050405020304" pitchFamily="18" charset="0"/>
              </a:rPr>
              <a:t>Predicting Trend in Stock Market Exchange using Machine Learning Classifiers</a:t>
            </a:r>
          </a:p>
          <a:p>
            <a:pPr algn="just"/>
            <a:r>
              <a:rPr lang="en-US" sz="1400" dirty="0">
                <a:latin typeface="Times New Roman" panose="02020603050405020304" pitchFamily="18" charset="0"/>
                <a:cs typeface="Times New Roman" panose="02020603050405020304" pitchFamily="18" charset="0"/>
              </a:rPr>
              <a:t>A prediction model where they measure the best algorithm before and after applying the Principal Component Analysis (PCA) has been presented by W. Khan et al. in [3]. They have concluded that the KNN algorithm gives better performance for stock prediction than SVM and Naive Bayes in terms of both accuracy and MAE (Mean Absolute Error). </a:t>
            </a:r>
          </a:p>
        </p:txBody>
      </p:sp>
    </p:spTree>
    <p:extLst>
      <p:ext uri="{BB962C8B-B14F-4D97-AF65-F5344CB8AC3E}">
        <p14:creationId xmlns:p14="http://schemas.microsoft.com/office/powerpoint/2010/main" val="401406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A49A-0B79-41D8-B55A-75884E30BC7F}"/>
              </a:ext>
            </a:extLst>
          </p:cNvPr>
          <p:cNvSpPr>
            <a:spLocks noGrp="1"/>
          </p:cNvSpPr>
          <p:nvPr>
            <p:ph type="title"/>
          </p:nvPr>
        </p:nvSpPr>
        <p:spPr/>
        <p:txBody>
          <a:bodyPr>
            <a:normAutofit fontScale="90000"/>
          </a:bodyPr>
          <a:lstStyle/>
          <a:p>
            <a:r>
              <a:rPr lang="en-US" dirty="0"/>
              <a:t>MACHINE LEARNING ALGORITHMS</a:t>
            </a:r>
          </a:p>
        </p:txBody>
      </p:sp>
      <p:sp>
        <p:nvSpPr>
          <p:cNvPr id="3" name="Content Placeholder 2">
            <a:extLst>
              <a:ext uri="{FF2B5EF4-FFF2-40B4-BE49-F238E27FC236}">
                <a16:creationId xmlns:a16="http://schemas.microsoft.com/office/drawing/2014/main" id="{DD6AECA4-9F8B-44B0-97DC-97147513FB77}"/>
              </a:ext>
            </a:extLst>
          </p:cNvPr>
          <p:cNvSpPr>
            <a:spLocks noGrp="1"/>
          </p:cNvSpPr>
          <p:nvPr>
            <p:ph idx="1"/>
          </p:nvPr>
        </p:nvSpPr>
        <p:spPr/>
        <p:txBody>
          <a:bodyPr>
            <a:normAutofit lnSpcReduction="10000"/>
          </a:bodyPr>
          <a:lstStyle/>
          <a:p>
            <a:pPr marL="342900" marR="0" lvl="0" indent="-342900" algn="just">
              <a:spcBef>
                <a:spcPts val="0"/>
              </a:spcBef>
              <a:spcAft>
                <a:spcPts val="600"/>
              </a:spcAft>
              <a:buSzPts val="1000"/>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Linear Regression </a:t>
            </a:r>
            <a:r>
              <a:rPr lang="en-IN" sz="1800" dirty="0">
                <a:solidFill>
                  <a:srgbClr val="000000"/>
                </a:solidFill>
                <a:effectLst/>
                <a:latin typeface="Times New Roman" panose="02020603050405020304" pitchFamily="18" charset="0"/>
                <a:ea typeface="Times New Roman" panose="02020603050405020304" pitchFamily="18" charset="0"/>
              </a:rPr>
              <a:t>- For optimizing the Linear Regression model, we have used the</a:t>
            </a:r>
            <a:r>
              <a:rPr lang="en-IN" sz="1800" dirty="0">
                <a:solidFill>
                  <a:srgbClr val="FFFFFF"/>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Learning Rate or abbreviated as α (‘alpha’). Learning Rate for a linear regression can be defined as the</a:t>
            </a:r>
            <a:r>
              <a:rPr lang="en-IN" sz="1800" dirty="0">
                <a:solidFill>
                  <a:srgbClr val="FFFFFF"/>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constant where</a:t>
            </a:r>
            <a:r>
              <a:rPr lang="en-IN" sz="1800" dirty="0">
                <a:solidFill>
                  <a:srgbClr val="FFFFFF"/>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the regression</a:t>
            </a:r>
            <a:r>
              <a:rPr lang="en-IN" sz="1800" dirty="0">
                <a:solidFill>
                  <a:srgbClr val="FFFFFF"/>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intercept line meets the</a:t>
            </a:r>
            <a:r>
              <a:rPr lang="en-IN" sz="1800" dirty="0">
                <a:solidFill>
                  <a:srgbClr val="FFFFFF"/>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y-axis. </a:t>
            </a:r>
          </a:p>
          <a:p>
            <a:pPr marR="0" lvl="0" algn="just">
              <a:spcBef>
                <a:spcPts val="0"/>
              </a:spcBef>
              <a:spcAft>
                <a:spcPts val="600"/>
              </a:spcAft>
              <a:buSzPts val="1000"/>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SzPts val="1000"/>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Decision Tree </a:t>
            </a:r>
            <a:r>
              <a:rPr lang="en-IN" sz="1800" dirty="0">
                <a:solidFill>
                  <a:srgbClr val="000000"/>
                </a:solidFill>
                <a:effectLst/>
                <a:latin typeface="Times New Roman" panose="02020603050405020304" pitchFamily="18" charset="0"/>
                <a:ea typeface="Times New Roman" panose="02020603050405020304" pitchFamily="18" charset="0"/>
              </a:rPr>
              <a:t>- In Decision Tree, the parameter that we optimized is max_depth. It is the parameter that determines the depth of the tree and how deep the decision node will go. When there is many features</a:t>
            </a:r>
            <a:r>
              <a:rPr lang="en-IN" sz="1800" dirty="0">
                <a:solidFill>
                  <a:srgbClr val="FFFFFF"/>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in the model, then there will be</a:t>
            </a:r>
            <a:r>
              <a:rPr lang="en-IN" sz="1800" dirty="0">
                <a:solidFill>
                  <a:srgbClr val="FFFFFF"/>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more splitting in the decision tree and the tree will become complicated, which can lead to</a:t>
            </a:r>
            <a:r>
              <a:rPr lang="en-IN" sz="1800" dirty="0">
                <a:solidFill>
                  <a:srgbClr val="FFFFFF"/>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overfitting. </a:t>
            </a:r>
          </a:p>
          <a:p>
            <a:pPr marL="342900" marR="0" lvl="0" indent="-342900" algn="just">
              <a:spcBef>
                <a:spcPts val="0"/>
              </a:spcBef>
              <a:spcAft>
                <a:spcPts val="600"/>
              </a:spcAft>
              <a:buSzPts val="1000"/>
              <a:buFont typeface="+mj-lt"/>
              <a:buAutoNum type="arabicPeriod"/>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SzPts val="1000"/>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K-NN </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For the K-NN algorithm, we optimized the parameter K itself. K in K-NN regressor means the predicted output data-point will be the average value of the K nearest neighbours. Keeping a higher</a:t>
            </a:r>
            <a:r>
              <a:rPr lang="en-IN" sz="1800" dirty="0">
                <a:solidFill>
                  <a:srgbClr val="FFFFFF"/>
                </a:solidFill>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value for K helps us to avoid the overfitting of the model.</a:t>
            </a:r>
            <a:endParaRPr lang="en-US" sz="1800"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308503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8450B-11E0-445F-9C8F-74E9F65D6057}"/>
              </a:ext>
            </a:extLst>
          </p:cNvPr>
          <p:cNvSpPr>
            <a:spLocks noGrp="1"/>
          </p:cNvSpPr>
          <p:nvPr>
            <p:ph type="title"/>
          </p:nvPr>
        </p:nvSpPr>
        <p:spPr>
          <a:xfrm>
            <a:off x="960120" y="317814"/>
            <a:ext cx="10268712" cy="1700784"/>
          </a:xfrm>
        </p:spPr>
        <p:txBody>
          <a:bodyPr>
            <a:normAutofit/>
          </a:bodyPr>
          <a:lstStyle/>
          <a:p>
            <a:r>
              <a:rPr lang="en-US" dirty="0" err="1"/>
              <a:t>LSTm</a:t>
            </a:r>
            <a:r>
              <a:rPr lang="en-US" dirty="0"/>
              <a:t> Model</a:t>
            </a:r>
          </a:p>
        </p:txBody>
      </p:sp>
      <p:sp>
        <p:nvSpPr>
          <p:cNvPr id="3" name="Content Placeholder 2">
            <a:extLst>
              <a:ext uri="{FF2B5EF4-FFF2-40B4-BE49-F238E27FC236}">
                <a16:creationId xmlns:a16="http://schemas.microsoft.com/office/drawing/2014/main" id="{2FD11950-8C63-42BD-9443-651E7F42E9E3}"/>
              </a:ext>
            </a:extLst>
          </p:cNvPr>
          <p:cNvSpPr>
            <a:spLocks noGrp="1"/>
          </p:cNvSpPr>
          <p:nvPr>
            <p:ph idx="1"/>
          </p:nvPr>
        </p:nvSpPr>
        <p:spPr>
          <a:xfrm>
            <a:off x="568171" y="2784143"/>
            <a:ext cx="6570860" cy="3433031"/>
          </a:xfrm>
        </p:spPr>
        <p:txBody>
          <a:bodyPr anchor="t">
            <a:normAutofit lnSpcReduction="10000"/>
          </a:bodyPr>
          <a:lstStyle/>
          <a:p>
            <a:pPr algn="just">
              <a:lnSpc>
                <a:spcPct val="91000"/>
              </a:lnSpc>
            </a:pPr>
            <a:r>
              <a:rPr lang="en-US" sz="1600" dirty="0">
                <a:latin typeface="Times New Roman" panose="02020603050405020304" pitchFamily="18" charset="0"/>
                <a:cs typeface="Times New Roman" panose="02020603050405020304" pitchFamily="18" charset="0"/>
              </a:rPr>
              <a:t>A model based on LSTM, CNN and RNN have been proposed by Selvin et al. in [6]. They evaluate the model performance based on percentage error. They train their model on stock prices of Infosys and can predict the stock prices of TCS and Cipla. </a:t>
            </a:r>
          </a:p>
          <a:p>
            <a:pPr algn="just">
              <a:lnSpc>
                <a:spcPct val="91000"/>
              </a:lnSpc>
            </a:pPr>
            <a:r>
              <a:rPr lang="en-US" sz="1600" dirty="0">
                <a:latin typeface="Times New Roman" panose="02020603050405020304" pitchFamily="18" charset="0"/>
                <a:cs typeface="Times New Roman" panose="02020603050405020304" pitchFamily="18" charset="0"/>
              </a:rPr>
              <a:t>It is proposed by [13] to overcome the vanishing gradient problem that the Recurrent Neural Network (RNN) faced when implemented on the extended data sequence. In LSTM, the hidden layers which generally all neural network uses are replaced with memory cells, which are a series of gates. These gates decide whether to pass the particular information to the next cell or to ignore it. There are three gates in LSTM:- </a:t>
            </a:r>
          </a:p>
          <a:p>
            <a:pPr marL="342900" indent="-342900" algn="just">
              <a:lnSpc>
                <a:spcPct val="91000"/>
              </a:lnSpc>
              <a:buFont typeface="+mj-lt"/>
              <a:buAutoNum type="alphaLcParenR"/>
            </a:pPr>
            <a:r>
              <a:rPr lang="en-US" sz="1600" b="1" dirty="0">
                <a:latin typeface="Times New Roman" panose="02020603050405020304" pitchFamily="18" charset="0"/>
                <a:cs typeface="Times New Roman" panose="02020603050405020304" pitchFamily="18" charset="0"/>
              </a:rPr>
              <a:t>Input Gate</a:t>
            </a:r>
          </a:p>
          <a:p>
            <a:pPr marL="342900" indent="-342900" algn="just">
              <a:lnSpc>
                <a:spcPct val="91000"/>
              </a:lnSpc>
              <a:buFont typeface="+mj-lt"/>
              <a:buAutoNum type="alphaLcParenR"/>
            </a:pPr>
            <a:r>
              <a:rPr lang="en-US" sz="1600" b="1" dirty="0">
                <a:latin typeface="Times New Roman" panose="02020603050405020304" pitchFamily="18" charset="0"/>
                <a:cs typeface="Times New Roman" panose="02020603050405020304" pitchFamily="18" charset="0"/>
              </a:rPr>
              <a:t>Forget Gate</a:t>
            </a:r>
          </a:p>
          <a:p>
            <a:pPr marL="342900" indent="-342900" algn="just">
              <a:lnSpc>
                <a:spcPct val="91000"/>
              </a:lnSpc>
              <a:buFont typeface="+mj-lt"/>
              <a:buAutoNum type="alphaLcParenR"/>
            </a:pPr>
            <a:r>
              <a:rPr lang="en-US" sz="1600" b="1" dirty="0">
                <a:latin typeface="Times New Roman" panose="02020603050405020304" pitchFamily="18" charset="0"/>
                <a:cs typeface="Times New Roman" panose="02020603050405020304" pitchFamily="18" charset="0"/>
              </a:rPr>
              <a:t>Output Gate</a:t>
            </a:r>
          </a:p>
        </p:txBody>
      </p:sp>
      <p:pic>
        <p:nvPicPr>
          <p:cNvPr id="1026" name="Picture 2">
            <a:extLst>
              <a:ext uri="{FF2B5EF4-FFF2-40B4-BE49-F238E27FC236}">
                <a16:creationId xmlns:a16="http://schemas.microsoft.com/office/drawing/2014/main" id="{40011242-C2FB-4787-9CB5-C565D96B63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3136" y="3230595"/>
            <a:ext cx="4012870" cy="260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60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291EBBF8-B6D0-49A4-816D-8A4B9C9E3FDC}"/>
              </a:ext>
            </a:extLst>
          </p:cNvPr>
          <p:cNvPicPr>
            <a:picLocks noGrp="1" noChangeAspect="1"/>
          </p:cNvPicPr>
          <p:nvPr>
            <p:ph type="pic" idx="1"/>
          </p:nvPr>
        </p:nvPicPr>
        <p:blipFill>
          <a:blip r:embed="rId2"/>
          <a:srcRect l="1608" r="1608"/>
          <a:stretch>
            <a:fillRect/>
          </a:stretch>
        </p:blipFill>
        <p:spPr>
          <a:xfrm>
            <a:off x="634710" y="2554505"/>
            <a:ext cx="5459766" cy="3880238"/>
          </a:xfrm>
          <a:prstGeom prst="rect">
            <a:avLst/>
          </a:prstGeom>
        </p:spPr>
      </p:pic>
      <p:sp>
        <p:nvSpPr>
          <p:cNvPr id="3" name="Text Placeholder 2">
            <a:extLst>
              <a:ext uri="{FF2B5EF4-FFF2-40B4-BE49-F238E27FC236}">
                <a16:creationId xmlns:a16="http://schemas.microsoft.com/office/drawing/2014/main" id="{460A2FE2-0903-4201-A502-26C164472C05}"/>
              </a:ext>
            </a:extLst>
          </p:cNvPr>
          <p:cNvSpPr>
            <a:spLocks noGrp="1"/>
          </p:cNvSpPr>
          <p:nvPr>
            <p:ph type="body" sz="half" idx="2"/>
          </p:nvPr>
        </p:nvSpPr>
        <p:spPr>
          <a:xfrm>
            <a:off x="6316014" y="2986416"/>
            <a:ext cx="5459765" cy="3247236"/>
          </a:xfrm>
        </p:spPr>
        <p:txBody>
          <a:bodyPr>
            <a:normAutofit/>
          </a:bodyPr>
          <a:lstStyle/>
          <a:p>
            <a:pPr algn="just"/>
            <a:r>
              <a:rPr lang="en-US" sz="1800" dirty="0">
                <a:latin typeface="Times New Roman" panose="02020603050405020304" pitchFamily="18" charset="0"/>
                <a:cs typeface="Times New Roman" panose="02020603050405020304" pitchFamily="18" charset="0"/>
              </a:rPr>
              <a:t>We have employed Keras library to implement the LSTM model, which works sequentially, which means layers are sequentially added one after the other. Consequently, we have used four layers of the LSTM model in which the first two-layers take the input of 50 neurons. The third layer, usually known as the "Dense" layer, serves the connection between the second layer and the next Dense layer, which is the output layer. Ultimately, for compiling the model, we consider the two parameters – Adam optimizer and loss function as mean square error.</a:t>
            </a:r>
          </a:p>
        </p:txBody>
      </p:sp>
      <p:sp>
        <p:nvSpPr>
          <p:cNvPr id="4" name="Title 3">
            <a:extLst>
              <a:ext uri="{FF2B5EF4-FFF2-40B4-BE49-F238E27FC236}">
                <a16:creationId xmlns:a16="http://schemas.microsoft.com/office/drawing/2014/main" id="{332AF02B-D2D1-4368-B50E-A2B8F0EDEE71}"/>
              </a:ext>
            </a:extLst>
          </p:cNvPr>
          <p:cNvSpPr>
            <a:spLocks noGrp="1"/>
          </p:cNvSpPr>
          <p:nvPr>
            <p:ph type="title"/>
          </p:nvPr>
        </p:nvSpPr>
        <p:spPr/>
        <p:txBody>
          <a:bodyPr/>
          <a:lstStyle/>
          <a:p>
            <a:r>
              <a:rPr lang="en-IN" dirty="0"/>
              <a:t>LSTM Architecture</a:t>
            </a:r>
          </a:p>
        </p:txBody>
      </p:sp>
    </p:spTree>
    <p:extLst>
      <p:ext uri="{BB962C8B-B14F-4D97-AF65-F5344CB8AC3E}">
        <p14:creationId xmlns:p14="http://schemas.microsoft.com/office/powerpoint/2010/main" val="215806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8AED-F2CD-403C-9DAA-A109EC420C7C}"/>
              </a:ext>
            </a:extLst>
          </p:cNvPr>
          <p:cNvSpPr>
            <a:spLocks noGrp="1"/>
          </p:cNvSpPr>
          <p:nvPr>
            <p:ph type="title"/>
          </p:nvPr>
        </p:nvSpPr>
        <p:spPr/>
        <p:txBody>
          <a:bodyPr/>
          <a:lstStyle/>
          <a:p>
            <a:r>
              <a:rPr lang="en-US" dirty="0"/>
              <a:t>RESULT</a:t>
            </a:r>
          </a:p>
        </p:txBody>
      </p:sp>
      <p:graphicFrame>
        <p:nvGraphicFramePr>
          <p:cNvPr id="4" name="Content Placeholder 3">
            <a:extLst>
              <a:ext uri="{FF2B5EF4-FFF2-40B4-BE49-F238E27FC236}">
                <a16:creationId xmlns:a16="http://schemas.microsoft.com/office/drawing/2014/main" id="{D34DC971-AC8C-4CF1-B1BA-FAB8F70831C9}"/>
              </a:ext>
            </a:extLst>
          </p:cNvPr>
          <p:cNvGraphicFramePr>
            <a:graphicFrameLocks noGrp="1"/>
          </p:cNvGraphicFramePr>
          <p:nvPr>
            <p:ph idx="1"/>
            <p:extLst>
              <p:ext uri="{D42A27DB-BD31-4B8C-83A1-F6EECF244321}">
                <p14:modId xmlns:p14="http://schemas.microsoft.com/office/powerpoint/2010/main" val="2861660060"/>
              </p:ext>
            </p:extLst>
          </p:nvPr>
        </p:nvGraphicFramePr>
        <p:xfrm>
          <a:off x="1429305" y="4215541"/>
          <a:ext cx="4456589" cy="2048417"/>
        </p:xfrm>
        <a:graphic>
          <a:graphicData uri="http://schemas.openxmlformats.org/drawingml/2006/table">
            <a:tbl>
              <a:tblPr firstRow="1" firstCol="1" bandRow="1">
                <a:tableStyleId>{5C22544A-7EE6-4342-B048-85BDC9FD1C3A}</a:tableStyleId>
              </a:tblPr>
              <a:tblGrid>
                <a:gridCol w="1623473">
                  <a:extLst>
                    <a:ext uri="{9D8B030D-6E8A-4147-A177-3AD203B41FA5}">
                      <a16:colId xmlns:a16="http://schemas.microsoft.com/office/drawing/2014/main" val="697438866"/>
                    </a:ext>
                  </a:extLst>
                </a:gridCol>
                <a:gridCol w="2171013">
                  <a:extLst>
                    <a:ext uri="{9D8B030D-6E8A-4147-A177-3AD203B41FA5}">
                      <a16:colId xmlns:a16="http://schemas.microsoft.com/office/drawing/2014/main" val="1708516385"/>
                    </a:ext>
                  </a:extLst>
                </a:gridCol>
                <a:gridCol w="662103">
                  <a:extLst>
                    <a:ext uri="{9D8B030D-6E8A-4147-A177-3AD203B41FA5}">
                      <a16:colId xmlns:a16="http://schemas.microsoft.com/office/drawing/2014/main" val="3504569921"/>
                    </a:ext>
                  </a:extLst>
                </a:gridCol>
              </a:tblGrid>
              <a:tr h="424826">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Algorithm</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Parameters</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RMSE</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5110949"/>
                  </a:ext>
                </a:extLst>
              </a:tr>
              <a:tr h="638948">
                <a:tc>
                  <a:txBody>
                    <a:bodyPr/>
                    <a:lstStyle/>
                    <a:p>
                      <a:pPr marL="0" marR="0" algn="ctr">
                        <a:spcBef>
                          <a:spcPts val="0"/>
                        </a:spcBef>
                        <a:spcAft>
                          <a:spcPts val="0"/>
                        </a:spcAft>
                      </a:pPr>
                      <a:r>
                        <a:rPr lang="en-IN" sz="1400" b="1" dirty="0">
                          <a:effectLst/>
                          <a:latin typeface="Times New Roman" panose="02020603050405020304" pitchFamily="18" charset="0"/>
                          <a:cs typeface="Times New Roman" panose="02020603050405020304" pitchFamily="18" charset="0"/>
                        </a:rPr>
                        <a:t>LSTM</a:t>
                      </a:r>
                      <a:endParaRPr lang="en-US" sz="1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b="1" dirty="0">
                          <a:effectLst/>
                          <a:latin typeface="Times New Roman" panose="02020603050405020304" pitchFamily="18" charset="0"/>
                          <a:cs typeface="Times New Roman" panose="02020603050405020304" pitchFamily="18" charset="0"/>
                        </a:rPr>
                        <a:t>Optimizer = Adam,</a:t>
                      </a:r>
                      <a:endParaRPr lang="en-US" sz="140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IN" sz="1400" b="1" dirty="0">
                          <a:effectLst/>
                          <a:latin typeface="Times New Roman" panose="02020603050405020304" pitchFamily="18" charset="0"/>
                          <a:cs typeface="Times New Roman" panose="02020603050405020304" pitchFamily="18" charset="0"/>
                        </a:rPr>
                        <a:t>Loss Function = Mean Squared Error</a:t>
                      </a:r>
                      <a:endParaRPr lang="en-US" sz="1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b="1" dirty="0">
                          <a:effectLst/>
                          <a:latin typeface="Times New Roman" panose="02020603050405020304" pitchFamily="18" charset="0"/>
                          <a:cs typeface="Times New Roman" panose="02020603050405020304" pitchFamily="18" charset="0"/>
                        </a:rPr>
                        <a:t>21.83</a:t>
                      </a:r>
                      <a:endParaRPr lang="en-US" sz="1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89388522"/>
                  </a:ext>
                </a:extLst>
              </a:tr>
              <a:tr h="327837">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Linear Regression</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α = 0.1</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54</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37405827"/>
                  </a:ext>
                </a:extLst>
              </a:tr>
              <a:tr h="327837">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Decision Tree</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Max Depth = 5</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59</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7107216"/>
                  </a:ext>
                </a:extLst>
              </a:tr>
              <a:tr h="327837">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KNN</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K=13</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149</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82260878"/>
                  </a:ext>
                </a:extLst>
              </a:tr>
            </a:tbl>
          </a:graphicData>
        </a:graphic>
      </p:graphicFrame>
      <p:graphicFrame>
        <p:nvGraphicFramePr>
          <p:cNvPr id="5" name="Table 4">
            <a:extLst>
              <a:ext uri="{FF2B5EF4-FFF2-40B4-BE49-F238E27FC236}">
                <a16:creationId xmlns:a16="http://schemas.microsoft.com/office/drawing/2014/main" id="{5E6160F5-4321-4E57-9572-C67E4E2907B1}"/>
              </a:ext>
            </a:extLst>
          </p:cNvPr>
          <p:cNvGraphicFramePr>
            <a:graphicFrameLocks noGrp="1"/>
          </p:cNvGraphicFramePr>
          <p:nvPr>
            <p:extLst>
              <p:ext uri="{D42A27DB-BD31-4B8C-83A1-F6EECF244321}">
                <p14:modId xmlns:p14="http://schemas.microsoft.com/office/powerpoint/2010/main" val="949160776"/>
              </p:ext>
            </p:extLst>
          </p:nvPr>
        </p:nvGraphicFramePr>
        <p:xfrm>
          <a:off x="7652551" y="4206415"/>
          <a:ext cx="2698812" cy="2047284"/>
        </p:xfrm>
        <a:graphic>
          <a:graphicData uri="http://schemas.openxmlformats.org/drawingml/2006/table">
            <a:tbl>
              <a:tblPr firstRow="1" firstCol="1" bandRow="1">
                <a:tableStyleId>{5C22544A-7EE6-4342-B048-85BDC9FD1C3A}</a:tableStyleId>
              </a:tblPr>
              <a:tblGrid>
                <a:gridCol w="1447061">
                  <a:extLst>
                    <a:ext uri="{9D8B030D-6E8A-4147-A177-3AD203B41FA5}">
                      <a16:colId xmlns:a16="http://schemas.microsoft.com/office/drawing/2014/main" val="828755649"/>
                    </a:ext>
                  </a:extLst>
                </a:gridCol>
                <a:gridCol w="1251751">
                  <a:extLst>
                    <a:ext uri="{9D8B030D-6E8A-4147-A177-3AD203B41FA5}">
                      <a16:colId xmlns:a16="http://schemas.microsoft.com/office/drawing/2014/main" val="2314461005"/>
                    </a:ext>
                  </a:extLst>
                </a:gridCol>
              </a:tblGrid>
              <a:tr h="279194">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No. of Epochs</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RMSE</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67401623"/>
                  </a:ext>
                </a:extLst>
              </a:tr>
              <a:tr h="279194">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50</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26.94</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3324653"/>
                  </a:ext>
                </a:extLst>
              </a:tr>
              <a:tr h="279194">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100</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23.86</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7368098"/>
                  </a:ext>
                </a:extLst>
              </a:tr>
              <a:tr h="372120">
                <a:tc>
                  <a:txBody>
                    <a:bodyPr/>
                    <a:lstStyle/>
                    <a:p>
                      <a:pPr marL="0" marR="0" algn="ctr">
                        <a:spcBef>
                          <a:spcPts val="0"/>
                        </a:spcBef>
                        <a:spcAft>
                          <a:spcPts val="0"/>
                        </a:spcAft>
                      </a:pPr>
                      <a:r>
                        <a:rPr lang="en-IN" sz="1400" b="1">
                          <a:effectLst/>
                          <a:latin typeface="Times New Roman" panose="02020603050405020304" pitchFamily="18" charset="0"/>
                          <a:cs typeface="Times New Roman" panose="02020603050405020304" pitchFamily="18" charset="0"/>
                        </a:rPr>
                        <a:t>200</a:t>
                      </a:r>
                      <a:endParaRPr lang="en-US" sz="1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b="1" dirty="0">
                          <a:effectLst/>
                          <a:latin typeface="Times New Roman" panose="02020603050405020304" pitchFamily="18" charset="0"/>
                          <a:cs typeface="Times New Roman" panose="02020603050405020304" pitchFamily="18" charset="0"/>
                        </a:rPr>
                        <a:t>21.83</a:t>
                      </a:r>
                      <a:endParaRPr lang="en-US" sz="1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8814256"/>
                  </a:ext>
                </a:extLst>
              </a:tr>
              <a:tr h="279194">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300</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31.37</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885070"/>
                  </a:ext>
                </a:extLst>
              </a:tr>
              <a:tr h="279194">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400</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49.21</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33337110"/>
                  </a:ext>
                </a:extLst>
              </a:tr>
              <a:tr h="279194">
                <a:tc>
                  <a:txBody>
                    <a:bodyPr/>
                    <a:lstStyle/>
                    <a:p>
                      <a:pPr marL="0" marR="0" algn="ctr">
                        <a:spcBef>
                          <a:spcPts val="0"/>
                        </a:spcBef>
                        <a:spcAft>
                          <a:spcPts val="0"/>
                        </a:spcAft>
                      </a:pPr>
                      <a:r>
                        <a:rPr lang="en-IN" sz="1400">
                          <a:effectLst/>
                          <a:latin typeface="Times New Roman" panose="02020603050405020304" pitchFamily="18" charset="0"/>
                          <a:cs typeface="Times New Roman" panose="02020603050405020304" pitchFamily="18" charset="0"/>
                        </a:rPr>
                        <a:t>500</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N" sz="1400" dirty="0">
                          <a:effectLst/>
                          <a:latin typeface="Times New Roman" panose="02020603050405020304" pitchFamily="18" charset="0"/>
                          <a:cs typeface="Times New Roman" panose="02020603050405020304" pitchFamily="18" charset="0"/>
                        </a:rPr>
                        <a:t>25.21</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6562204"/>
                  </a:ext>
                </a:extLst>
              </a:tr>
            </a:tbl>
          </a:graphicData>
        </a:graphic>
      </p:graphicFrame>
      <p:sp>
        <p:nvSpPr>
          <p:cNvPr id="6" name="Rectangle 1">
            <a:extLst>
              <a:ext uri="{FF2B5EF4-FFF2-40B4-BE49-F238E27FC236}">
                <a16:creationId xmlns:a16="http://schemas.microsoft.com/office/drawing/2014/main" id="{C65302CE-1F62-45CA-955E-4D0D3D8CF8A9}"/>
              </a:ext>
            </a:extLst>
          </p:cNvPr>
          <p:cNvSpPr>
            <a:spLocks noChangeArrowheads="1"/>
          </p:cNvSpPr>
          <p:nvPr/>
        </p:nvSpPr>
        <p:spPr bwMode="auto">
          <a:xfrm>
            <a:off x="639148" y="2461214"/>
            <a:ext cx="1091065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 pos="6858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6858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6858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6858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685800" algn="l"/>
              </a:tabLst>
              <a:defRPr>
                <a:solidFill>
                  <a:schemeClr val="tx1"/>
                </a:solidFill>
                <a:latin typeface="Arial" panose="020B0604020202020204" pitchFamily="34" charset="0"/>
              </a:defRPr>
            </a:lvl9pPr>
          </a:lstStyle>
          <a:p>
            <a:pPr marR="0" algn="just">
              <a:spcBef>
                <a:spcPts val="0"/>
              </a:spcBef>
              <a:spcAft>
                <a:spcPts val="600"/>
              </a:spcAft>
            </a:pPr>
            <a:r>
              <a:rPr lang="en-IN" sz="1600" dirty="0">
                <a:solidFill>
                  <a:srgbClr val="000000"/>
                </a:solidFill>
                <a:effectLst/>
                <a:latin typeface="Times New Roman" panose="02020603050405020304" pitchFamily="18" charset="0"/>
                <a:ea typeface="Times New Roman" panose="02020603050405020304" pitchFamily="18" charset="0"/>
              </a:rPr>
              <a:t>After performing a series of experiments, we arrived at the following results.</a:t>
            </a:r>
            <a:endParaRPr lang="en-US" sz="1600" dirty="0">
              <a:latin typeface="Times New Roman" panose="02020603050405020304" pitchFamily="18" charset="0"/>
              <a:ea typeface="SimSun" panose="02010600030101010101" pitchFamily="2" charset="-122"/>
            </a:endParaRPr>
          </a:p>
          <a:p>
            <a:pPr marL="285750" marR="0" indent="-285750" algn="just">
              <a:spcBef>
                <a:spcPts val="0"/>
              </a:spcBef>
              <a:spcAft>
                <a:spcPts val="600"/>
              </a:spcAft>
              <a:buFont typeface="Arial" panose="020B0604020202020204" pitchFamily="34" charset="0"/>
              <a:buChar char="•"/>
            </a:pPr>
            <a:r>
              <a:rPr lang="en-IN" sz="1600" dirty="0">
                <a:solidFill>
                  <a:srgbClr val="000000"/>
                </a:solidFill>
                <a:effectLst/>
                <a:latin typeface="Times New Roman" panose="02020603050405020304" pitchFamily="18" charset="0"/>
                <a:ea typeface="Times New Roman" panose="02020603050405020304" pitchFamily="18" charset="0"/>
              </a:rPr>
              <a:t>The RMSE values of the proposed algorithms with the best-chosen hyperparameters are computed and are shown in Table II. We have observed that LSTM is giving the least RMSE as compared to other Supervised learning algorithms.</a:t>
            </a:r>
          </a:p>
          <a:p>
            <a:pPr marL="285750" marR="0" indent="-285750" algn="just">
              <a:spcBef>
                <a:spcPts val="0"/>
              </a:spcBef>
              <a:spcAft>
                <a:spcPts val="600"/>
              </a:spcAft>
              <a:buFont typeface="Arial" panose="020B0604020202020204" pitchFamily="34" charset="0"/>
              <a:buChar char="•"/>
            </a:pPr>
            <a:r>
              <a:rPr lang="en-IN" sz="1600" dirty="0">
                <a:solidFill>
                  <a:srgbClr val="000000"/>
                </a:solidFill>
                <a:effectLst/>
                <a:latin typeface="Times New Roman" panose="02020603050405020304" pitchFamily="18" charset="0"/>
                <a:ea typeface="Times New Roman" panose="02020603050405020304" pitchFamily="18" charset="0"/>
              </a:rPr>
              <a:t>After performing the series of observations, we have concluded that the LSTM model has been able to predict prices with the lowest RMSE of </a:t>
            </a:r>
            <a:r>
              <a:rPr lang="en-IN" sz="1600" b="1" dirty="0">
                <a:solidFill>
                  <a:srgbClr val="000000"/>
                </a:solidFill>
                <a:effectLst/>
                <a:latin typeface="Times New Roman" panose="02020603050405020304" pitchFamily="18" charset="0"/>
                <a:ea typeface="Times New Roman" panose="02020603050405020304" pitchFamily="18" charset="0"/>
              </a:rPr>
              <a:t>21.83</a:t>
            </a:r>
            <a:r>
              <a:rPr lang="en-IN" sz="1600" dirty="0">
                <a:solidFill>
                  <a:srgbClr val="000000"/>
                </a:solidFill>
                <a:effectLst/>
                <a:latin typeface="Times New Roman" panose="02020603050405020304" pitchFamily="18" charset="0"/>
                <a:ea typeface="Times New Roman" panose="02020603050405020304" pitchFamily="18" charset="0"/>
              </a:rPr>
              <a:t> at </a:t>
            </a:r>
            <a:r>
              <a:rPr lang="en-IN" sz="1600" b="1" dirty="0">
                <a:solidFill>
                  <a:srgbClr val="000000"/>
                </a:solidFill>
                <a:effectLst/>
                <a:latin typeface="Times New Roman" panose="02020603050405020304" pitchFamily="18" charset="0"/>
                <a:ea typeface="Times New Roman" panose="02020603050405020304" pitchFamily="18" charset="0"/>
              </a:rPr>
              <a:t>200 epochs</a:t>
            </a:r>
            <a:r>
              <a:rPr lang="en-IN" sz="1600" dirty="0">
                <a:solidFill>
                  <a:srgbClr val="000000"/>
                </a:solidFill>
                <a:effectLst/>
                <a:latin typeface="Times New Roman" panose="02020603050405020304" pitchFamily="18" charset="0"/>
                <a:ea typeface="Times New Roman" panose="02020603050405020304" pitchFamily="18" charset="0"/>
              </a:rPr>
              <a:t> (iterations) compared to different variations of epochs as shown in Table III.</a:t>
            </a:r>
            <a:endParaRPr lang="en-US" sz="1600" dirty="0">
              <a:effectLst/>
              <a:latin typeface="Times New Roman" panose="02020603050405020304" pitchFamily="18" charset="0"/>
              <a:ea typeface="SimSun" panose="02010600030101010101" pitchFamily="2" charset="-122"/>
            </a:endParaRPr>
          </a:p>
        </p:txBody>
      </p:sp>
      <p:sp>
        <p:nvSpPr>
          <p:cNvPr id="7" name="TextBox 6">
            <a:extLst>
              <a:ext uri="{FF2B5EF4-FFF2-40B4-BE49-F238E27FC236}">
                <a16:creationId xmlns:a16="http://schemas.microsoft.com/office/drawing/2014/main" id="{56EFDB99-47CF-45C1-8AD5-B826DF256544}"/>
              </a:ext>
            </a:extLst>
          </p:cNvPr>
          <p:cNvSpPr txBox="1"/>
          <p:nvPr/>
        </p:nvSpPr>
        <p:spPr>
          <a:xfrm>
            <a:off x="1500327" y="6263958"/>
            <a:ext cx="4305670" cy="276999"/>
          </a:xfrm>
          <a:prstGeom prst="rect">
            <a:avLst/>
          </a:prstGeom>
          <a:noFill/>
        </p:spPr>
        <p:txBody>
          <a:bodyPr wrap="square" rtlCol="0">
            <a:spAutoFit/>
          </a:bodyPr>
          <a:lstStyle/>
          <a:p>
            <a:r>
              <a:rPr lang="en-IN" sz="1200" cap="small" dirty="0">
                <a:solidFill>
                  <a:srgbClr val="000000"/>
                </a:solidFill>
                <a:effectLst/>
                <a:latin typeface="Times New Roman" panose="02020603050405020304" pitchFamily="18" charset="0"/>
                <a:ea typeface="Times New Roman" panose="02020603050405020304" pitchFamily="18" charset="0"/>
              </a:rPr>
              <a:t>Table II. </a:t>
            </a:r>
            <a:r>
              <a:rPr lang="en-US" sz="1200" cap="small" dirty="0">
                <a:effectLst/>
                <a:latin typeface="Times New Roman" panose="02020603050405020304" pitchFamily="18" charset="0"/>
                <a:ea typeface="SimSun" panose="02010600030101010101" pitchFamily="2" charset="-122"/>
              </a:rPr>
              <a:t>Comparative RMSE value of different algorithms</a:t>
            </a:r>
          </a:p>
        </p:txBody>
      </p:sp>
      <p:sp>
        <p:nvSpPr>
          <p:cNvPr id="8" name="TextBox 7">
            <a:extLst>
              <a:ext uri="{FF2B5EF4-FFF2-40B4-BE49-F238E27FC236}">
                <a16:creationId xmlns:a16="http://schemas.microsoft.com/office/drawing/2014/main" id="{D534CDF7-5401-403A-BBCC-636D41566DB9}"/>
              </a:ext>
            </a:extLst>
          </p:cNvPr>
          <p:cNvSpPr txBox="1"/>
          <p:nvPr/>
        </p:nvSpPr>
        <p:spPr>
          <a:xfrm>
            <a:off x="7652551" y="6258938"/>
            <a:ext cx="2796465" cy="461665"/>
          </a:xfrm>
          <a:prstGeom prst="rect">
            <a:avLst/>
          </a:prstGeom>
          <a:noFill/>
        </p:spPr>
        <p:txBody>
          <a:bodyPr wrap="square" rtlCol="0">
            <a:spAutoFit/>
          </a:bodyPr>
          <a:lstStyle/>
          <a:p>
            <a:r>
              <a:rPr lang="en-IN" sz="1200" cap="small" dirty="0">
                <a:solidFill>
                  <a:srgbClr val="000000"/>
                </a:solidFill>
                <a:effectLst/>
                <a:latin typeface="Times New Roman" panose="02020603050405020304" pitchFamily="18" charset="0"/>
                <a:ea typeface="Times New Roman" panose="02020603050405020304" pitchFamily="18" charset="0"/>
              </a:rPr>
              <a:t>Table III. </a:t>
            </a:r>
            <a:r>
              <a:rPr lang="en-US" sz="1200" cap="small" dirty="0">
                <a:effectLst/>
                <a:latin typeface="Times New Roman" panose="02020603050405020304" pitchFamily="18" charset="0"/>
                <a:ea typeface="SimSun" panose="02010600030101010101" pitchFamily="2" charset="-122"/>
              </a:rPr>
              <a:t>lstm model’s rmse value with a different variation of epoch</a:t>
            </a:r>
            <a:r>
              <a:rPr lang="en-IN" sz="1200" cap="small" dirty="0">
                <a:solidFill>
                  <a:srgbClr val="000000"/>
                </a:solidFill>
                <a:effectLst/>
                <a:latin typeface="Times New Roman" panose="02020603050405020304" pitchFamily="18" charset="0"/>
                <a:ea typeface="Times New Roman" panose="02020603050405020304" pitchFamily="18" charset="0"/>
              </a:rPr>
              <a:t>s</a:t>
            </a:r>
            <a:endParaRPr lang="en-US" sz="1200" cap="small"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62804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E9BB9-54AE-4F56-B9FA-7448AE0849BC}"/>
              </a:ext>
            </a:extLst>
          </p:cNvPr>
          <p:cNvSpPr>
            <a:spLocks noGrp="1"/>
          </p:cNvSpPr>
          <p:nvPr>
            <p:ph type="title"/>
          </p:nvPr>
        </p:nvSpPr>
        <p:spPr>
          <a:xfrm>
            <a:off x="387928" y="455353"/>
            <a:ext cx="3380653" cy="1170247"/>
          </a:xfrm>
        </p:spPr>
        <p:txBody>
          <a:bodyPr>
            <a:normAutofit/>
          </a:bodyPr>
          <a:lstStyle/>
          <a:p>
            <a:r>
              <a:rPr lang="en-US" dirty="0"/>
              <a:t>RESULT</a:t>
            </a:r>
          </a:p>
        </p:txBody>
      </p:sp>
      <p:sp>
        <p:nvSpPr>
          <p:cNvPr id="3" name="Content Placeholder 2">
            <a:extLst>
              <a:ext uri="{FF2B5EF4-FFF2-40B4-BE49-F238E27FC236}">
                <a16:creationId xmlns:a16="http://schemas.microsoft.com/office/drawing/2014/main" id="{AE49F777-404F-4580-827A-086B6DF51F05}"/>
              </a:ext>
            </a:extLst>
          </p:cNvPr>
          <p:cNvSpPr>
            <a:spLocks noGrp="1"/>
          </p:cNvSpPr>
          <p:nvPr>
            <p:ph idx="1"/>
          </p:nvPr>
        </p:nvSpPr>
        <p:spPr>
          <a:xfrm>
            <a:off x="387928" y="2080953"/>
            <a:ext cx="5294920" cy="3264408"/>
          </a:xfrm>
        </p:spPr>
        <p:txBody>
          <a:bodyPr anchor="t">
            <a:normAutofit/>
          </a:bodyPr>
          <a:lstStyle/>
          <a:p>
            <a:pPr algn="just">
              <a:lnSpc>
                <a:spcPct val="91000"/>
              </a:lnSpc>
            </a:pPr>
            <a:r>
              <a:rPr lang="en-IN" sz="1600" dirty="0">
                <a:solidFill>
                  <a:schemeClr val="bg1"/>
                </a:solidFill>
                <a:latin typeface="Times New Roman" panose="02020603050405020304" pitchFamily="18" charset="0"/>
                <a:ea typeface="Times New Roman" panose="02020603050405020304" pitchFamily="18" charset="0"/>
              </a:rPr>
              <a:t>The </a:t>
            </a:r>
            <a:r>
              <a:rPr lang="en-IN" sz="1600" dirty="0">
                <a:solidFill>
                  <a:schemeClr val="bg1"/>
                </a:solidFill>
                <a:effectLst/>
                <a:latin typeface="Times New Roman" panose="02020603050405020304" pitchFamily="18" charset="0"/>
                <a:ea typeface="Times New Roman" panose="02020603050405020304" pitchFamily="18" charset="0"/>
              </a:rPr>
              <a:t>LSTM model is the best-proposed model as it is depicting the near representation of predicted values from the actual stock price value and has the least RMSE value. Thus, for all intent and purposes, we can rely on the prices that LSTM has predicted. Whereas Linear Regression, Decision Tree and KNN are not able to predict the prices as accurately as LSTM. [fig 1]</a:t>
            </a:r>
          </a:p>
          <a:p>
            <a:pPr algn="just">
              <a:lnSpc>
                <a:spcPct val="91000"/>
              </a:lnSpc>
            </a:pPr>
            <a:endParaRPr lang="en-US" sz="1600" dirty="0">
              <a:solidFill>
                <a:schemeClr val="bg1"/>
              </a:solidFill>
              <a:effectLst/>
              <a:latin typeface="Times New Roman" panose="02020603050405020304" pitchFamily="18" charset="0"/>
              <a:ea typeface="SimSun" panose="02010600030101010101" pitchFamily="2" charset="-122"/>
            </a:endParaRPr>
          </a:p>
          <a:p>
            <a:pPr algn="just">
              <a:lnSpc>
                <a:spcPct val="91000"/>
              </a:lnSpc>
            </a:pPr>
            <a:r>
              <a:rPr lang="en-US" sz="1600" dirty="0">
                <a:solidFill>
                  <a:schemeClr val="bg1"/>
                </a:solidFill>
                <a:effectLst/>
                <a:latin typeface="Times New Roman" panose="02020603050405020304" pitchFamily="18" charset="0"/>
                <a:ea typeface="Times New Roman" panose="02020603050405020304" pitchFamily="18" charset="0"/>
              </a:rPr>
              <a:t>The LSTM model that we worked on can thus have predicted the stock prices most accurately. A detailed comparison between the price predicted by all the models with the actual price can be seen in [fig 2].</a:t>
            </a:r>
          </a:p>
          <a:p>
            <a:pPr algn="just">
              <a:lnSpc>
                <a:spcPct val="91000"/>
              </a:lnSpc>
            </a:pPr>
            <a:endParaRPr lang="en-US" sz="1400" dirty="0">
              <a:solidFill>
                <a:schemeClr val="bg1"/>
              </a:solidFill>
            </a:endParaRPr>
          </a:p>
        </p:txBody>
      </p:sp>
      <p:pic>
        <p:nvPicPr>
          <p:cNvPr id="5" name="Picture 4">
            <a:extLst>
              <a:ext uri="{FF2B5EF4-FFF2-40B4-BE49-F238E27FC236}">
                <a16:creationId xmlns:a16="http://schemas.microsoft.com/office/drawing/2014/main" id="{AC95DA0C-B27D-4292-87A6-FF8E0C3736B7}"/>
              </a:ext>
            </a:extLst>
          </p:cNvPr>
          <p:cNvPicPr/>
          <p:nvPr/>
        </p:nvPicPr>
        <p:blipFill rotWithShape="1">
          <a:blip r:embed="rId2">
            <a:extLst>
              <a:ext uri="{28A0092B-C50C-407E-A947-70E740481C1C}">
                <a14:useLocalDpi xmlns:a14="http://schemas.microsoft.com/office/drawing/2010/main" val="0"/>
              </a:ext>
            </a:extLst>
          </a:blip>
          <a:srcRect l="1" r="-1181"/>
          <a:stretch/>
        </p:blipFill>
        <p:spPr bwMode="auto">
          <a:xfrm>
            <a:off x="6949601" y="3319754"/>
            <a:ext cx="4387272" cy="2547452"/>
          </a:xfrm>
          <a:prstGeom prst="rect">
            <a:avLst/>
          </a:prstGeom>
          <a:noFill/>
        </p:spPr>
      </p:pic>
      <p:pic>
        <p:nvPicPr>
          <p:cNvPr id="4" name="Picture 3">
            <a:extLst>
              <a:ext uri="{FF2B5EF4-FFF2-40B4-BE49-F238E27FC236}">
                <a16:creationId xmlns:a16="http://schemas.microsoft.com/office/drawing/2014/main" id="{834E1A87-A517-4184-A0B5-728B5FFDB2FF}"/>
              </a:ext>
            </a:extLst>
          </p:cNvPr>
          <p:cNvPicPr/>
          <p:nvPr/>
        </p:nvPicPr>
        <p:blipFill rotWithShape="1">
          <a:blip r:embed="rId3" cstate="print">
            <a:extLst>
              <a:ext uri="{28A0092B-C50C-407E-A947-70E740481C1C}">
                <a14:useLocalDpi xmlns:a14="http://schemas.microsoft.com/office/drawing/2010/main" val="0"/>
              </a:ext>
            </a:extLst>
          </a:blip>
          <a:srcRect l="1" r="186"/>
          <a:stretch/>
        </p:blipFill>
        <p:spPr bwMode="auto">
          <a:xfrm>
            <a:off x="6690013" y="343926"/>
            <a:ext cx="4895996" cy="2305414"/>
          </a:xfrm>
          <a:prstGeom prst="rect">
            <a:avLst/>
          </a:prstGeom>
          <a:noFill/>
        </p:spPr>
      </p:pic>
      <p:sp>
        <p:nvSpPr>
          <p:cNvPr id="6" name="TextBox 5">
            <a:extLst>
              <a:ext uri="{FF2B5EF4-FFF2-40B4-BE49-F238E27FC236}">
                <a16:creationId xmlns:a16="http://schemas.microsoft.com/office/drawing/2014/main" id="{204DBD30-1ED9-4558-8933-0D5DF52936BB}"/>
              </a:ext>
            </a:extLst>
          </p:cNvPr>
          <p:cNvSpPr txBox="1"/>
          <p:nvPr/>
        </p:nvSpPr>
        <p:spPr>
          <a:xfrm>
            <a:off x="6740501" y="2675175"/>
            <a:ext cx="4795019" cy="230541"/>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Fig 1</a:t>
            </a:r>
          </a:p>
        </p:txBody>
      </p:sp>
      <p:sp>
        <p:nvSpPr>
          <p:cNvPr id="9" name="TextBox 8">
            <a:extLst>
              <a:ext uri="{FF2B5EF4-FFF2-40B4-BE49-F238E27FC236}">
                <a16:creationId xmlns:a16="http://schemas.microsoft.com/office/drawing/2014/main" id="{91E1138E-8B06-4306-87EB-F676C5D29CB0}"/>
              </a:ext>
            </a:extLst>
          </p:cNvPr>
          <p:cNvSpPr txBox="1"/>
          <p:nvPr/>
        </p:nvSpPr>
        <p:spPr>
          <a:xfrm>
            <a:off x="7044461" y="5863539"/>
            <a:ext cx="4187101" cy="254745"/>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Fig 2</a:t>
            </a:r>
          </a:p>
        </p:txBody>
      </p:sp>
    </p:spTree>
    <p:extLst>
      <p:ext uri="{BB962C8B-B14F-4D97-AF65-F5344CB8AC3E}">
        <p14:creationId xmlns:p14="http://schemas.microsoft.com/office/powerpoint/2010/main" val="126085505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341E28"/>
      </a:dk2>
      <a:lt2>
        <a:srgbClr val="E2E5E8"/>
      </a:lt2>
      <a:accent1>
        <a:srgbClr val="C37E4D"/>
      </a:accent1>
      <a:accent2>
        <a:srgbClr val="B13B3B"/>
      </a:accent2>
      <a:accent3>
        <a:srgbClr val="C34D7E"/>
      </a:accent3>
      <a:accent4>
        <a:srgbClr val="B13B9D"/>
      </a:accent4>
      <a:accent5>
        <a:srgbClr val="A64DC3"/>
      </a:accent5>
      <a:accent6>
        <a:srgbClr val="633BB1"/>
      </a:accent6>
      <a:hlink>
        <a:srgbClr val="B43F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148</TotalTime>
  <Words>1665</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Franklin Gothic Demi Cond</vt:lpstr>
      <vt:lpstr>Franklin Gothic Medium</vt:lpstr>
      <vt:lpstr>Poppins</vt:lpstr>
      <vt:lpstr>Times New Roman</vt:lpstr>
      <vt:lpstr>Unispace</vt:lpstr>
      <vt:lpstr>Wingdings</vt:lpstr>
      <vt:lpstr>JuxtaposeVTI</vt:lpstr>
      <vt:lpstr>Revitalizing Stock Predictions with Machine Learning Algorithms – An Empirical Study</vt:lpstr>
      <vt:lpstr>Introduction</vt:lpstr>
      <vt:lpstr>DATASET AND PRE-PROCESSING</vt:lpstr>
      <vt:lpstr>RELATED WORK</vt:lpstr>
      <vt:lpstr>MACHINE LEARNING ALGORITHMS</vt:lpstr>
      <vt:lpstr>LSTm Model</vt:lpstr>
      <vt:lpstr>LSTM Architecture</vt:lpstr>
      <vt:lpstr>RESULT</vt:lpstr>
      <vt:lpstr>RESULT</vt:lpstr>
      <vt:lpstr>CONCLUSION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Revitalizing Stock Predictions with Machine Learning Algorithms – An Empirical Study</dc:title>
  <dc:creator>vaibhav gaur</dc:creator>
  <cp:lastModifiedBy>shubham sood</cp:lastModifiedBy>
  <cp:revision>25</cp:revision>
  <dcterms:created xsi:type="dcterms:W3CDTF">2020-11-24T14:14:38Z</dcterms:created>
  <dcterms:modified xsi:type="dcterms:W3CDTF">2020-11-28T04:47:55Z</dcterms:modified>
</cp:coreProperties>
</file>