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0" d="100"/>
          <a:sy n="90"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51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055927" y="106325"/>
            <a:ext cx="5486400" cy="8229600"/>
          </a:xfrm>
          <a:prstGeom prst="rect">
            <a:avLst/>
          </a:prstGeom>
        </p:spPr>
      </p:pic>
      <p:sp>
        <p:nvSpPr>
          <p:cNvPr id="5" name="Text 2"/>
          <p:cNvSpPr/>
          <p:nvPr/>
        </p:nvSpPr>
        <p:spPr>
          <a:xfrm>
            <a:off x="833199" y="2577227"/>
            <a:ext cx="7477601" cy="1742123"/>
          </a:xfrm>
          <a:prstGeom prst="rect">
            <a:avLst/>
          </a:prstGeom>
          <a:noFill/>
          <a:ln/>
        </p:spPr>
        <p:txBody>
          <a:bodyPr wrap="square" rtlCol="0" anchor="t"/>
          <a:lstStyle/>
          <a:p>
            <a:pPr marL="0" indent="0">
              <a:lnSpc>
                <a:spcPts val="6859"/>
              </a:lnSpc>
              <a:buNone/>
            </a:pPr>
            <a:r>
              <a:rPr lang="en-US" sz="5487" b="1" kern="0" spc="-55" dirty="0">
                <a:solidFill>
                  <a:srgbClr val="000000"/>
                </a:solidFill>
                <a:latin typeface="Montserrat" pitchFamily="34" charset="0"/>
                <a:ea typeface="Montserrat" pitchFamily="34" charset="-122"/>
                <a:cs typeface="Montserrat" pitchFamily="34" charset="-120"/>
              </a:rPr>
              <a:t>Leveraging AWS Services</a:t>
            </a:r>
            <a:endParaRPr lang="en-US" sz="5487" dirty="0"/>
          </a:p>
        </p:txBody>
      </p:sp>
      <p:sp>
        <p:nvSpPr>
          <p:cNvPr id="6" name="Text 3"/>
          <p:cNvSpPr/>
          <p:nvPr/>
        </p:nvSpPr>
        <p:spPr>
          <a:xfrm>
            <a:off x="833199" y="4652605"/>
            <a:ext cx="7477601"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Enhance your IT infrastructure and software development with the powerful suite of Amazon Web Services (AWS). Unlock the potential of scalable, reliable, and cost-effective cloud computing </a:t>
            </a:r>
            <a:r>
              <a:rPr lang="en-US" sz="1750" dirty="0" smtClean="0">
                <a:solidFill>
                  <a:srgbClr val="3D3838"/>
                </a:solidFill>
                <a:latin typeface="Source Sans Pro" pitchFamily="34" charset="0"/>
                <a:ea typeface="Source Sans Pro" pitchFamily="34" charset="-122"/>
                <a:cs typeface="Source Sans Pro" pitchFamily="34" charset="-120"/>
              </a:rPr>
              <a:t>solutions.</a:t>
            </a:r>
            <a:endParaRPr lang="en-US" sz="1750" dirty="0"/>
          </a:p>
        </p:txBody>
      </p:sp>
      <p:sp>
        <p:nvSpPr>
          <p:cNvPr id="8" name="TextBox 7"/>
          <p:cNvSpPr txBox="1"/>
          <p:nvPr/>
        </p:nvSpPr>
        <p:spPr>
          <a:xfrm>
            <a:off x="4253023" y="6858000"/>
            <a:ext cx="5326912" cy="446567"/>
          </a:xfrm>
          <a:prstGeom prst="rect">
            <a:avLst/>
          </a:prstGeom>
          <a:noFill/>
        </p:spPr>
        <p:txBody>
          <a:bodyPr wrap="square" rtlCol="0">
            <a:spAutoFit/>
          </a:bodyPr>
          <a:lstStyle/>
          <a:p>
            <a:endParaRPr lang="en-IN" dirty="0"/>
          </a:p>
        </p:txBody>
      </p:sp>
      <p:sp>
        <p:nvSpPr>
          <p:cNvPr id="9" name="TextBox 8"/>
          <p:cNvSpPr txBox="1"/>
          <p:nvPr/>
        </p:nvSpPr>
        <p:spPr>
          <a:xfrm>
            <a:off x="5972061" y="6858000"/>
            <a:ext cx="5422605" cy="369332"/>
          </a:xfrm>
          <a:prstGeom prst="rect">
            <a:avLst/>
          </a:prstGeom>
          <a:noFill/>
        </p:spPr>
        <p:txBody>
          <a:bodyPr wrap="square" rtlCol="0">
            <a:spAutoFit/>
          </a:bodyPr>
          <a:lstStyle/>
          <a:p>
            <a:r>
              <a:rPr lang="en-US" dirty="0" smtClean="0"/>
              <a:t>Shubham Singh Soragi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236708"/>
            <a:ext cx="5049917" cy="631150"/>
          </a:xfrm>
          <a:prstGeom prst="rect">
            <a:avLst/>
          </a:prstGeom>
          <a:noFill/>
          <a:ln/>
        </p:spPr>
        <p:txBody>
          <a:bodyPr wrap="none" rtlCol="0" anchor="t"/>
          <a:lstStyle/>
          <a:p>
            <a:pPr marL="0" indent="0">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AWS Lambda</a:t>
            </a:r>
            <a:endParaRPr lang="en-US" sz="3976" dirty="0"/>
          </a:p>
        </p:txBody>
      </p:sp>
      <p:sp>
        <p:nvSpPr>
          <p:cNvPr id="5" name="Shape 3"/>
          <p:cNvSpPr/>
          <p:nvPr/>
        </p:nvSpPr>
        <p:spPr>
          <a:xfrm>
            <a:off x="2517696" y="3562112"/>
            <a:ext cx="499943" cy="499943"/>
          </a:xfrm>
          <a:prstGeom prst="roundRect">
            <a:avLst>
              <a:gd name="adj" fmla="val 26667"/>
            </a:avLst>
          </a:prstGeom>
          <a:solidFill>
            <a:srgbClr val="EDEDED"/>
          </a:solidFill>
          <a:ln/>
        </p:spPr>
      </p:sp>
      <p:sp>
        <p:nvSpPr>
          <p:cNvPr id="6" name="Text 4"/>
          <p:cNvSpPr/>
          <p:nvPr/>
        </p:nvSpPr>
        <p:spPr>
          <a:xfrm>
            <a:off x="2709743" y="3622715"/>
            <a:ext cx="115729"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1</a:t>
            </a:r>
            <a:endParaRPr lang="en-US" sz="2386" dirty="0"/>
          </a:p>
        </p:txBody>
      </p:sp>
      <p:sp>
        <p:nvSpPr>
          <p:cNvPr id="7" name="Text 5"/>
          <p:cNvSpPr/>
          <p:nvPr/>
        </p:nvSpPr>
        <p:spPr>
          <a:xfrm>
            <a:off x="3239810" y="3562112"/>
            <a:ext cx="2328029" cy="631269"/>
          </a:xfrm>
          <a:prstGeom prst="rect">
            <a:avLst/>
          </a:prstGeom>
          <a:noFill/>
          <a:ln/>
        </p:spPr>
        <p:txBody>
          <a:bodyPr wrap="squar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Serverless Computing</a:t>
            </a:r>
            <a:endParaRPr lang="en-US" sz="1988" dirty="0"/>
          </a:p>
        </p:txBody>
      </p:sp>
      <p:sp>
        <p:nvSpPr>
          <p:cNvPr id="8" name="Text 6"/>
          <p:cNvSpPr/>
          <p:nvPr/>
        </p:nvSpPr>
        <p:spPr>
          <a:xfrm>
            <a:off x="3239810" y="4326612"/>
            <a:ext cx="2328029"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Run code without managing servers and let it automatically scale with traffic.</a:t>
            </a:r>
            <a:endParaRPr lang="en-US" sz="1750" dirty="0"/>
          </a:p>
        </p:txBody>
      </p:sp>
      <p:sp>
        <p:nvSpPr>
          <p:cNvPr id="9" name="Shape 7"/>
          <p:cNvSpPr/>
          <p:nvPr/>
        </p:nvSpPr>
        <p:spPr>
          <a:xfrm>
            <a:off x="5790009" y="3562112"/>
            <a:ext cx="499943" cy="499943"/>
          </a:xfrm>
          <a:prstGeom prst="roundRect">
            <a:avLst>
              <a:gd name="adj" fmla="val 26667"/>
            </a:avLst>
          </a:prstGeom>
          <a:solidFill>
            <a:srgbClr val="EDEDED"/>
          </a:solidFill>
          <a:ln/>
        </p:spPr>
      </p:sp>
      <p:sp>
        <p:nvSpPr>
          <p:cNvPr id="10" name="Text 8"/>
          <p:cNvSpPr/>
          <p:nvPr/>
        </p:nvSpPr>
        <p:spPr>
          <a:xfrm>
            <a:off x="5952053" y="3622715"/>
            <a:ext cx="175736"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2</a:t>
            </a:r>
            <a:endParaRPr lang="en-US" sz="2386" dirty="0"/>
          </a:p>
        </p:txBody>
      </p:sp>
      <p:sp>
        <p:nvSpPr>
          <p:cNvPr id="11" name="Text 9"/>
          <p:cNvSpPr/>
          <p:nvPr/>
        </p:nvSpPr>
        <p:spPr>
          <a:xfrm>
            <a:off x="6512123" y="3562112"/>
            <a:ext cx="2328029" cy="631269"/>
          </a:xfrm>
          <a:prstGeom prst="rect">
            <a:avLst/>
          </a:prstGeom>
          <a:noFill/>
          <a:ln/>
        </p:spPr>
        <p:txBody>
          <a:bodyPr wrap="squar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Event-Driven Architecture</a:t>
            </a:r>
            <a:endParaRPr lang="en-US" sz="1988" dirty="0"/>
          </a:p>
        </p:txBody>
      </p:sp>
      <p:sp>
        <p:nvSpPr>
          <p:cNvPr id="12" name="Text 10"/>
          <p:cNvSpPr/>
          <p:nvPr/>
        </p:nvSpPr>
        <p:spPr>
          <a:xfrm>
            <a:off x="6512123" y="4326612"/>
            <a:ext cx="2328029"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Trigger functions with AWS services for real-time, scalable applications.</a:t>
            </a:r>
            <a:endParaRPr lang="en-US" sz="1750" dirty="0"/>
          </a:p>
        </p:txBody>
      </p:sp>
      <p:sp>
        <p:nvSpPr>
          <p:cNvPr id="13" name="Shape 11"/>
          <p:cNvSpPr/>
          <p:nvPr/>
        </p:nvSpPr>
        <p:spPr>
          <a:xfrm>
            <a:off x="9062323" y="3562112"/>
            <a:ext cx="499943" cy="499943"/>
          </a:xfrm>
          <a:prstGeom prst="roundRect">
            <a:avLst>
              <a:gd name="adj" fmla="val 26667"/>
            </a:avLst>
          </a:prstGeom>
          <a:solidFill>
            <a:srgbClr val="EDEDED"/>
          </a:solidFill>
          <a:ln/>
        </p:spPr>
      </p:sp>
      <p:sp>
        <p:nvSpPr>
          <p:cNvPr id="14" name="Text 12"/>
          <p:cNvSpPr/>
          <p:nvPr/>
        </p:nvSpPr>
        <p:spPr>
          <a:xfrm>
            <a:off x="9224129" y="3622715"/>
            <a:ext cx="176332"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3</a:t>
            </a:r>
            <a:endParaRPr lang="en-US" sz="2386" dirty="0"/>
          </a:p>
        </p:txBody>
      </p:sp>
      <p:sp>
        <p:nvSpPr>
          <p:cNvPr id="15" name="Text 13"/>
          <p:cNvSpPr/>
          <p:nvPr/>
        </p:nvSpPr>
        <p:spPr>
          <a:xfrm>
            <a:off x="9784437" y="3562112"/>
            <a:ext cx="2328029" cy="631269"/>
          </a:xfrm>
          <a:prstGeom prst="rect">
            <a:avLst/>
          </a:prstGeom>
          <a:noFill/>
          <a:ln/>
        </p:spPr>
        <p:txBody>
          <a:bodyPr wrap="squar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Cost Optimization</a:t>
            </a:r>
            <a:endParaRPr lang="en-US" sz="1988" dirty="0"/>
          </a:p>
        </p:txBody>
      </p:sp>
      <p:sp>
        <p:nvSpPr>
          <p:cNvPr id="16" name="Text 14"/>
          <p:cNvSpPr/>
          <p:nvPr/>
        </p:nvSpPr>
        <p:spPr>
          <a:xfrm>
            <a:off x="9784437" y="4326612"/>
            <a:ext cx="2328029" cy="16662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Pay only for compute time used, saving costs for intermittent or unpredictable workloads.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762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50145"/>
            <a:ext cx="9306401" cy="1262301"/>
          </a:xfrm>
          <a:prstGeom prst="rect">
            <a:avLst/>
          </a:prstGeom>
          <a:noFill/>
          <a:ln/>
        </p:spPr>
        <p:txBody>
          <a:bodyPr wrap="square" rtlCol="0" anchor="t"/>
          <a:lstStyle/>
          <a:p>
            <a:pPr marL="0" indent="0">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Introduction to Amazon Web Services (AWS)</a:t>
            </a:r>
            <a:endParaRPr lang="en-US" sz="3976" dirty="0"/>
          </a:p>
        </p:txBody>
      </p:sp>
      <p:sp>
        <p:nvSpPr>
          <p:cNvPr id="7" name="Text 4"/>
          <p:cNvSpPr/>
          <p:nvPr/>
        </p:nvSpPr>
        <p:spPr>
          <a:xfrm>
            <a:off x="1055370" y="3130629"/>
            <a:ext cx="3512582"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Cloud Computing Platform</a:t>
            </a:r>
            <a:endParaRPr lang="en-US" sz="1988" dirty="0"/>
          </a:p>
        </p:txBody>
      </p:sp>
      <p:sp>
        <p:nvSpPr>
          <p:cNvPr id="8" name="Text 5"/>
          <p:cNvSpPr/>
          <p:nvPr/>
        </p:nvSpPr>
        <p:spPr>
          <a:xfrm>
            <a:off x="1055370" y="3579495"/>
            <a:ext cx="4097774"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AWS is a comprehensive, on-demand cloud computing platform that provides a diverse suite of services for computing, storage, networking, and more.</a:t>
            </a:r>
            <a:endParaRPr lang="en-US" sz="1750" dirty="0"/>
          </a:p>
        </p:txBody>
      </p:sp>
      <p:sp>
        <p:nvSpPr>
          <p:cNvPr id="10" name="Text 7"/>
          <p:cNvSpPr/>
          <p:nvPr/>
        </p:nvSpPr>
        <p:spPr>
          <a:xfrm>
            <a:off x="5819656" y="3130629"/>
            <a:ext cx="2694742"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Global Infrastructure</a:t>
            </a:r>
            <a:endParaRPr lang="en-US" sz="1988" dirty="0"/>
          </a:p>
        </p:txBody>
      </p:sp>
      <p:sp>
        <p:nvSpPr>
          <p:cNvPr id="11" name="Text 8"/>
          <p:cNvSpPr/>
          <p:nvPr/>
        </p:nvSpPr>
        <p:spPr>
          <a:xfrm>
            <a:off x="5819656" y="3579495"/>
            <a:ext cx="4097774"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With data centers across the world, AWS offers global reach and low-latency access to its services, enabling businesses to scale their applications globally.</a:t>
            </a:r>
            <a:endParaRPr lang="en-US" sz="1750" dirty="0"/>
          </a:p>
        </p:txBody>
      </p:sp>
      <p:sp>
        <p:nvSpPr>
          <p:cNvPr id="13" name="Text 10"/>
          <p:cNvSpPr/>
          <p:nvPr/>
        </p:nvSpPr>
        <p:spPr>
          <a:xfrm>
            <a:off x="1055370" y="5870078"/>
            <a:ext cx="3075980"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Wide Range of Services</a:t>
            </a:r>
            <a:endParaRPr lang="en-US" sz="1988" dirty="0"/>
          </a:p>
        </p:txBody>
      </p:sp>
      <p:sp>
        <p:nvSpPr>
          <p:cNvPr id="14" name="Text 11"/>
          <p:cNvSpPr/>
          <p:nvPr/>
        </p:nvSpPr>
        <p:spPr>
          <a:xfrm>
            <a:off x="1055370" y="6279568"/>
            <a:ext cx="8862060" cy="666512"/>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From EC2 for compute, S3 for storage, to specialized services like machine learning and serverless computing, AWS offers an extensive portfolio to meet diverse business needs.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753833" y="794384"/>
            <a:ext cx="8878186" cy="1225802"/>
          </a:xfrm>
          <a:prstGeom prst="rect">
            <a:avLst/>
          </a:prstGeom>
          <a:noFill/>
          <a:ln/>
        </p:spPr>
        <p:txBody>
          <a:bodyPr wrap="none" rtlCol="0" anchor="t"/>
          <a:lstStyle/>
          <a:p>
            <a:pPr marL="0" indent="0" algn="ctr">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AWS Database Services</a:t>
            </a:r>
            <a:endParaRPr lang="en-US" sz="3976" dirty="0"/>
          </a:p>
        </p:txBody>
      </p:sp>
      <p:sp>
        <p:nvSpPr>
          <p:cNvPr id="6" name="Text 3"/>
          <p:cNvSpPr/>
          <p:nvPr/>
        </p:nvSpPr>
        <p:spPr>
          <a:xfrm>
            <a:off x="1396057" y="4120158"/>
            <a:ext cx="2524958"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Amazon RDS</a:t>
            </a:r>
            <a:endParaRPr lang="en-US" sz="1988" dirty="0"/>
          </a:p>
        </p:txBody>
      </p:sp>
      <p:sp>
        <p:nvSpPr>
          <p:cNvPr id="7" name="Text 4"/>
          <p:cNvSpPr/>
          <p:nvPr/>
        </p:nvSpPr>
        <p:spPr>
          <a:xfrm>
            <a:off x="1396057" y="4467078"/>
            <a:ext cx="2976086"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Relational Database Service (RDS) is a fully-managed database service that simplifies database setup, operations, and scalability. It supports popular engines like MySQL, PostgreSQL, and Oracle.</a:t>
            </a:r>
            <a:endParaRPr lang="en-US" sz="1750" dirty="0"/>
          </a:p>
        </p:txBody>
      </p:sp>
      <p:sp>
        <p:nvSpPr>
          <p:cNvPr id="9" name="Text 5"/>
          <p:cNvSpPr/>
          <p:nvPr/>
        </p:nvSpPr>
        <p:spPr>
          <a:xfrm>
            <a:off x="5493782" y="4114800"/>
            <a:ext cx="2644854" cy="315635"/>
          </a:xfrm>
          <a:prstGeom prst="rect">
            <a:avLst/>
          </a:prstGeom>
          <a:noFill/>
          <a:ln/>
        </p:spPr>
        <p:txBody>
          <a:bodyPr wrap="none" rtlCol="0" anchor="t"/>
          <a:lstStyle/>
          <a:p>
            <a:pPr marL="0" indent="0" algn="l">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Amazon DynamoDB</a:t>
            </a:r>
            <a:endParaRPr lang="en-US" sz="1988" dirty="0"/>
          </a:p>
        </p:txBody>
      </p:sp>
      <p:sp>
        <p:nvSpPr>
          <p:cNvPr id="10" name="Text 6"/>
          <p:cNvSpPr/>
          <p:nvPr/>
        </p:nvSpPr>
        <p:spPr>
          <a:xfrm>
            <a:off x="5525931" y="4586425"/>
            <a:ext cx="2976086"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DynamoDB is a fully-managed NoSQL database service that provides fast and predictable performance with seamless scalability. It is ideal for applications that need low-latency data access at any scale.</a:t>
            </a:r>
            <a:endParaRPr lang="en-US" sz="1750" dirty="0"/>
          </a:p>
        </p:txBody>
      </p:sp>
      <p:sp>
        <p:nvSpPr>
          <p:cNvPr id="12" name="Text 7"/>
          <p:cNvSpPr/>
          <p:nvPr/>
        </p:nvSpPr>
        <p:spPr>
          <a:xfrm>
            <a:off x="10181868" y="4114799"/>
            <a:ext cx="2524958" cy="315635"/>
          </a:xfrm>
          <a:prstGeom prst="rect">
            <a:avLst/>
          </a:prstGeom>
          <a:noFill/>
          <a:ln/>
        </p:spPr>
        <p:txBody>
          <a:bodyPr wrap="none" rtlCol="0" anchor="t"/>
          <a:lstStyle/>
          <a:p>
            <a:pPr marL="0" indent="0" algn="l">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Amazon Aurora</a:t>
            </a:r>
            <a:endParaRPr lang="en-US" sz="1988" dirty="0"/>
          </a:p>
        </p:txBody>
      </p:sp>
      <p:sp>
        <p:nvSpPr>
          <p:cNvPr id="13" name="Text 8"/>
          <p:cNvSpPr/>
          <p:nvPr/>
        </p:nvSpPr>
        <p:spPr>
          <a:xfrm>
            <a:off x="10078106" y="4459788"/>
            <a:ext cx="2976205" cy="2999303"/>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Aurora is a relational database service that combines the performance and availability of high-end commercial databases with the simplicity and cost-effectiveness of open-source databases. It is highly scalable and reliable.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380436"/>
            <a:ext cx="9594890" cy="1262301"/>
          </a:xfrm>
          <a:prstGeom prst="rect">
            <a:avLst/>
          </a:prstGeom>
          <a:noFill/>
          <a:ln/>
        </p:spPr>
        <p:txBody>
          <a:bodyPr wrap="square" rtlCol="0" anchor="t"/>
          <a:lstStyle/>
          <a:p>
            <a:pPr marL="0" indent="0" algn="ctr">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Amazon EC2 (Elastic Compute Cloud)</a:t>
            </a:r>
            <a:endParaRPr lang="en-US" sz="3976" b="1" dirty="0"/>
          </a:p>
        </p:txBody>
      </p:sp>
      <p:sp>
        <p:nvSpPr>
          <p:cNvPr id="5" name="Text 3"/>
          <p:cNvSpPr/>
          <p:nvPr/>
        </p:nvSpPr>
        <p:spPr>
          <a:xfrm>
            <a:off x="903767" y="3057406"/>
            <a:ext cx="7634177" cy="39919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EC2 is a secure and scalable cloud computing service that lets you easily launch and manage virtual servers, called EC2 instances, to run your applications. You can choose the appropriate resources, such as CPU, memory, and storage, to match your application requirements.</a:t>
            </a:r>
            <a:endParaRPr lang="en-US" sz="1750" dirty="0"/>
          </a:p>
        </p:txBody>
      </p:sp>
      <p:pic>
        <p:nvPicPr>
          <p:cNvPr id="6" name="Image 0" descr="preencoded.png"/>
          <p:cNvPicPr>
            <a:picLocks noChangeAspect="1"/>
          </p:cNvPicPr>
          <p:nvPr/>
        </p:nvPicPr>
        <p:blipFill>
          <a:blip r:embed="rId3"/>
          <a:stretch>
            <a:fillRect/>
          </a:stretch>
        </p:blipFill>
        <p:spPr>
          <a:xfrm>
            <a:off x="8708065" y="3099613"/>
            <a:ext cx="5545236" cy="33224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274" y="2877860"/>
            <a:ext cx="4930973" cy="2473762"/>
          </a:xfrm>
          <a:prstGeom prst="rect">
            <a:avLst/>
          </a:prstGeom>
        </p:spPr>
      </p:pic>
      <p:sp>
        <p:nvSpPr>
          <p:cNvPr id="6" name="Text 2"/>
          <p:cNvSpPr/>
          <p:nvPr/>
        </p:nvSpPr>
        <p:spPr>
          <a:xfrm>
            <a:off x="748139" y="2072950"/>
            <a:ext cx="5049917" cy="631150"/>
          </a:xfrm>
          <a:prstGeom prst="rect">
            <a:avLst/>
          </a:prstGeom>
          <a:noFill/>
          <a:ln/>
        </p:spPr>
        <p:txBody>
          <a:bodyPr wrap="none" rtlCol="0" anchor="t"/>
          <a:lstStyle/>
          <a:p>
            <a:pPr marL="0" indent="0">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Amazon S3</a:t>
            </a:r>
            <a:endParaRPr lang="en-US" sz="3976" dirty="0"/>
          </a:p>
        </p:txBody>
      </p:sp>
      <p:sp>
        <p:nvSpPr>
          <p:cNvPr id="7" name="Text 3"/>
          <p:cNvSpPr/>
          <p:nvPr/>
        </p:nvSpPr>
        <p:spPr>
          <a:xfrm>
            <a:off x="609915" y="3079885"/>
            <a:ext cx="8353332" cy="2193863"/>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S3 is a scalable storage service provided by AWS. It's designed for storing and retrieving data, from images to backups, with reliability and cost-effectiveness. With multiple redundant copies of data and different storage classes, it's a versatile solution for various use cases.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136451"/>
            <a:ext cx="9954295" cy="797719"/>
          </a:xfrm>
          <a:prstGeom prst="rect">
            <a:avLst/>
          </a:prstGeom>
          <a:noFill/>
          <a:ln/>
        </p:spPr>
        <p:txBody>
          <a:bodyPr wrap="none" rtlCol="0" anchor="t"/>
          <a:lstStyle/>
          <a:p>
            <a:pPr marL="0" indent="0" algn="ctr">
              <a:lnSpc>
                <a:spcPts val="4970"/>
              </a:lnSpc>
              <a:buNone/>
            </a:pPr>
            <a:r>
              <a:rPr lang="en-US" sz="5400" b="1" kern="0" spc="-40" dirty="0">
                <a:solidFill>
                  <a:srgbClr val="000000"/>
                </a:solidFill>
                <a:latin typeface="Montserrat" pitchFamily="34" charset="0"/>
                <a:ea typeface="Montserrat" pitchFamily="34" charset="-122"/>
                <a:cs typeface="Montserrat" pitchFamily="34" charset="-120"/>
              </a:rPr>
              <a:t>Amazon RDS</a:t>
            </a:r>
            <a:endParaRPr lang="en-US" sz="5400" dirty="0"/>
          </a:p>
        </p:txBody>
      </p:sp>
      <p:pic>
        <p:nvPicPr>
          <p:cNvPr id="5" name="Image 0" descr="preencoded.png"/>
          <p:cNvPicPr>
            <a:picLocks noChangeAspect="1"/>
          </p:cNvPicPr>
          <p:nvPr/>
        </p:nvPicPr>
        <p:blipFill>
          <a:blip r:embed="rId3"/>
          <a:stretch>
            <a:fillRect/>
          </a:stretch>
        </p:blipFill>
        <p:spPr>
          <a:xfrm>
            <a:off x="1196281" y="2212062"/>
            <a:ext cx="2976086" cy="1839278"/>
          </a:xfrm>
          <a:prstGeom prst="rect">
            <a:avLst/>
          </a:prstGeom>
        </p:spPr>
      </p:pic>
      <p:sp>
        <p:nvSpPr>
          <p:cNvPr id="6" name="Text 3"/>
          <p:cNvSpPr/>
          <p:nvPr/>
        </p:nvSpPr>
        <p:spPr>
          <a:xfrm>
            <a:off x="1132349" y="4328873"/>
            <a:ext cx="2976086" cy="631269"/>
          </a:xfrm>
          <a:prstGeom prst="rect">
            <a:avLst/>
          </a:prstGeom>
          <a:noFill/>
          <a:ln/>
        </p:spPr>
        <p:txBody>
          <a:bodyPr wrap="square" rtlCol="0" anchor="t"/>
          <a:lstStyle/>
          <a:p>
            <a:pPr marL="0" indent="0" algn="l">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Managed Database Service</a:t>
            </a:r>
            <a:endParaRPr lang="en-US" sz="1988" dirty="0"/>
          </a:p>
        </p:txBody>
      </p:sp>
      <p:sp>
        <p:nvSpPr>
          <p:cNvPr id="7" name="Text 4"/>
          <p:cNvSpPr/>
          <p:nvPr/>
        </p:nvSpPr>
        <p:spPr>
          <a:xfrm>
            <a:off x="1029653" y="5237675"/>
            <a:ext cx="2976086" cy="1999536"/>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RDS simplifies the setup, operation, and scaling of relational databases in the cloud. It supports popular engines like MySQL, PostgreSQL, and Oracle.</a:t>
            </a:r>
            <a:endParaRPr lang="en-US" sz="1750" dirty="0"/>
          </a:p>
        </p:txBody>
      </p:sp>
      <p:pic>
        <p:nvPicPr>
          <p:cNvPr id="8" name="Image 1" descr="preencoded.png"/>
          <p:cNvPicPr>
            <a:picLocks noChangeAspect="1"/>
          </p:cNvPicPr>
          <p:nvPr/>
        </p:nvPicPr>
        <p:blipFill>
          <a:blip r:embed="rId4"/>
          <a:stretch>
            <a:fillRect/>
          </a:stretch>
        </p:blipFill>
        <p:spPr>
          <a:xfrm>
            <a:off x="5827038" y="2211943"/>
            <a:ext cx="2976086" cy="1839278"/>
          </a:xfrm>
          <a:prstGeom prst="rect">
            <a:avLst/>
          </a:prstGeom>
        </p:spPr>
      </p:pic>
      <p:sp>
        <p:nvSpPr>
          <p:cNvPr id="9" name="Text 5"/>
          <p:cNvSpPr/>
          <p:nvPr/>
        </p:nvSpPr>
        <p:spPr>
          <a:xfrm>
            <a:off x="5827038" y="4328874"/>
            <a:ext cx="2976086" cy="631269"/>
          </a:xfrm>
          <a:prstGeom prst="rect">
            <a:avLst/>
          </a:prstGeom>
          <a:noFill/>
          <a:ln/>
        </p:spPr>
        <p:txBody>
          <a:bodyPr wrap="square" rtlCol="0" anchor="t"/>
          <a:lstStyle/>
          <a:p>
            <a:pPr marL="0" indent="0" algn="l">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Scalable and Highly Available</a:t>
            </a:r>
            <a:endParaRPr lang="en-US" sz="1988" dirty="0"/>
          </a:p>
        </p:txBody>
      </p:sp>
      <p:sp>
        <p:nvSpPr>
          <p:cNvPr id="10" name="Text 6"/>
          <p:cNvSpPr/>
          <p:nvPr/>
        </p:nvSpPr>
        <p:spPr>
          <a:xfrm>
            <a:off x="5827038" y="5093375"/>
            <a:ext cx="2976086" cy="1999536"/>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RDS handles database provisioning, patching, backups, and recovery. It offers auto-scaling and high availability features for data security and accessibility.</a:t>
            </a:r>
            <a:endParaRPr lang="en-US" sz="1750" dirty="0"/>
          </a:p>
        </p:txBody>
      </p:sp>
      <p:pic>
        <p:nvPicPr>
          <p:cNvPr id="11" name="Image 2" descr="preencoded.png"/>
          <p:cNvPicPr>
            <a:picLocks noChangeAspect="1"/>
          </p:cNvPicPr>
          <p:nvPr/>
        </p:nvPicPr>
        <p:blipFill>
          <a:blip r:embed="rId5"/>
          <a:stretch>
            <a:fillRect/>
          </a:stretch>
        </p:blipFill>
        <p:spPr>
          <a:xfrm>
            <a:off x="10521728" y="2211824"/>
            <a:ext cx="2976205" cy="1839397"/>
          </a:xfrm>
          <a:prstGeom prst="rect">
            <a:avLst/>
          </a:prstGeom>
        </p:spPr>
      </p:pic>
      <p:sp>
        <p:nvSpPr>
          <p:cNvPr id="12" name="Text 7"/>
          <p:cNvSpPr/>
          <p:nvPr/>
        </p:nvSpPr>
        <p:spPr>
          <a:xfrm>
            <a:off x="10521728" y="4328874"/>
            <a:ext cx="2976205" cy="631269"/>
          </a:xfrm>
          <a:prstGeom prst="rect">
            <a:avLst/>
          </a:prstGeom>
          <a:noFill/>
          <a:ln/>
        </p:spPr>
        <p:txBody>
          <a:bodyPr wrap="square" rtlCol="0" anchor="t"/>
          <a:lstStyle/>
          <a:p>
            <a:pPr marL="0" indent="0" algn="l">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Simplified Database Management</a:t>
            </a:r>
            <a:endParaRPr lang="en-US" sz="1988" dirty="0"/>
          </a:p>
        </p:txBody>
      </p:sp>
      <p:sp>
        <p:nvSpPr>
          <p:cNvPr id="13" name="Text 8"/>
          <p:cNvSpPr/>
          <p:nvPr/>
        </p:nvSpPr>
        <p:spPr>
          <a:xfrm>
            <a:off x="10624482" y="5237675"/>
            <a:ext cx="2976205" cy="1999536"/>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RDS console provides a user-friendly interface to manage all aspects of your database. It streamlines administration tasks, reducing the need for expertise.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859042"/>
            <a:ext cx="7477601" cy="1262301"/>
          </a:xfrm>
          <a:prstGeom prst="rect">
            <a:avLst/>
          </a:prstGeom>
          <a:noFill/>
          <a:ln/>
        </p:spPr>
        <p:txBody>
          <a:bodyPr wrap="square" rtlCol="0" anchor="t"/>
          <a:lstStyle/>
          <a:p>
            <a:pPr marL="0" indent="0">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Amazon VPC (Virtual Private Cloud)</a:t>
            </a:r>
            <a:endParaRPr lang="en-US" sz="3976" b="1" dirty="0"/>
          </a:p>
        </p:txBody>
      </p:sp>
      <p:sp>
        <p:nvSpPr>
          <p:cNvPr id="6" name="Text 3"/>
          <p:cNvSpPr/>
          <p:nvPr/>
        </p:nvSpPr>
        <p:spPr>
          <a:xfrm>
            <a:off x="833199" y="3454598"/>
            <a:ext cx="7477601"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VPC (Virtual Private Cloud) is a secure and isolated virtual network within the AWS cloud. It allows you to control your network settings, including IP address ranges, subnets, and route tables, providing a private and customizable computing environment.</a:t>
            </a:r>
            <a:endParaRPr lang="en-US" sz="1750" dirty="0"/>
          </a:p>
        </p:txBody>
      </p:sp>
      <p:sp>
        <p:nvSpPr>
          <p:cNvPr id="7" name="Text 4"/>
          <p:cNvSpPr/>
          <p:nvPr/>
        </p:nvSpPr>
        <p:spPr>
          <a:xfrm>
            <a:off x="833199" y="5037534"/>
            <a:ext cx="7477601"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With Amazon VPC, you can easily create and manage your own virtual network, connecting it to your on-premises infrastructure or the internet, and control access to your resources through security groups and network access control lists (ACLs).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934050"/>
            <a:ext cx="9595008" cy="913925"/>
          </a:xfrm>
          <a:prstGeom prst="rect">
            <a:avLst/>
          </a:prstGeom>
          <a:noFill/>
          <a:ln/>
        </p:spPr>
        <p:txBody>
          <a:bodyPr wrap="none" rtlCol="0" anchor="t"/>
          <a:lstStyle/>
          <a:p>
            <a:pPr marL="0" indent="0" algn="ctr">
              <a:lnSpc>
                <a:spcPts val="4970"/>
              </a:lnSpc>
              <a:buNone/>
            </a:pPr>
            <a:r>
              <a:rPr lang="en-US" sz="4800" b="1" kern="0" spc="-40" dirty="0">
                <a:solidFill>
                  <a:srgbClr val="000000"/>
                </a:solidFill>
                <a:latin typeface="Montserrat" pitchFamily="34" charset="0"/>
                <a:ea typeface="Montserrat" pitchFamily="34" charset="-122"/>
                <a:cs typeface="Montserrat" pitchFamily="34" charset="-120"/>
              </a:rPr>
              <a:t>AWS IAM</a:t>
            </a:r>
            <a:endParaRPr lang="en-US" sz="4800" dirty="0"/>
          </a:p>
        </p:txBody>
      </p:sp>
      <p:sp>
        <p:nvSpPr>
          <p:cNvPr id="6" name="Text 4"/>
          <p:cNvSpPr/>
          <p:nvPr/>
        </p:nvSpPr>
        <p:spPr>
          <a:xfrm>
            <a:off x="2709743" y="3320058"/>
            <a:ext cx="115729"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1</a:t>
            </a:r>
            <a:endParaRPr lang="en-US" sz="2386" dirty="0"/>
          </a:p>
        </p:txBody>
      </p:sp>
      <p:sp>
        <p:nvSpPr>
          <p:cNvPr id="7" name="Text 5"/>
          <p:cNvSpPr/>
          <p:nvPr/>
        </p:nvSpPr>
        <p:spPr>
          <a:xfrm>
            <a:off x="3239810" y="3259455"/>
            <a:ext cx="3678436"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Secure Access Management</a:t>
            </a:r>
            <a:endParaRPr lang="en-US" sz="1988" dirty="0"/>
          </a:p>
        </p:txBody>
      </p:sp>
      <p:sp>
        <p:nvSpPr>
          <p:cNvPr id="8" name="Text 6"/>
          <p:cNvSpPr/>
          <p:nvPr/>
        </p:nvSpPr>
        <p:spPr>
          <a:xfrm>
            <a:off x="3239810" y="3708321"/>
            <a:ext cx="3964305" cy="666512"/>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Control access to AWS resources and actions.</a:t>
            </a:r>
            <a:endParaRPr lang="en-US" sz="1750" dirty="0"/>
          </a:p>
        </p:txBody>
      </p:sp>
      <p:sp>
        <p:nvSpPr>
          <p:cNvPr id="10" name="Text 8"/>
          <p:cNvSpPr/>
          <p:nvPr/>
        </p:nvSpPr>
        <p:spPr>
          <a:xfrm>
            <a:off x="7588329" y="3320058"/>
            <a:ext cx="175736"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2</a:t>
            </a:r>
            <a:endParaRPr lang="en-US" sz="2386" dirty="0"/>
          </a:p>
        </p:txBody>
      </p:sp>
      <p:sp>
        <p:nvSpPr>
          <p:cNvPr id="11" name="Text 9"/>
          <p:cNvSpPr/>
          <p:nvPr/>
        </p:nvSpPr>
        <p:spPr>
          <a:xfrm>
            <a:off x="8148399" y="3259455"/>
            <a:ext cx="3619857"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User and Role Management</a:t>
            </a:r>
            <a:endParaRPr lang="en-US" sz="1988" dirty="0"/>
          </a:p>
        </p:txBody>
      </p:sp>
      <p:sp>
        <p:nvSpPr>
          <p:cNvPr id="12" name="Text 10"/>
          <p:cNvSpPr/>
          <p:nvPr/>
        </p:nvSpPr>
        <p:spPr>
          <a:xfrm>
            <a:off x="8148399" y="3708321"/>
            <a:ext cx="3964305" cy="666512"/>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Create and manage users and roles with specific permissions.</a:t>
            </a:r>
            <a:endParaRPr lang="en-US" sz="1750" dirty="0"/>
          </a:p>
        </p:txBody>
      </p:sp>
      <p:sp>
        <p:nvSpPr>
          <p:cNvPr id="14" name="Text 12"/>
          <p:cNvSpPr/>
          <p:nvPr/>
        </p:nvSpPr>
        <p:spPr>
          <a:xfrm>
            <a:off x="2679502" y="4907518"/>
            <a:ext cx="176332"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3</a:t>
            </a:r>
            <a:endParaRPr lang="en-US" sz="2386" dirty="0"/>
          </a:p>
        </p:txBody>
      </p:sp>
      <p:sp>
        <p:nvSpPr>
          <p:cNvPr id="15" name="Text 13"/>
          <p:cNvSpPr/>
          <p:nvPr/>
        </p:nvSpPr>
        <p:spPr>
          <a:xfrm>
            <a:off x="3239810" y="4846915"/>
            <a:ext cx="2605445"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Centralized Security</a:t>
            </a:r>
            <a:endParaRPr lang="en-US" sz="1988" dirty="0"/>
          </a:p>
        </p:txBody>
      </p:sp>
      <p:sp>
        <p:nvSpPr>
          <p:cNvPr id="16" name="Text 14"/>
          <p:cNvSpPr/>
          <p:nvPr/>
        </p:nvSpPr>
        <p:spPr>
          <a:xfrm>
            <a:off x="3239810" y="5295781"/>
            <a:ext cx="3964305"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Manage security credentials and permissions across your AWS environment.</a:t>
            </a:r>
            <a:endParaRPr lang="en-US" sz="1750" dirty="0"/>
          </a:p>
        </p:txBody>
      </p:sp>
      <p:sp>
        <p:nvSpPr>
          <p:cNvPr id="18" name="Text 16"/>
          <p:cNvSpPr/>
          <p:nvPr/>
        </p:nvSpPr>
        <p:spPr>
          <a:xfrm>
            <a:off x="7573327" y="4907518"/>
            <a:ext cx="205740" cy="378738"/>
          </a:xfrm>
          <a:prstGeom prst="rect">
            <a:avLst/>
          </a:prstGeom>
          <a:noFill/>
          <a:ln/>
        </p:spPr>
        <p:txBody>
          <a:bodyPr wrap="none" rtlCol="0" anchor="t"/>
          <a:lstStyle/>
          <a:p>
            <a:pPr marL="0" indent="0" algn="ctr">
              <a:lnSpc>
                <a:spcPts val="2982"/>
              </a:lnSpc>
              <a:buNone/>
            </a:pPr>
            <a:r>
              <a:rPr lang="en-US" sz="2386" b="1" kern="0" spc="-24" dirty="0">
                <a:solidFill>
                  <a:srgbClr val="000000"/>
                </a:solidFill>
                <a:latin typeface="Montserrat" pitchFamily="34" charset="0"/>
                <a:ea typeface="Montserrat" pitchFamily="34" charset="-122"/>
                <a:cs typeface="Montserrat" pitchFamily="34" charset="-120"/>
              </a:rPr>
              <a:t>4</a:t>
            </a:r>
            <a:endParaRPr lang="en-US" sz="2386" dirty="0"/>
          </a:p>
        </p:txBody>
      </p:sp>
      <p:sp>
        <p:nvSpPr>
          <p:cNvPr id="19" name="Text 17"/>
          <p:cNvSpPr/>
          <p:nvPr/>
        </p:nvSpPr>
        <p:spPr>
          <a:xfrm>
            <a:off x="8148399" y="4846915"/>
            <a:ext cx="2897267" cy="315635"/>
          </a:xfrm>
          <a:prstGeom prst="rect">
            <a:avLst/>
          </a:prstGeom>
          <a:noFill/>
          <a:ln/>
        </p:spPr>
        <p:txBody>
          <a:bodyPr wrap="none" rtlCol="0" anchor="t"/>
          <a:lstStyle/>
          <a:p>
            <a:pPr marL="0" indent="0">
              <a:lnSpc>
                <a:spcPts val="2485"/>
              </a:lnSpc>
              <a:buNone/>
            </a:pPr>
            <a:r>
              <a:rPr lang="en-US" sz="1988" b="1" kern="0" spc="-20" dirty="0">
                <a:solidFill>
                  <a:srgbClr val="000000"/>
                </a:solidFill>
                <a:latin typeface="Montserrat" pitchFamily="34" charset="0"/>
                <a:ea typeface="Montserrat" pitchFamily="34" charset="-122"/>
                <a:cs typeface="Montserrat" pitchFamily="34" charset="-120"/>
              </a:rPr>
              <a:t>Audit and Compliance</a:t>
            </a:r>
            <a:endParaRPr lang="en-US" sz="1988" dirty="0"/>
          </a:p>
        </p:txBody>
      </p:sp>
      <p:sp>
        <p:nvSpPr>
          <p:cNvPr id="20" name="Text 18"/>
          <p:cNvSpPr/>
          <p:nvPr/>
        </p:nvSpPr>
        <p:spPr>
          <a:xfrm>
            <a:off x="8148399" y="5295781"/>
            <a:ext cx="3964305" cy="666512"/>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Track access attempts and actions for auditing and compliance.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402199"/>
            <a:ext cx="5199936" cy="631150"/>
          </a:xfrm>
          <a:prstGeom prst="rect">
            <a:avLst/>
          </a:prstGeom>
          <a:noFill/>
          <a:ln/>
        </p:spPr>
        <p:txBody>
          <a:bodyPr wrap="none" rtlCol="0" anchor="t"/>
          <a:lstStyle/>
          <a:p>
            <a:pPr marL="0" indent="0">
              <a:lnSpc>
                <a:spcPts val="4970"/>
              </a:lnSpc>
              <a:buNone/>
            </a:pPr>
            <a:r>
              <a:rPr lang="en-US" sz="3976" b="1" kern="0" spc="-40" dirty="0">
                <a:solidFill>
                  <a:srgbClr val="000000"/>
                </a:solidFill>
                <a:latin typeface="Montserrat" pitchFamily="34" charset="0"/>
                <a:ea typeface="Montserrat" pitchFamily="34" charset="-122"/>
                <a:cs typeface="Montserrat" pitchFamily="34" charset="-120"/>
              </a:rPr>
              <a:t>Amazon SageMaker</a:t>
            </a:r>
            <a:endParaRPr lang="en-US" sz="3976" dirty="0"/>
          </a:p>
        </p:txBody>
      </p:sp>
      <p:sp>
        <p:nvSpPr>
          <p:cNvPr id="5" name="Text 3"/>
          <p:cNvSpPr/>
          <p:nvPr/>
        </p:nvSpPr>
        <p:spPr>
          <a:xfrm>
            <a:off x="2517696" y="2477691"/>
            <a:ext cx="9594890" cy="666512"/>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Build, train, and deploy machine learning models easily with Amazon SageMaker. It simplifies the process of creating sophisticated AI applications.</a:t>
            </a:r>
            <a:endParaRPr lang="en-US" sz="1750" dirty="0"/>
          </a:p>
        </p:txBody>
      </p:sp>
      <p:pic>
        <p:nvPicPr>
          <p:cNvPr id="6" name="Image 0" descr="preencoded.png"/>
          <p:cNvPicPr>
            <a:picLocks noChangeAspect="1"/>
          </p:cNvPicPr>
          <p:nvPr/>
        </p:nvPicPr>
        <p:blipFill>
          <a:blip r:embed="rId3"/>
          <a:stretch>
            <a:fillRect/>
          </a:stretch>
        </p:blipFill>
        <p:spPr>
          <a:xfrm>
            <a:off x="4537591" y="3394115"/>
            <a:ext cx="5554980" cy="3433167"/>
          </a:xfrm>
          <a:prstGeom prst="rect">
            <a:avLst/>
          </a:prstGeom>
        </p:spPr>
      </p:pic>
      <p:sp>
        <p:nvSpPr>
          <p:cNvPr id="7" name="Text 4"/>
          <p:cNvSpPr/>
          <p:nvPr/>
        </p:nvSpPr>
        <p:spPr>
          <a:xfrm>
            <a:off x="2517696" y="6827282"/>
            <a:ext cx="9594890" cy="333256"/>
          </a:xfrm>
          <a:prstGeom prst="rect">
            <a:avLst/>
          </a:prstGeom>
          <a:noFill/>
          <a:ln/>
        </p:spPr>
        <p:txBody>
          <a:bodyPr wrap="none" rtlCol="0" anchor="t"/>
          <a:lstStyle/>
          <a:p>
            <a:pPr marL="0" indent="0" algn="ctr">
              <a:lnSpc>
                <a:spcPts val="2624"/>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684</Words>
  <Application>Microsoft Office PowerPoint</Application>
  <PresentationFormat>Custom</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5</cp:revision>
  <dcterms:created xsi:type="dcterms:W3CDTF">2024-06-01T03:07:57Z</dcterms:created>
  <dcterms:modified xsi:type="dcterms:W3CDTF">2024-06-01T04:00:09Z</dcterms:modified>
</cp:coreProperties>
</file>