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swald Medium"/>
      <p:regular r:id="rId18"/>
      <p:bold r:id="rId19"/>
    </p:embeddedFont>
    <p:embeddedFont>
      <p:font typeface="Economica"/>
      <p:regular r:id="rId20"/>
      <p:bold r:id="rId21"/>
      <p:italic r:id="rId22"/>
      <p:boldItalic r:id="rId23"/>
    </p:embeddedFont>
    <p:embeddedFont>
      <p:font typeface="Roboto"/>
      <p:regular r:id="rId24"/>
      <p:bold r:id="rId25"/>
      <p:italic r:id="rId26"/>
      <p:boldItalic r:id="rId27"/>
    </p:embeddedFont>
    <p:embeddedFont>
      <p:font typeface="Alfa Slab One"/>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lfaSlabOn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swaldMedium-bold.fntdata"/><Relationship Id="rId18" Type="http://schemas.openxmlformats.org/officeDocument/2006/relationships/font" Target="fonts/Oswal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59f749d69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59f749d69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59f749d69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59f749d69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59f749d69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59f749d69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59f749d69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59f749d69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59f749d69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59f749d69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59f749d69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59f749d69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59f749d69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59f749d69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59f749d69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59f749d69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59f749d69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59f749d69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59f749d69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59f749d69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59f749d69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59f749d69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59f749d69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59f749d69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6029350" y="3846575"/>
            <a:ext cx="8520600" cy="11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swald Medium"/>
              <a:ea typeface="Oswald Medium"/>
              <a:cs typeface="Oswald Medium"/>
              <a:sym typeface="Oswald Medium"/>
            </a:endParaRPr>
          </a:p>
          <a:p>
            <a:pPr indent="0" lvl="0" marL="914400" rtl="0" algn="l">
              <a:spcBef>
                <a:spcPts val="1200"/>
              </a:spcBef>
              <a:spcAft>
                <a:spcPts val="1200"/>
              </a:spcAft>
              <a:buNone/>
            </a:pPr>
            <a:r>
              <a:rPr lang="en">
                <a:latin typeface="Oswald Medium"/>
                <a:ea typeface="Oswald Medium"/>
                <a:cs typeface="Oswald Medium"/>
                <a:sym typeface="Oswald Medium"/>
              </a:rPr>
              <a:t>By - Shubham Tiwari</a:t>
            </a:r>
            <a:endParaRPr>
              <a:latin typeface="Oswald Medium"/>
              <a:ea typeface="Oswald Medium"/>
              <a:cs typeface="Oswald Medium"/>
              <a:sym typeface="Oswald Medium"/>
            </a:endParaRPr>
          </a:p>
        </p:txBody>
      </p:sp>
      <p:pic>
        <p:nvPicPr>
          <p:cNvPr id="63" name="Google Shape;63;p13"/>
          <p:cNvPicPr preferRelativeResize="0"/>
          <p:nvPr/>
        </p:nvPicPr>
        <p:blipFill>
          <a:blip r:embed="rId3">
            <a:alphaModFix/>
          </a:blip>
          <a:stretch>
            <a:fillRect/>
          </a:stretch>
        </p:blipFill>
        <p:spPr>
          <a:xfrm>
            <a:off x="3048875" y="0"/>
            <a:ext cx="3268400" cy="3031100"/>
          </a:xfrm>
          <a:prstGeom prst="rect">
            <a:avLst/>
          </a:prstGeom>
          <a:noFill/>
          <a:ln>
            <a:noFill/>
          </a:ln>
        </p:spPr>
      </p:pic>
      <p:sp>
        <p:nvSpPr>
          <p:cNvPr id="64" name="Google Shape;64;p13"/>
          <p:cNvSpPr txBox="1"/>
          <p:nvPr/>
        </p:nvSpPr>
        <p:spPr>
          <a:xfrm>
            <a:off x="53525" y="3169375"/>
            <a:ext cx="9144000" cy="20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dk1"/>
                </a:solidFill>
                <a:latin typeface="Trebuchet MS"/>
                <a:ea typeface="Trebuchet MS"/>
                <a:cs typeface="Trebuchet MS"/>
                <a:sym typeface="Trebuchet MS"/>
              </a:rPr>
              <a:t> Software Development Life Cycle (SDLC)</a:t>
            </a:r>
            <a:endParaRPr sz="3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100" y="0"/>
            <a:ext cx="9144000" cy="152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6 - Deployment</a:t>
            </a:r>
            <a:endParaRPr/>
          </a:p>
        </p:txBody>
      </p:sp>
      <p:sp>
        <p:nvSpPr>
          <p:cNvPr id="117" name="Google Shape;117;p22"/>
          <p:cNvSpPr txBox="1"/>
          <p:nvPr>
            <p:ph idx="1" type="subTitle"/>
          </p:nvPr>
        </p:nvSpPr>
        <p:spPr>
          <a:xfrm>
            <a:off x="0" y="1702450"/>
            <a:ext cx="9144000" cy="3629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After detailed testing, the conclusive product is released in phases as per the organization’s strategy.</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Once the software is certified, and no bugs or errors are stated, then it is deployed.</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Then based on the assessment, the software may be released as it is or with suggested enhancement in the object segment.</a:t>
            </a:r>
            <a:endParaRPr sz="22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ctrTitle"/>
          </p:nvPr>
        </p:nvSpPr>
        <p:spPr>
          <a:xfrm>
            <a:off x="0" y="0"/>
            <a:ext cx="9069300" cy="153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7 - Maintenance</a:t>
            </a:r>
            <a:endParaRPr/>
          </a:p>
        </p:txBody>
      </p:sp>
      <p:sp>
        <p:nvSpPr>
          <p:cNvPr id="123" name="Google Shape;123;p23"/>
          <p:cNvSpPr txBox="1"/>
          <p:nvPr>
            <p:ph idx="1" type="subTitle"/>
          </p:nvPr>
        </p:nvSpPr>
        <p:spPr>
          <a:xfrm>
            <a:off x="0" y="1772750"/>
            <a:ext cx="9144000" cy="3661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After the software is deployed, then its maintenance begins.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Once when the client starts using the developed systems, then the real issues come up and requirements to be solved from time to time.</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Provide assistance to users and address their issues promptly.</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Iteratively enhance the software based on user feedback and changing requirements.</a:t>
            </a:r>
            <a:endParaRPr sz="2200"/>
          </a:p>
          <a:p>
            <a:pPr indent="0" lvl="0" marL="0" rtl="0" algn="ctr">
              <a:spcBef>
                <a:spcPts val="0"/>
              </a:spcBef>
              <a:spcAft>
                <a:spcPts val="0"/>
              </a:spcAft>
              <a:buNone/>
            </a:pPr>
            <a:r>
              <a:t/>
            </a:r>
            <a:endParaRPr/>
          </a:p>
        </p:txBody>
      </p:sp>
      <p:sp>
        <p:nvSpPr>
          <p:cNvPr id="124" name="Google Shape;124;p23"/>
          <p:cNvSpPr txBox="1"/>
          <p:nvPr/>
        </p:nvSpPr>
        <p:spPr>
          <a:xfrm>
            <a:off x="3271200" y="1029475"/>
            <a:ext cx="5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0" y="-1678875"/>
            <a:ext cx="9144000" cy="476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500">
                <a:latin typeface="Alfa Slab One"/>
                <a:ea typeface="Alfa Slab One"/>
                <a:cs typeface="Alfa Slab One"/>
                <a:sym typeface="Alfa Slab One"/>
              </a:rPr>
              <a:t>THANK YOU</a:t>
            </a:r>
            <a:endParaRPr sz="6500">
              <a:latin typeface="Alfa Slab One"/>
              <a:ea typeface="Alfa Slab One"/>
              <a:cs typeface="Alfa Slab One"/>
              <a:sym typeface="Alfa Slab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0" y="0"/>
            <a:ext cx="9144000" cy="153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70" name="Google Shape;70;p14"/>
          <p:cNvSpPr txBox="1"/>
          <p:nvPr>
            <p:ph idx="1" type="subTitle"/>
          </p:nvPr>
        </p:nvSpPr>
        <p:spPr>
          <a:xfrm>
            <a:off x="0" y="1537200"/>
            <a:ext cx="9144000" cy="36063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Software development life cycle (SDLC) is a structured process that is used to design, develop, and test good-quality software. </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A software life cycle model describes entry and exit criteria for each phase. A phase can begin only if its stage-entry criteria have been fulfilled. So without a software life cycle model, the entry and exit criteria for a stage cannot be recognized. </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The goal of the SDLC life cycle model is to deliver high-quality, maintainable software that meets the user’s requirements.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0" y="0"/>
            <a:ext cx="9144000" cy="1537200"/>
          </a:xfrm>
          <a:prstGeom prst="rect">
            <a:avLst/>
          </a:prstGeom>
        </p:spPr>
        <p:txBody>
          <a:bodyPr anchorCtr="0" anchor="b" bIns="91425" lIns="91425" spcFirstLastPara="1" rIns="91425" wrap="square" tIns="91425">
            <a:normAutofit/>
          </a:bodyPr>
          <a:lstStyle/>
          <a:p>
            <a:pPr indent="0" lvl="0" marL="0" rtl="0" algn="just">
              <a:lnSpc>
                <a:spcPct val="130000"/>
              </a:lnSpc>
              <a:spcBef>
                <a:spcPts val="1800"/>
              </a:spcBef>
              <a:spcAft>
                <a:spcPts val="400"/>
              </a:spcAft>
              <a:buClr>
                <a:schemeClr val="dk1"/>
              </a:buClr>
              <a:buSzPts val="1100"/>
              <a:buFont typeface="Arial"/>
              <a:buNone/>
            </a:pPr>
            <a:r>
              <a:rPr lang="en">
                <a:highlight>
                  <a:srgbClr val="FFFFFF"/>
                </a:highlight>
              </a:rPr>
              <a:t>Need of SDLC</a:t>
            </a:r>
            <a:endParaRPr>
              <a:highlight>
                <a:srgbClr val="FFFFFF"/>
              </a:highlight>
            </a:endParaRPr>
          </a:p>
        </p:txBody>
      </p:sp>
      <p:sp>
        <p:nvSpPr>
          <p:cNvPr id="76" name="Google Shape;76;p15"/>
          <p:cNvSpPr txBox="1"/>
          <p:nvPr>
            <p:ph idx="1" type="subTitle"/>
          </p:nvPr>
        </p:nvSpPr>
        <p:spPr>
          <a:xfrm>
            <a:off x="0" y="1916600"/>
            <a:ext cx="9144000" cy="3334200"/>
          </a:xfrm>
          <a:prstGeom prst="rect">
            <a:avLst/>
          </a:prstGeom>
        </p:spPr>
        <p:txBody>
          <a:bodyPr anchorCtr="0" anchor="t" bIns="91425" lIns="91425" spcFirstLastPara="1" rIns="91425" wrap="square" tIns="91425">
            <a:normAutofit fontScale="55000" lnSpcReduction="10000"/>
          </a:bodyPr>
          <a:lstStyle/>
          <a:p>
            <a:pPr indent="-379888" lvl="0" marL="457200" rtl="0" algn="l">
              <a:spcBef>
                <a:spcPts val="0"/>
              </a:spcBef>
              <a:spcAft>
                <a:spcPts val="0"/>
              </a:spcAft>
              <a:buSzPct val="100000"/>
              <a:buChar char="●"/>
            </a:pPr>
            <a:r>
              <a:rPr lang="en" sz="4331"/>
              <a:t>Structured Approach: SDLC provides a structured framework for software development, ensuring systematic planning, execution, and delivery of high-quality software products.</a:t>
            </a:r>
            <a:endParaRPr sz="4331"/>
          </a:p>
          <a:p>
            <a:pPr indent="0" lvl="0" marL="457200" rtl="0" algn="l">
              <a:spcBef>
                <a:spcPts val="0"/>
              </a:spcBef>
              <a:spcAft>
                <a:spcPts val="0"/>
              </a:spcAft>
              <a:buNone/>
            </a:pPr>
            <a:r>
              <a:t/>
            </a:r>
            <a:endParaRPr sz="4331"/>
          </a:p>
          <a:p>
            <a:pPr indent="-379888" lvl="0" marL="457200" rtl="0" algn="l">
              <a:spcBef>
                <a:spcPts val="0"/>
              </a:spcBef>
              <a:spcAft>
                <a:spcPts val="0"/>
              </a:spcAft>
              <a:buSzPct val="100000"/>
              <a:buChar char="●"/>
            </a:pPr>
            <a:r>
              <a:rPr lang="en" sz="4331"/>
              <a:t>Clarity and Transparency: SDLC promotes clear communication and transparency among stakeholders by defining project objectives, requirements, and deliverables at each phase.</a:t>
            </a:r>
            <a:endParaRPr sz="4331"/>
          </a:p>
          <a:p>
            <a:pPr indent="0" lvl="0" marL="457200" rtl="0" algn="l">
              <a:spcBef>
                <a:spcPts val="0"/>
              </a:spcBef>
              <a:spcAft>
                <a:spcPts val="0"/>
              </a:spcAft>
              <a:buNone/>
            </a:pPr>
            <a:r>
              <a:t/>
            </a:r>
            <a:endParaRPr sz="4331"/>
          </a:p>
          <a:p>
            <a:pPr indent="-379888" lvl="0" marL="457200" rtl="0" algn="l">
              <a:spcBef>
                <a:spcPts val="0"/>
              </a:spcBef>
              <a:spcAft>
                <a:spcPts val="0"/>
              </a:spcAft>
              <a:buSzPct val="100000"/>
              <a:buChar char="●"/>
            </a:pPr>
            <a:r>
              <a:rPr lang="en" sz="4331"/>
              <a:t>Resource Optimization: SDLC optimizes resource allocation by aligning tasks and activities with project timelines, reducing inefficiencies and maximizing productivity.</a:t>
            </a:r>
            <a:endParaRPr sz="4331"/>
          </a:p>
          <a:p>
            <a:pPr indent="0" lvl="0" marL="0" rtl="0" algn="ctr">
              <a:spcBef>
                <a:spcPts val="0"/>
              </a:spcBef>
              <a:spcAft>
                <a:spcPts val="0"/>
              </a:spcAft>
              <a:buClr>
                <a:schemeClr val="dk1"/>
              </a:buClr>
              <a:buSzPct val="5238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52400" y="152400"/>
            <a:ext cx="8839200" cy="441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0" y="85650"/>
            <a:ext cx="8565900" cy="141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1- Planning and Requirement Analysis</a:t>
            </a:r>
            <a:endParaRPr/>
          </a:p>
        </p:txBody>
      </p:sp>
      <p:sp>
        <p:nvSpPr>
          <p:cNvPr id="87" name="Google Shape;87;p17"/>
          <p:cNvSpPr txBox="1"/>
          <p:nvPr>
            <p:ph idx="1" type="subTitle"/>
          </p:nvPr>
        </p:nvSpPr>
        <p:spPr>
          <a:xfrm>
            <a:off x="0" y="1215050"/>
            <a:ext cx="8897700" cy="438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The planning phase typically includes tasks like cost-benefit analysis, scheduling, resource estimation, and allocation.</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Requirement Analysis is crucial in SDLC, led by senior team members with inputs from stakeholders and domain experts.</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 Business analysts and project organizers convene meetings with clients to gather essential data, including project objectives and end-user needs.</a:t>
            </a:r>
            <a:endParaRPr sz="2300"/>
          </a:p>
          <a:p>
            <a:pPr indent="0" lvl="0" marL="0" rtl="0" algn="l">
              <a:spcBef>
                <a:spcPts val="0"/>
              </a:spcBef>
              <a:spcAft>
                <a:spcPts val="0"/>
              </a:spcAft>
              <a:buNone/>
            </a:pPr>
            <a:r>
              <a:t/>
            </a:r>
            <a:endParaRPr sz="2300"/>
          </a:p>
          <a:p>
            <a:pPr indent="0" lvl="0" marL="0" rtl="0" algn="l">
              <a:spcBef>
                <a:spcPts val="0"/>
              </a:spcBef>
              <a:spcAft>
                <a:spcPts val="0"/>
              </a:spcAft>
              <a:buClr>
                <a:schemeClr val="dk1"/>
              </a:buClr>
              <a:buSzPts val="1100"/>
              <a:buFont typeface="Arial"/>
              <a:buNone/>
            </a:pPr>
            <a:r>
              <a:t/>
            </a:r>
            <a:endParaRPr sz="2300"/>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0" y="0"/>
            <a:ext cx="9144000" cy="141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2 - Requirements Gathering</a:t>
            </a:r>
            <a:endParaRPr/>
          </a:p>
        </p:txBody>
      </p:sp>
      <p:sp>
        <p:nvSpPr>
          <p:cNvPr id="93" name="Google Shape;93;p18"/>
          <p:cNvSpPr txBox="1"/>
          <p:nvPr>
            <p:ph idx="1" type="subTitle"/>
          </p:nvPr>
        </p:nvSpPr>
        <p:spPr>
          <a:xfrm>
            <a:off x="0" y="1766650"/>
            <a:ext cx="9144000" cy="3730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this stage, all the requirements for the target software are specified. These requirements get approval from customers, market analysts, and stakeholders. </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This is accomplished through "SRS"- Software Requirement Specification document which contains all the product requirements to be constructed and developed during the project life cycle.</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This is a sort of document that specifies all those things that need to be defined and created during the entire project cycle.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64225" y="0"/>
            <a:ext cx="9144000" cy="153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3 - Designing Architecture</a:t>
            </a:r>
            <a:endParaRPr/>
          </a:p>
        </p:txBody>
      </p:sp>
      <p:sp>
        <p:nvSpPr>
          <p:cNvPr id="99" name="Google Shape;99;p19"/>
          <p:cNvSpPr txBox="1"/>
          <p:nvPr>
            <p:ph idx="1" type="subTitle"/>
          </p:nvPr>
        </p:nvSpPr>
        <p:spPr>
          <a:xfrm>
            <a:off x="0" y="1633575"/>
            <a:ext cx="9144000" cy="3938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Clr>
                <a:srgbClr val="333333"/>
              </a:buClr>
              <a:buSzPts val="2200"/>
              <a:buChar char="●"/>
            </a:pPr>
            <a:r>
              <a:rPr lang="en" sz="2200">
                <a:solidFill>
                  <a:srgbClr val="333333"/>
                </a:solidFill>
                <a:highlight>
                  <a:srgbClr val="FFFFFF"/>
                </a:highlight>
              </a:rPr>
              <a:t>The next phase is about to bring down all the knowledge of requirements, analysis, and design of the software project. This phase is the product of the last two, like inputs from the customer and requirement gathering.</a:t>
            </a:r>
            <a:endParaRPr sz="2200">
              <a:solidFill>
                <a:srgbClr val="333333"/>
              </a:solidFill>
              <a:highlight>
                <a:srgbClr val="FFFFFF"/>
              </a:highlight>
            </a:endParaRPr>
          </a:p>
          <a:p>
            <a:pPr indent="0" lvl="0" marL="457200" rtl="0" algn="l">
              <a:spcBef>
                <a:spcPts val="0"/>
              </a:spcBef>
              <a:spcAft>
                <a:spcPts val="0"/>
              </a:spcAft>
              <a:buNone/>
            </a:pPr>
            <a:r>
              <a:t/>
            </a:r>
            <a:endParaRPr sz="2200">
              <a:solidFill>
                <a:srgbClr val="333333"/>
              </a:solidFill>
              <a:highlight>
                <a:srgbClr val="FFFFFF"/>
              </a:highlight>
            </a:endParaRPr>
          </a:p>
          <a:p>
            <a:pPr indent="-368300" lvl="0" marL="457200" rtl="0" algn="l">
              <a:spcBef>
                <a:spcPts val="0"/>
              </a:spcBef>
              <a:spcAft>
                <a:spcPts val="0"/>
              </a:spcAft>
              <a:buClr>
                <a:srgbClr val="333333"/>
              </a:buClr>
              <a:buSzPts val="2200"/>
              <a:buChar char="●"/>
            </a:pPr>
            <a:r>
              <a:rPr lang="en" sz="2200">
                <a:solidFill>
                  <a:srgbClr val="333333"/>
                </a:solidFill>
                <a:highlight>
                  <a:srgbClr val="FFFFFF"/>
                </a:highlight>
              </a:rPr>
              <a:t>In the Design phase, we translate the gathered requirements into a technical blueprint for the software solution.</a:t>
            </a:r>
            <a:endParaRPr sz="2200">
              <a:solidFill>
                <a:srgbClr val="333333"/>
              </a:solidFill>
              <a:highlight>
                <a:srgbClr val="FFFFFF"/>
              </a:highlight>
            </a:endParaRPr>
          </a:p>
          <a:p>
            <a:pPr indent="0" lvl="0" marL="457200" rtl="0" algn="l">
              <a:spcBef>
                <a:spcPts val="0"/>
              </a:spcBef>
              <a:spcAft>
                <a:spcPts val="0"/>
              </a:spcAft>
              <a:buNone/>
            </a:pPr>
            <a:r>
              <a:t/>
            </a:r>
            <a:endParaRPr sz="2200">
              <a:solidFill>
                <a:srgbClr val="333333"/>
              </a:solidFill>
              <a:highlight>
                <a:srgbClr val="FFFFFF"/>
              </a:highlight>
            </a:endParaRPr>
          </a:p>
          <a:p>
            <a:pPr indent="-368300" lvl="0" marL="457200" rtl="0" algn="l">
              <a:spcBef>
                <a:spcPts val="0"/>
              </a:spcBef>
              <a:spcAft>
                <a:spcPts val="0"/>
              </a:spcAft>
              <a:buClr>
                <a:srgbClr val="333333"/>
              </a:buClr>
              <a:buSzPts val="2200"/>
              <a:buChar char="●"/>
            </a:pPr>
            <a:r>
              <a:rPr lang="en" sz="2200">
                <a:solidFill>
                  <a:srgbClr val="333333"/>
                </a:solidFill>
                <a:highlight>
                  <a:srgbClr val="FFFFFF"/>
                </a:highlight>
              </a:rPr>
              <a:t>Hence, with the requirements defined in SRS, multiple designs for the product architecture are present in the Design Document Specification (DDS). </a:t>
            </a:r>
            <a:endParaRPr sz="2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23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2300">
              <a:solidFill>
                <a:srgbClr val="333333"/>
              </a:solidFill>
              <a:highlight>
                <a:srgbClr val="FFFFFF"/>
              </a:highlight>
            </a:endParaRPr>
          </a:p>
          <a:p>
            <a:pPr indent="0" lvl="0" marL="0" rtl="0" algn="ctr">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0" y="0"/>
            <a:ext cx="9144000" cy="153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4 - Implementation</a:t>
            </a:r>
            <a:endParaRPr/>
          </a:p>
        </p:txBody>
      </p:sp>
      <p:sp>
        <p:nvSpPr>
          <p:cNvPr id="105" name="Google Shape;105;p20"/>
          <p:cNvSpPr txBox="1"/>
          <p:nvPr>
            <p:ph idx="1" type="subTitle"/>
          </p:nvPr>
        </p:nvSpPr>
        <p:spPr>
          <a:xfrm>
            <a:off x="0" y="1627475"/>
            <a:ext cx="9144000" cy="4036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333333"/>
              </a:buClr>
              <a:buSzPts val="2200"/>
              <a:buChar char="●"/>
            </a:pPr>
            <a:r>
              <a:rPr lang="en" sz="2200">
                <a:solidFill>
                  <a:srgbClr val="333333"/>
                </a:solidFill>
                <a:highlight>
                  <a:srgbClr val="FFFFFF"/>
                </a:highlight>
              </a:rPr>
              <a:t>In this phase of SDLC, the actual development begins, and the programming is built. </a:t>
            </a:r>
            <a:endParaRPr sz="2200">
              <a:solidFill>
                <a:srgbClr val="333333"/>
              </a:solidFill>
              <a:highlight>
                <a:srgbClr val="FFFFFF"/>
              </a:highlight>
            </a:endParaRPr>
          </a:p>
          <a:p>
            <a:pPr indent="0" lvl="0" marL="457200" rtl="0" algn="l">
              <a:spcBef>
                <a:spcPts val="0"/>
              </a:spcBef>
              <a:spcAft>
                <a:spcPts val="0"/>
              </a:spcAft>
              <a:buNone/>
            </a:pPr>
            <a:r>
              <a:t/>
            </a:r>
            <a:endParaRPr sz="2200">
              <a:solidFill>
                <a:srgbClr val="333333"/>
              </a:solidFill>
              <a:highlight>
                <a:srgbClr val="FFFFFF"/>
              </a:highlight>
            </a:endParaRPr>
          </a:p>
          <a:p>
            <a:pPr indent="-368300" lvl="0" marL="457200" rtl="0" algn="l">
              <a:spcBef>
                <a:spcPts val="0"/>
              </a:spcBef>
              <a:spcAft>
                <a:spcPts val="0"/>
              </a:spcAft>
              <a:buClr>
                <a:srgbClr val="333333"/>
              </a:buClr>
              <a:buSzPts val="2200"/>
              <a:buChar char="●"/>
            </a:pPr>
            <a:r>
              <a:rPr lang="en" sz="2200">
                <a:solidFill>
                  <a:srgbClr val="333333"/>
                </a:solidFill>
                <a:highlight>
                  <a:srgbClr val="FFFFFF"/>
                </a:highlight>
              </a:rPr>
              <a:t>The implementation of design begins concerning writing code. Developers have to follow the coding guidelines described by their management and programming tools like compilers, interpreters, debuggers, etc. are used to develop and implement the code.</a:t>
            </a:r>
            <a:endParaRPr sz="2200">
              <a:solidFill>
                <a:srgbClr val="333333"/>
              </a:solidFill>
              <a:highlight>
                <a:srgbClr val="FFFFFF"/>
              </a:highlight>
            </a:endParaRPr>
          </a:p>
          <a:p>
            <a:pPr indent="0" lvl="0" marL="457200" rtl="0" algn="l">
              <a:spcBef>
                <a:spcPts val="0"/>
              </a:spcBef>
              <a:spcAft>
                <a:spcPts val="0"/>
              </a:spcAft>
              <a:buNone/>
            </a:pPr>
            <a:r>
              <a:t/>
            </a:r>
            <a:endParaRPr sz="2200">
              <a:solidFill>
                <a:srgbClr val="333333"/>
              </a:solidFill>
              <a:highlight>
                <a:srgbClr val="FFFFFF"/>
              </a:highlight>
            </a:endParaRPr>
          </a:p>
          <a:p>
            <a:pPr indent="-368300" lvl="0" marL="457200" rtl="0" algn="l">
              <a:spcBef>
                <a:spcPts val="0"/>
              </a:spcBef>
              <a:spcAft>
                <a:spcPts val="0"/>
              </a:spcAft>
              <a:buClr>
                <a:srgbClr val="333333"/>
              </a:buClr>
              <a:buSzPts val="2200"/>
              <a:buChar char="●"/>
            </a:pPr>
            <a:r>
              <a:rPr lang="en" sz="2200">
                <a:solidFill>
                  <a:srgbClr val="333333"/>
                </a:solidFill>
                <a:highlight>
                  <a:srgbClr val="FFFFFF"/>
                </a:highlight>
              </a:rPr>
              <a:t>Some popular languages like C/C++, Python, Java, etc. are put into use as per the software regulations. </a:t>
            </a:r>
            <a:endParaRPr sz="2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2300">
              <a:solidFill>
                <a:srgbClr val="333333"/>
              </a:solidFill>
              <a:highlight>
                <a:srgbClr val="FFFFFF"/>
              </a:highlight>
            </a:endParaRPr>
          </a:p>
          <a:p>
            <a:pPr indent="0" lvl="0" marL="0" rtl="0" algn="l">
              <a:spcBef>
                <a:spcPts val="0"/>
              </a:spcBef>
              <a:spcAft>
                <a:spcPts val="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125" y="0"/>
            <a:ext cx="9144000" cy="153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Phase 5 - Testing</a:t>
            </a:r>
            <a:endParaRPr/>
          </a:p>
        </p:txBody>
      </p:sp>
      <p:sp>
        <p:nvSpPr>
          <p:cNvPr id="111" name="Google Shape;111;p21"/>
          <p:cNvSpPr txBox="1"/>
          <p:nvPr>
            <p:ph idx="1" type="subTitle"/>
          </p:nvPr>
        </p:nvSpPr>
        <p:spPr>
          <a:xfrm>
            <a:off x="0" y="1762050"/>
            <a:ext cx="9144000" cy="3606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After the development of the product, testing of the software is necessary to ensure its smooth execution. Although, minimal testing is conducted at every stage of SDLC. </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Therefore, at this stage, all the probable flaws are tracked, fixed, and retested. This ensures that the product confronts the quality requirements of SRS. </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During this stage, unit testing, integration testing, system testing, acceptance testing are done.</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