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84" r:id="rId4"/>
    <p:sldId id="280" r:id="rId5"/>
    <p:sldId id="281" r:id="rId6"/>
    <p:sldId id="282" r:id="rId7"/>
    <p:sldId id="283"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20CB22-DF44-4252-B067-DE401CB584C0}"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F67CAD5-D9FB-45CB-B291-95C4DB17A1E1}" type="slidenum">
              <a:rPr lang="en-IN" smtClean="0"/>
              <a:t>‹#›</a:t>
            </a:fld>
            <a:endParaRPr lang="en-IN"/>
          </a:p>
        </p:txBody>
      </p:sp>
    </p:spTree>
    <p:extLst>
      <p:ext uri="{BB962C8B-B14F-4D97-AF65-F5344CB8AC3E}">
        <p14:creationId xmlns:p14="http://schemas.microsoft.com/office/powerpoint/2010/main" val="88267966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0CB22-DF44-4252-B067-DE401CB584C0}"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7CAD5-D9FB-45CB-B291-95C4DB17A1E1}" type="slidenum">
              <a:rPr lang="en-IN" smtClean="0"/>
              <a:t>‹#›</a:t>
            </a:fld>
            <a:endParaRPr lang="en-IN"/>
          </a:p>
        </p:txBody>
      </p:sp>
    </p:spTree>
    <p:extLst>
      <p:ext uri="{BB962C8B-B14F-4D97-AF65-F5344CB8AC3E}">
        <p14:creationId xmlns:p14="http://schemas.microsoft.com/office/powerpoint/2010/main" val="26725580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0CB22-DF44-4252-B067-DE401CB584C0}"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7CAD5-D9FB-45CB-B291-95C4DB17A1E1}" type="slidenum">
              <a:rPr lang="en-IN" smtClean="0"/>
              <a:t>‹#›</a:t>
            </a:fld>
            <a:endParaRPr lang="en-IN"/>
          </a:p>
        </p:txBody>
      </p:sp>
    </p:spTree>
    <p:extLst>
      <p:ext uri="{BB962C8B-B14F-4D97-AF65-F5344CB8AC3E}">
        <p14:creationId xmlns:p14="http://schemas.microsoft.com/office/powerpoint/2010/main" val="3120287069"/>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0CB22-DF44-4252-B067-DE401CB584C0}"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7CAD5-D9FB-45CB-B291-95C4DB17A1E1}" type="slidenum">
              <a:rPr lang="en-IN" smtClean="0"/>
              <a:t>‹#›</a:t>
            </a:fld>
            <a:endParaRPr lang="en-IN"/>
          </a:p>
        </p:txBody>
      </p:sp>
    </p:spTree>
    <p:extLst>
      <p:ext uri="{BB962C8B-B14F-4D97-AF65-F5344CB8AC3E}">
        <p14:creationId xmlns:p14="http://schemas.microsoft.com/office/powerpoint/2010/main" val="4278177942"/>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E20CB22-DF44-4252-B067-DE401CB584C0}" type="datetimeFigureOut">
              <a:rPr lang="en-IN" smtClean="0"/>
              <a:t>04-03-2022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F67CAD5-D9FB-45CB-B291-95C4DB17A1E1}" type="slidenum">
              <a:rPr lang="en-IN" smtClean="0"/>
              <a:t>‹#›</a:t>
            </a:fld>
            <a:endParaRPr lang="en-IN"/>
          </a:p>
        </p:txBody>
      </p:sp>
    </p:spTree>
    <p:extLst>
      <p:ext uri="{BB962C8B-B14F-4D97-AF65-F5344CB8AC3E}">
        <p14:creationId xmlns:p14="http://schemas.microsoft.com/office/powerpoint/2010/main" val="208956550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20CB22-DF44-4252-B067-DE401CB584C0}"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7CAD5-D9FB-45CB-B291-95C4DB17A1E1}" type="slidenum">
              <a:rPr lang="en-IN" smtClean="0"/>
              <a:t>‹#›</a:t>
            </a:fld>
            <a:endParaRPr lang="en-IN"/>
          </a:p>
        </p:txBody>
      </p:sp>
    </p:spTree>
    <p:extLst>
      <p:ext uri="{BB962C8B-B14F-4D97-AF65-F5344CB8AC3E}">
        <p14:creationId xmlns:p14="http://schemas.microsoft.com/office/powerpoint/2010/main" val="302773239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20CB22-DF44-4252-B067-DE401CB584C0}"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67CAD5-D9FB-45CB-B291-95C4DB17A1E1}" type="slidenum">
              <a:rPr lang="en-IN" smtClean="0"/>
              <a:t>‹#›</a:t>
            </a:fld>
            <a:endParaRPr lang="en-IN"/>
          </a:p>
        </p:txBody>
      </p:sp>
    </p:spTree>
    <p:extLst>
      <p:ext uri="{BB962C8B-B14F-4D97-AF65-F5344CB8AC3E}">
        <p14:creationId xmlns:p14="http://schemas.microsoft.com/office/powerpoint/2010/main" val="6894156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20CB22-DF44-4252-B067-DE401CB584C0}"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67CAD5-D9FB-45CB-B291-95C4DB17A1E1}" type="slidenum">
              <a:rPr lang="en-IN" smtClean="0"/>
              <a:t>‹#›</a:t>
            </a:fld>
            <a:endParaRPr lang="en-IN"/>
          </a:p>
        </p:txBody>
      </p:sp>
    </p:spTree>
    <p:extLst>
      <p:ext uri="{BB962C8B-B14F-4D97-AF65-F5344CB8AC3E}">
        <p14:creationId xmlns:p14="http://schemas.microsoft.com/office/powerpoint/2010/main" val="373369661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0CB22-DF44-4252-B067-DE401CB584C0}"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67CAD5-D9FB-45CB-B291-95C4DB17A1E1}" type="slidenum">
              <a:rPr lang="en-IN" smtClean="0"/>
              <a:t>‹#›</a:t>
            </a:fld>
            <a:endParaRPr lang="en-IN"/>
          </a:p>
        </p:txBody>
      </p:sp>
    </p:spTree>
    <p:extLst>
      <p:ext uri="{BB962C8B-B14F-4D97-AF65-F5344CB8AC3E}">
        <p14:creationId xmlns:p14="http://schemas.microsoft.com/office/powerpoint/2010/main" val="80537050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0CB22-DF44-4252-B067-DE401CB584C0}"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F67CAD5-D9FB-45CB-B291-95C4DB17A1E1}" type="slidenum">
              <a:rPr lang="en-IN" smtClean="0"/>
              <a:t>‹#›</a:t>
            </a:fld>
            <a:endParaRPr lang="en-IN"/>
          </a:p>
        </p:txBody>
      </p:sp>
    </p:spTree>
    <p:extLst>
      <p:ext uri="{BB962C8B-B14F-4D97-AF65-F5344CB8AC3E}">
        <p14:creationId xmlns:p14="http://schemas.microsoft.com/office/powerpoint/2010/main" val="178114056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0CB22-DF44-4252-B067-DE401CB584C0}" type="datetimeFigureOut">
              <a:rPr lang="en-IN" smtClean="0"/>
              <a:t>04-03-2022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F67CAD5-D9FB-45CB-B291-95C4DB17A1E1}" type="slidenum">
              <a:rPr lang="en-IN" smtClean="0"/>
              <a:t>‹#›</a:t>
            </a:fld>
            <a:endParaRPr lang="en-IN"/>
          </a:p>
        </p:txBody>
      </p:sp>
    </p:spTree>
    <p:extLst>
      <p:ext uri="{BB962C8B-B14F-4D97-AF65-F5344CB8AC3E}">
        <p14:creationId xmlns:p14="http://schemas.microsoft.com/office/powerpoint/2010/main" val="3414051092"/>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E20CB22-DF44-4252-B067-DE401CB584C0}" type="datetimeFigureOut">
              <a:rPr lang="en-IN" smtClean="0"/>
              <a:t>04-03-2022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F67CAD5-D9FB-45CB-B291-95C4DB17A1E1}" type="slidenum">
              <a:rPr lang="en-IN" smtClean="0"/>
              <a:t>‹#›</a:t>
            </a:fld>
            <a:endParaRPr lang="en-IN"/>
          </a:p>
        </p:txBody>
      </p:sp>
    </p:spTree>
    <p:extLst>
      <p:ext uri="{BB962C8B-B14F-4D97-AF65-F5344CB8AC3E}">
        <p14:creationId xmlns:p14="http://schemas.microsoft.com/office/powerpoint/2010/main" val="340575278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novixys.com/blog/setup-apache-hadoop-cluster-aws-ec2/#Namenode_Setup_YARN_Properties" TargetMode="External"/><Relationship Id="rId13" Type="http://schemas.openxmlformats.org/officeDocument/2006/relationships/hyperlink" Target="https://www.novixys.com/blog/setup-apache-hadoop-cluster-aws-ec2/#Summary" TargetMode="External"/><Relationship Id="rId3" Type="http://schemas.openxmlformats.org/officeDocument/2006/relationships/hyperlink" Target="https://www.novixys.com/blog/setup-apache-hadoop-cluster-aws-ec2/#Namenode_Password_Less_SSH" TargetMode="External"/><Relationship Id="rId7" Type="http://schemas.openxmlformats.org/officeDocument/2006/relationships/hyperlink" Target="https://www.novixys.com/blog/setup-apache-hadoop-cluster-aws-ec2/#Namenode_Setup_MapReduce_Properties" TargetMode="External"/><Relationship Id="rId12" Type="http://schemas.openxmlformats.org/officeDocument/2006/relationships/hyperlink" Target="https://www.novixys.com/blog/setup-apache-hadoop-cluster-aws-ec2/#Check_the_Web_UI" TargetMode="External"/><Relationship Id="rId2" Type="http://schemas.openxmlformats.org/officeDocument/2006/relationships/hyperlink" Target="https://www.novixys.com/blog/setup-apache-hadoop-cluster-aws-ec2/#Configuring_NameNode" TargetMode="External"/><Relationship Id="rId1" Type="http://schemas.openxmlformats.org/officeDocument/2006/relationships/slideLayout" Target="../slideLayouts/slideLayout2.xml"/><Relationship Id="rId6" Type="http://schemas.openxmlformats.org/officeDocument/2006/relationships/hyperlink" Target="https://www.novixys.com/blog/setup-apache-hadoop-cluster-aws-ec2/#Namenode_SetupHDFS_Properties" TargetMode="External"/><Relationship Id="rId11" Type="http://schemas.openxmlformats.org/officeDocument/2006/relationships/hyperlink" Target="https://www.novixys.com/blog/setup-apache-hadoop-cluster-aws-ec2/#Starting_the_Hadoop_Cluster" TargetMode="External"/><Relationship Id="rId5" Type="http://schemas.openxmlformats.org/officeDocument/2006/relationships/hyperlink" Target="https://www.novixys.com/blog/setup-apache-hadoop-cluster-aws-ec2/#Namenode_Setup_SSH_Config" TargetMode="External"/><Relationship Id="rId10" Type="http://schemas.openxmlformats.org/officeDocument/2006/relationships/hyperlink" Target="https://www.novixys.com/blog/setup-apache-hadoop-cluster-aws-ec2/#Configuring_Data_Nodes" TargetMode="External"/><Relationship Id="rId4" Type="http://schemas.openxmlformats.org/officeDocument/2006/relationships/hyperlink" Target="https://www.novixys.com/blog/setup-apache-hadoop-cluster-aws-ec2/#Datanodes_Setup_Public_Key" TargetMode="External"/><Relationship Id="rId9" Type="http://schemas.openxmlformats.org/officeDocument/2006/relationships/hyperlink" Target="https://www.novixys.com/blog/setup-apache-hadoop-cluster-aws-ec2/#Namenode_SetupMaster_and_Slave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apache.org/dyn/closer.cgi/hadoop/common/hadoop-2.7.3/hadoop-2.7.3.tar.gz"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novixys.com/blog/setup-apache-hadoop-cluster-aws-ec2/#Security_Group" TargetMode="External"/><Relationship Id="rId13" Type="http://schemas.openxmlformats.org/officeDocument/2006/relationships/hyperlink" Target="https://www.novixys.com/blog/setup-apache-hadoop-cluster-aws-ec2/#Common_Setup_on_All_Nodes" TargetMode="External"/><Relationship Id="rId18" Type="http://schemas.openxmlformats.org/officeDocument/2006/relationships/hyperlink" Target="https://www.novixys.com/blog/setup-apache-hadoop-cluster-aws-ec2/#All_Nodes_Create_Data_Dir" TargetMode="External"/><Relationship Id="rId3" Type="http://schemas.openxmlformats.org/officeDocument/2006/relationships/hyperlink" Target="https://www.novixys.com/blog/setup-apache-hadoop-cluster-aws-ec2/#Select_Instance" TargetMode="External"/><Relationship Id="rId7" Type="http://schemas.openxmlformats.org/officeDocument/2006/relationships/hyperlink" Target="https://www.novixys.com/blog/setup-apache-hadoop-cluster-aws-ec2/#Instance_Tags" TargetMode="External"/><Relationship Id="rId12" Type="http://schemas.openxmlformats.org/officeDocument/2006/relationships/hyperlink" Target="https://www.novixys.com/blog/setup-apache-hadoop-cluster-aws-ec2/#Copy_Instance_Public_DNS_Name" TargetMode="External"/><Relationship Id="rId17" Type="http://schemas.openxmlformats.org/officeDocument/2006/relationships/hyperlink" Target="https://www.novixys.com/blog/setup-apache-hadoop-cluster-aws-ec2/#All_Nodes_Update_core_sitexml" TargetMode="External"/><Relationship Id="rId2" Type="http://schemas.openxmlformats.org/officeDocument/2006/relationships/hyperlink" Target="https://www.novixys.com/blog/setup-apache-hadoop-cluster-aws-ec2/#AWS_EC2_Startup" TargetMode="External"/><Relationship Id="rId16" Type="http://schemas.openxmlformats.org/officeDocument/2006/relationships/hyperlink" Target="https://www.novixys.com/blog/setup-apache-hadoop-cluster-aws-ec2/#All_Nodes_Setup_JAVA_HOME" TargetMode="External"/><Relationship Id="rId1" Type="http://schemas.openxmlformats.org/officeDocument/2006/relationships/slideLayout" Target="../slideLayouts/slideLayout2.xml"/><Relationship Id="rId6" Type="http://schemas.openxmlformats.org/officeDocument/2006/relationships/hyperlink" Target="https://www.novixys.com/blog/setup-apache-hadoop-cluster-aws-ec2/#Storage" TargetMode="External"/><Relationship Id="rId11" Type="http://schemas.openxmlformats.org/officeDocument/2006/relationships/hyperlink" Target="https://www.novixys.com/blog/setup-apache-hadoop-cluster-aws-ec2/#Setting_Up_Instances" TargetMode="External"/><Relationship Id="rId5" Type="http://schemas.openxmlformats.org/officeDocument/2006/relationships/hyperlink" Target="https://www.novixys.com/blog/setup-apache-hadoop-cluster-aws-ec2/#Instance_Details" TargetMode="External"/><Relationship Id="rId15" Type="http://schemas.openxmlformats.org/officeDocument/2006/relationships/hyperlink" Target="https://www.novixys.com/blog/setup-apache-hadoop-cluster-aws-ec2/#All_Nodes_Install_Apache_Hadoop" TargetMode="External"/><Relationship Id="rId10" Type="http://schemas.openxmlformats.org/officeDocument/2006/relationships/hyperlink" Target="https://www.novixys.com/blog/setup-apache-hadoop-cluster-aws-ec2/#Naming_the_Instances" TargetMode="External"/><Relationship Id="rId4" Type="http://schemas.openxmlformats.org/officeDocument/2006/relationships/hyperlink" Target="https://www.novixys.com/blog/setup-apache-hadoop-cluster-aws-ec2/#Instance_Type" TargetMode="External"/><Relationship Id="rId9" Type="http://schemas.openxmlformats.org/officeDocument/2006/relationships/hyperlink" Target="https://www.novixys.com/blog/setup-apache-hadoop-cluster-aws-ec2/#Launch_Instances" TargetMode="External"/><Relationship Id="rId14" Type="http://schemas.openxmlformats.org/officeDocument/2006/relationships/hyperlink" Target="https://www.novixys.com/blog/setup-apache-hadoop-cluster-aws-ec2/#All_Nodes_Install_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14D3-13D6-40BE-9B24-845CCAD33E30}"/>
              </a:ext>
            </a:extLst>
          </p:cNvPr>
          <p:cNvSpPr>
            <a:spLocks noGrp="1"/>
          </p:cNvSpPr>
          <p:nvPr>
            <p:ph type="ctrTitle"/>
          </p:nvPr>
        </p:nvSpPr>
        <p:spPr/>
        <p:txBody>
          <a:bodyPr/>
          <a:lstStyle/>
          <a:p>
            <a:r>
              <a:rPr lang="en-IN" b="1" dirty="0"/>
              <a:t>HADOOP</a:t>
            </a:r>
          </a:p>
        </p:txBody>
      </p:sp>
      <p:sp>
        <p:nvSpPr>
          <p:cNvPr id="3" name="Subtitle 2">
            <a:extLst>
              <a:ext uri="{FF2B5EF4-FFF2-40B4-BE49-F238E27FC236}">
                <a16:creationId xmlns:a16="http://schemas.microsoft.com/office/drawing/2014/main" id="{14DFB70E-71E4-4C53-AF1C-D9D350860F85}"/>
              </a:ext>
            </a:extLst>
          </p:cNvPr>
          <p:cNvSpPr>
            <a:spLocks noGrp="1"/>
          </p:cNvSpPr>
          <p:nvPr>
            <p:ph type="subTitle" idx="1"/>
          </p:nvPr>
        </p:nvSpPr>
        <p:spPr/>
        <p:txBody>
          <a:bodyPr/>
          <a:lstStyle/>
          <a:p>
            <a:r>
              <a:rPr lang="en-IN" b="1" dirty="0"/>
              <a:t>Presentation By Shubham Choudhary</a:t>
            </a:r>
          </a:p>
        </p:txBody>
      </p:sp>
    </p:spTree>
    <p:extLst>
      <p:ext uri="{BB962C8B-B14F-4D97-AF65-F5344CB8AC3E}">
        <p14:creationId xmlns:p14="http://schemas.microsoft.com/office/powerpoint/2010/main" val="13012805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7154D-1893-4064-9A2C-DE8BE4D756FF}"/>
              </a:ext>
            </a:extLst>
          </p:cNvPr>
          <p:cNvSpPr>
            <a:spLocks noGrp="1"/>
          </p:cNvSpPr>
          <p:nvPr>
            <p:ph idx="1"/>
          </p:nvPr>
        </p:nvSpPr>
        <p:spPr>
          <a:xfrm>
            <a:off x="838200" y="1377390"/>
            <a:ext cx="10515600" cy="4351338"/>
          </a:xfrm>
        </p:spPr>
        <p:txBody>
          <a:bodyPr>
            <a:normAutofit/>
          </a:bodyPr>
          <a:lstStyle/>
          <a:p>
            <a:r>
              <a:rPr lang="en-IN" sz="1400" dirty="0">
                <a:solidFill>
                  <a:srgbClr val="007ACC"/>
                </a:solidFill>
                <a:latin typeface="Source Sans Pro" panose="020B0503030403020204" pitchFamily="34" charset="0"/>
                <a:hlinkClick r:id="rId2">
                  <a:extLst>
                    <a:ext uri="{A12FA001-AC4F-418D-AE19-62706E023703}">
                      <ahyp:hlinkClr xmlns:ahyp="http://schemas.microsoft.com/office/drawing/2018/hyperlinkcolor" val="tx"/>
                    </a:ext>
                  </a:extLst>
                </a:hlinkClick>
              </a:rPr>
              <a:t>Configuring </a:t>
            </a:r>
            <a:r>
              <a:rPr lang="en-IN" sz="1400" dirty="0" err="1">
                <a:solidFill>
                  <a:srgbClr val="007ACC"/>
                </a:solidFill>
                <a:latin typeface="Source Sans Pro" panose="020B0503030403020204" pitchFamily="34" charset="0"/>
                <a:hlinkClick r:id="rId2">
                  <a:extLst>
                    <a:ext uri="{A12FA001-AC4F-418D-AE19-62706E023703}">
                      <ahyp:hlinkClr xmlns:ahyp="http://schemas.microsoft.com/office/drawing/2018/hyperlinkcolor" val="tx"/>
                    </a:ext>
                  </a:extLst>
                </a:hlinkClick>
              </a:rPr>
              <a:t>NameNode</a:t>
            </a:r>
            <a:endParaRPr lang="en-IN" sz="1400" dirty="0">
              <a:solidFill>
                <a:srgbClr val="007ACC"/>
              </a:solidFill>
              <a:latin typeface="Source Sans Pro" panose="020B0503030403020204" pitchFamily="34" charset="0"/>
            </a:endParaRPr>
          </a:p>
          <a:p>
            <a:pPr lvl="1"/>
            <a:r>
              <a:rPr lang="en-IN" sz="1400" dirty="0" err="1">
                <a:solidFill>
                  <a:srgbClr val="007ACC"/>
                </a:solidFill>
                <a:latin typeface="Source Sans Pro" panose="020B0503030403020204" pitchFamily="34" charset="0"/>
                <a:hlinkClick r:id="rId3">
                  <a:extLst>
                    <a:ext uri="{A12FA001-AC4F-418D-AE19-62706E023703}">
                      <ahyp:hlinkClr xmlns:ahyp="http://schemas.microsoft.com/office/drawing/2018/hyperlinkcolor" val="tx"/>
                    </a:ext>
                  </a:extLst>
                </a:hlinkClick>
              </a:rPr>
              <a:t>Namenode</a:t>
            </a:r>
            <a:r>
              <a:rPr lang="en-IN" sz="1400" dirty="0">
                <a:solidFill>
                  <a:srgbClr val="007ACC"/>
                </a:solidFill>
                <a:latin typeface="Source Sans Pro" panose="020B0503030403020204" pitchFamily="34" charset="0"/>
                <a:hlinkClick r:id="rId3">
                  <a:extLst>
                    <a:ext uri="{A12FA001-AC4F-418D-AE19-62706E023703}">
                      <ahyp:hlinkClr xmlns:ahyp="http://schemas.microsoft.com/office/drawing/2018/hyperlinkcolor" val="tx"/>
                    </a:ext>
                  </a:extLst>
                </a:hlinkClick>
              </a:rPr>
              <a:t>: Password Less SSH</a:t>
            </a:r>
            <a:endParaRPr lang="en-IN" sz="1400" dirty="0">
              <a:solidFill>
                <a:srgbClr val="007ACC"/>
              </a:solidFill>
              <a:latin typeface="Source Sans Pro" panose="020B0503030403020204" pitchFamily="34" charset="0"/>
            </a:endParaRPr>
          </a:p>
          <a:p>
            <a:pPr lvl="1"/>
            <a:r>
              <a:rPr lang="en-IN" sz="1400" dirty="0" err="1">
                <a:solidFill>
                  <a:srgbClr val="007ACC"/>
                </a:solidFill>
                <a:latin typeface="Source Sans Pro" panose="020B0503030403020204" pitchFamily="34" charset="0"/>
                <a:hlinkClick r:id="rId4">
                  <a:extLst>
                    <a:ext uri="{A12FA001-AC4F-418D-AE19-62706E023703}">
                      <ahyp:hlinkClr xmlns:ahyp="http://schemas.microsoft.com/office/drawing/2018/hyperlinkcolor" val="tx"/>
                    </a:ext>
                  </a:extLst>
                </a:hlinkClick>
              </a:rPr>
              <a:t>Datanodes</a:t>
            </a:r>
            <a:r>
              <a:rPr lang="en-IN" sz="1400" dirty="0">
                <a:solidFill>
                  <a:srgbClr val="007ACC"/>
                </a:solidFill>
                <a:latin typeface="Source Sans Pro" panose="020B0503030403020204" pitchFamily="34" charset="0"/>
                <a:hlinkClick r:id="rId4">
                  <a:extLst>
                    <a:ext uri="{A12FA001-AC4F-418D-AE19-62706E023703}">
                      <ahyp:hlinkClr xmlns:ahyp="http://schemas.microsoft.com/office/drawing/2018/hyperlinkcolor" val="tx"/>
                    </a:ext>
                  </a:extLst>
                </a:hlinkClick>
              </a:rPr>
              <a:t>: Setup Public Key</a:t>
            </a:r>
            <a:endParaRPr lang="en-IN" sz="1400" dirty="0">
              <a:solidFill>
                <a:srgbClr val="007ACC"/>
              </a:solidFill>
              <a:latin typeface="Source Sans Pro" panose="020B0503030403020204" pitchFamily="34" charset="0"/>
            </a:endParaRPr>
          </a:p>
          <a:p>
            <a:pPr lvl="1"/>
            <a:r>
              <a:rPr lang="en-IN" sz="1400" dirty="0" err="1">
                <a:solidFill>
                  <a:srgbClr val="007ACC"/>
                </a:solidFill>
                <a:latin typeface="Source Sans Pro" panose="020B0503030403020204" pitchFamily="34" charset="0"/>
                <a:hlinkClick r:id="rId5">
                  <a:extLst>
                    <a:ext uri="{A12FA001-AC4F-418D-AE19-62706E023703}">
                      <ahyp:hlinkClr xmlns:ahyp="http://schemas.microsoft.com/office/drawing/2018/hyperlinkcolor" val="tx"/>
                    </a:ext>
                  </a:extLst>
                </a:hlinkClick>
              </a:rPr>
              <a:t>Namenode</a:t>
            </a:r>
            <a:r>
              <a:rPr lang="en-IN" sz="1400" dirty="0">
                <a:solidFill>
                  <a:srgbClr val="007ACC"/>
                </a:solidFill>
                <a:latin typeface="Source Sans Pro" panose="020B0503030403020204" pitchFamily="34" charset="0"/>
                <a:hlinkClick r:id="rId5">
                  <a:extLst>
                    <a:ext uri="{A12FA001-AC4F-418D-AE19-62706E023703}">
                      <ahyp:hlinkClr xmlns:ahyp="http://schemas.microsoft.com/office/drawing/2018/hyperlinkcolor" val="tx"/>
                    </a:ext>
                  </a:extLst>
                </a:hlinkClick>
              </a:rPr>
              <a:t>: Setup SSH Config</a:t>
            </a:r>
            <a:endParaRPr lang="en-IN" sz="1400" dirty="0">
              <a:solidFill>
                <a:srgbClr val="007ACC"/>
              </a:solidFill>
              <a:latin typeface="Source Sans Pro" panose="020B0503030403020204" pitchFamily="34" charset="0"/>
            </a:endParaRPr>
          </a:p>
          <a:p>
            <a:pPr lvl="1"/>
            <a:r>
              <a:rPr lang="en-IN" sz="1400" dirty="0" err="1">
                <a:solidFill>
                  <a:srgbClr val="007ACC"/>
                </a:solidFill>
                <a:latin typeface="Source Sans Pro" panose="020B0503030403020204" pitchFamily="34" charset="0"/>
                <a:hlinkClick r:id="rId6">
                  <a:extLst>
                    <a:ext uri="{A12FA001-AC4F-418D-AE19-62706E023703}">
                      <ahyp:hlinkClr xmlns:ahyp="http://schemas.microsoft.com/office/drawing/2018/hyperlinkcolor" val="tx"/>
                    </a:ext>
                  </a:extLst>
                </a:hlinkClick>
              </a:rPr>
              <a:t>Namenode</a:t>
            </a:r>
            <a:r>
              <a:rPr lang="en-IN" sz="1400" dirty="0">
                <a:solidFill>
                  <a:srgbClr val="007ACC"/>
                </a:solidFill>
                <a:latin typeface="Source Sans Pro" panose="020B0503030403020204" pitchFamily="34" charset="0"/>
                <a:hlinkClick r:id="rId6">
                  <a:extLst>
                    <a:ext uri="{A12FA001-AC4F-418D-AE19-62706E023703}">
                      <ahyp:hlinkClr xmlns:ahyp="http://schemas.microsoft.com/office/drawing/2018/hyperlinkcolor" val="tx"/>
                    </a:ext>
                  </a:extLst>
                </a:hlinkClick>
              </a:rPr>
              <a:t>: Setup HDFS Properties</a:t>
            </a:r>
            <a:endParaRPr lang="en-IN" sz="1400" dirty="0">
              <a:solidFill>
                <a:srgbClr val="007ACC"/>
              </a:solidFill>
              <a:latin typeface="Source Sans Pro" panose="020B0503030403020204" pitchFamily="34" charset="0"/>
            </a:endParaRPr>
          </a:p>
          <a:p>
            <a:pPr lvl="1"/>
            <a:r>
              <a:rPr lang="en-IN" sz="1400" dirty="0" err="1">
                <a:solidFill>
                  <a:srgbClr val="007ACC"/>
                </a:solidFill>
                <a:latin typeface="Source Sans Pro" panose="020B0503030403020204" pitchFamily="34" charset="0"/>
                <a:hlinkClick r:id="rId7">
                  <a:extLst>
                    <a:ext uri="{A12FA001-AC4F-418D-AE19-62706E023703}">
                      <ahyp:hlinkClr xmlns:ahyp="http://schemas.microsoft.com/office/drawing/2018/hyperlinkcolor" val="tx"/>
                    </a:ext>
                  </a:extLst>
                </a:hlinkClick>
              </a:rPr>
              <a:t>Namenode</a:t>
            </a:r>
            <a:r>
              <a:rPr lang="en-IN" sz="1400" dirty="0">
                <a:solidFill>
                  <a:srgbClr val="007ACC"/>
                </a:solidFill>
                <a:latin typeface="Source Sans Pro" panose="020B0503030403020204" pitchFamily="34" charset="0"/>
                <a:hlinkClick r:id="rId7">
                  <a:extLst>
                    <a:ext uri="{A12FA001-AC4F-418D-AE19-62706E023703}">
                      <ahyp:hlinkClr xmlns:ahyp="http://schemas.microsoft.com/office/drawing/2018/hyperlinkcolor" val="tx"/>
                    </a:ext>
                  </a:extLst>
                </a:hlinkClick>
              </a:rPr>
              <a:t>: Setup MapReduce Properties</a:t>
            </a:r>
            <a:endParaRPr lang="en-IN" sz="1400" dirty="0">
              <a:solidFill>
                <a:srgbClr val="007ACC"/>
              </a:solidFill>
              <a:latin typeface="Source Sans Pro" panose="020B0503030403020204" pitchFamily="34" charset="0"/>
            </a:endParaRPr>
          </a:p>
          <a:p>
            <a:pPr lvl="1"/>
            <a:r>
              <a:rPr lang="en-IN" sz="1400" dirty="0" err="1">
                <a:solidFill>
                  <a:srgbClr val="007ACC"/>
                </a:solidFill>
                <a:latin typeface="Source Sans Pro" panose="020B0503030403020204" pitchFamily="34" charset="0"/>
                <a:hlinkClick r:id="rId8">
                  <a:extLst>
                    <a:ext uri="{A12FA001-AC4F-418D-AE19-62706E023703}">
                      <ahyp:hlinkClr xmlns:ahyp="http://schemas.microsoft.com/office/drawing/2018/hyperlinkcolor" val="tx"/>
                    </a:ext>
                  </a:extLst>
                </a:hlinkClick>
              </a:rPr>
              <a:t>Namenode</a:t>
            </a:r>
            <a:r>
              <a:rPr lang="en-IN" sz="1400" dirty="0">
                <a:solidFill>
                  <a:srgbClr val="007ACC"/>
                </a:solidFill>
                <a:latin typeface="Source Sans Pro" panose="020B0503030403020204" pitchFamily="34" charset="0"/>
                <a:hlinkClick r:id="rId8">
                  <a:extLst>
                    <a:ext uri="{A12FA001-AC4F-418D-AE19-62706E023703}">
                      <ahyp:hlinkClr xmlns:ahyp="http://schemas.microsoft.com/office/drawing/2018/hyperlinkcolor" val="tx"/>
                    </a:ext>
                  </a:extLst>
                </a:hlinkClick>
              </a:rPr>
              <a:t>: Setup YARN Properties</a:t>
            </a:r>
            <a:endParaRPr lang="en-IN" sz="1400" dirty="0">
              <a:solidFill>
                <a:srgbClr val="007ACC"/>
              </a:solidFill>
              <a:latin typeface="Source Sans Pro" panose="020B0503030403020204" pitchFamily="34" charset="0"/>
            </a:endParaRPr>
          </a:p>
          <a:p>
            <a:pPr lvl="1"/>
            <a:r>
              <a:rPr lang="en-IN" sz="1400" dirty="0" err="1">
                <a:solidFill>
                  <a:srgbClr val="007ACC"/>
                </a:solidFill>
                <a:latin typeface="Source Sans Pro" panose="020B0503030403020204" pitchFamily="34" charset="0"/>
                <a:hlinkClick r:id="rId9">
                  <a:extLst>
                    <a:ext uri="{A12FA001-AC4F-418D-AE19-62706E023703}">
                      <ahyp:hlinkClr xmlns:ahyp="http://schemas.microsoft.com/office/drawing/2018/hyperlinkcolor" val="tx"/>
                    </a:ext>
                  </a:extLst>
                </a:hlinkClick>
              </a:rPr>
              <a:t>Namenode</a:t>
            </a:r>
            <a:r>
              <a:rPr lang="en-IN" sz="1400" dirty="0">
                <a:solidFill>
                  <a:srgbClr val="007ACC"/>
                </a:solidFill>
                <a:latin typeface="Source Sans Pro" panose="020B0503030403020204" pitchFamily="34" charset="0"/>
                <a:hlinkClick r:id="rId9">
                  <a:extLst>
                    <a:ext uri="{A12FA001-AC4F-418D-AE19-62706E023703}">
                      <ahyp:hlinkClr xmlns:ahyp="http://schemas.microsoft.com/office/drawing/2018/hyperlinkcolor" val="tx"/>
                    </a:ext>
                  </a:extLst>
                </a:hlinkClick>
              </a:rPr>
              <a:t>: Setup Master and Slaves</a:t>
            </a:r>
            <a:endParaRPr lang="en-IN" sz="1400" dirty="0">
              <a:solidFill>
                <a:srgbClr val="007ACC"/>
              </a:solidFill>
              <a:latin typeface="Source Sans Pro" panose="020B0503030403020204" pitchFamily="34" charset="0"/>
            </a:endParaRPr>
          </a:p>
          <a:p>
            <a:r>
              <a:rPr lang="en-IN" sz="1400" dirty="0">
                <a:solidFill>
                  <a:srgbClr val="007ACC"/>
                </a:solidFill>
                <a:latin typeface="Source Sans Pro" panose="020B0503030403020204" pitchFamily="34" charset="0"/>
                <a:hlinkClick r:id="rId10">
                  <a:extLst>
                    <a:ext uri="{A12FA001-AC4F-418D-AE19-62706E023703}">
                      <ahyp:hlinkClr xmlns:ahyp="http://schemas.microsoft.com/office/drawing/2018/hyperlinkcolor" val="tx"/>
                    </a:ext>
                  </a:extLst>
                </a:hlinkClick>
              </a:rPr>
              <a:t>Configuring Data Nodes</a:t>
            </a:r>
            <a:endParaRPr lang="en-IN" sz="1400" dirty="0">
              <a:solidFill>
                <a:srgbClr val="007ACC"/>
              </a:solidFill>
              <a:latin typeface="Source Sans Pro" panose="020B0503030403020204" pitchFamily="34" charset="0"/>
            </a:endParaRPr>
          </a:p>
          <a:p>
            <a:r>
              <a:rPr lang="en-IN" sz="1400" dirty="0">
                <a:solidFill>
                  <a:srgbClr val="007ACC"/>
                </a:solidFill>
                <a:latin typeface="Source Sans Pro" panose="020B0503030403020204" pitchFamily="34" charset="0"/>
                <a:hlinkClick r:id="rId11">
                  <a:extLst>
                    <a:ext uri="{A12FA001-AC4F-418D-AE19-62706E023703}">
                      <ahyp:hlinkClr xmlns:ahyp="http://schemas.microsoft.com/office/drawing/2018/hyperlinkcolor" val="tx"/>
                    </a:ext>
                  </a:extLst>
                </a:hlinkClick>
              </a:rPr>
              <a:t>Starting the Hadoop Cluster</a:t>
            </a:r>
            <a:endParaRPr lang="en-IN" sz="1400" dirty="0">
              <a:solidFill>
                <a:srgbClr val="007ACC"/>
              </a:solidFill>
              <a:latin typeface="Source Sans Pro" panose="020B0503030403020204" pitchFamily="34" charset="0"/>
            </a:endParaRPr>
          </a:p>
          <a:p>
            <a:pPr lvl="1"/>
            <a:r>
              <a:rPr lang="en-IN" sz="1400" dirty="0">
                <a:solidFill>
                  <a:srgbClr val="007ACC"/>
                </a:solidFill>
                <a:latin typeface="Source Sans Pro" panose="020B0503030403020204" pitchFamily="34" charset="0"/>
                <a:hlinkClick r:id="rId12">
                  <a:extLst>
                    <a:ext uri="{A12FA001-AC4F-418D-AE19-62706E023703}">
                      <ahyp:hlinkClr xmlns:ahyp="http://schemas.microsoft.com/office/drawing/2018/hyperlinkcolor" val="tx"/>
                    </a:ext>
                  </a:extLst>
                </a:hlinkClick>
              </a:rPr>
              <a:t>Check the Web UI</a:t>
            </a:r>
            <a:endParaRPr lang="en-IN" sz="1400" dirty="0">
              <a:solidFill>
                <a:srgbClr val="007ACC"/>
              </a:solidFill>
              <a:latin typeface="Source Sans Pro" panose="020B0503030403020204" pitchFamily="34" charset="0"/>
            </a:endParaRPr>
          </a:p>
          <a:p>
            <a:r>
              <a:rPr lang="en-IN" sz="1400" dirty="0">
                <a:solidFill>
                  <a:srgbClr val="007ACC"/>
                </a:solidFill>
                <a:latin typeface="Source Sans Pro" panose="020B0503030403020204" pitchFamily="34" charset="0"/>
                <a:hlinkClick r:id="rId13">
                  <a:extLst>
                    <a:ext uri="{A12FA001-AC4F-418D-AE19-62706E023703}">
                      <ahyp:hlinkClr xmlns:ahyp="http://schemas.microsoft.com/office/drawing/2018/hyperlinkcolor" val="tx"/>
                    </a:ext>
                  </a:extLst>
                </a:hlinkClick>
              </a:rPr>
              <a:t>Summary</a:t>
            </a:r>
            <a:endParaRPr lang="en-IN" sz="1400" dirty="0">
              <a:solidFill>
                <a:srgbClr val="007ACC"/>
              </a:solidFill>
              <a:latin typeface="Source Sans Pro" panose="020B0503030403020204" pitchFamily="34" charset="0"/>
            </a:endParaRPr>
          </a:p>
          <a:p>
            <a:endParaRPr lang="en-IN" dirty="0"/>
          </a:p>
        </p:txBody>
      </p:sp>
    </p:spTree>
    <p:extLst>
      <p:ext uri="{BB962C8B-B14F-4D97-AF65-F5344CB8AC3E}">
        <p14:creationId xmlns:p14="http://schemas.microsoft.com/office/powerpoint/2010/main" val="825169928"/>
      </p:ext>
    </p:extLst>
  </p:cSld>
  <p:clrMapOvr>
    <a:masterClrMapping/>
  </p:clrMapOvr>
  <p:transition spd="slow" advClick="0" advTm="2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9F61-ACF4-44FE-8777-5C21A540327F}"/>
              </a:ext>
            </a:extLst>
          </p:cNvPr>
          <p:cNvSpPr>
            <a:spLocks noGrp="1"/>
          </p:cNvSpPr>
          <p:nvPr>
            <p:ph type="title"/>
          </p:nvPr>
        </p:nvSpPr>
        <p:spPr/>
        <p:txBody>
          <a:bodyPr/>
          <a:lstStyle/>
          <a:p>
            <a:r>
              <a:rPr lang="en-IN" sz="4400" dirty="0"/>
              <a:t>Steps</a:t>
            </a:r>
            <a:r>
              <a:rPr lang="en-IN" dirty="0"/>
              <a:t>: </a:t>
            </a:r>
            <a:br>
              <a:rPr lang="en-IN" dirty="0"/>
            </a:br>
            <a:endParaRPr lang="en-IN" dirty="0"/>
          </a:p>
        </p:txBody>
      </p:sp>
      <p:sp>
        <p:nvSpPr>
          <p:cNvPr id="3" name="Content Placeholder 2">
            <a:extLst>
              <a:ext uri="{FF2B5EF4-FFF2-40B4-BE49-F238E27FC236}">
                <a16:creationId xmlns:a16="http://schemas.microsoft.com/office/drawing/2014/main" id="{C8A8724F-743E-42C7-A5A3-29F337B53F90}"/>
              </a:ext>
            </a:extLst>
          </p:cNvPr>
          <p:cNvSpPr>
            <a:spLocks noGrp="1"/>
          </p:cNvSpPr>
          <p:nvPr>
            <p:ph idx="1"/>
          </p:nvPr>
        </p:nvSpPr>
        <p:spPr>
          <a:xfrm>
            <a:off x="753035" y="1416424"/>
            <a:ext cx="10919012" cy="5076451"/>
          </a:xfrm>
        </p:spPr>
        <p:txBody>
          <a:bodyPr/>
          <a:lstStyle/>
          <a:p>
            <a:pPr marL="0" indent="0">
              <a:buNone/>
            </a:pPr>
            <a:r>
              <a:rPr lang="en-US" b="1" dirty="0">
                <a:solidFill>
                  <a:srgbClr val="1A1A1A"/>
                </a:solidFill>
                <a:latin typeface="Source Sans Pro" panose="020B0503030403020204" pitchFamily="34" charset="0"/>
              </a:rPr>
              <a:t>1) </a:t>
            </a:r>
            <a:r>
              <a:rPr lang="en-IN" b="1" dirty="0">
                <a:solidFill>
                  <a:srgbClr val="1A1A1A"/>
                </a:solidFill>
                <a:latin typeface="Source Sans Pro" panose="020B0503030403020204" pitchFamily="34" charset="0"/>
              </a:rPr>
              <a:t>AWS EC2 </a:t>
            </a:r>
            <a:r>
              <a:rPr lang="en-IN" b="1" dirty="0" err="1">
                <a:solidFill>
                  <a:srgbClr val="1A1A1A"/>
                </a:solidFill>
                <a:latin typeface="Source Sans Pro" panose="020B0503030403020204" pitchFamily="34" charset="0"/>
              </a:rPr>
              <a:t>Startup</a:t>
            </a:r>
            <a:endParaRPr lang="en-US" b="1" dirty="0">
              <a:solidFill>
                <a:srgbClr val="1A1A1A"/>
              </a:solidFill>
              <a:latin typeface="Source Sans Pro" panose="020B0503030403020204" pitchFamily="34" charset="0"/>
            </a:endParaRPr>
          </a:p>
          <a:p>
            <a:pPr marL="0" indent="0" algn="l">
              <a:buNone/>
            </a:pPr>
            <a:r>
              <a:rPr lang="en-US" sz="1600" b="0" i="0" dirty="0">
                <a:solidFill>
                  <a:srgbClr val="1A1A1A"/>
                </a:solidFill>
                <a:effectLst/>
                <a:latin typeface="Source Sans Pro" panose="020B0503030403020204" pitchFamily="34" charset="0"/>
              </a:rPr>
              <a:t>We will now create 4 instances of Ubuntu Server 16.04 LTS using Amazon EC2.</a:t>
            </a:r>
          </a:p>
          <a:p>
            <a:pPr marL="0" indent="0">
              <a:buNone/>
            </a:pPr>
            <a:r>
              <a:rPr lang="en-US" b="1" dirty="0">
                <a:solidFill>
                  <a:srgbClr val="1A1A1A"/>
                </a:solidFill>
                <a:latin typeface="Source Sans Pro" panose="020B0503030403020204" pitchFamily="34" charset="0"/>
              </a:rPr>
              <a:t>2) Select Instance</a:t>
            </a:r>
          </a:p>
          <a:p>
            <a:pPr marL="0" indent="0" algn="l">
              <a:buNone/>
            </a:pPr>
            <a:r>
              <a:rPr lang="en-US" sz="1600" b="0" i="0" dirty="0">
                <a:solidFill>
                  <a:srgbClr val="1A1A1A"/>
                </a:solidFill>
                <a:effectLst/>
                <a:latin typeface="Source Sans Pro" panose="020B0503030403020204" pitchFamily="34" charset="0"/>
              </a:rPr>
              <a:t>Go to your AWS Console, Click on Launch Instance and select Ubuntu Server 16.04 LTS</a:t>
            </a:r>
          </a:p>
        </p:txBody>
      </p:sp>
      <p:pic>
        <p:nvPicPr>
          <p:cNvPr id="7" name="Picture 6">
            <a:extLst>
              <a:ext uri="{FF2B5EF4-FFF2-40B4-BE49-F238E27FC236}">
                <a16:creationId xmlns:a16="http://schemas.microsoft.com/office/drawing/2014/main" id="{95EFA751-9F4E-41A8-BF21-790AFAD1319E}"/>
              </a:ext>
            </a:extLst>
          </p:cNvPr>
          <p:cNvPicPr>
            <a:picLocks noChangeAspect="1"/>
          </p:cNvPicPr>
          <p:nvPr/>
        </p:nvPicPr>
        <p:blipFill>
          <a:blip r:embed="rId2"/>
          <a:stretch>
            <a:fillRect/>
          </a:stretch>
        </p:blipFill>
        <p:spPr>
          <a:xfrm>
            <a:off x="838200" y="3919513"/>
            <a:ext cx="5662151" cy="1851820"/>
          </a:xfrm>
          <a:prstGeom prst="rect">
            <a:avLst/>
          </a:prstGeom>
        </p:spPr>
      </p:pic>
    </p:spTree>
    <p:extLst>
      <p:ext uri="{BB962C8B-B14F-4D97-AF65-F5344CB8AC3E}">
        <p14:creationId xmlns:p14="http://schemas.microsoft.com/office/powerpoint/2010/main" val="416840992"/>
      </p:ext>
    </p:extLst>
  </p:cSld>
  <p:clrMapOvr>
    <a:masterClrMapping/>
  </p:clrMapOvr>
  <mc:AlternateContent xmlns:mc="http://schemas.openxmlformats.org/markup-compatibility/2006" xmlns:p14="http://schemas.microsoft.com/office/powerpoint/2010/main">
    <mc:Choice Requires="p14">
      <p:transition spd="slow" p14:dur="1500" advClick="0" advTm="2000">
        <p:split orient="vert"/>
      </p:transition>
    </mc:Choice>
    <mc:Fallback xmlns="">
      <p:transition spd="slow" advClick="0" advTm="2000">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908A2-D31C-49A0-B028-93852EDD5A0E}"/>
              </a:ext>
            </a:extLst>
          </p:cNvPr>
          <p:cNvSpPr>
            <a:spLocks noGrp="1"/>
          </p:cNvSpPr>
          <p:nvPr>
            <p:ph idx="1"/>
          </p:nvPr>
        </p:nvSpPr>
        <p:spPr>
          <a:xfrm>
            <a:off x="838200" y="546847"/>
            <a:ext cx="10515600" cy="5630116"/>
          </a:xfrm>
        </p:spPr>
        <p:txBody>
          <a:bodyPr/>
          <a:lstStyle/>
          <a:p>
            <a:pPr marL="0" indent="0" algn="l">
              <a:buNone/>
            </a:pPr>
            <a:r>
              <a:rPr lang="en-US" b="1" i="0" dirty="0">
                <a:solidFill>
                  <a:srgbClr val="1A1A1A"/>
                </a:solidFill>
                <a:effectLst/>
                <a:latin typeface="Source Sans Pro" panose="020B0503030403020204" pitchFamily="34" charset="0"/>
              </a:rPr>
              <a:t>3)Instance Type</a:t>
            </a:r>
          </a:p>
          <a:p>
            <a:pPr marL="0" indent="0" algn="l">
              <a:buNone/>
            </a:pPr>
            <a:r>
              <a:rPr lang="en-US" sz="1600" dirty="0">
                <a:solidFill>
                  <a:srgbClr val="1A1A1A"/>
                </a:solidFill>
                <a:latin typeface="Source Sans Pro" panose="020B0503030403020204" pitchFamily="34" charset="0"/>
              </a:rPr>
              <a:t>For the instance type, we choose t2.micro since that is sufficient for the purposes of the demo. If you have a need for a high-memory or high-</a:t>
            </a:r>
            <a:r>
              <a:rPr lang="en-US" sz="1600" dirty="0" err="1">
                <a:solidFill>
                  <a:srgbClr val="1A1A1A"/>
                </a:solidFill>
                <a:latin typeface="Source Sans Pro" panose="020B0503030403020204" pitchFamily="34" charset="0"/>
              </a:rPr>
              <a:t>cpu</a:t>
            </a:r>
            <a:r>
              <a:rPr lang="en-US" sz="1600" dirty="0">
                <a:solidFill>
                  <a:srgbClr val="1A1A1A"/>
                </a:solidFill>
                <a:latin typeface="Source Sans Pro" panose="020B0503030403020204" pitchFamily="34" charset="0"/>
              </a:rPr>
              <a:t> instance, you can select one of those.</a:t>
            </a:r>
          </a:p>
        </p:txBody>
      </p:sp>
      <p:pic>
        <p:nvPicPr>
          <p:cNvPr id="5" name="Picture 4">
            <a:extLst>
              <a:ext uri="{FF2B5EF4-FFF2-40B4-BE49-F238E27FC236}">
                <a16:creationId xmlns:a16="http://schemas.microsoft.com/office/drawing/2014/main" id="{077D818D-4F92-4505-9EF9-A59B3EF78E90}"/>
              </a:ext>
            </a:extLst>
          </p:cNvPr>
          <p:cNvPicPr>
            <a:picLocks noChangeAspect="1"/>
          </p:cNvPicPr>
          <p:nvPr/>
        </p:nvPicPr>
        <p:blipFill>
          <a:blip r:embed="rId2"/>
          <a:stretch>
            <a:fillRect/>
          </a:stretch>
        </p:blipFill>
        <p:spPr>
          <a:xfrm>
            <a:off x="1139154" y="2024385"/>
            <a:ext cx="6005080" cy="1607959"/>
          </a:xfrm>
          <a:prstGeom prst="rect">
            <a:avLst/>
          </a:prstGeom>
        </p:spPr>
      </p:pic>
    </p:spTree>
    <p:extLst>
      <p:ext uri="{BB962C8B-B14F-4D97-AF65-F5344CB8AC3E}">
        <p14:creationId xmlns:p14="http://schemas.microsoft.com/office/powerpoint/2010/main" val="1135292740"/>
      </p:ext>
    </p:extLst>
  </p:cSld>
  <p:clrMapOvr>
    <a:masterClrMapping/>
  </p:clrMapOvr>
  <p:transition spd="med" advClick="0" advTm="200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B0002-0157-45EB-8ED6-3998A2BD8EE0}"/>
              </a:ext>
            </a:extLst>
          </p:cNvPr>
          <p:cNvSpPr>
            <a:spLocks noGrp="1"/>
          </p:cNvSpPr>
          <p:nvPr>
            <p:ph idx="1"/>
          </p:nvPr>
        </p:nvSpPr>
        <p:spPr>
          <a:xfrm>
            <a:off x="569259" y="543672"/>
            <a:ext cx="10515600" cy="5857128"/>
          </a:xfrm>
        </p:spPr>
        <p:txBody>
          <a:bodyPr/>
          <a:lstStyle/>
          <a:p>
            <a:pPr marL="0" indent="0" algn="l">
              <a:buNone/>
            </a:pPr>
            <a:r>
              <a:rPr lang="en-US" b="0" i="0" dirty="0">
                <a:solidFill>
                  <a:srgbClr val="1A1A1A"/>
                </a:solidFill>
                <a:effectLst/>
                <a:latin typeface="Source Sans Pro" panose="020B0503030403020204" pitchFamily="34" charset="0"/>
              </a:rPr>
              <a:t>Click Next to Configure Instance Details</a:t>
            </a:r>
          </a:p>
          <a:p>
            <a:pPr marL="0" indent="0" algn="l">
              <a:buNone/>
            </a:pPr>
            <a:r>
              <a:rPr lang="en-US" b="1" i="0" dirty="0">
                <a:solidFill>
                  <a:srgbClr val="1A1A1A"/>
                </a:solidFill>
                <a:effectLst/>
                <a:latin typeface="Source Sans Pro" panose="020B0503030403020204" pitchFamily="34" charset="0"/>
              </a:rPr>
              <a:t>4) Instance Details</a:t>
            </a:r>
          </a:p>
          <a:p>
            <a:pPr marL="0" indent="0" algn="l">
              <a:buNone/>
            </a:pPr>
            <a:r>
              <a:rPr lang="en-US" sz="1600" dirty="0">
                <a:solidFill>
                  <a:srgbClr val="1A1A1A"/>
                </a:solidFill>
                <a:latin typeface="Source Sans Pro" panose="020B0503030403020204" pitchFamily="34" charset="0"/>
              </a:rPr>
              <a:t>Here, we request 4 instances of the selected machine type. We also choose a subnet (us-west-1b) just so we can launch into the same location if we need more machines.</a:t>
            </a:r>
          </a:p>
          <a:p>
            <a:pPr marL="0" indent="0">
              <a:buNone/>
            </a:pPr>
            <a:endParaRPr lang="en-IN" dirty="0"/>
          </a:p>
        </p:txBody>
      </p:sp>
      <p:pic>
        <p:nvPicPr>
          <p:cNvPr id="6" name="Picture 5">
            <a:extLst>
              <a:ext uri="{FF2B5EF4-FFF2-40B4-BE49-F238E27FC236}">
                <a16:creationId xmlns:a16="http://schemas.microsoft.com/office/drawing/2014/main" id="{ACDDBE64-8E96-46C3-821B-DDD19852CFE1}"/>
              </a:ext>
            </a:extLst>
          </p:cNvPr>
          <p:cNvPicPr>
            <a:picLocks noChangeAspect="1"/>
          </p:cNvPicPr>
          <p:nvPr/>
        </p:nvPicPr>
        <p:blipFill>
          <a:blip r:embed="rId2"/>
          <a:stretch>
            <a:fillRect/>
          </a:stretch>
        </p:blipFill>
        <p:spPr>
          <a:xfrm>
            <a:off x="569259" y="2168419"/>
            <a:ext cx="9829800" cy="4864230"/>
          </a:xfrm>
          <a:prstGeom prst="rect">
            <a:avLst/>
          </a:prstGeom>
        </p:spPr>
      </p:pic>
    </p:spTree>
    <p:extLst>
      <p:ext uri="{BB962C8B-B14F-4D97-AF65-F5344CB8AC3E}">
        <p14:creationId xmlns:p14="http://schemas.microsoft.com/office/powerpoint/2010/main" val="918730874"/>
      </p:ext>
    </p:extLst>
  </p:cSld>
  <p:clrMapOvr>
    <a:masterClrMapping/>
  </p:clrMapOvr>
  <p:transition spd="med" advClick="0" advTm="200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846131-04C7-49FB-9541-6EE926FB2A67}"/>
              </a:ext>
            </a:extLst>
          </p:cNvPr>
          <p:cNvSpPr>
            <a:spLocks noGrp="1"/>
          </p:cNvSpPr>
          <p:nvPr>
            <p:ph idx="1"/>
          </p:nvPr>
        </p:nvSpPr>
        <p:spPr>
          <a:xfrm>
            <a:off x="443753" y="462988"/>
            <a:ext cx="10515600" cy="6206753"/>
          </a:xfrm>
        </p:spPr>
        <p:txBody>
          <a:bodyPr/>
          <a:lstStyle/>
          <a:p>
            <a:pPr marL="0" indent="0" algn="l">
              <a:buNone/>
            </a:pPr>
            <a:r>
              <a:rPr lang="en-US" b="0" i="0" dirty="0">
                <a:solidFill>
                  <a:srgbClr val="1A1A1A"/>
                </a:solidFill>
                <a:effectLst/>
                <a:latin typeface="Source Sans Pro" panose="020B0503030403020204" pitchFamily="34" charset="0"/>
              </a:rPr>
              <a:t>Click Next to Add Storage</a:t>
            </a:r>
          </a:p>
          <a:p>
            <a:pPr marL="0" indent="0" algn="l">
              <a:buNone/>
            </a:pPr>
            <a:r>
              <a:rPr lang="en-US" b="1" i="0" dirty="0">
                <a:solidFill>
                  <a:srgbClr val="1A1A1A"/>
                </a:solidFill>
                <a:effectLst/>
                <a:latin typeface="Source Sans Pro" panose="020B0503030403020204" pitchFamily="34" charset="0"/>
              </a:rPr>
              <a:t>5) Storage</a:t>
            </a:r>
          </a:p>
          <a:p>
            <a:pPr marL="0" indent="0" algn="l">
              <a:buNone/>
            </a:pPr>
            <a:r>
              <a:rPr lang="en-US" sz="1600" dirty="0">
                <a:solidFill>
                  <a:srgbClr val="1A1A1A"/>
                </a:solidFill>
                <a:latin typeface="Source Sans Pro" panose="020B0503030403020204" pitchFamily="34" charset="0"/>
              </a:rPr>
              <a:t>For our purpose, the default instance storage of 8GB is sufficient. If you need more storage, either increase the size or attach a disk by clicking “Add Volume”. If you add a volume, you will need to attach the volume to your instance, format it and mount it. Since this is a beginner tutorial, these steps are not covered here.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327FBFD0-859C-402E-8427-A2A2314EC58E}"/>
              </a:ext>
            </a:extLst>
          </p:cNvPr>
          <p:cNvPicPr>
            <a:picLocks noChangeAspect="1"/>
          </p:cNvPicPr>
          <p:nvPr/>
        </p:nvPicPr>
        <p:blipFill>
          <a:blip r:embed="rId2"/>
          <a:stretch>
            <a:fillRect/>
          </a:stretch>
        </p:blipFill>
        <p:spPr>
          <a:xfrm>
            <a:off x="443753" y="2355179"/>
            <a:ext cx="11524588" cy="3059503"/>
          </a:xfrm>
          <a:prstGeom prst="rect">
            <a:avLst/>
          </a:prstGeom>
        </p:spPr>
      </p:pic>
    </p:spTree>
    <p:extLst>
      <p:ext uri="{BB962C8B-B14F-4D97-AF65-F5344CB8AC3E}">
        <p14:creationId xmlns:p14="http://schemas.microsoft.com/office/powerpoint/2010/main" val="546840962"/>
      </p:ext>
    </p:extLst>
  </p:cSld>
  <p:clrMapOvr>
    <a:masterClrMapping/>
  </p:clrMapOvr>
  <p:transition spd="med" advClick="0" advTm="200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D4AA04-6C70-4E8D-8684-2AB652D66460}"/>
              </a:ext>
            </a:extLst>
          </p:cNvPr>
          <p:cNvSpPr>
            <a:spLocks noGrp="1"/>
          </p:cNvSpPr>
          <p:nvPr>
            <p:ph idx="1"/>
          </p:nvPr>
        </p:nvSpPr>
        <p:spPr>
          <a:xfrm>
            <a:off x="385482" y="322728"/>
            <a:ext cx="11474824" cy="6302189"/>
          </a:xfrm>
        </p:spPr>
        <p:txBody>
          <a:bodyPr/>
          <a:lstStyle/>
          <a:p>
            <a:pPr marL="0" indent="0" algn="l">
              <a:buNone/>
            </a:pPr>
            <a:r>
              <a:rPr lang="en-US" b="0" i="0" dirty="0">
                <a:solidFill>
                  <a:srgbClr val="1A1A1A"/>
                </a:solidFill>
                <a:effectLst/>
                <a:latin typeface="Source Sans Pro" panose="020B0503030403020204" pitchFamily="34" charset="0"/>
              </a:rPr>
              <a:t>Click Next to Add Tags to your instances.</a:t>
            </a:r>
          </a:p>
          <a:p>
            <a:pPr marL="0" indent="0" algn="l">
              <a:buNone/>
            </a:pPr>
            <a:r>
              <a:rPr lang="en-US" b="1" i="0" dirty="0">
                <a:solidFill>
                  <a:srgbClr val="1A1A1A"/>
                </a:solidFill>
                <a:effectLst/>
                <a:latin typeface="Source Sans Pro" panose="020B0503030403020204" pitchFamily="34" charset="0"/>
              </a:rPr>
              <a:t>6) Instance Tags</a:t>
            </a:r>
          </a:p>
          <a:p>
            <a:pPr marL="0" indent="0" algn="l">
              <a:buNone/>
            </a:pPr>
            <a:r>
              <a:rPr lang="en-US" sz="1600" dirty="0">
                <a:solidFill>
                  <a:srgbClr val="1A1A1A"/>
                </a:solidFill>
                <a:latin typeface="Source Sans Pro" panose="020B0503030403020204" pitchFamily="34" charset="0"/>
              </a:rPr>
              <a:t>A tag allows you to identify your instance with a name you can choose</a:t>
            </a:r>
          </a:p>
          <a:p>
            <a:pPr marL="0" indent="0">
              <a:buNone/>
            </a:pPr>
            <a:r>
              <a:rPr lang="en-US" sz="1600" dirty="0">
                <a:solidFill>
                  <a:srgbClr val="1A1A1A"/>
                </a:solidFill>
                <a:latin typeface="Source Sans Pro" panose="020B0503030403020204" pitchFamily="34" charset="0"/>
              </a:rPr>
              <a:t>Click Add Tag, set the Key to “Name” and value to “Hadoop”. We will use this tag to re-label our instances as “</a:t>
            </a:r>
            <a:r>
              <a:rPr lang="en-US" sz="1600" dirty="0" err="1">
                <a:solidFill>
                  <a:srgbClr val="1A1A1A"/>
                </a:solidFill>
                <a:latin typeface="Source Sans Pro" panose="020B0503030403020204" pitchFamily="34" charset="0"/>
              </a:rPr>
              <a:t>namenode</a:t>
            </a:r>
            <a:r>
              <a:rPr lang="en-US" sz="1600" dirty="0">
                <a:solidFill>
                  <a:srgbClr val="1A1A1A"/>
                </a:solidFill>
                <a:latin typeface="Source Sans Pro" panose="020B0503030403020204" pitchFamily="34" charset="0"/>
              </a:rPr>
              <a:t>”, “datanode1” and so on later on. For now leave the value of all the instances as “Hadoop”.</a:t>
            </a:r>
          </a:p>
          <a:p>
            <a:pPr marL="0" indent="0">
              <a:buNone/>
            </a:pPr>
            <a:endParaRPr lang="en-US" sz="1600" dirty="0">
              <a:solidFill>
                <a:srgbClr val="1A1A1A"/>
              </a:solidFill>
              <a:latin typeface="Source Sans Pro" panose="020B0503030403020204" pitchFamily="34" charset="0"/>
            </a:endParaRPr>
          </a:p>
          <a:p>
            <a:pPr marL="0" indent="0">
              <a:buNone/>
            </a:pPr>
            <a:endParaRPr lang="en-IN" sz="1600" dirty="0">
              <a:solidFill>
                <a:srgbClr val="1A1A1A"/>
              </a:solidFill>
              <a:latin typeface="Source Sans Pro" panose="020B0503030403020204" pitchFamily="34" charset="0"/>
            </a:endParaRPr>
          </a:p>
        </p:txBody>
      </p:sp>
      <p:pic>
        <p:nvPicPr>
          <p:cNvPr id="5" name="Picture 4">
            <a:extLst>
              <a:ext uri="{FF2B5EF4-FFF2-40B4-BE49-F238E27FC236}">
                <a16:creationId xmlns:a16="http://schemas.microsoft.com/office/drawing/2014/main" id="{D8872BE3-4B1F-42B3-AD62-9D6693686B41}"/>
              </a:ext>
            </a:extLst>
          </p:cNvPr>
          <p:cNvPicPr>
            <a:picLocks noChangeAspect="1"/>
          </p:cNvPicPr>
          <p:nvPr/>
        </p:nvPicPr>
        <p:blipFill>
          <a:blip r:embed="rId2"/>
          <a:stretch>
            <a:fillRect/>
          </a:stretch>
        </p:blipFill>
        <p:spPr>
          <a:xfrm>
            <a:off x="461189" y="2453137"/>
            <a:ext cx="11173425" cy="2226439"/>
          </a:xfrm>
          <a:prstGeom prst="rect">
            <a:avLst/>
          </a:prstGeom>
        </p:spPr>
      </p:pic>
    </p:spTree>
    <p:extLst>
      <p:ext uri="{BB962C8B-B14F-4D97-AF65-F5344CB8AC3E}">
        <p14:creationId xmlns:p14="http://schemas.microsoft.com/office/powerpoint/2010/main" val="2104442838"/>
      </p:ext>
    </p:extLst>
  </p:cSld>
  <p:clrMapOvr>
    <a:masterClrMapping/>
  </p:clrMapOvr>
  <p:transition spd="med" advClick="0" advTm="200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456D98-4ECE-4548-A776-FD5A6EC009AC}"/>
              </a:ext>
            </a:extLst>
          </p:cNvPr>
          <p:cNvSpPr>
            <a:spLocks noGrp="1"/>
          </p:cNvSpPr>
          <p:nvPr>
            <p:ph idx="1"/>
          </p:nvPr>
        </p:nvSpPr>
        <p:spPr>
          <a:xfrm>
            <a:off x="349624" y="259976"/>
            <a:ext cx="11510681" cy="6302189"/>
          </a:xfrm>
        </p:spPr>
        <p:txBody>
          <a:bodyPr/>
          <a:lstStyle/>
          <a:p>
            <a:pPr marL="0" indent="0" algn="l">
              <a:buNone/>
            </a:pPr>
            <a:r>
              <a:rPr lang="en-US" b="0" i="0" dirty="0">
                <a:solidFill>
                  <a:srgbClr val="1A1A1A"/>
                </a:solidFill>
                <a:effectLst/>
                <a:latin typeface="Source Sans Pro" panose="020B0503030403020204" pitchFamily="34" charset="0"/>
              </a:rPr>
              <a:t>Click Next to configure Security Group for the instances.</a:t>
            </a:r>
          </a:p>
          <a:p>
            <a:pPr marL="0" indent="0" algn="l">
              <a:buNone/>
            </a:pPr>
            <a:r>
              <a:rPr lang="en-US" b="1" i="0" dirty="0">
                <a:solidFill>
                  <a:srgbClr val="1A1A1A"/>
                </a:solidFill>
                <a:effectLst/>
                <a:latin typeface="Source Sans Pro" panose="020B0503030403020204" pitchFamily="34" charset="0"/>
              </a:rPr>
              <a:t>7) Security Group</a:t>
            </a:r>
          </a:p>
          <a:p>
            <a:pPr marL="0" indent="0" algn="l">
              <a:buNone/>
            </a:pPr>
            <a:r>
              <a:rPr lang="en-US" sz="1600" dirty="0">
                <a:solidFill>
                  <a:srgbClr val="1A1A1A"/>
                </a:solidFill>
                <a:latin typeface="Source Sans Pro" panose="020B0503030403020204" pitchFamily="34" charset="0"/>
              </a:rPr>
              <a:t>For the security group, we create a completely open security group for the purposes of testing</a:t>
            </a:r>
            <a:r>
              <a:rPr lang="en-US" b="0" i="0" dirty="0">
                <a:solidFill>
                  <a:srgbClr val="1A1A1A"/>
                </a:solidFill>
                <a:effectLst/>
                <a:latin typeface="Source Sans Pro" panose="020B0503030403020204" pitchFamily="34" charset="0"/>
              </a:rPr>
              <a:t>.</a:t>
            </a:r>
          </a:p>
          <a:p>
            <a:pPr marL="0" indent="0">
              <a:buNone/>
            </a:pPr>
            <a:endParaRPr lang="en-IN" dirty="0"/>
          </a:p>
        </p:txBody>
      </p:sp>
      <p:pic>
        <p:nvPicPr>
          <p:cNvPr id="5" name="Picture 4">
            <a:extLst>
              <a:ext uri="{FF2B5EF4-FFF2-40B4-BE49-F238E27FC236}">
                <a16:creationId xmlns:a16="http://schemas.microsoft.com/office/drawing/2014/main" id="{64BD115A-F531-48F9-897B-D0514B8FC1CD}"/>
              </a:ext>
            </a:extLst>
          </p:cNvPr>
          <p:cNvPicPr>
            <a:picLocks noChangeAspect="1"/>
          </p:cNvPicPr>
          <p:nvPr/>
        </p:nvPicPr>
        <p:blipFill>
          <a:blip r:embed="rId2"/>
          <a:stretch>
            <a:fillRect/>
          </a:stretch>
        </p:blipFill>
        <p:spPr>
          <a:xfrm>
            <a:off x="439272" y="2097741"/>
            <a:ext cx="8628786" cy="2428634"/>
          </a:xfrm>
          <a:prstGeom prst="rect">
            <a:avLst/>
          </a:prstGeom>
        </p:spPr>
      </p:pic>
    </p:spTree>
    <p:extLst>
      <p:ext uri="{BB962C8B-B14F-4D97-AF65-F5344CB8AC3E}">
        <p14:creationId xmlns:p14="http://schemas.microsoft.com/office/powerpoint/2010/main" val="3559424793"/>
      </p:ext>
    </p:extLst>
  </p:cSld>
  <p:clrMapOvr>
    <a:masterClrMapping/>
  </p:clrMapOvr>
  <p:transition spd="med" advClick="0" advTm="200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C664A-4BE8-4A0C-B8F6-66FBF5BC4980}"/>
              </a:ext>
            </a:extLst>
          </p:cNvPr>
          <p:cNvSpPr>
            <a:spLocks noGrp="1"/>
          </p:cNvSpPr>
          <p:nvPr>
            <p:ph idx="1"/>
          </p:nvPr>
        </p:nvSpPr>
        <p:spPr>
          <a:xfrm>
            <a:off x="412376" y="340659"/>
            <a:ext cx="11465859" cy="6302188"/>
          </a:xfrm>
        </p:spPr>
        <p:txBody>
          <a:bodyPr/>
          <a:lstStyle/>
          <a:p>
            <a:pPr marL="0" indent="0">
              <a:buNone/>
            </a:pPr>
            <a:r>
              <a:rPr lang="en-US" b="0" i="0" dirty="0">
                <a:solidFill>
                  <a:srgbClr val="1A1A1A"/>
                </a:solidFill>
                <a:effectLst/>
                <a:latin typeface="Source Sans Pro" panose="020B0503030403020204" pitchFamily="34" charset="0"/>
              </a:rPr>
              <a:t>Finally we get to the Launch screen</a:t>
            </a:r>
          </a:p>
          <a:p>
            <a:pPr marL="0" indent="0" algn="l">
              <a:buNone/>
            </a:pPr>
            <a:r>
              <a:rPr lang="en-US" b="1" i="0" dirty="0">
                <a:solidFill>
                  <a:srgbClr val="1A1A1A"/>
                </a:solidFill>
                <a:effectLst/>
                <a:latin typeface="Source Sans Pro" panose="020B0503030403020204" pitchFamily="34" charset="0"/>
              </a:rPr>
              <a:t>8) Launch Instances</a:t>
            </a:r>
          </a:p>
          <a:p>
            <a:pPr marL="0" indent="0" algn="l">
              <a:buNone/>
            </a:pPr>
            <a:r>
              <a:rPr lang="en-US" sz="1600" dirty="0">
                <a:solidFill>
                  <a:srgbClr val="1A1A1A"/>
                </a:solidFill>
                <a:latin typeface="Source Sans Pro" panose="020B0503030403020204" pitchFamily="34" charset="0"/>
              </a:rPr>
              <a:t>Review the information again and click Launch to start the instances. You will need to create a key pair or use an existing key pair. Follow the instructions on the Launch Wizard to create a new key pair. Then click “I acknowledge ..” and then Launch Instances</a:t>
            </a:r>
            <a:r>
              <a:rPr lang="en-US" b="0" i="0" dirty="0">
                <a:solidFill>
                  <a:srgbClr val="1A1A1A"/>
                </a:solidFill>
                <a:effectLst/>
                <a:latin typeface="Source Sans Pro" panose="020B0503030403020204" pitchFamily="34" charset="0"/>
              </a:rPr>
              <a:t>.</a:t>
            </a:r>
          </a:p>
          <a:p>
            <a:pPr marL="0" indent="0">
              <a:buNone/>
            </a:pPr>
            <a:endParaRPr lang="en-IN" dirty="0"/>
          </a:p>
        </p:txBody>
      </p:sp>
      <p:pic>
        <p:nvPicPr>
          <p:cNvPr id="5" name="Picture 4">
            <a:extLst>
              <a:ext uri="{FF2B5EF4-FFF2-40B4-BE49-F238E27FC236}">
                <a16:creationId xmlns:a16="http://schemas.microsoft.com/office/drawing/2014/main" id="{CA8B27CE-0623-4E77-A1E4-8C34A180DEC0}"/>
              </a:ext>
            </a:extLst>
          </p:cNvPr>
          <p:cNvPicPr>
            <a:picLocks noChangeAspect="1"/>
          </p:cNvPicPr>
          <p:nvPr/>
        </p:nvPicPr>
        <p:blipFill>
          <a:blip r:embed="rId2"/>
          <a:stretch>
            <a:fillRect/>
          </a:stretch>
        </p:blipFill>
        <p:spPr>
          <a:xfrm>
            <a:off x="493929" y="2198667"/>
            <a:ext cx="6901953" cy="4177738"/>
          </a:xfrm>
          <a:prstGeom prst="rect">
            <a:avLst/>
          </a:prstGeom>
        </p:spPr>
      </p:pic>
    </p:spTree>
    <p:extLst>
      <p:ext uri="{BB962C8B-B14F-4D97-AF65-F5344CB8AC3E}">
        <p14:creationId xmlns:p14="http://schemas.microsoft.com/office/powerpoint/2010/main" val="2696320722"/>
      </p:ext>
    </p:extLst>
  </p:cSld>
  <p:clrMapOvr>
    <a:masterClrMapping/>
  </p:clrMapOvr>
  <p:transition spd="med" advClick="0" advTm="2000">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CF495-EC3A-4357-A7C7-D05CFE4F24B0}"/>
              </a:ext>
            </a:extLst>
          </p:cNvPr>
          <p:cNvSpPr>
            <a:spLocks noGrp="1"/>
          </p:cNvSpPr>
          <p:nvPr>
            <p:ph idx="1"/>
          </p:nvPr>
        </p:nvSpPr>
        <p:spPr>
          <a:xfrm>
            <a:off x="430307" y="313765"/>
            <a:ext cx="11519646" cy="6275293"/>
          </a:xfrm>
        </p:spPr>
        <p:txBody>
          <a:bodyPr/>
          <a:lstStyle/>
          <a:p>
            <a:pPr marL="0" indent="0">
              <a:buNone/>
            </a:pPr>
            <a:r>
              <a:rPr lang="en-US" b="0" i="0" dirty="0">
                <a:solidFill>
                  <a:srgbClr val="1A1A1A"/>
                </a:solidFill>
                <a:effectLst/>
                <a:latin typeface="Source Sans Pro" panose="020B0503030403020204" pitchFamily="34" charset="0"/>
              </a:rPr>
              <a:t>You can now go to the instances page and check on the status of the instances.</a:t>
            </a:r>
          </a:p>
          <a:p>
            <a:pPr marL="0" indent="0" algn="l">
              <a:buNone/>
            </a:pPr>
            <a:r>
              <a:rPr lang="en-US" b="1" i="0" dirty="0">
                <a:solidFill>
                  <a:srgbClr val="1A1A1A"/>
                </a:solidFill>
                <a:effectLst/>
                <a:latin typeface="Source Sans Pro" panose="020B0503030403020204" pitchFamily="34" charset="0"/>
              </a:rPr>
              <a:t>9)Naming the Instances</a:t>
            </a:r>
          </a:p>
          <a:p>
            <a:pPr marL="0" indent="0" algn="l">
              <a:buNone/>
            </a:pPr>
            <a:r>
              <a:rPr lang="en-US" sz="1600" dirty="0">
                <a:solidFill>
                  <a:srgbClr val="1A1A1A"/>
                </a:solidFill>
                <a:latin typeface="Source Sans Pro" panose="020B0503030403020204" pitchFamily="34" charset="0"/>
              </a:rPr>
              <a:t>On the instances page, let us setup the names of the instances. These are not DNS names, but names we assign to help us distinguish between them.</a:t>
            </a:r>
          </a:p>
          <a:p>
            <a:pPr marL="0" indent="0" algn="l">
              <a:buNone/>
            </a:pPr>
            <a:r>
              <a:rPr lang="en-US" sz="1600" dirty="0">
                <a:solidFill>
                  <a:srgbClr val="1A1A1A"/>
                </a:solidFill>
                <a:latin typeface="Source Sans Pro" panose="020B0503030403020204" pitchFamily="34" charset="0"/>
              </a:rPr>
              <a:t>Click the pencil icon next to the name and setup the names as shown.</a:t>
            </a:r>
          </a:p>
          <a:p>
            <a:pPr marL="0" indent="0">
              <a:buNone/>
            </a:pPr>
            <a:endParaRPr lang="en-IN" dirty="0"/>
          </a:p>
        </p:txBody>
      </p:sp>
      <p:pic>
        <p:nvPicPr>
          <p:cNvPr id="5" name="Picture 4">
            <a:extLst>
              <a:ext uri="{FF2B5EF4-FFF2-40B4-BE49-F238E27FC236}">
                <a16:creationId xmlns:a16="http://schemas.microsoft.com/office/drawing/2014/main" id="{4EA76032-CA9A-40C6-BB18-889F4021B5FD}"/>
              </a:ext>
            </a:extLst>
          </p:cNvPr>
          <p:cNvPicPr>
            <a:picLocks noChangeAspect="1"/>
          </p:cNvPicPr>
          <p:nvPr/>
        </p:nvPicPr>
        <p:blipFill>
          <a:blip r:embed="rId2"/>
          <a:stretch>
            <a:fillRect/>
          </a:stretch>
        </p:blipFill>
        <p:spPr>
          <a:xfrm>
            <a:off x="508479" y="2691543"/>
            <a:ext cx="7254956" cy="2955723"/>
          </a:xfrm>
          <a:prstGeom prst="rect">
            <a:avLst/>
          </a:prstGeom>
        </p:spPr>
      </p:pic>
    </p:spTree>
    <p:extLst>
      <p:ext uri="{BB962C8B-B14F-4D97-AF65-F5344CB8AC3E}">
        <p14:creationId xmlns:p14="http://schemas.microsoft.com/office/powerpoint/2010/main" val="2096011673"/>
      </p:ext>
    </p:extLst>
  </p:cSld>
  <p:clrMapOvr>
    <a:masterClrMapping/>
  </p:clrMapOvr>
  <p:transition spd="med" advClick="0" advTm="2000">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632F1-C67E-4CE2-9556-71005AA3B1A2}"/>
              </a:ext>
            </a:extLst>
          </p:cNvPr>
          <p:cNvSpPr>
            <a:spLocks noGrp="1"/>
          </p:cNvSpPr>
          <p:nvPr>
            <p:ph idx="1"/>
          </p:nvPr>
        </p:nvSpPr>
        <p:spPr>
          <a:xfrm>
            <a:off x="466165" y="268940"/>
            <a:ext cx="11331388" cy="6239435"/>
          </a:xfrm>
        </p:spPr>
        <p:txBody>
          <a:bodyPr/>
          <a:lstStyle/>
          <a:p>
            <a:pPr marL="0" indent="0">
              <a:buNone/>
            </a:pPr>
            <a:r>
              <a:rPr lang="en-IN" b="1" i="0" dirty="0">
                <a:solidFill>
                  <a:srgbClr val="1A1A1A"/>
                </a:solidFill>
                <a:effectLst/>
                <a:latin typeface="Source Sans Pro" panose="020B0503030403020204" pitchFamily="34" charset="0"/>
              </a:rPr>
              <a:t>10) Setting Up Instances</a:t>
            </a:r>
          </a:p>
          <a:p>
            <a:pPr algn="l"/>
            <a:r>
              <a:rPr lang="en-US" sz="1600" dirty="0">
                <a:solidFill>
                  <a:srgbClr val="1A1A1A"/>
                </a:solidFill>
                <a:latin typeface="Source Sans Pro" panose="020B0503030403020204" pitchFamily="34" charset="0"/>
              </a:rPr>
              <a:t>Once the instances are up and running, it is time to set them up for our purpose. This includes the following:</a:t>
            </a:r>
          </a:p>
          <a:p>
            <a:pPr algn="l">
              <a:buFont typeface="Arial" panose="020B0604020202020204" pitchFamily="34" charset="0"/>
              <a:buChar char="•"/>
            </a:pPr>
            <a:r>
              <a:rPr lang="en-US" sz="1600" dirty="0">
                <a:solidFill>
                  <a:srgbClr val="1A1A1A"/>
                </a:solidFill>
                <a:latin typeface="Source Sans Pro" panose="020B0503030403020204" pitchFamily="34" charset="0"/>
              </a:rPr>
              <a:t>Setup password-less login between the </a:t>
            </a:r>
            <a:r>
              <a:rPr lang="en-US" sz="1600" dirty="0" err="1">
                <a:solidFill>
                  <a:srgbClr val="1A1A1A"/>
                </a:solidFill>
                <a:latin typeface="Source Sans Pro" panose="020B0503030403020204" pitchFamily="34" charset="0"/>
              </a:rPr>
              <a:t>namenode</a:t>
            </a:r>
            <a:r>
              <a:rPr lang="en-US" sz="1600" dirty="0">
                <a:solidFill>
                  <a:srgbClr val="1A1A1A"/>
                </a:solidFill>
                <a:latin typeface="Source Sans Pro" panose="020B0503030403020204" pitchFamily="34" charset="0"/>
              </a:rPr>
              <a:t> and the </a:t>
            </a:r>
            <a:r>
              <a:rPr lang="en-US" sz="1600" dirty="0" err="1">
                <a:solidFill>
                  <a:srgbClr val="1A1A1A"/>
                </a:solidFill>
                <a:latin typeface="Source Sans Pro" panose="020B0503030403020204" pitchFamily="34" charset="0"/>
              </a:rPr>
              <a:t>datanodes</a:t>
            </a:r>
            <a:r>
              <a:rPr lang="en-US" sz="1600" dirty="0">
                <a:solidFill>
                  <a:srgbClr val="1A1A1A"/>
                </a:solidFill>
                <a:latin typeface="Source Sans Pro" panose="020B0503030403020204" pitchFamily="34" charset="0"/>
              </a:rPr>
              <a:t>.</a:t>
            </a:r>
          </a:p>
          <a:p>
            <a:pPr algn="l">
              <a:buFont typeface="Arial" panose="020B0604020202020204" pitchFamily="34" charset="0"/>
              <a:buChar char="•"/>
            </a:pPr>
            <a:r>
              <a:rPr lang="en-US" sz="1600" dirty="0">
                <a:solidFill>
                  <a:srgbClr val="1A1A1A"/>
                </a:solidFill>
                <a:latin typeface="Source Sans Pro" panose="020B0503030403020204" pitchFamily="34" charset="0"/>
              </a:rPr>
              <a:t>Install java.</a:t>
            </a:r>
          </a:p>
          <a:p>
            <a:pPr algn="l">
              <a:buFont typeface="Arial" panose="020B0604020202020204" pitchFamily="34" charset="0"/>
              <a:buChar char="•"/>
            </a:pPr>
            <a:r>
              <a:rPr lang="en-US" sz="1600" dirty="0">
                <a:solidFill>
                  <a:srgbClr val="1A1A1A"/>
                </a:solidFill>
                <a:latin typeface="Source Sans Pro" panose="020B0503030403020204" pitchFamily="34" charset="0"/>
              </a:rPr>
              <a:t>Setup Hadoop.</a:t>
            </a:r>
          </a:p>
          <a:p>
            <a:pPr marL="0" indent="0" algn="l">
              <a:buNone/>
            </a:pPr>
            <a:r>
              <a:rPr lang="en-IN" b="1" dirty="0">
                <a:solidFill>
                  <a:srgbClr val="1A1A1A"/>
                </a:solidFill>
                <a:latin typeface="Source Sans Pro" panose="020B0503030403020204" pitchFamily="34" charset="0"/>
              </a:rPr>
              <a:t>11) </a:t>
            </a:r>
            <a:r>
              <a:rPr lang="en-US" b="1" i="0" dirty="0">
                <a:solidFill>
                  <a:srgbClr val="1A1A1A"/>
                </a:solidFill>
                <a:effectLst/>
                <a:latin typeface="Source Sans Pro" panose="020B0503030403020204" pitchFamily="34" charset="0"/>
              </a:rPr>
              <a:t>Copy Instance Public DNS Name</a:t>
            </a:r>
          </a:p>
          <a:p>
            <a:pPr algn="l"/>
            <a:r>
              <a:rPr lang="en-US" sz="1600" dirty="0">
                <a:solidFill>
                  <a:srgbClr val="1A1A1A"/>
                </a:solidFill>
                <a:latin typeface="Source Sans Pro" panose="020B0503030403020204" pitchFamily="34" charset="0"/>
              </a:rPr>
              <a:t>We now need to copy the Public DNS Name of each node (1 </a:t>
            </a:r>
            <a:r>
              <a:rPr lang="en-US" sz="1600" dirty="0" err="1">
                <a:solidFill>
                  <a:srgbClr val="1A1A1A"/>
                </a:solidFill>
                <a:latin typeface="Source Sans Pro" panose="020B0503030403020204" pitchFamily="34" charset="0"/>
              </a:rPr>
              <a:t>namenode</a:t>
            </a:r>
            <a:r>
              <a:rPr lang="en-US" sz="1600" dirty="0">
                <a:solidFill>
                  <a:srgbClr val="1A1A1A"/>
                </a:solidFill>
                <a:latin typeface="Source Sans Pro" panose="020B0503030403020204" pitchFamily="34" charset="0"/>
              </a:rPr>
              <a:t> and 3 </a:t>
            </a:r>
            <a:r>
              <a:rPr lang="en-US" sz="1600" dirty="0" err="1">
                <a:solidFill>
                  <a:srgbClr val="1A1A1A"/>
                </a:solidFill>
                <a:latin typeface="Source Sans Pro" panose="020B0503030403020204" pitchFamily="34" charset="0"/>
              </a:rPr>
              <a:t>datanodes</a:t>
            </a:r>
            <a:r>
              <a:rPr lang="en-US" sz="1600" dirty="0">
                <a:solidFill>
                  <a:srgbClr val="1A1A1A"/>
                </a:solidFill>
                <a:latin typeface="Source Sans Pro" panose="020B0503030403020204" pitchFamily="34" charset="0"/>
              </a:rPr>
              <a:t>). These names are used in the configuration steps below. Since the DNS is specific to each setup, we refer to the names as follows.</a:t>
            </a:r>
          </a:p>
          <a:p>
            <a:pPr algn="l"/>
            <a:r>
              <a:rPr lang="en-US" sz="1600" dirty="0">
                <a:solidFill>
                  <a:srgbClr val="1A1A1A"/>
                </a:solidFill>
                <a:latin typeface="Source Sans Pro" panose="020B0503030403020204" pitchFamily="34" charset="0"/>
              </a:rPr>
              <a:t>For example, in the description below, if you see &lt;</a:t>
            </a:r>
            <a:r>
              <a:rPr lang="en-US" sz="1600" dirty="0" err="1">
                <a:solidFill>
                  <a:srgbClr val="1A1A1A"/>
                </a:solidFill>
                <a:latin typeface="Source Sans Pro" panose="020B0503030403020204" pitchFamily="34" charset="0"/>
              </a:rPr>
              <a:t>nnode</a:t>
            </a:r>
            <a:r>
              <a:rPr lang="en-US" sz="1600" dirty="0">
                <a:solidFill>
                  <a:srgbClr val="1A1A1A"/>
                </a:solidFill>
                <a:latin typeface="Source Sans Pro" panose="020B0503030403020204" pitchFamily="34" charset="0"/>
              </a:rPr>
              <a:t>&gt;, substitute with the value of &lt;</a:t>
            </a:r>
            <a:r>
              <a:rPr lang="en-US" sz="1600" dirty="0" err="1">
                <a:solidFill>
                  <a:srgbClr val="1A1A1A"/>
                </a:solidFill>
                <a:latin typeface="Source Sans Pro" panose="020B0503030403020204" pitchFamily="34" charset="0"/>
              </a:rPr>
              <a:t>NameNode</a:t>
            </a:r>
            <a:r>
              <a:rPr lang="en-US" sz="1600" dirty="0">
                <a:solidFill>
                  <a:srgbClr val="1A1A1A"/>
                </a:solidFill>
                <a:latin typeface="Source Sans Pro" panose="020B0503030403020204" pitchFamily="34" charset="0"/>
              </a:rPr>
              <a:t> Public DNS&gt;. Similarly for &lt;dnode1&gt; and so on.</a:t>
            </a:r>
          </a:p>
          <a:p>
            <a:pPr algn="l"/>
            <a:endParaRPr lang="en-US" sz="1600" dirty="0">
              <a:solidFill>
                <a:srgbClr val="1A1A1A"/>
              </a:solidFill>
              <a:latin typeface="Source Sans Pro" panose="020B0503030403020204" pitchFamily="34" charset="0"/>
            </a:endParaRPr>
          </a:p>
          <a:p>
            <a:pPr marL="0" indent="0">
              <a:buNone/>
            </a:pPr>
            <a:endParaRPr lang="en-IN" dirty="0"/>
          </a:p>
        </p:txBody>
      </p:sp>
      <p:graphicFrame>
        <p:nvGraphicFramePr>
          <p:cNvPr id="4" name="Table 3">
            <a:extLst>
              <a:ext uri="{FF2B5EF4-FFF2-40B4-BE49-F238E27FC236}">
                <a16:creationId xmlns:a16="http://schemas.microsoft.com/office/drawing/2014/main" id="{6D5338BF-8E2B-435E-8CC0-1B7E8609370A}"/>
              </a:ext>
            </a:extLst>
          </p:cNvPr>
          <p:cNvGraphicFramePr>
            <a:graphicFrameLocks noGrp="1"/>
          </p:cNvGraphicFramePr>
          <p:nvPr>
            <p:extLst>
              <p:ext uri="{D42A27DB-BD31-4B8C-83A1-F6EECF244321}">
                <p14:modId xmlns:p14="http://schemas.microsoft.com/office/powerpoint/2010/main" val="3903753856"/>
              </p:ext>
            </p:extLst>
          </p:nvPr>
        </p:nvGraphicFramePr>
        <p:xfrm>
          <a:off x="735106" y="3859652"/>
          <a:ext cx="4572000" cy="2560320"/>
        </p:xfrm>
        <a:graphic>
          <a:graphicData uri="http://schemas.openxmlformats.org/drawingml/2006/table">
            <a:tbl>
              <a:tblPr/>
              <a:tblGrid>
                <a:gridCol w="2286000">
                  <a:extLst>
                    <a:ext uri="{9D8B030D-6E8A-4147-A177-3AD203B41FA5}">
                      <a16:colId xmlns:a16="http://schemas.microsoft.com/office/drawing/2014/main" val="4259518490"/>
                    </a:ext>
                  </a:extLst>
                </a:gridCol>
                <a:gridCol w="2286000">
                  <a:extLst>
                    <a:ext uri="{9D8B030D-6E8A-4147-A177-3AD203B41FA5}">
                      <a16:colId xmlns:a16="http://schemas.microsoft.com/office/drawing/2014/main" val="2208410282"/>
                    </a:ext>
                  </a:extLst>
                </a:gridCol>
              </a:tblGrid>
              <a:tr h="531470">
                <a:tc>
                  <a:txBody>
                    <a:bodyPr/>
                    <a:lstStyle/>
                    <a:p>
                      <a:pPr algn="l"/>
                      <a:r>
                        <a:rPr lang="en-IN" b="0">
                          <a:effectLst/>
                        </a:rPr>
                        <a:t>nnode</a:t>
                      </a:r>
                    </a:p>
                  </a:txBody>
                  <a:tcPr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algn="l"/>
                      <a:r>
                        <a:rPr lang="en-IN" b="0">
                          <a:effectLst/>
                        </a:rPr>
                        <a:t>&lt;NameNode Public DNS&gt;</a:t>
                      </a:r>
                    </a:p>
                  </a:txBody>
                  <a:tcPr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968468209"/>
                  </a:ext>
                </a:extLst>
              </a:tr>
              <a:tr h="531470">
                <a:tc>
                  <a:txBody>
                    <a:bodyPr/>
                    <a:lstStyle/>
                    <a:p>
                      <a:pPr algn="l"/>
                      <a:r>
                        <a:rPr lang="en-IN" b="0">
                          <a:effectLst/>
                        </a:rPr>
                        <a:t>dnode1</a:t>
                      </a:r>
                    </a:p>
                  </a:txBody>
                  <a:tcPr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algn="l"/>
                      <a:r>
                        <a:rPr lang="en-IN" b="0">
                          <a:effectLst/>
                        </a:rPr>
                        <a:t>&lt;DataNode1 Public DNS&gt;</a:t>
                      </a:r>
                    </a:p>
                  </a:txBody>
                  <a:tcPr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483641183"/>
                  </a:ext>
                </a:extLst>
              </a:tr>
              <a:tr h="531470">
                <a:tc>
                  <a:txBody>
                    <a:bodyPr/>
                    <a:lstStyle/>
                    <a:p>
                      <a:pPr algn="l"/>
                      <a:r>
                        <a:rPr lang="en-IN" b="0">
                          <a:effectLst/>
                        </a:rPr>
                        <a:t>dnode2</a:t>
                      </a:r>
                    </a:p>
                  </a:txBody>
                  <a:tcPr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algn="l"/>
                      <a:r>
                        <a:rPr lang="en-IN" b="0">
                          <a:effectLst/>
                        </a:rPr>
                        <a:t>&lt;DataNode2 Public DNS&gt;</a:t>
                      </a:r>
                    </a:p>
                  </a:txBody>
                  <a:tcPr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473651611"/>
                  </a:ext>
                </a:extLst>
              </a:tr>
              <a:tr h="531470">
                <a:tc>
                  <a:txBody>
                    <a:bodyPr/>
                    <a:lstStyle/>
                    <a:p>
                      <a:pPr algn="l"/>
                      <a:r>
                        <a:rPr lang="en-IN" b="0">
                          <a:effectLst/>
                        </a:rPr>
                        <a:t>dnode3</a:t>
                      </a:r>
                    </a:p>
                  </a:txBody>
                  <a:tcPr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algn="l"/>
                      <a:r>
                        <a:rPr lang="en-IN" b="0" dirty="0">
                          <a:effectLst/>
                        </a:rPr>
                        <a:t>&lt;DataNode3 Public DNS&gt;</a:t>
                      </a:r>
                    </a:p>
                  </a:txBody>
                  <a:tcPr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109327562"/>
                  </a:ext>
                </a:extLst>
              </a:tr>
            </a:tbl>
          </a:graphicData>
        </a:graphic>
      </p:graphicFrame>
    </p:spTree>
    <p:extLst>
      <p:ext uri="{BB962C8B-B14F-4D97-AF65-F5344CB8AC3E}">
        <p14:creationId xmlns:p14="http://schemas.microsoft.com/office/powerpoint/2010/main" val="357078070"/>
      </p:ext>
    </p:extLst>
  </p:cSld>
  <p:clrMapOvr>
    <a:masterClrMapping/>
  </p:clrMapOvr>
  <p:transition spd="med" advClick="0" advTm="200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AA63-85C3-4C4F-8D53-4026344E6B12}"/>
              </a:ext>
            </a:extLst>
          </p:cNvPr>
          <p:cNvSpPr>
            <a:spLocks noGrp="1"/>
          </p:cNvSpPr>
          <p:nvPr>
            <p:ph type="title"/>
          </p:nvPr>
        </p:nvSpPr>
        <p:spPr>
          <a:xfrm>
            <a:off x="838200" y="365125"/>
            <a:ext cx="10515600" cy="1033369"/>
          </a:xfrm>
        </p:spPr>
        <p:txBody>
          <a:bodyPr/>
          <a:lstStyle/>
          <a:p>
            <a:r>
              <a:rPr lang="en-IN" sz="2600" b="1" dirty="0">
                <a:solidFill>
                  <a:srgbClr val="333333"/>
                </a:solidFill>
                <a:latin typeface="Roboto Slab"/>
                <a:ea typeface="+mn-ea"/>
                <a:cs typeface="+mn-cs"/>
              </a:rPr>
              <a:t>HADOOP</a:t>
            </a:r>
          </a:p>
        </p:txBody>
      </p:sp>
      <p:sp>
        <p:nvSpPr>
          <p:cNvPr id="3" name="Content Placeholder 2">
            <a:extLst>
              <a:ext uri="{FF2B5EF4-FFF2-40B4-BE49-F238E27FC236}">
                <a16:creationId xmlns:a16="http://schemas.microsoft.com/office/drawing/2014/main" id="{4AD68650-7190-428D-B90B-EAFBF775273E}"/>
              </a:ext>
            </a:extLst>
          </p:cNvPr>
          <p:cNvSpPr>
            <a:spLocks noGrp="1"/>
          </p:cNvSpPr>
          <p:nvPr>
            <p:ph idx="1"/>
          </p:nvPr>
        </p:nvSpPr>
        <p:spPr>
          <a:xfrm>
            <a:off x="838200" y="1532965"/>
            <a:ext cx="10515600" cy="4643998"/>
          </a:xfrm>
        </p:spPr>
        <p:txBody>
          <a:bodyPr>
            <a:normAutofit fontScale="85000" lnSpcReduction="20000"/>
          </a:bodyPr>
          <a:lstStyle/>
          <a:p>
            <a:pPr algn="l"/>
            <a:r>
              <a:rPr lang="en-US" sz="2600" dirty="0">
                <a:solidFill>
                  <a:srgbClr val="333333"/>
                </a:solidFill>
                <a:latin typeface="AmazonEmberLight"/>
              </a:rPr>
              <a:t>Apache Hadoop is an open source framework that is used to efficiently store and process large datasets ranging in size from gigabytes to petabytes of data. Instead of using one large computer to store and process the data, Hadoop allows clustering multiple computers to analyze massive datasets in parallel more quickly.</a:t>
            </a:r>
          </a:p>
          <a:p>
            <a:pPr algn="l"/>
            <a:r>
              <a:rPr lang="en-US" sz="2600" dirty="0">
                <a:solidFill>
                  <a:srgbClr val="333333"/>
                </a:solidFill>
                <a:latin typeface="AmazonEmberLight"/>
              </a:rPr>
              <a:t>Hadoop consists of four main modules:</a:t>
            </a:r>
          </a:p>
          <a:p>
            <a:pPr algn="l">
              <a:buFont typeface="Arial" panose="020B0604020202020204" pitchFamily="34" charset="0"/>
              <a:buChar char="•"/>
            </a:pPr>
            <a:r>
              <a:rPr lang="en-US" sz="2600" dirty="0">
                <a:solidFill>
                  <a:srgbClr val="333333"/>
                </a:solidFill>
                <a:latin typeface="AmazonEmberLight"/>
              </a:rPr>
              <a:t>Hadoop Distributed File System (HDFS) – A distributed file system that runs on standard or low-end hardware. HDFS provides better data throughput than traditional file systems, in addition to high fault tolerance and native support of large datasets.</a:t>
            </a:r>
          </a:p>
          <a:p>
            <a:pPr algn="l">
              <a:buFont typeface="Arial" panose="020B0604020202020204" pitchFamily="34" charset="0"/>
              <a:buChar char="•"/>
            </a:pPr>
            <a:r>
              <a:rPr lang="en-US" sz="2600" dirty="0">
                <a:solidFill>
                  <a:srgbClr val="333333"/>
                </a:solidFill>
                <a:latin typeface="AmazonEmberLight"/>
              </a:rPr>
              <a:t>Yet Another Resource Negotiator (YARN) – Manages and monitors cluster nodes and resource usage. It schedules jobs and tasks.</a:t>
            </a:r>
          </a:p>
          <a:p>
            <a:pPr algn="l">
              <a:buFont typeface="Arial" panose="020B0604020202020204" pitchFamily="34" charset="0"/>
              <a:buChar char="•"/>
            </a:pPr>
            <a:r>
              <a:rPr lang="en-US" sz="2600" dirty="0">
                <a:solidFill>
                  <a:srgbClr val="333333"/>
                </a:solidFill>
                <a:latin typeface="AmazonEmberLight"/>
              </a:rPr>
              <a:t>MapReduce – A framework that helps programs do the parallel computation on data. The map task takes input data and converts it into a dataset that can be computed in key value pairs. The output of the map task is consumed by reduce tasks to aggregate output and provide the desired result.</a:t>
            </a:r>
          </a:p>
          <a:p>
            <a:pPr algn="l">
              <a:buFont typeface="Arial" panose="020B0604020202020204" pitchFamily="34" charset="0"/>
              <a:buChar char="•"/>
            </a:pPr>
            <a:r>
              <a:rPr lang="en-US" sz="2600" dirty="0">
                <a:solidFill>
                  <a:srgbClr val="333333"/>
                </a:solidFill>
                <a:latin typeface="AmazonEmberLight"/>
              </a:rPr>
              <a:t>Hadoop Common – Provides common Java libraries that can be used across all modules.</a:t>
            </a:r>
          </a:p>
          <a:p>
            <a:endParaRPr lang="en-IN" dirty="0"/>
          </a:p>
        </p:txBody>
      </p:sp>
    </p:spTree>
    <p:extLst>
      <p:ext uri="{BB962C8B-B14F-4D97-AF65-F5344CB8AC3E}">
        <p14:creationId xmlns:p14="http://schemas.microsoft.com/office/powerpoint/2010/main" val="557348649"/>
      </p:ext>
    </p:extLst>
  </p:cSld>
  <p:clrMapOvr>
    <a:masterClrMapping/>
  </p:clrMapOvr>
  <p:transition spd="med" advClick="0" advTm="2000">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22C0-0FC9-4FEC-AC3E-E3CD702BB32F}"/>
              </a:ext>
            </a:extLst>
          </p:cNvPr>
          <p:cNvSpPr>
            <a:spLocks noGrp="1"/>
          </p:cNvSpPr>
          <p:nvPr>
            <p:ph idx="1"/>
          </p:nvPr>
        </p:nvSpPr>
        <p:spPr>
          <a:xfrm>
            <a:off x="259977" y="233082"/>
            <a:ext cx="11689976" cy="6382871"/>
          </a:xfrm>
        </p:spPr>
        <p:txBody>
          <a:bodyPr/>
          <a:lstStyle/>
          <a:p>
            <a:pPr marL="0" indent="0" algn="l">
              <a:buNone/>
            </a:pPr>
            <a:r>
              <a:rPr lang="en-US" b="1" i="0" dirty="0">
                <a:solidFill>
                  <a:srgbClr val="1A1A1A"/>
                </a:solidFill>
                <a:effectLst/>
                <a:latin typeface="Source Sans Pro" panose="020B0503030403020204" pitchFamily="34" charset="0"/>
              </a:rPr>
              <a:t>12)Common Setup on All Nodes</a:t>
            </a:r>
          </a:p>
          <a:p>
            <a:pPr marL="0" indent="0" algn="l">
              <a:buNone/>
            </a:pPr>
            <a:r>
              <a:rPr lang="en-US" sz="1600" dirty="0">
                <a:solidFill>
                  <a:srgbClr val="1A1A1A"/>
                </a:solidFill>
                <a:latin typeface="Source Sans Pro" panose="020B0503030403020204" pitchFamily="34" charset="0"/>
              </a:rPr>
              <a:t>Some setup is common to all the nodes: </a:t>
            </a:r>
            <a:r>
              <a:rPr lang="en-US" sz="1600" dirty="0" err="1">
                <a:solidFill>
                  <a:srgbClr val="1A1A1A"/>
                </a:solidFill>
                <a:latin typeface="Source Sans Pro" panose="020B0503030403020204" pitchFamily="34" charset="0"/>
              </a:rPr>
              <a:t>NameNode</a:t>
            </a:r>
            <a:r>
              <a:rPr lang="en-US" sz="1600" dirty="0">
                <a:solidFill>
                  <a:srgbClr val="1A1A1A"/>
                </a:solidFill>
                <a:latin typeface="Source Sans Pro" panose="020B0503030403020204" pitchFamily="34" charset="0"/>
              </a:rPr>
              <a:t> and </a:t>
            </a:r>
            <a:r>
              <a:rPr lang="en-US" sz="1600" dirty="0" err="1">
                <a:solidFill>
                  <a:srgbClr val="1A1A1A"/>
                </a:solidFill>
                <a:latin typeface="Source Sans Pro" panose="020B0503030403020204" pitchFamily="34" charset="0"/>
              </a:rPr>
              <a:t>DataNodes</a:t>
            </a:r>
            <a:r>
              <a:rPr lang="en-US" sz="1600" dirty="0">
                <a:solidFill>
                  <a:srgbClr val="1A1A1A"/>
                </a:solidFill>
                <a:latin typeface="Source Sans Pro" panose="020B0503030403020204" pitchFamily="34" charset="0"/>
              </a:rPr>
              <a:t>. This is covered in this section</a:t>
            </a:r>
            <a:r>
              <a:rPr lang="en-US" b="0" i="0" dirty="0">
                <a:solidFill>
                  <a:srgbClr val="1A1A1A"/>
                </a:solidFill>
                <a:effectLst/>
                <a:latin typeface="Source Sans Pro" panose="020B0503030403020204" pitchFamily="34" charset="0"/>
              </a:rPr>
              <a:t>.</a:t>
            </a:r>
            <a:endParaRPr lang="en-IN" b="0" i="0" dirty="0">
              <a:solidFill>
                <a:srgbClr val="1A1A1A"/>
              </a:solidFill>
              <a:effectLst/>
              <a:latin typeface="Source Sans Pro" panose="020B0503030403020204" pitchFamily="34" charset="0"/>
            </a:endParaRPr>
          </a:p>
          <a:p>
            <a:pPr marL="0" indent="0" algn="l">
              <a:buNone/>
            </a:pPr>
            <a:r>
              <a:rPr lang="en-US" b="1" i="0" dirty="0">
                <a:solidFill>
                  <a:srgbClr val="1A1A1A"/>
                </a:solidFill>
                <a:effectLst/>
                <a:latin typeface="Source Sans Pro" panose="020B0503030403020204" pitchFamily="34" charset="0"/>
              </a:rPr>
              <a:t>13) All Nodes: Update the instance</a:t>
            </a:r>
          </a:p>
          <a:p>
            <a:pPr marL="0" indent="0" algn="l">
              <a:buNone/>
            </a:pPr>
            <a:r>
              <a:rPr lang="en-US" sz="1600" dirty="0">
                <a:solidFill>
                  <a:srgbClr val="1A1A1A"/>
                </a:solidFill>
                <a:latin typeface="Source Sans Pro" panose="020B0503030403020204" pitchFamily="34" charset="0"/>
              </a:rPr>
              <a:t>Let us update the OS with latest available software patches.</a:t>
            </a:r>
          </a:p>
          <a:p>
            <a:pPr marL="0" indent="0" algn="l">
              <a:buNone/>
            </a:pPr>
            <a:endParaRPr lang="en-US" b="0" i="0" dirty="0">
              <a:solidFill>
                <a:srgbClr val="1A1A1A"/>
              </a:solidFill>
              <a:effectLst/>
              <a:latin typeface="Source Sans Pro" panose="020B0503030403020204" pitchFamily="34" charset="0"/>
            </a:endParaRPr>
          </a:p>
          <a:p>
            <a:pPr marL="0" indent="0" algn="l">
              <a:buNone/>
            </a:pPr>
            <a:endParaRPr lang="en-US" sz="1600" dirty="0">
              <a:solidFill>
                <a:srgbClr val="1A1A1A"/>
              </a:solidFill>
              <a:latin typeface="Source Sans Pro" panose="020B0503030403020204" pitchFamily="34" charset="0"/>
            </a:endParaRPr>
          </a:p>
          <a:p>
            <a:pPr marL="0" indent="0" algn="l">
              <a:buNone/>
            </a:pPr>
            <a:r>
              <a:rPr lang="en-US" sz="1600" dirty="0">
                <a:solidFill>
                  <a:srgbClr val="1A1A1A"/>
                </a:solidFill>
                <a:latin typeface="Source Sans Pro" panose="020B0503030403020204" pitchFamily="34" charset="0"/>
              </a:rPr>
              <a:t>After the updates, the system might require a restart. Perform a Reboot from the EC2 Instances page.</a:t>
            </a:r>
          </a:p>
          <a:p>
            <a:pPr marL="0" indent="0">
              <a:buNone/>
            </a:pPr>
            <a:endParaRPr lang="en-US" b="1" dirty="0">
              <a:solidFill>
                <a:srgbClr val="1A1A1A"/>
              </a:solidFill>
              <a:latin typeface="Source Sans Pro" panose="020B0503030403020204" pitchFamily="34" charset="0"/>
            </a:endParaRPr>
          </a:p>
        </p:txBody>
      </p:sp>
      <p:pic>
        <p:nvPicPr>
          <p:cNvPr id="7" name="Picture 6">
            <a:extLst>
              <a:ext uri="{FF2B5EF4-FFF2-40B4-BE49-F238E27FC236}">
                <a16:creationId xmlns:a16="http://schemas.microsoft.com/office/drawing/2014/main" id="{BEA0FDA4-8A74-4ADB-B73D-D014D8CC2AB3}"/>
              </a:ext>
            </a:extLst>
          </p:cNvPr>
          <p:cNvPicPr>
            <a:picLocks noChangeAspect="1"/>
          </p:cNvPicPr>
          <p:nvPr/>
        </p:nvPicPr>
        <p:blipFill>
          <a:blip r:embed="rId2"/>
          <a:stretch>
            <a:fillRect/>
          </a:stretch>
        </p:blipFill>
        <p:spPr>
          <a:xfrm>
            <a:off x="372884" y="2224571"/>
            <a:ext cx="5723116" cy="472481"/>
          </a:xfrm>
          <a:prstGeom prst="rect">
            <a:avLst/>
          </a:prstGeom>
        </p:spPr>
      </p:pic>
      <p:pic>
        <p:nvPicPr>
          <p:cNvPr id="9" name="Picture 8">
            <a:extLst>
              <a:ext uri="{FF2B5EF4-FFF2-40B4-BE49-F238E27FC236}">
                <a16:creationId xmlns:a16="http://schemas.microsoft.com/office/drawing/2014/main" id="{98EE2AC9-D4BD-4622-A383-C99E91641D52}"/>
              </a:ext>
            </a:extLst>
          </p:cNvPr>
          <p:cNvPicPr>
            <a:picLocks noChangeAspect="1"/>
          </p:cNvPicPr>
          <p:nvPr/>
        </p:nvPicPr>
        <p:blipFill>
          <a:blip r:embed="rId3"/>
          <a:stretch>
            <a:fillRect/>
          </a:stretch>
        </p:blipFill>
        <p:spPr>
          <a:xfrm>
            <a:off x="372884" y="3503966"/>
            <a:ext cx="5867908" cy="2629128"/>
          </a:xfrm>
          <a:prstGeom prst="rect">
            <a:avLst/>
          </a:prstGeom>
        </p:spPr>
      </p:pic>
    </p:spTree>
    <p:extLst>
      <p:ext uri="{BB962C8B-B14F-4D97-AF65-F5344CB8AC3E}">
        <p14:creationId xmlns:p14="http://schemas.microsoft.com/office/powerpoint/2010/main" val="1477119849"/>
      </p:ext>
    </p:extLst>
  </p:cSld>
  <p:clrMapOvr>
    <a:masterClrMapping/>
  </p:clrMapOvr>
  <p:transition spd="med" advClick="0" advTm="2000">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8DE06-8692-4619-845B-92D7F5AB01B7}"/>
              </a:ext>
            </a:extLst>
          </p:cNvPr>
          <p:cNvSpPr>
            <a:spLocks noGrp="1"/>
          </p:cNvSpPr>
          <p:nvPr>
            <p:ph idx="1"/>
          </p:nvPr>
        </p:nvSpPr>
        <p:spPr>
          <a:xfrm>
            <a:off x="430306" y="304800"/>
            <a:ext cx="11510682" cy="6284259"/>
          </a:xfrm>
        </p:spPr>
        <p:txBody>
          <a:bodyPr/>
          <a:lstStyle/>
          <a:p>
            <a:r>
              <a:rPr lang="en-IN" b="1" i="0" dirty="0">
                <a:solidFill>
                  <a:srgbClr val="1A1A1A"/>
                </a:solidFill>
                <a:effectLst/>
                <a:latin typeface="Source Sans Pro" panose="020B0503030403020204" pitchFamily="34" charset="0"/>
              </a:rPr>
              <a:t>All Nodes: Install Java</a:t>
            </a:r>
          </a:p>
          <a:p>
            <a:pPr marL="0" indent="0">
              <a:buNone/>
            </a:pPr>
            <a:r>
              <a:rPr lang="en-US" sz="1600" dirty="0">
                <a:solidFill>
                  <a:srgbClr val="1A1A1A"/>
                </a:solidFill>
                <a:latin typeface="Source Sans Pro" panose="020B0503030403020204" pitchFamily="34" charset="0"/>
              </a:rPr>
              <a:t>Let us now install Java. We install the package: openjdk-8-jdk-headless on all the nodes.</a:t>
            </a:r>
          </a:p>
          <a:p>
            <a:pPr marL="0" indent="0">
              <a:buNone/>
            </a:pPr>
            <a:endParaRPr lang="en-US" sz="1600" dirty="0">
              <a:solidFill>
                <a:srgbClr val="1A1A1A"/>
              </a:solidFill>
              <a:latin typeface="Source Sans Pro" panose="020B0503030403020204" pitchFamily="34" charset="0"/>
            </a:endParaRPr>
          </a:p>
          <a:p>
            <a:pPr marL="0" indent="0">
              <a:buNone/>
            </a:pPr>
            <a:endParaRPr lang="en-IN" sz="1600" dirty="0">
              <a:solidFill>
                <a:srgbClr val="1A1A1A"/>
              </a:solidFill>
              <a:latin typeface="Source Sans Pro" panose="020B0503030403020204" pitchFamily="34" charset="0"/>
            </a:endParaRPr>
          </a:p>
          <a:p>
            <a:pPr marL="0" indent="0">
              <a:buNone/>
            </a:pPr>
            <a:endParaRPr lang="en-IN" sz="1600" dirty="0">
              <a:solidFill>
                <a:srgbClr val="1A1A1A"/>
              </a:solidFill>
              <a:latin typeface="Source Sans Pro" panose="020B0503030403020204" pitchFamily="34" charset="0"/>
            </a:endParaRPr>
          </a:p>
          <a:p>
            <a:pPr algn="l"/>
            <a:r>
              <a:rPr lang="en-US" b="1" dirty="0">
                <a:solidFill>
                  <a:srgbClr val="1A1A1A"/>
                </a:solidFill>
                <a:latin typeface="Source Sans Pro" panose="020B0503030403020204" pitchFamily="34" charset="0"/>
              </a:rPr>
              <a:t>All Nodes: Install Apache Hadoop</a:t>
            </a:r>
          </a:p>
          <a:p>
            <a:pPr marL="0" indent="0">
              <a:buNone/>
            </a:pPr>
            <a:r>
              <a:rPr lang="en-IN" sz="1600" dirty="0">
                <a:solidFill>
                  <a:srgbClr val="1A1A1A"/>
                </a:solidFill>
                <a:latin typeface="Source Sans Pro" panose="020B0503030403020204" pitchFamily="34" charset="0"/>
              </a:rPr>
              <a:t> </a:t>
            </a:r>
            <a:r>
              <a:rPr lang="en-US" sz="1600" dirty="0">
                <a:solidFill>
                  <a:srgbClr val="1A1A1A"/>
                </a:solidFill>
                <a:latin typeface="Source Sans Pro" panose="020B0503030403020204" pitchFamily="34" charset="0"/>
              </a:rPr>
              <a:t>Install Apache Hadoop 2.7.3 on all the instances. Obtain the link to download from the </a:t>
            </a:r>
            <a:r>
              <a:rPr lang="en-US" sz="1600" dirty="0">
                <a:solidFill>
                  <a:srgbClr val="1A1A1A"/>
                </a:solidFill>
                <a:latin typeface="Source Sans Pro" panose="020B0503030403020204" pitchFamily="34" charset="0"/>
                <a:hlinkClick r:id="rId2">
                  <a:extLst>
                    <a:ext uri="{A12FA001-AC4F-418D-AE19-62706E023703}">
                      <ahyp:hlinkClr xmlns:ahyp="http://schemas.microsoft.com/office/drawing/2018/hyperlinkcolor" val="tx"/>
                    </a:ext>
                  </a:extLst>
                </a:hlinkClick>
              </a:rPr>
              <a:t>Apache website</a:t>
            </a:r>
            <a:r>
              <a:rPr lang="en-US" sz="1600" dirty="0">
                <a:solidFill>
                  <a:srgbClr val="1A1A1A"/>
                </a:solidFill>
                <a:latin typeface="Source Sans Pro" panose="020B0503030403020204" pitchFamily="34" charset="0"/>
              </a:rPr>
              <a:t> and run the following commands. We install Hadoop under a directory server in the home directory.</a:t>
            </a:r>
          </a:p>
          <a:p>
            <a:pPr marL="0" indent="0">
              <a:buNone/>
            </a:pPr>
            <a:endParaRPr lang="en-US" sz="1100" dirty="0">
              <a:solidFill>
                <a:srgbClr val="1A1A1A"/>
              </a:solidFill>
              <a:latin typeface="Source Sans Pro" panose="020B0503030403020204" pitchFamily="34" charset="0"/>
            </a:endParaRPr>
          </a:p>
          <a:p>
            <a:pPr marL="0" indent="0">
              <a:buNone/>
            </a:pPr>
            <a:r>
              <a:rPr lang="en-US" sz="1100" b="0" i="0" dirty="0">
                <a:solidFill>
                  <a:srgbClr val="1A1A1A"/>
                </a:solidFill>
                <a:effectLst/>
                <a:latin typeface="Source Sans Pro" panose="020B0503030403020204" pitchFamily="34" charset="0"/>
              </a:rPr>
              <a:t>         </a:t>
            </a:r>
          </a:p>
          <a:p>
            <a:pPr marL="0" indent="0">
              <a:buNone/>
            </a:pPr>
            <a:endParaRPr lang="en-US" sz="1100" dirty="0">
              <a:solidFill>
                <a:srgbClr val="1A1A1A"/>
              </a:solidFill>
              <a:latin typeface="Source Sans Pro" panose="020B0503030403020204" pitchFamily="34" charset="0"/>
            </a:endParaRPr>
          </a:p>
          <a:p>
            <a:pPr marL="0" indent="0">
              <a:buNone/>
            </a:pPr>
            <a:endParaRPr lang="en-US" sz="1100" b="0" i="0" dirty="0">
              <a:solidFill>
                <a:srgbClr val="1A1A1A"/>
              </a:solidFill>
              <a:effectLst/>
              <a:latin typeface="Source Sans Pro" panose="020B0503030403020204" pitchFamily="34" charset="0"/>
            </a:endParaRPr>
          </a:p>
        </p:txBody>
      </p:sp>
      <p:pic>
        <p:nvPicPr>
          <p:cNvPr id="7" name="Picture 6">
            <a:extLst>
              <a:ext uri="{FF2B5EF4-FFF2-40B4-BE49-F238E27FC236}">
                <a16:creationId xmlns:a16="http://schemas.microsoft.com/office/drawing/2014/main" id="{0344B6E8-EE0C-442F-8509-2DD93F3311AD}"/>
              </a:ext>
            </a:extLst>
          </p:cNvPr>
          <p:cNvPicPr>
            <a:picLocks noChangeAspect="1"/>
          </p:cNvPicPr>
          <p:nvPr/>
        </p:nvPicPr>
        <p:blipFill>
          <a:blip r:embed="rId3"/>
          <a:stretch>
            <a:fillRect/>
          </a:stretch>
        </p:blipFill>
        <p:spPr>
          <a:xfrm>
            <a:off x="462531" y="1310171"/>
            <a:ext cx="5723116" cy="472481"/>
          </a:xfrm>
          <a:prstGeom prst="rect">
            <a:avLst/>
          </a:prstGeom>
        </p:spPr>
      </p:pic>
      <p:pic>
        <p:nvPicPr>
          <p:cNvPr id="5" name="Picture 4">
            <a:extLst>
              <a:ext uri="{FF2B5EF4-FFF2-40B4-BE49-F238E27FC236}">
                <a16:creationId xmlns:a16="http://schemas.microsoft.com/office/drawing/2014/main" id="{55143F6B-C851-43DD-A9F1-A52B37797669}"/>
              </a:ext>
            </a:extLst>
          </p:cNvPr>
          <p:cNvPicPr>
            <a:picLocks noChangeAspect="1"/>
          </p:cNvPicPr>
          <p:nvPr/>
        </p:nvPicPr>
        <p:blipFill>
          <a:blip r:embed="rId4"/>
          <a:stretch>
            <a:fillRect/>
          </a:stretch>
        </p:blipFill>
        <p:spPr>
          <a:xfrm>
            <a:off x="462531" y="3429000"/>
            <a:ext cx="5730737" cy="1066892"/>
          </a:xfrm>
          <a:prstGeom prst="rect">
            <a:avLst/>
          </a:prstGeom>
        </p:spPr>
      </p:pic>
    </p:spTree>
    <p:extLst>
      <p:ext uri="{BB962C8B-B14F-4D97-AF65-F5344CB8AC3E}">
        <p14:creationId xmlns:p14="http://schemas.microsoft.com/office/powerpoint/2010/main" val="2215906358"/>
      </p:ext>
    </p:extLst>
  </p:cSld>
  <p:clrMapOvr>
    <a:masterClrMapping/>
  </p:clrMapOvr>
  <p:transition spd="med" advClick="0" advTm="2000">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A62B8-EDC0-467A-B5FD-AB0AD3CCDD4B}"/>
              </a:ext>
            </a:extLst>
          </p:cNvPr>
          <p:cNvSpPr>
            <a:spLocks noGrp="1"/>
          </p:cNvSpPr>
          <p:nvPr>
            <p:ph idx="1"/>
          </p:nvPr>
        </p:nvSpPr>
        <p:spPr>
          <a:xfrm>
            <a:off x="94177" y="122330"/>
            <a:ext cx="11748247" cy="6457763"/>
          </a:xfrm>
        </p:spPr>
        <p:txBody>
          <a:bodyPr/>
          <a:lstStyle/>
          <a:p>
            <a:pPr marL="0" indent="0">
              <a:buNone/>
            </a:pPr>
            <a:endParaRPr lang="en-IN" dirty="0"/>
          </a:p>
          <a:p>
            <a:pPr marL="0" indent="0">
              <a:buNone/>
            </a:pPr>
            <a:r>
              <a:rPr lang="en-US" b="1" i="0" dirty="0">
                <a:solidFill>
                  <a:srgbClr val="1A1A1A"/>
                </a:solidFill>
                <a:effectLst/>
                <a:latin typeface="Source Sans Pro" panose="020B0503030403020204" pitchFamily="34" charset="0"/>
              </a:rPr>
              <a:t>All Nodes: Setup JAVA_HOME</a:t>
            </a:r>
          </a:p>
          <a:p>
            <a:pPr marL="0" indent="0">
              <a:buNone/>
            </a:pPr>
            <a:endParaRPr lang="en-IN" dirty="0"/>
          </a:p>
          <a:p>
            <a:pPr marL="0" indent="0">
              <a:buNone/>
            </a:pPr>
            <a:r>
              <a:rPr lang="en-US" sz="1600" dirty="0">
                <a:solidFill>
                  <a:srgbClr val="1A1A1A"/>
                </a:solidFill>
                <a:latin typeface="Source Sans Pro" panose="020B0503030403020204" pitchFamily="34" charset="0"/>
              </a:rPr>
              <a:t>On each of the nodes, edit</a:t>
            </a:r>
            <a:r>
              <a:rPr lang="en-IN" sz="1600" dirty="0">
                <a:solidFill>
                  <a:srgbClr val="1A1A1A"/>
                </a:solidFill>
                <a:latin typeface="Source Sans Pro" panose="020B0503030403020204" pitchFamily="34" charset="0"/>
              </a:rPr>
              <a:t> ~</a:t>
            </a:r>
            <a:r>
              <a:rPr lang="nl-NL" sz="1600" dirty="0">
                <a:solidFill>
                  <a:srgbClr val="1A1A1A"/>
                </a:solidFill>
                <a:latin typeface="Source Sans Pro" panose="020B0503030403020204" pitchFamily="34" charset="0"/>
              </a:rPr>
              <a:t>/server/hadoop-2.7.3/etc/hadoop/hadoop-env.sh</a:t>
            </a:r>
          </a:p>
          <a:p>
            <a:pPr marL="0" indent="0">
              <a:buNone/>
            </a:pPr>
            <a:r>
              <a:rPr lang="en-IN" sz="1600" dirty="0">
                <a:solidFill>
                  <a:srgbClr val="1A1A1A"/>
                </a:solidFill>
                <a:latin typeface="Source Sans Pro" panose="020B0503030403020204" pitchFamily="34" charset="0"/>
              </a:rPr>
              <a:t>Replace this line:</a:t>
            </a:r>
          </a:p>
        </p:txBody>
      </p:sp>
      <p:pic>
        <p:nvPicPr>
          <p:cNvPr id="8" name="Picture 7">
            <a:extLst>
              <a:ext uri="{FF2B5EF4-FFF2-40B4-BE49-F238E27FC236}">
                <a16:creationId xmlns:a16="http://schemas.microsoft.com/office/drawing/2014/main" id="{DCB26C64-1054-4D15-BC8B-108D6B7F890F}"/>
              </a:ext>
            </a:extLst>
          </p:cNvPr>
          <p:cNvPicPr>
            <a:picLocks noChangeAspect="1"/>
          </p:cNvPicPr>
          <p:nvPr/>
        </p:nvPicPr>
        <p:blipFill>
          <a:blip r:embed="rId2"/>
          <a:stretch>
            <a:fillRect/>
          </a:stretch>
        </p:blipFill>
        <p:spPr>
          <a:xfrm>
            <a:off x="237563" y="2524755"/>
            <a:ext cx="5730737" cy="1808490"/>
          </a:xfrm>
          <a:prstGeom prst="rect">
            <a:avLst/>
          </a:prstGeom>
        </p:spPr>
      </p:pic>
    </p:spTree>
    <p:extLst>
      <p:ext uri="{BB962C8B-B14F-4D97-AF65-F5344CB8AC3E}">
        <p14:creationId xmlns:p14="http://schemas.microsoft.com/office/powerpoint/2010/main" val="809762271"/>
      </p:ext>
    </p:extLst>
  </p:cSld>
  <p:clrMapOvr>
    <a:masterClrMapping/>
  </p:clrMapOvr>
  <p:transition spd="med" advClick="0" advTm="2000">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F0E490-342C-4FB1-BCA6-40ED56F7DB70}"/>
              </a:ext>
            </a:extLst>
          </p:cNvPr>
          <p:cNvSpPr>
            <a:spLocks noGrp="1"/>
          </p:cNvSpPr>
          <p:nvPr>
            <p:ph idx="1"/>
          </p:nvPr>
        </p:nvSpPr>
        <p:spPr>
          <a:xfrm>
            <a:off x="233081" y="249621"/>
            <a:ext cx="11754063" cy="6565497"/>
          </a:xfrm>
        </p:spPr>
        <p:txBody>
          <a:bodyPr/>
          <a:lstStyle/>
          <a:p>
            <a:r>
              <a:rPr lang="en-IN" b="1" i="0" dirty="0">
                <a:solidFill>
                  <a:srgbClr val="1A1A1A"/>
                </a:solidFill>
                <a:effectLst/>
                <a:latin typeface="Source Sans Pro" panose="020B0503030403020204" pitchFamily="34" charset="0"/>
              </a:rPr>
              <a:t>All Nodes: Update core_site.xml</a:t>
            </a:r>
          </a:p>
          <a:p>
            <a:r>
              <a:rPr lang="en-IN" sz="1600" dirty="0">
                <a:solidFill>
                  <a:srgbClr val="1A1A1A"/>
                </a:solidFill>
                <a:latin typeface="Source Sans Pro" panose="020B0503030403020204" pitchFamily="34" charset="0"/>
              </a:rPr>
              <a:t>On each node, edit ~/server/hadoop-2.7.3/etc/</a:t>
            </a:r>
            <a:r>
              <a:rPr lang="en-IN" sz="1600" dirty="0" err="1">
                <a:solidFill>
                  <a:srgbClr val="1A1A1A"/>
                </a:solidFill>
                <a:latin typeface="Source Sans Pro" panose="020B0503030403020204" pitchFamily="34" charset="0"/>
              </a:rPr>
              <a:t>hadoop</a:t>
            </a:r>
            <a:r>
              <a:rPr lang="en-IN" sz="1600" dirty="0">
                <a:solidFill>
                  <a:srgbClr val="1A1A1A"/>
                </a:solidFill>
                <a:latin typeface="Source Sans Pro" panose="020B0503030403020204" pitchFamily="34" charset="0"/>
              </a:rPr>
              <a:t>/core-site.xml</a:t>
            </a:r>
          </a:p>
          <a:p>
            <a:pPr marL="0" indent="0">
              <a:buNone/>
            </a:pPr>
            <a:r>
              <a:rPr lang="en-US" sz="1600" dirty="0">
                <a:solidFill>
                  <a:srgbClr val="1A1A1A"/>
                </a:solidFill>
                <a:latin typeface="Source Sans Pro" panose="020B0503030403020204" pitchFamily="34" charset="0"/>
              </a:rPr>
              <a:t>and replace the following lines:</a:t>
            </a:r>
            <a:endParaRPr lang="en-IN" sz="1600" dirty="0">
              <a:solidFill>
                <a:srgbClr val="1A1A1A"/>
              </a:solidFill>
              <a:latin typeface="Source Sans Pro" panose="020B0503030403020204" pitchFamily="34" charset="0"/>
            </a:endParaRPr>
          </a:p>
          <a:p>
            <a:pPr marL="0" indent="0">
              <a:buNone/>
            </a:pPr>
            <a:endParaRPr lang="en-IN" b="1" i="0" dirty="0">
              <a:solidFill>
                <a:srgbClr val="1A1A1A"/>
              </a:solidFill>
              <a:effectLst/>
              <a:latin typeface="Source Sans Pro" panose="020B0503030403020204" pitchFamily="34" charset="0"/>
            </a:endParaRPr>
          </a:p>
        </p:txBody>
      </p:sp>
      <p:pic>
        <p:nvPicPr>
          <p:cNvPr id="8" name="Picture 7">
            <a:extLst>
              <a:ext uri="{FF2B5EF4-FFF2-40B4-BE49-F238E27FC236}">
                <a16:creationId xmlns:a16="http://schemas.microsoft.com/office/drawing/2014/main" id="{78B01BE9-2EC0-496F-923C-AE455F9DC9D5}"/>
              </a:ext>
            </a:extLst>
          </p:cNvPr>
          <p:cNvPicPr>
            <a:picLocks noChangeAspect="1"/>
          </p:cNvPicPr>
          <p:nvPr/>
        </p:nvPicPr>
        <p:blipFill>
          <a:blip r:embed="rId2"/>
          <a:stretch>
            <a:fillRect/>
          </a:stretch>
        </p:blipFill>
        <p:spPr>
          <a:xfrm>
            <a:off x="272859" y="1685365"/>
            <a:ext cx="5837253" cy="3487270"/>
          </a:xfrm>
          <a:prstGeom prst="rect">
            <a:avLst/>
          </a:prstGeom>
        </p:spPr>
      </p:pic>
    </p:spTree>
    <p:extLst>
      <p:ext uri="{BB962C8B-B14F-4D97-AF65-F5344CB8AC3E}">
        <p14:creationId xmlns:p14="http://schemas.microsoft.com/office/powerpoint/2010/main" val="1592479141"/>
      </p:ext>
    </p:extLst>
  </p:cSld>
  <p:clrMapOvr>
    <a:masterClrMapping/>
  </p:clrMapOvr>
  <p:transition spd="med" advClick="0" advTm="2000">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98E88-DE9E-43EE-916F-5A56C982F080}"/>
              </a:ext>
            </a:extLst>
          </p:cNvPr>
          <p:cNvSpPr>
            <a:spLocks noGrp="1"/>
          </p:cNvSpPr>
          <p:nvPr>
            <p:ph idx="1"/>
          </p:nvPr>
        </p:nvSpPr>
        <p:spPr>
          <a:xfrm>
            <a:off x="233082" y="143436"/>
            <a:ext cx="11833412" cy="6562164"/>
          </a:xfrm>
        </p:spPr>
        <p:txBody>
          <a:bodyPr/>
          <a:lstStyle/>
          <a:p>
            <a:pPr algn="l"/>
            <a:r>
              <a:rPr lang="en-US" b="1" i="0" dirty="0">
                <a:solidFill>
                  <a:srgbClr val="1A1A1A"/>
                </a:solidFill>
                <a:effectLst/>
                <a:latin typeface="Source Sans Pro" panose="020B0503030403020204" pitchFamily="34" charset="0"/>
              </a:rPr>
              <a:t>All Nodes: Create Data Dir</a:t>
            </a:r>
          </a:p>
          <a:p>
            <a:pPr algn="l"/>
            <a:r>
              <a:rPr lang="en-US" sz="1600" dirty="0">
                <a:solidFill>
                  <a:srgbClr val="1A1A1A"/>
                </a:solidFill>
                <a:latin typeface="Source Sans Pro" panose="020B0503030403020204" pitchFamily="34" charset="0"/>
              </a:rPr>
              <a:t>HDFS needs the data directory to be present on each node: 1 name node and 3 data nodes. Create this directory as shown and change ownership to user ubuntu.</a:t>
            </a:r>
          </a:p>
          <a:p>
            <a:pPr marL="0" indent="0">
              <a:buNone/>
            </a:pPr>
            <a:endParaRPr lang="en-IN" sz="1600" dirty="0">
              <a:solidFill>
                <a:srgbClr val="1A1A1A"/>
              </a:solidFill>
              <a:latin typeface="Source Sans Pro" panose="020B0503030403020204" pitchFamily="34" charset="0"/>
            </a:endParaRPr>
          </a:p>
          <a:p>
            <a:pPr marL="0" indent="0">
              <a:buNone/>
            </a:pPr>
            <a:endParaRPr lang="en-IN" sz="1600" dirty="0">
              <a:solidFill>
                <a:srgbClr val="1A1A1A"/>
              </a:solidFill>
              <a:latin typeface="Source Sans Pro" panose="020B0503030403020204" pitchFamily="34" charset="0"/>
            </a:endParaRPr>
          </a:p>
          <a:p>
            <a:pPr algn="l"/>
            <a:r>
              <a:rPr lang="en-US" b="1" dirty="0">
                <a:solidFill>
                  <a:srgbClr val="1A1A1A"/>
                </a:solidFill>
                <a:latin typeface="Source Sans Pro" panose="020B0503030403020204" pitchFamily="34" charset="0"/>
              </a:rPr>
              <a:t>Configuring </a:t>
            </a:r>
            <a:r>
              <a:rPr lang="en-US" b="1" dirty="0" err="1">
                <a:solidFill>
                  <a:srgbClr val="1A1A1A"/>
                </a:solidFill>
                <a:latin typeface="Source Sans Pro" panose="020B0503030403020204" pitchFamily="34" charset="0"/>
              </a:rPr>
              <a:t>NameNode</a:t>
            </a:r>
            <a:endParaRPr lang="en-US" b="1" dirty="0">
              <a:solidFill>
                <a:srgbClr val="1A1A1A"/>
              </a:solidFill>
              <a:latin typeface="Source Sans Pro" panose="020B0503030403020204" pitchFamily="34" charset="0"/>
            </a:endParaRPr>
          </a:p>
          <a:p>
            <a:pPr marL="0" indent="0" algn="l">
              <a:buNone/>
            </a:pPr>
            <a:r>
              <a:rPr lang="en-US" sz="1600" dirty="0">
                <a:solidFill>
                  <a:srgbClr val="1A1A1A"/>
                </a:solidFill>
                <a:latin typeface="Source Sans Pro" panose="020B0503030403020204" pitchFamily="34" charset="0"/>
              </a:rPr>
              <a:t>After performing configuration common to all nodes, let us now setup the </a:t>
            </a:r>
            <a:r>
              <a:rPr lang="en-US" sz="1600" dirty="0" err="1">
                <a:solidFill>
                  <a:srgbClr val="1A1A1A"/>
                </a:solidFill>
                <a:latin typeface="Source Sans Pro" panose="020B0503030403020204" pitchFamily="34" charset="0"/>
              </a:rPr>
              <a:t>NameNode</a:t>
            </a:r>
            <a:r>
              <a:rPr lang="en-US" sz="1600" dirty="0">
                <a:solidFill>
                  <a:srgbClr val="1A1A1A"/>
                </a:solidFill>
                <a:latin typeface="Source Sans Pro" panose="020B0503030403020204" pitchFamily="34" charset="0"/>
              </a:rPr>
              <a:t>.</a:t>
            </a:r>
          </a:p>
          <a:p>
            <a:pPr algn="l"/>
            <a:r>
              <a:rPr lang="en-US" b="1" dirty="0" err="1">
                <a:solidFill>
                  <a:srgbClr val="1A1A1A"/>
                </a:solidFill>
                <a:latin typeface="Source Sans Pro" panose="020B0503030403020204" pitchFamily="34" charset="0"/>
              </a:rPr>
              <a:t>Namenode</a:t>
            </a:r>
            <a:r>
              <a:rPr lang="en-US" b="1" dirty="0">
                <a:solidFill>
                  <a:srgbClr val="1A1A1A"/>
                </a:solidFill>
                <a:latin typeface="Source Sans Pro" panose="020B0503030403020204" pitchFamily="34" charset="0"/>
              </a:rPr>
              <a:t>: Password Less SSH</a:t>
            </a:r>
          </a:p>
          <a:p>
            <a:pPr marL="0" indent="0" algn="l">
              <a:buNone/>
            </a:pPr>
            <a:r>
              <a:rPr lang="en-US" sz="1600" dirty="0">
                <a:solidFill>
                  <a:srgbClr val="1A1A1A"/>
                </a:solidFill>
                <a:latin typeface="Source Sans Pro" panose="020B0503030403020204" pitchFamily="34" charset="0"/>
              </a:rPr>
              <a:t> As mentioned before, we need password-less SSH between the name nodes and the data nodes. Let us create a public-private key pair for this purpose on the </a:t>
            </a:r>
            <a:r>
              <a:rPr lang="en-US" sz="1600" dirty="0" err="1">
                <a:solidFill>
                  <a:srgbClr val="1A1A1A"/>
                </a:solidFill>
                <a:latin typeface="Source Sans Pro" panose="020B0503030403020204" pitchFamily="34" charset="0"/>
              </a:rPr>
              <a:t>namenode</a:t>
            </a:r>
            <a:r>
              <a:rPr lang="en-US" sz="1600" dirty="0">
                <a:solidFill>
                  <a:srgbClr val="1A1A1A"/>
                </a:solidFill>
                <a:latin typeface="Source Sans Pro" panose="020B0503030403020204" pitchFamily="34" charset="0"/>
              </a:rPr>
              <a:t>.</a:t>
            </a:r>
          </a:p>
          <a:p>
            <a:pPr marL="0" indent="0" algn="l">
              <a:buNone/>
            </a:pPr>
            <a:endParaRPr lang="en-US" sz="1600" dirty="0">
              <a:solidFill>
                <a:srgbClr val="1A1A1A"/>
              </a:solidFill>
              <a:latin typeface="Source Sans Pro" panose="020B0503030403020204" pitchFamily="34" charset="0"/>
            </a:endParaRPr>
          </a:p>
          <a:p>
            <a:pPr marL="0" indent="0" algn="l">
              <a:buNone/>
            </a:pPr>
            <a:endParaRPr lang="en-US" sz="1600" dirty="0">
              <a:solidFill>
                <a:srgbClr val="1A1A1A"/>
              </a:solidFill>
              <a:latin typeface="Source Sans Pro" panose="020B0503030403020204" pitchFamily="34" charset="0"/>
            </a:endParaRPr>
          </a:p>
          <a:p>
            <a:pPr marL="0" indent="0" algn="l">
              <a:buNone/>
            </a:pPr>
            <a:r>
              <a:rPr lang="en-IN" sz="1600" dirty="0">
                <a:solidFill>
                  <a:srgbClr val="1A1A1A"/>
                </a:solidFill>
                <a:latin typeface="Source Sans Pro" panose="020B0503030403020204" pitchFamily="34" charset="0"/>
              </a:rPr>
              <a:t>Use the default (</a:t>
            </a:r>
            <a:r>
              <a:rPr lang="en-US" sz="1600" dirty="0">
                <a:solidFill>
                  <a:srgbClr val="1A1A1A"/>
                </a:solidFill>
                <a:latin typeface="Source Sans Pro" panose="020B0503030403020204" pitchFamily="34" charset="0"/>
              </a:rPr>
              <a:t>/home/ubuntu/.</a:t>
            </a:r>
            <a:r>
              <a:rPr lang="en-US" sz="1600" dirty="0" err="1">
                <a:solidFill>
                  <a:srgbClr val="1A1A1A"/>
                </a:solidFill>
                <a:latin typeface="Source Sans Pro" panose="020B0503030403020204" pitchFamily="34" charset="0"/>
              </a:rPr>
              <a:t>ssh</a:t>
            </a:r>
            <a:r>
              <a:rPr lang="en-US" sz="1600" dirty="0">
                <a:solidFill>
                  <a:srgbClr val="1A1A1A"/>
                </a:solidFill>
                <a:latin typeface="Source Sans Pro" panose="020B0503030403020204" pitchFamily="34" charset="0"/>
              </a:rPr>
              <a:t>/</a:t>
            </a:r>
            <a:r>
              <a:rPr lang="en-US" sz="1600" dirty="0" err="1">
                <a:solidFill>
                  <a:srgbClr val="1A1A1A"/>
                </a:solidFill>
                <a:latin typeface="Source Sans Pro" panose="020B0503030403020204" pitchFamily="34" charset="0"/>
              </a:rPr>
              <a:t>id_rsa</a:t>
            </a:r>
            <a:r>
              <a:rPr lang="en-US" sz="1600" dirty="0">
                <a:solidFill>
                  <a:srgbClr val="1A1A1A"/>
                </a:solidFill>
                <a:latin typeface="Source Sans Pro" panose="020B0503030403020204" pitchFamily="34" charset="0"/>
              </a:rPr>
              <a:t>) for the key location and hit enter for an empty passphrase.</a:t>
            </a:r>
          </a:p>
          <a:p>
            <a:pPr marL="0" indent="0">
              <a:buNone/>
            </a:pPr>
            <a:endParaRPr lang="en-IN" dirty="0"/>
          </a:p>
        </p:txBody>
      </p:sp>
      <p:pic>
        <p:nvPicPr>
          <p:cNvPr id="5" name="Picture 4">
            <a:extLst>
              <a:ext uri="{FF2B5EF4-FFF2-40B4-BE49-F238E27FC236}">
                <a16:creationId xmlns:a16="http://schemas.microsoft.com/office/drawing/2014/main" id="{908ED018-20F5-45AF-AFA2-AE5C48C1DA62}"/>
              </a:ext>
            </a:extLst>
          </p:cNvPr>
          <p:cNvPicPr>
            <a:picLocks noChangeAspect="1"/>
          </p:cNvPicPr>
          <p:nvPr/>
        </p:nvPicPr>
        <p:blipFill>
          <a:blip r:embed="rId2"/>
          <a:stretch>
            <a:fillRect/>
          </a:stretch>
        </p:blipFill>
        <p:spPr>
          <a:xfrm>
            <a:off x="449534" y="1196983"/>
            <a:ext cx="5700254" cy="662997"/>
          </a:xfrm>
          <a:prstGeom prst="rect">
            <a:avLst/>
          </a:prstGeom>
        </p:spPr>
      </p:pic>
      <p:pic>
        <p:nvPicPr>
          <p:cNvPr id="7" name="Picture 6">
            <a:extLst>
              <a:ext uri="{FF2B5EF4-FFF2-40B4-BE49-F238E27FC236}">
                <a16:creationId xmlns:a16="http://schemas.microsoft.com/office/drawing/2014/main" id="{E433FA83-B6D7-4FBF-95E2-CD871A6C084B}"/>
              </a:ext>
            </a:extLst>
          </p:cNvPr>
          <p:cNvPicPr>
            <a:picLocks noChangeAspect="1"/>
          </p:cNvPicPr>
          <p:nvPr/>
        </p:nvPicPr>
        <p:blipFill>
          <a:blip r:embed="rId3"/>
          <a:stretch>
            <a:fillRect/>
          </a:stretch>
        </p:blipFill>
        <p:spPr>
          <a:xfrm>
            <a:off x="365263" y="3848412"/>
            <a:ext cx="5730737" cy="434378"/>
          </a:xfrm>
          <a:prstGeom prst="rect">
            <a:avLst/>
          </a:prstGeom>
        </p:spPr>
      </p:pic>
    </p:spTree>
    <p:extLst>
      <p:ext uri="{BB962C8B-B14F-4D97-AF65-F5344CB8AC3E}">
        <p14:creationId xmlns:p14="http://schemas.microsoft.com/office/powerpoint/2010/main" val="2493994341"/>
      </p:ext>
    </p:extLst>
  </p:cSld>
  <p:clrMapOvr>
    <a:masterClrMapping/>
  </p:clrMapOvr>
  <p:transition spd="med" advClick="0" advTm="2000">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3C82D-499E-4641-9943-3FCAFFA8CB00}"/>
              </a:ext>
            </a:extLst>
          </p:cNvPr>
          <p:cNvSpPr>
            <a:spLocks noGrp="1"/>
          </p:cNvSpPr>
          <p:nvPr>
            <p:ph idx="1"/>
          </p:nvPr>
        </p:nvSpPr>
        <p:spPr>
          <a:xfrm>
            <a:off x="143435" y="116541"/>
            <a:ext cx="12048565" cy="6651812"/>
          </a:xfrm>
        </p:spPr>
        <p:txBody>
          <a:bodyPr/>
          <a:lstStyle/>
          <a:p>
            <a:pPr algn="l"/>
            <a:r>
              <a:rPr lang="en-IN" b="1" i="0" dirty="0" err="1">
                <a:solidFill>
                  <a:srgbClr val="1A1A1A"/>
                </a:solidFill>
                <a:effectLst/>
                <a:latin typeface="Source Sans Pro" panose="020B0503030403020204" pitchFamily="34" charset="0"/>
              </a:rPr>
              <a:t>Datanodes</a:t>
            </a:r>
            <a:r>
              <a:rPr lang="en-IN" b="1" i="0" dirty="0">
                <a:solidFill>
                  <a:srgbClr val="1A1A1A"/>
                </a:solidFill>
                <a:effectLst/>
                <a:latin typeface="Source Sans Pro" panose="020B0503030403020204" pitchFamily="34" charset="0"/>
              </a:rPr>
              <a:t>: Setup Public Key</a:t>
            </a:r>
          </a:p>
          <a:p>
            <a:pPr marL="0" indent="0">
              <a:buNone/>
            </a:pPr>
            <a:r>
              <a:rPr lang="en-US" sz="1600" dirty="0">
                <a:solidFill>
                  <a:srgbClr val="1A1A1A"/>
                </a:solidFill>
                <a:latin typeface="Source Sans Pro" panose="020B0503030403020204" pitchFamily="34" charset="0"/>
              </a:rPr>
              <a:t>The public key is saved in /</a:t>
            </a:r>
            <a:r>
              <a:rPr lang="en-IN" sz="1600" dirty="0">
                <a:solidFill>
                  <a:srgbClr val="1A1A1A"/>
                </a:solidFill>
                <a:latin typeface="Source Sans Pro" panose="020B0503030403020204" pitchFamily="34" charset="0"/>
              </a:rPr>
              <a:t>home/ubuntu/.</a:t>
            </a:r>
            <a:r>
              <a:rPr lang="en-IN" sz="1600" dirty="0" err="1">
                <a:solidFill>
                  <a:srgbClr val="1A1A1A"/>
                </a:solidFill>
                <a:latin typeface="Source Sans Pro" panose="020B0503030403020204" pitchFamily="34" charset="0"/>
              </a:rPr>
              <a:t>ssh</a:t>
            </a:r>
            <a:r>
              <a:rPr lang="en-IN" sz="1600" dirty="0">
                <a:solidFill>
                  <a:srgbClr val="1A1A1A"/>
                </a:solidFill>
                <a:latin typeface="Source Sans Pro" panose="020B0503030403020204" pitchFamily="34" charset="0"/>
              </a:rPr>
              <a:t>/id_rsa.pub .</a:t>
            </a:r>
            <a:r>
              <a:rPr lang="en-US" sz="1600" dirty="0">
                <a:solidFill>
                  <a:srgbClr val="1A1A1A"/>
                </a:solidFill>
                <a:latin typeface="Source Sans Pro" panose="020B0503030403020204" pitchFamily="34" charset="0"/>
              </a:rPr>
              <a:t> We need to copy this file from the </a:t>
            </a:r>
            <a:r>
              <a:rPr lang="en-US" sz="1600" dirty="0" err="1">
                <a:solidFill>
                  <a:srgbClr val="1A1A1A"/>
                </a:solidFill>
                <a:latin typeface="Source Sans Pro" panose="020B0503030403020204" pitchFamily="34" charset="0"/>
              </a:rPr>
              <a:t>namenode</a:t>
            </a:r>
            <a:r>
              <a:rPr lang="en-US" sz="1600" dirty="0">
                <a:solidFill>
                  <a:srgbClr val="1A1A1A"/>
                </a:solidFill>
                <a:latin typeface="Source Sans Pro" panose="020B0503030403020204" pitchFamily="34" charset="0"/>
              </a:rPr>
              <a:t> to each data node and append the contents to </a:t>
            </a:r>
          </a:p>
          <a:p>
            <a:pPr marL="0" indent="0">
              <a:buNone/>
            </a:pPr>
            <a:r>
              <a:rPr lang="en-US" sz="1600" dirty="0">
                <a:solidFill>
                  <a:srgbClr val="1A1A1A"/>
                </a:solidFill>
                <a:latin typeface="Source Sans Pro" panose="020B0503030403020204" pitchFamily="34" charset="0"/>
              </a:rPr>
              <a:t>/home/ubuntu/.</a:t>
            </a:r>
            <a:r>
              <a:rPr lang="en-US" sz="1600" dirty="0" err="1">
                <a:solidFill>
                  <a:srgbClr val="1A1A1A"/>
                </a:solidFill>
                <a:latin typeface="Source Sans Pro" panose="020B0503030403020204" pitchFamily="34" charset="0"/>
              </a:rPr>
              <a:t>ssh</a:t>
            </a:r>
            <a:r>
              <a:rPr lang="en-US" sz="1600" dirty="0">
                <a:solidFill>
                  <a:srgbClr val="1A1A1A"/>
                </a:solidFill>
                <a:latin typeface="Source Sans Pro" panose="020B0503030403020204" pitchFamily="34" charset="0"/>
              </a:rPr>
              <a:t>/</a:t>
            </a:r>
            <a:r>
              <a:rPr lang="en-US" sz="1600" dirty="0" err="1">
                <a:solidFill>
                  <a:srgbClr val="1A1A1A"/>
                </a:solidFill>
                <a:latin typeface="Source Sans Pro" panose="020B0503030403020204" pitchFamily="34" charset="0"/>
              </a:rPr>
              <a:t>authorized_keys</a:t>
            </a:r>
            <a:r>
              <a:rPr lang="en-US" sz="1600" dirty="0">
                <a:solidFill>
                  <a:srgbClr val="1A1A1A"/>
                </a:solidFill>
                <a:latin typeface="Source Sans Pro" panose="020B0503030403020204" pitchFamily="34" charset="0"/>
              </a:rPr>
              <a:t> </a:t>
            </a:r>
            <a:r>
              <a:rPr lang="en-IN" sz="1600" dirty="0">
                <a:solidFill>
                  <a:srgbClr val="1A1A1A"/>
                </a:solidFill>
                <a:latin typeface="Source Sans Pro" panose="020B0503030403020204" pitchFamily="34" charset="0"/>
              </a:rPr>
              <a:t>on each data node.</a:t>
            </a:r>
          </a:p>
          <a:p>
            <a:pPr marL="0" indent="0">
              <a:buNone/>
            </a:pPr>
            <a:endParaRPr lang="en-IN" sz="1600" dirty="0">
              <a:solidFill>
                <a:srgbClr val="1A1A1A"/>
              </a:solidFill>
              <a:latin typeface="Source Sans Pro" panose="020B0503030403020204" pitchFamily="34" charset="0"/>
            </a:endParaRPr>
          </a:p>
          <a:p>
            <a:pPr marL="0" indent="0">
              <a:buNone/>
            </a:pPr>
            <a:endParaRPr lang="en-IN" sz="1600" dirty="0">
              <a:solidFill>
                <a:srgbClr val="1A1A1A"/>
              </a:solidFill>
              <a:latin typeface="Source Sans Pro" panose="020B0503030403020204" pitchFamily="34" charset="0"/>
            </a:endParaRPr>
          </a:p>
          <a:p>
            <a:pPr marL="0" indent="0">
              <a:buNone/>
            </a:pPr>
            <a:endParaRPr lang="en-IN" sz="1600" dirty="0">
              <a:solidFill>
                <a:srgbClr val="1A1A1A"/>
              </a:solidFill>
              <a:latin typeface="Source Sans Pro" panose="020B0503030403020204" pitchFamily="34" charset="0"/>
            </a:endParaRPr>
          </a:p>
          <a:p>
            <a:pPr algn="l"/>
            <a:r>
              <a:rPr lang="en-IN" b="1" dirty="0" err="1">
                <a:solidFill>
                  <a:srgbClr val="1A1A1A"/>
                </a:solidFill>
                <a:latin typeface="Source Sans Pro" panose="020B0503030403020204" pitchFamily="34" charset="0"/>
              </a:rPr>
              <a:t>Namenode</a:t>
            </a:r>
            <a:r>
              <a:rPr lang="en-IN" b="1" dirty="0">
                <a:solidFill>
                  <a:srgbClr val="1A1A1A"/>
                </a:solidFill>
                <a:latin typeface="Source Sans Pro" panose="020B0503030403020204" pitchFamily="34" charset="0"/>
              </a:rPr>
              <a:t>: Setup SSH Config</a:t>
            </a:r>
          </a:p>
          <a:p>
            <a:pPr marL="0" indent="0">
              <a:buNone/>
            </a:pPr>
            <a:r>
              <a:rPr lang="en-US" sz="1600" dirty="0">
                <a:solidFill>
                  <a:srgbClr val="1A1A1A"/>
                </a:solidFill>
                <a:latin typeface="Source Sans Pro" panose="020B0503030403020204" pitchFamily="34" charset="0"/>
              </a:rPr>
              <a:t>SSH uses a configuration file located a</a:t>
            </a:r>
            <a:r>
              <a:rPr lang="en-IN" sz="1600" dirty="0">
                <a:solidFill>
                  <a:srgbClr val="1A1A1A"/>
                </a:solidFill>
                <a:latin typeface="Source Sans Pro" panose="020B0503030403020204" pitchFamily="34" charset="0"/>
              </a:rPr>
              <a:t> ~/.</a:t>
            </a:r>
            <a:r>
              <a:rPr lang="en-IN" sz="1600" dirty="0" err="1">
                <a:solidFill>
                  <a:srgbClr val="1A1A1A"/>
                </a:solidFill>
                <a:latin typeface="Source Sans Pro" panose="020B0503030403020204" pitchFamily="34" charset="0"/>
              </a:rPr>
              <a:t>ssh</a:t>
            </a:r>
            <a:r>
              <a:rPr lang="en-IN" sz="1600" dirty="0">
                <a:solidFill>
                  <a:srgbClr val="1A1A1A"/>
                </a:solidFill>
                <a:latin typeface="Source Sans Pro" panose="020B0503030403020204" pitchFamily="34" charset="0"/>
              </a:rPr>
              <a:t>/config </a:t>
            </a:r>
            <a:r>
              <a:rPr lang="en-US" sz="1600" dirty="0">
                <a:solidFill>
                  <a:srgbClr val="1A1A1A"/>
                </a:solidFill>
                <a:latin typeface="Source Sans Pro" panose="020B0503030403020204" pitchFamily="34" charset="0"/>
              </a:rPr>
              <a:t>for various parameters. Set it up as shown below. Again, substitute each node’s Public DNS for the </a:t>
            </a:r>
            <a:r>
              <a:rPr lang="en-US" sz="1600" dirty="0" err="1">
                <a:solidFill>
                  <a:srgbClr val="1A1A1A"/>
                </a:solidFill>
                <a:latin typeface="Source Sans Pro" panose="020B0503030403020204" pitchFamily="34" charset="0"/>
              </a:rPr>
              <a:t>HostName</a:t>
            </a:r>
            <a:r>
              <a:rPr lang="en-US" sz="1600" dirty="0">
                <a:solidFill>
                  <a:srgbClr val="1A1A1A"/>
                </a:solidFill>
                <a:latin typeface="Source Sans Pro" panose="020B0503030403020204" pitchFamily="34" charset="0"/>
              </a:rPr>
              <a:t> parameter (for example, replace &lt;</a:t>
            </a:r>
            <a:r>
              <a:rPr lang="en-US" sz="1600" dirty="0" err="1">
                <a:solidFill>
                  <a:srgbClr val="1A1A1A"/>
                </a:solidFill>
                <a:latin typeface="Source Sans Pro" panose="020B0503030403020204" pitchFamily="34" charset="0"/>
              </a:rPr>
              <a:t>nnode</a:t>
            </a:r>
            <a:r>
              <a:rPr lang="en-US" sz="1600" dirty="0">
                <a:solidFill>
                  <a:srgbClr val="1A1A1A"/>
                </a:solidFill>
                <a:latin typeface="Source Sans Pro" panose="020B0503030403020204" pitchFamily="34" charset="0"/>
              </a:rPr>
              <a:t>&gt; with EC2 Public DNS for </a:t>
            </a:r>
            <a:r>
              <a:rPr lang="en-US" sz="1600" dirty="0" err="1">
                <a:solidFill>
                  <a:srgbClr val="1A1A1A"/>
                </a:solidFill>
                <a:latin typeface="Source Sans Pro" panose="020B0503030403020204" pitchFamily="34" charset="0"/>
              </a:rPr>
              <a:t>NameNode</a:t>
            </a:r>
            <a:r>
              <a:rPr lang="en-US" sz="1600" dirty="0">
                <a:solidFill>
                  <a:srgbClr val="1A1A1A"/>
                </a:solidFill>
                <a:latin typeface="Source Sans Pro" panose="020B0503030403020204" pitchFamily="34" charset="0"/>
              </a:rPr>
              <a:t>).</a:t>
            </a:r>
          </a:p>
          <a:p>
            <a:pPr marL="0" indent="0">
              <a:buNone/>
            </a:pPr>
            <a:endParaRPr lang="en-US" sz="1100" b="0" i="0" dirty="0">
              <a:solidFill>
                <a:srgbClr val="1A1A1A"/>
              </a:solidFill>
              <a:effectLst/>
              <a:latin typeface="Source Sans Pro" panose="020B0503030403020204" pitchFamily="34" charset="0"/>
            </a:endParaRPr>
          </a:p>
          <a:p>
            <a:pPr marL="0" indent="0">
              <a:buNone/>
            </a:pPr>
            <a:endParaRPr lang="en-IN" sz="1600" dirty="0">
              <a:solidFill>
                <a:srgbClr val="1A1A1A"/>
              </a:solidFill>
              <a:latin typeface="Source Sans Pro" panose="020B0503030403020204" pitchFamily="34" charset="0"/>
            </a:endParaRPr>
          </a:p>
        </p:txBody>
      </p:sp>
      <p:pic>
        <p:nvPicPr>
          <p:cNvPr id="12" name="Picture 11">
            <a:extLst>
              <a:ext uri="{FF2B5EF4-FFF2-40B4-BE49-F238E27FC236}">
                <a16:creationId xmlns:a16="http://schemas.microsoft.com/office/drawing/2014/main" id="{6C06C567-2B98-4D6C-B01C-0FBB36D204B9}"/>
              </a:ext>
            </a:extLst>
          </p:cNvPr>
          <p:cNvPicPr>
            <a:picLocks noChangeAspect="1"/>
          </p:cNvPicPr>
          <p:nvPr/>
        </p:nvPicPr>
        <p:blipFill>
          <a:blip r:embed="rId2"/>
          <a:stretch>
            <a:fillRect/>
          </a:stretch>
        </p:blipFill>
        <p:spPr>
          <a:xfrm>
            <a:off x="253005" y="1620556"/>
            <a:ext cx="5715495" cy="891617"/>
          </a:xfrm>
          <a:prstGeom prst="rect">
            <a:avLst/>
          </a:prstGeom>
        </p:spPr>
      </p:pic>
      <p:pic>
        <p:nvPicPr>
          <p:cNvPr id="15" name="Picture 14">
            <a:extLst>
              <a:ext uri="{FF2B5EF4-FFF2-40B4-BE49-F238E27FC236}">
                <a16:creationId xmlns:a16="http://schemas.microsoft.com/office/drawing/2014/main" id="{815CD843-BC49-44B1-8F8D-EE4BAE49BF02}"/>
              </a:ext>
            </a:extLst>
          </p:cNvPr>
          <p:cNvPicPr>
            <a:picLocks noChangeAspect="1"/>
          </p:cNvPicPr>
          <p:nvPr/>
        </p:nvPicPr>
        <p:blipFill>
          <a:blip r:embed="rId3"/>
          <a:stretch>
            <a:fillRect/>
          </a:stretch>
        </p:blipFill>
        <p:spPr>
          <a:xfrm>
            <a:off x="253004" y="3639672"/>
            <a:ext cx="6439735" cy="3012140"/>
          </a:xfrm>
          <a:prstGeom prst="rect">
            <a:avLst/>
          </a:prstGeom>
        </p:spPr>
      </p:pic>
    </p:spTree>
    <p:extLst>
      <p:ext uri="{BB962C8B-B14F-4D97-AF65-F5344CB8AC3E}">
        <p14:creationId xmlns:p14="http://schemas.microsoft.com/office/powerpoint/2010/main" val="1693552347"/>
      </p:ext>
    </p:extLst>
  </p:cSld>
  <p:clrMapOvr>
    <a:masterClrMapping/>
  </p:clrMapOvr>
  <p:transition spd="med" advClick="0" advTm="2000">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8FADC-2161-4DC2-B4E1-2D9C198C3CB7}"/>
              </a:ext>
            </a:extLst>
          </p:cNvPr>
          <p:cNvSpPr>
            <a:spLocks noGrp="1"/>
          </p:cNvSpPr>
          <p:nvPr>
            <p:ph idx="1"/>
          </p:nvPr>
        </p:nvSpPr>
        <p:spPr>
          <a:xfrm>
            <a:off x="188259" y="134471"/>
            <a:ext cx="11932023" cy="6633882"/>
          </a:xfrm>
        </p:spPr>
        <p:txBody>
          <a:bodyPr/>
          <a:lstStyle/>
          <a:p>
            <a:pPr marL="0" indent="0">
              <a:buNone/>
            </a:pPr>
            <a:r>
              <a:rPr lang="en-US" sz="1600" dirty="0">
                <a:solidFill>
                  <a:srgbClr val="1A1A1A"/>
                </a:solidFill>
                <a:latin typeface="Source Sans Pro" panose="020B0503030403020204" pitchFamily="34" charset="0"/>
              </a:rPr>
              <a:t>At this point, verify that password-less operation works on each node as follows (the first time, you will get a warning that the host is unknown and whether you want to connect to it. Type yes and hit enter. This step is needed once only):</a:t>
            </a:r>
          </a:p>
          <a:p>
            <a:pPr marL="0" indent="0">
              <a:buNone/>
            </a:pPr>
            <a:endParaRPr lang="en-US" dirty="0">
              <a:solidFill>
                <a:srgbClr val="1A1A1A"/>
              </a:solidFill>
              <a:latin typeface="Source Sans Pro" panose="020B0503030403020204" pitchFamily="34" charset="0"/>
            </a:endParaRPr>
          </a:p>
          <a:p>
            <a:pPr marL="0" indent="0">
              <a:buNone/>
            </a:pPr>
            <a:endParaRPr lang="en-US" b="0" i="0" dirty="0">
              <a:solidFill>
                <a:srgbClr val="1A1A1A"/>
              </a:solidFill>
              <a:effectLst/>
              <a:latin typeface="Source Sans Pro" panose="020B0503030403020204" pitchFamily="34" charset="0"/>
            </a:endParaRPr>
          </a:p>
          <a:p>
            <a:pPr marL="0" indent="0">
              <a:buNone/>
            </a:pPr>
            <a:endParaRPr lang="en-US" dirty="0">
              <a:solidFill>
                <a:srgbClr val="1A1A1A"/>
              </a:solidFill>
              <a:latin typeface="Source Sans Pro" panose="020B0503030403020204" pitchFamily="34" charset="0"/>
            </a:endParaRPr>
          </a:p>
          <a:p>
            <a:pPr algn="l"/>
            <a:r>
              <a:rPr lang="en-IN" b="1" i="0" dirty="0" err="1">
                <a:solidFill>
                  <a:srgbClr val="1A1A1A"/>
                </a:solidFill>
                <a:effectLst/>
                <a:latin typeface="Source Sans Pro" panose="020B0503030403020204" pitchFamily="34" charset="0"/>
              </a:rPr>
              <a:t>Namenode</a:t>
            </a:r>
            <a:r>
              <a:rPr lang="en-IN" b="1" i="0" dirty="0">
                <a:solidFill>
                  <a:srgbClr val="1A1A1A"/>
                </a:solidFill>
                <a:effectLst/>
                <a:latin typeface="Source Sans Pro" panose="020B0503030403020204" pitchFamily="34" charset="0"/>
              </a:rPr>
              <a:t>: Setup HDFS Properties</a:t>
            </a:r>
          </a:p>
          <a:p>
            <a:pPr marL="0" indent="0">
              <a:buNone/>
            </a:pPr>
            <a:r>
              <a:rPr lang="en-US" sz="1600" dirty="0">
                <a:solidFill>
                  <a:srgbClr val="1A1A1A"/>
                </a:solidFill>
                <a:latin typeface="Source Sans Pro" panose="020B0503030403020204" pitchFamily="34" charset="0"/>
              </a:rPr>
              <a:t>On the </a:t>
            </a:r>
            <a:r>
              <a:rPr lang="en-US" sz="1600" dirty="0" err="1">
                <a:solidFill>
                  <a:srgbClr val="1A1A1A"/>
                </a:solidFill>
                <a:latin typeface="Source Sans Pro" panose="020B0503030403020204" pitchFamily="34" charset="0"/>
              </a:rPr>
              <a:t>NameNode</a:t>
            </a:r>
            <a:r>
              <a:rPr lang="en-US" sz="1600" dirty="0">
                <a:solidFill>
                  <a:srgbClr val="1A1A1A"/>
                </a:solidFill>
                <a:latin typeface="Source Sans Pro" panose="020B0503030403020204" pitchFamily="34" charset="0"/>
              </a:rPr>
              <a:t>, edit the following file:</a:t>
            </a:r>
          </a:p>
          <a:p>
            <a:pPr marL="0" indent="0">
              <a:buNone/>
            </a:pPr>
            <a:r>
              <a:rPr lang="en-IN" sz="1600" dirty="0">
                <a:solidFill>
                  <a:srgbClr val="1A1A1A"/>
                </a:solidFill>
                <a:latin typeface="Source Sans Pro" panose="020B0503030403020204" pitchFamily="34" charset="0"/>
              </a:rPr>
              <a:t>~/server/hadoop-2.7.3/etc/</a:t>
            </a:r>
            <a:r>
              <a:rPr lang="en-IN" sz="1600" dirty="0" err="1">
                <a:solidFill>
                  <a:srgbClr val="1A1A1A"/>
                </a:solidFill>
                <a:latin typeface="Source Sans Pro" panose="020B0503030403020204" pitchFamily="34" charset="0"/>
              </a:rPr>
              <a:t>hadoop</a:t>
            </a:r>
            <a:r>
              <a:rPr lang="en-IN" sz="1600" dirty="0">
                <a:solidFill>
                  <a:srgbClr val="1A1A1A"/>
                </a:solidFill>
                <a:latin typeface="Source Sans Pro" panose="020B0503030403020204" pitchFamily="34" charset="0"/>
              </a:rPr>
              <a:t>/hdfs-site.xml</a:t>
            </a:r>
            <a:endParaRPr lang="en-US" sz="1600" dirty="0">
              <a:solidFill>
                <a:srgbClr val="1A1A1A"/>
              </a:solidFill>
              <a:latin typeface="Source Sans Pro" panose="020B0503030403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2120ED42-0BFA-48FC-BA8D-FE8F6EBAB140}"/>
              </a:ext>
            </a:extLst>
          </p:cNvPr>
          <p:cNvPicPr>
            <a:picLocks noChangeAspect="1"/>
          </p:cNvPicPr>
          <p:nvPr/>
        </p:nvPicPr>
        <p:blipFill>
          <a:blip r:embed="rId2"/>
          <a:stretch>
            <a:fillRect/>
          </a:stretch>
        </p:blipFill>
        <p:spPr>
          <a:xfrm>
            <a:off x="294018" y="799157"/>
            <a:ext cx="5723116" cy="1082134"/>
          </a:xfrm>
          <a:prstGeom prst="rect">
            <a:avLst/>
          </a:prstGeom>
        </p:spPr>
      </p:pic>
      <p:pic>
        <p:nvPicPr>
          <p:cNvPr id="9" name="Picture 8">
            <a:extLst>
              <a:ext uri="{FF2B5EF4-FFF2-40B4-BE49-F238E27FC236}">
                <a16:creationId xmlns:a16="http://schemas.microsoft.com/office/drawing/2014/main" id="{E2D09DB8-ED2D-4E4D-B938-B2896B5CD5E0}"/>
              </a:ext>
            </a:extLst>
          </p:cNvPr>
          <p:cNvPicPr>
            <a:picLocks noChangeAspect="1"/>
          </p:cNvPicPr>
          <p:nvPr/>
        </p:nvPicPr>
        <p:blipFill>
          <a:blip r:embed="rId3"/>
          <a:stretch>
            <a:fillRect/>
          </a:stretch>
        </p:blipFill>
        <p:spPr>
          <a:xfrm>
            <a:off x="398216" y="3428999"/>
            <a:ext cx="6142252" cy="3143429"/>
          </a:xfrm>
          <a:prstGeom prst="rect">
            <a:avLst/>
          </a:prstGeom>
        </p:spPr>
      </p:pic>
    </p:spTree>
    <p:extLst>
      <p:ext uri="{BB962C8B-B14F-4D97-AF65-F5344CB8AC3E}">
        <p14:creationId xmlns:p14="http://schemas.microsoft.com/office/powerpoint/2010/main" val="2062092743"/>
      </p:ext>
    </p:extLst>
  </p:cSld>
  <p:clrMapOvr>
    <a:masterClrMapping/>
  </p:clrMapOvr>
  <p:transition spd="med" advClick="0" advTm="2000">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36BB2-C567-482E-ACDD-FFF6A13D6B4D}"/>
              </a:ext>
            </a:extLst>
          </p:cNvPr>
          <p:cNvSpPr>
            <a:spLocks noGrp="1"/>
          </p:cNvSpPr>
          <p:nvPr>
            <p:ph idx="1"/>
          </p:nvPr>
        </p:nvSpPr>
        <p:spPr>
          <a:xfrm>
            <a:off x="179294" y="107576"/>
            <a:ext cx="11940988" cy="6633883"/>
          </a:xfrm>
        </p:spPr>
        <p:txBody>
          <a:bodyPr/>
          <a:lstStyle/>
          <a:p>
            <a:pPr algn="l"/>
            <a:r>
              <a:rPr lang="en-IN" b="1" i="0" dirty="0" err="1">
                <a:solidFill>
                  <a:srgbClr val="1A1A1A"/>
                </a:solidFill>
                <a:effectLst/>
                <a:latin typeface="Source Sans Pro" panose="020B0503030403020204" pitchFamily="34" charset="0"/>
              </a:rPr>
              <a:t>Namenode</a:t>
            </a:r>
            <a:r>
              <a:rPr lang="en-IN" b="1" i="0" dirty="0">
                <a:solidFill>
                  <a:srgbClr val="1A1A1A"/>
                </a:solidFill>
                <a:effectLst/>
                <a:latin typeface="Source Sans Pro" panose="020B0503030403020204" pitchFamily="34" charset="0"/>
              </a:rPr>
              <a:t>: Setup MapReduce Properties</a:t>
            </a:r>
          </a:p>
          <a:p>
            <a:pPr marL="0" indent="0">
              <a:buNone/>
            </a:pPr>
            <a:r>
              <a:rPr lang="en-US" sz="1600" dirty="0">
                <a:solidFill>
                  <a:srgbClr val="1A1A1A"/>
                </a:solidFill>
                <a:latin typeface="Source Sans Pro" panose="020B0503030403020204" pitchFamily="34" charset="0"/>
              </a:rPr>
              <a:t>On the </a:t>
            </a:r>
            <a:r>
              <a:rPr lang="en-US" sz="1600" dirty="0" err="1">
                <a:solidFill>
                  <a:srgbClr val="1A1A1A"/>
                </a:solidFill>
                <a:latin typeface="Source Sans Pro" panose="020B0503030403020204" pitchFamily="34" charset="0"/>
              </a:rPr>
              <a:t>NameNode</a:t>
            </a:r>
            <a:r>
              <a:rPr lang="en-US" sz="1600" dirty="0">
                <a:solidFill>
                  <a:srgbClr val="1A1A1A"/>
                </a:solidFill>
                <a:latin typeface="Source Sans Pro" panose="020B0503030403020204" pitchFamily="34" charset="0"/>
              </a:rPr>
              <a:t>, copy the file (~/</a:t>
            </a:r>
            <a:r>
              <a:rPr lang="en-IN" sz="1600" dirty="0">
                <a:solidFill>
                  <a:srgbClr val="1A1A1A"/>
                </a:solidFill>
                <a:latin typeface="Source Sans Pro" panose="020B0503030403020204" pitchFamily="34" charset="0"/>
              </a:rPr>
              <a:t>server/hadoop-2.7.3/etc/</a:t>
            </a:r>
            <a:r>
              <a:rPr lang="en-IN" sz="1600" dirty="0" err="1">
                <a:solidFill>
                  <a:srgbClr val="1A1A1A"/>
                </a:solidFill>
                <a:latin typeface="Source Sans Pro" panose="020B0503030403020204" pitchFamily="34" charset="0"/>
              </a:rPr>
              <a:t>hadoop</a:t>
            </a:r>
            <a:r>
              <a:rPr lang="en-IN" sz="1600" dirty="0">
                <a:solidFill>
                  <a:srgbClr val="1A1A1A"/>
                </a:solidFill>
                <a:latin typeface="Source Sans Pro" panose="020B0503030403020204" pitchFamily="34" charset="0"/>
              </a:rPr>
              <a:t>/</a:t>
            </a:r>
            <a:r>
              <a:rPr lang="en-IN" sz="1600" dirty="0" err="1">
                <a:solidFill>
                  <a:srgbClr val="1A1A1A"/>
                </a:solidFill>
                <a:latin typeface="Source Sans Pro" panose="020B0503030403020204" pitchFamily="34" charset="0"/>
              </a:rPr>
              <a:t>mapred-site.xml.template</a:t>
            </a:r>
            <a:r>
              <a:rPr lang="en-IN" sz="1600" dirty="0">
                <a:solidFill>
                  <a:srgbClr val="1A1A1A"/>
                </a:solidFill>
                <a:latin typeface="Source Sans Pro" panose="020B0503030403020204" pitchFamily="34" charset="0"/>
              </a:rPr>
              <a:t>) to </a:t>
            </a:r>
          </a:p>
          <a:p>
            <a:pPr marL="0" indent="0">
              <a:buNone/>
            </a:pPr>
            <a:r>
              <a:rPr lang="nb-NO" sz="1600" dirty="0">
                <a:solidFill>
                  <a:srgbClr val="1A1A1A"/>
                </a:solidFill>
                <a:latin typeface="Source Sans Pro" panose="020B0503030403020204" pitchFamily="34" charset="0"/>
              </a:rPr>
              <a:t>(~/server/hadoop-2.7.3/etc/hadoop/mapred-site.xml)</a:t>
            </a:r>
          </a:p>
          <a:p>
            <a:pPr marL="0" indent="0">
              <a:buNone/>
            </a:pPr>
            <a:r>
              <a:rPr lang="nb-NO" sz="1600" dirty="0">
                <a:solidFill>
                  <a:srgbClr val="1A1A1A"/>
                </a:solidFill>
                <a:latin typeface="Source Sans Pro" panose="020B0503030403020204" pitchFamily="34" charset="0"/>
              </a:rPr>
              <a:t>Replace:</a:t>
            </a:r>
            <a:endParaRPr lang="en-IN" sz="1600" dirty="0">
              <a:solidFill>
                <a:srgbClr val="1A1A1A"/>
              </a:solidFill>
              <a:latin typeface="Source Sans Pro" panose="020B0503030403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A083C708-3F08-44C8-B2BE-D48EA0AC27C5}"/>
              </a:ext>
            </a:extLst>
          </p:cNvPr>
          <p:cNvPicPr>
            <a:picLocks noChangeAspect="1"/>
          </p:cNvPicPr>
          <p:nvPr/>
        </p:nvPicPr>
        <p:blipFill>
          <a:blip r:embed="rId2"/>
          <a:stretch>
            <a:fillRect/>
          </a:stretch>
        </p:blipFill>
        <p:spPr>
          <a:xfrm>
            <a:off x="248085" y="1952118"/>
            <a:ext cx="5456393" cy="3939881"/>
          </a:xfrm>
          <a:prstGeom prst="rect">
            <a:avLst/>
          </a:prstGeom>
        </p:spPr>
      </p:pic>
    </p:spTree>
    <p:extLst>
      <p:ext uri="{BB962C8B-B14F-4D97-AF65-F5344CB8AC3E}">
        <p14:creationId xmlns:p14="http://schemas.microsoft.com/office/powerpoint/2010/main" val="2174406163"/>
      </p:ext>
    </p:extLst>
  </p:cSld>
  <p:clrMapOvr>
    <a:masterClrMapping/>
  </p:clrMapOvr>
  <p:transition spd="med" advClick="0" advTm="2000">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45A36-32D7-4AB6-8CCA-0BF0FB305D3A}"/>
              </a:ext>
            </a:extLst>
          </p:cNvPr>
          <p:cNvSpPr>
            <a:spLocks noGrp="1"/>
          </p:cNvSpPr>
          <p:nvPr>
            <p:ph idx="1"/>
          </p:nvPr>
        </p:nvSpPr>
        <p:spPr>
          <a:xfrm>
            <a:off x="215153" y="107577"/>
            <a:ext cx="11860306" cy="6633882"/>
          </a:xfrm>
        </p:spPr>
        <p:txBody>
          <a:bodyPr/>
          <a:lstStyle/>
          <a:p>
            <a:pPr algn="l"/>
            <a:r>
              <a:rPr lang="en-IN" b="1" i="0" dirty="0" err="1">
                <a:solidFill>
                  <a:srgbClr val="1A1A1A"/>
                </a:solidFill>
                <a:effectLst/>
                <a:latin typeface="Source Sans Pro" panose="020B0503030403020204" pitchFamily="34" charset="0"/>
              </a:rPr>
              <a:t>Namenode</a:t>
            </a:r>
            <a:r>
              <a:rPr lang="en-IN" b="1" i="0" dirty="0">
                <a:solidFill>
                  <a:srgbClr val="1A1A1A"/>
                </a:solidFill>
                <a:effectLst/>
                <a:latin typeface="Source Sans Pro" panose="020B0503030403020204" pitchFamily="34" charset="0"/>
              </a:rPr>
              <a:t>: Setup YARN Properties</a:t>
            </a:r>
          </a:p>
          <a:p>
            <a:r>
              <a:rPr lang="en-US" b="0" i="0" dirty="0">
                <a:solidFill>
                  <a:srgbClr val="1A1A1A"/>
                </a:solidFill>
                <a:effectLst/>
                <a:latin typeface="Source Sans Pro" panose="020B0503030403020204" pitchFamily="34" charset="0"/>
              </a:rPr>
              <a:t>Next we need to set up ~/</a:t>
            </a:r>
            <a:r>
              <a:rPr lang="en-IN" b="0" i="0" dirty="0">
                <a:solidFill>
                  <a:srgbClr val="1A1A1A"/>
                </a:solidFill>
                <a:effectLst/>
                <a:latin typeface="Inconsolata" pitchFamily="1" charset="0"/>
              </a:rPr>
              <a:t>server/hadoop-2.7.3/etc/</a:t>
            </a:r>
            <a:r>
              <a:rPr lang="en-IN" b="0" i="0" dirty="0" err="1">
                <a:solidFill>
                  <a:srgbClr val="1A1A1A"/>
                </a:solidFill>
                <a:effectLst/>
                <a:latin typeface="Inconsolata" pitchFamily="1" charset="0"/>
              </a:rPr>
              <a:t>hadoop</a:t>
            </a:r>
            <a:r>
              <a:rPr lang="en-IN" b="0" i="0" dirty="0">
                <a:solidFill>
                  <a:srgbClr val="1A1A1A"/>
                </a:solidFill>
                <a:effectLst/>
                <a:latin typeface="Inconsolata" pitchFamily="1" charset="0"/>
              </a:rPr>
              <a:t>/yarn-site.xml </a:t>
            </a:r>
            <a:r>
              <a:rPr lang="en-US" b="0" i="0" dirty="0">
                <a:solidFill>
                  <a:srgbClr val="1A1A1A"/>
                </a:solidFill>
                <a:effectLst/>
                <a:latin typeface="Source Sans Pro" panose="020B0503030403020204" pitchFamily="34" charset="0"/>
              </a:rPr>
              <a:t>on the </a:t>
            </a:r>
            <a:r>
              <a:rPr lang="en-US" b="0" i="0" dirty="0" err="1">
                <a:solidFill>
                  <a:srgbClr val="1A1A1A"/>
                </a:solidFill>
                <a:effectLst/>
                <a:latin typeface="Source Sans Pro" panose="020B0503030403020204" pitchFamily="34" charset="0"/>
              </a:rPr>
              <a:t>NameNode</a:t>
            </a:r>
            <a:r>
              <a:rPr lang="en-US" b="0" i="0" dirty="0">
                <a:solidFill>
                  <a:srgbClr val="1A1A1A"/>
                </a:solidFill>
                <a:effectLst/>
                <a:latin typeface="Source Sans Pro" panose="020B0503030403020204" pitchFamily="34" charset="0"/>
              </a:rPr>
              <a:t>. </a:t>
            </a:r>
          </a:p>
          <a:p>
            <a:pPr marL="0" indent="0">
              <a:buNone/>
            </a:pPr>
            <a:r>
              <a:rPr lang="en-US" b="0" i="0" dirty="0">
                <a:solidFill>
                  <a:srgbClr val="1A1A1A"/>
                </a:solidFill>
                <a:effectLst/>
                <a:latin typeface="Source Sans Pro" panose="020B0503030403020204" pitchFamily="34" charset="0"/>
              </a:rPr>
              <a:t>Replace the following:</a:t>
            </a:r>
          </a:p>
          <a:p>
            <a:pPr marL="0" indent="0">
              <a:buNone/>
            </a:pPr>
            <a:endParaRPr lang="en-IN" dirty="0"/>
          </a:p>
        </p:txBody>
      </p:sp>
      <p:pic>
        <p:nvPicPr>
          <p:cNvPr id="6" name="Picture 5">
            <a:extLst>
              <a:ext uri="{FF2B5EF4-FFF2-40B4-BE49-F238E27FC236}">
                <a16:creationId xmlns:a16="http://schemas.microsoft.com/office/drawing/2014/main" id="{F3187D12-BCC3-4403-963C-6EF17F47B8C9}"/>
              </a:ext>
            </a:extLst>
          </p:cNvPr>
          <p:cNvPicPr>
            <a:picLocks noChangeAspect="1"/>
          </p:cNvPicPr>
          <p:nvPr/>
        </p:nvPicPr>
        <p:blipFill>
          <a:blip r:embed="rId2"/>
          <a:stretch>
            <a:fillRect/>
          </a:stretch>
        </p:blipFill>
        <p:spPr>
          <a:xfrm>
            <a:off x="215154" y="1439710"/>
            <a:ext cx="6678706" cy="4920788"/>
          </a:xfrm>
          <a:prstGeom prst="rect">
            <a:avLst/>
          </a:prstGeom>
        </p:spPr>
      </p:pic>
    </p:spTree>
    <p:extLst>
      <p:ext uri="{BB962C8B-B14F-4D97-AF65-F5344CB8AC3E}">
        <p14:creationId xmlns:p14="http://schemas.microsoft.com/office/powerpoint/2010/main" val="348099586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3E5A7-5B80-4B2E-9162-AE1C10210A73}"/>
              </a:ext>
            </a:extLst>
          </p:cNvPr>
          <p:cNvSpPr>
            <a:spLocks noGrp="1"/>
          </p:cNvSpPr>
          <p:nvPr>
            <p:ph idx="1"/>
          </p:nvPr>
        </p:nvSpPr>
        <p:spPr>
          <a:xfrm>
            <a:off x="170329" y="107577"/>
            <a:ext cx="11824447" cy="6606988"/>
          </a:xfrm>
        </p:spPr>
        <p:txBody>
          <a:bodyPr/>
          <a:lstStyle/>
          <a:p>
            <a:pPr algn="l"/>
            <a:r>
              <a:rPr lang="en-US" b="1" i="0" dirty="0" err="1">
                <a:solidFill>
                  <a:srgbClr val="1A1A1A"/>
                </a:solidFill>
                <a:effectLst/>
                <a:latin typeface="Source Sans Pro" panose="020B0503030403020204" pitchFamily="34" charset="0"/>
              </a:rPr>
              <a:t>Namenode</a:t>
            </a:r>
            <a:r>
              <a:rPr lang="en-US" b="1" i="0" dirty="0">
                <a:solidFill>
                  <a:srgbClr val="1A1A1A"/>
                </a:solidFill>
                <a:effectLst/>
                <a:latin typeface="Source Sans Pro" panose="020B0503030403020204" pitchFamily="34" charset="0"/>
              </a:rPr>
              <a:t>: Setup Master and Slaves</a:t>
            </a:r>
          </a:p>
          <a:p>
            <a:pPr marL="0" indent="0">
              <a:buNone/>
            </a:pPr>
            <a:r>
              <a:rPr lang="en-IN" b="0" i="0" dirty="0">
                <a:solidFill>
                  <a:srgbClr val="1A1A1A"/>
                </a:solidFill>
                <a:effectLst/>
                <a:latin typeface="Source Sans Pro" panose="020B0503030403020204" pitchFamily="34" charset="0"/>
              </a:rPr>
              <a:t>On the </a:t>
            </a:r>
            <a:r>
              <a:rPr lang="en-IN" b="0" i="0" dirty="0" err="1">
                <a:solidFill>
                  <a:srgbClr val="1A1A1A"/>
                </a:solidFill>
                <a:effectLst/>
                <a:latin typeface="Source Sans Pro" panose="020B0503030403020204" pitchFamily="34" charset="0"/>
              </a:rPr>
              <a:t>NameNode</a:t>
            </a:r>
            <a:r>
              <a:rPr lang="en-IN" b="0" i="0" dirty="0">
                <a:solidFill>
                  <a:srgbClr val="1A1A1A"/>
                </a:solidFill>
                <a:effectLst/>
                <a:latin typeface="Source Sans Pro" panose="020B0503030403020204" pitchFamily="34" charset="0"/>
              </a:rPr>
              <a:t>, create</a:t>
            </a:r>
            <a:r>
              <a:rPr lang="en-US" b="0" i="0" dirty="0">
                <a:solidFill>
                  <a:srgbClr val="1A1A1A"/>
                </a:solidFill>
                <a:effectLst/>
                <a:latin typeface="Source Sans Pro" panose="020B0503030403020204" pitchFamily="34" charset="0"/>
              </a:rPr>
              <a:t> ~/</a:t>
            </a:r>
            <a:r>
              <a:rPr lang="en-IN" b="0" i="0" dirty="0">
                <a:solidFill>
                  <a:srgbClr val="1A1A1A"/>
                </a:solidFill>
                <a:effectLst/>
                <a:latin typeface="Inconsolata" pitchFamily="1" charset="0"/>
              </a:rPr>
              <a:t>server/hadoop-2.7.3/etc/</a:t>
            </a:r>
            <a:r>
              <a:rPr lang="en-IN" b="0" i="0" dirty="0" err="1">
                <a:solidFill>
                  <a:srgbClr val="1A1A1A"/>
                </a:solidFill>
                <a:effectLst/>
                <a:latin typeface="Inconsolata" pitchFamily="1" charset="0"/>
              </a:rPr>
              <a:t>hadoop</a:t>
            </a:r>
            <a:r>
              <a:rPr lang="en-IN" b="0" i="0" dirty="0">
                <a:solidFill>
                  <a:srgbClr val="1A1A1A"/>
                </a:solidFill>
                <a:effectLst/>
                <a:latin typeface="Inconsolata" pitchFamily="1" charset="0"/>
              </a:rPr>
              <a:t>/master</a:t>
            </a:r>
            <a:r>
              <a:rPr lang="en-US" b="0" i="0" dirty="0">
                <a:solidFill>
                  <a:srgbClr val="1A1A1A"/>
                </a:solidFill>
                <a:effectLst/>
                <a:latin typeface="Inconsolata" pitchFamily="1" charset="0"/>
              </a:rPr>
              <a:t>s</a:t>
            </a:r>
            <a:r>
              <a:rPr lang="en-US" dirty="0">
                <a:solidFill>
                  <a:srgbClr val="1A1A1A"/>
                </a:solidFill>
                <a:latin typeface="Inconsolata" pitchFamily="1" charset="0"/>
              </a:rPr>
              <a:t> </a:t>
            </a:r>
            <a:r>
              <a:rPr lang="en-US" b="0" i="0" dirty="0">
                <a:solidFill>
                  <a:srgbClr val="1A1A1A"/>
                </a:solidFill>
                <a:effectLst/>
                <a:latin typeface="Source Sans Pro" panose="020B0503030403020204" pitchFamily="34" charset="0"/>
              </a:rPr>
              <a:t>with the following (replace &lt;</a:t>
            </a:r>
            <a:r>
              <a:rPr lang="en-US" b="0" i="0" dirty="0" err="1">
                <a:solidFill>
                  <a:srgbClr val="1A1A1A"/>
                </a:solidFill>
                <a:effectLst/>
                <a:latin typeface="Source Sans Pro" panose="020B0503030403020204" pitchFamily="34" charset="0"/>
              </a:rPr>
              <a:t>nnode</a:t>
            </a:r>
            <a:r>
              <a:rPr lang="en-US" b="0" i="0" dirty="0">
                <a:solidFill>
                  <a:srgbClr val="1A1A1A"/>
                </a:solidFill>
                <a:effectLst/>
                <a:latin typeface="Source Sans Pro" panose="020B0503030403020204" pitchFamily="34" charset="0"/>
              </a:rPr>
              <a:t>&gt; with the </a:t>
            </a:r>
            <a:r>
              <a:rPr lang="en-US" b="0" i="0" dirty="0" err="1">
                <a:solidFill>
                  <a:srgbClr val="1A1A1A"/>
                </a:solidFill>
                <a:effectLst/>
                <a:latin typeface="Source Sans Pro" panose="020B0503030403020204" pitchFamily="34" charset="0"/>
              </a:rPr>
              <a:t>NameNode’s</a:t>
            </a:r>
            <a:r>
              <a:rPr lang="en-US" b="0" i="0" dirty="0">
                <a:solidFill>
                  <a:srgbClr val="1A1A1A"/>
                </a:solidFill>
                <a:effectLst/>
                <a:latin typeface="Source Sans Pro" panose="020B0503030403020204" pitchFamily="34" charset="0"/>
              </a:rPr>
              <a:t> public DNS):</a:t>
            </a:r>
          </a:p>
          <a:p>
            <a:pPr marL="0" indent="0">
              <a:buNone/>
            </a:pPr>
            <a:endParaRPr lang="en-US" b="0" i="0" dirty="0">
              <a:solidFill>
                <a:srgbClr val="1A1A1A"/>
              </a:solidFill>
              <a:effectLst/>
              <a:latin typeface="Source Sans Pro" panose="020B0503030403020204" pitchFamily="34" charset="0"/>
            </a:endParaRPr>
          </a:p>
          <a:p>
            <a:pPr marL="0" indent="0">
              <a:buNone/>
            </a:pPr>
            <a:r>
              <a:rPr lang="en-US" dirty="0">
                <a:solidFill>
                  <a:srgbClr val="1A1A1A"/>
                </a:solidFill>
                <a:latin typeface="Source Sans Pro" panose="020B0503030403020204" pitchFamily="34" charset="0"/>
              </a:rPr>
              <a:t>&lt;</a:t>
            </a:r>
            <a:r>
              <a:rPr lang="en-US" dirty="0" err="1">
                <a:solidFill>
                  <a:srgbClr val="1A1A1A"/>
                </a:solidFill>
                <a:latin typeface="Source Sans Pro" panose="020B0503030403020204" pitchFamily="34" charset="0"/>
              </a:rPr>
              <a:t>nnode</a:t>
            </a:r>
            <a:r>
              <a:rPr lang="en-US" dirty="0">
                <a:solidFill>
                  <a:srgbClr val="1A1A1A"/>
                </a:solidFill>
                <a:latin typeface="Source Sans Pro" panose="020B0503030403020204" pitchFamily="34" charset="0"/>
              </a:rPr>
              <a:t>&gt;</a:t>
            </a:r>
          </a:p>
          <a:p>
            <a:pPr marL="0" indent="0">
              <a:buNone/>
            </a:pPr>
            <a:r>
              <a:rPr lang="en-US" b="0" i="0" dirty="0">
                <a:solidFill>
                  <a:srgbClr val="1A1A1A"/>
                </a:solidFill>
                <a:effectLst/>
                <a:latin typeface="Source Sans Pro" panose="020B0503030403020204" pitchFamily="34" charset="0"/>
              </a:rPr>
              <a:t>Also replace all content in ~/</a:t>
            </a:r>
            <a:r>
              <a:rPr lang="en-IN" b="0" i="0" dirty="0">
                <a:solidFill>
                  <a:srgbClr val="1A1A1A"/>
                </a:solidFill>
                <a:effectLst/>
                <a:latin typeface="Inconsolata" pitchFamily="1" charset="0"/>
              </a:rPr>
              <a:t>server/hadoop-2.7.3/etc/</a:t>
            </a:r>
            <a:r>
              <a:rPr lang="en-IN" b="0" i="0" dirty="0" err="1">
                <a:solidFill>
                  <a:srgbClr val="1A1A1A"/>
                </a:solidFill>
                <a:effectLst/>
                <a:latin typeface="Inconsolata" pitchFamily="1" charset="0"/>
              </a:rPr>
              <a:t>hadoop</a:t>
            </a:r>
            <a:r>
              <a:rPr lang="en-IN" b="0" i="0" dirty="0">
                <a:solidFill>
                  <a:srgbClr val="1A1A1A"/>
                </a:solidFill>
                <a:effectLst/>
                <a:latin typeface="Inconsolata" pitchFamily="1" charset="0"/>
              </a:rPr>
              <a:t>/slaves </a:t>
            </a:r>
            <a:r>
              <a:rPr lang="en-US" b="0" i="0" dirty="0">
                <a:solidFill>
                  <a:srgbClr val="1A1A1A"/>
                </a:solidFill>
                <a:effectLst/>
                <a:latin typeface="Source Sans Pro" panose="020B0503030403020204" pitchFamily="34" charset="0"/>
              </a:rPr>
              <a:t>with (replace each of &lt;dnode1&gt;, </a:t>
            </a:r>
            <a:r>
              <a:rPr lang="en-US" b="0" i="0" dirty="0" err="1">
                <a:solidFill>
                  <a:srgbClr val="1A1A1A"/>
                </a:solidFill>
                <a:effectLst/>
                <a:latin typeface="Source Sans Pro" panose="020B0503030403020204" pitchFamily="34" charset="0"/>
              </a:rPr>
              <a:t>etc</a:t>
            </a:r>
            <a:r>
              <a:rPr lang="en-US" b="0" i="0" dirty="0">
                <a:solidFill>
                  <a:srgbClr val="1A1A1A"/>
                </a:solidFill>
                <a:effectLst/>
                <a:latin typeface="Source Sans Pro" panose="020B0503030403020204" pitchFamily="34" charset="0"/>
              </a:rPr>
              <a:t> with the appropriate </a:t>
            </a:r>
            <a:r>
              <a:rPr lang="en-US" b="0" i="0" dirty="0" err="1">
                <a:solidFill>
                  <a:srgbClr val="1A1A1A"/>
                </a:solidFill>
                <a:effectLst/>
                <a:latin typeface="Source Sans Pro" panose="020B0503030403020204" pitchFamily="34" charset="0"/>
              </a:rPr>
              <a:t>DateNode’s</a:t>
            </a:r>
            <a:r>
              <a:rPr lang="en-US" b="0" i="0" dirty="0">
                <a:solidFill>
                  <a:srgbClr val="1A1A1A"/>
                </a:solidFill>
                <a:effectLst/>
                <a:latin typeface="Source Sans Pro" panose="020B0503030403020204" pitchFamily="34" charset="0"/>
              </a:rPr>
              <a:t> public DNS):</a:t>
            </a:r>
          </a:p>
          <a:p>
            <a:pPr marL="0" indent="0">
              <a:buNone/>
            </a:pPr>
            <a:r>
              <a:rPr lang="en-US" dirty="0">
                <a:solidFill>
                  <a:srgbClr val="1A1A1A"/>
                </a:solidFill>
                <a:latin typeface="Source Sans Pro" panose="020B0503030403020204" pitchFamily="34" charset="0"/>
              </a:rPr>
              <a:t>&lt;dnode1&gt;</a:t>
            </a:r>
          </a:p>
          <a:p>
            <a:pPr marL="0" indent="0">
              <a:buNone/>
            </a:pPr>
            <a:r>
              <a:rPr lang="en-US" b="0" i="0" dirty="0">
                <a:solidFill>
                  <a:srgbClr val="1A1A1A"/>
                </a:solidFill>
                <a:effectLst/>
                <a:latin typeface="Source Sans Pro" panose="020B0503030403020204" pitchFamily="34" charset="0"/>
              </a:rPr>
              <a:t>&lt;dnode2&gt;</a:t>
            </a:r>
            <a:r>
              <a:rPr lang="en-IN" b="0" i="0" dirty="0">
                <a:solidFill>
                  <a:srgbClr val="1A1A1A"/>
                </a:solidFill>
                <a:effectLst/>
                <a:latin typeface="Inconsolata" pitchFamily="1" charset="0"/>
              </a:rPr>
              <a:t> </a:t>
            </a:r>
            <a:endParaRPr lang="en-US" dirty="0">
              <a:solidFill>
                <a:srgbClr val="1A1A1A"/>
              </a:solidFill>
              <a:latin typeface="Source Sans Pro" panose="020B0503030403020204" pitchFamily="34" charset="0"/>
            </a:endParaRPr>
          </a:p>
          <a:p>
            <a:pPr marL="0" indent="0">
              <a:buNone/>
            </a:pPr>
            <a:r>
              <a:rPr lang="en-IN">
                <a:solidFill>
                  <a:srgbClr val="1A1A1A"/>
                </a:solidFill>
                <a:latin typeface="Source Sans Pro" panose="020B0503030403020204" pitchFamily="34" charset="0"/>
              </a:rPr>
              <a:t>&lt;dnode3</a:t>
            </a:r>
            <a:r>
              <a:rPr lang="en-IN" dirty="0">
                <a:solidFill>
                  <a:srgbClr val="1A1A1A"/>
                </a:solidFill>
                <a:latin typeface="Source Sans Pro" panose="020B0503030403020204" pitchFamily="34" charset="0"/>
              </a:rPr>
              <a:t>&gt;</a:t>
            </a:r>
          </a:p>
        </p:txBody>
      </p:sp>
    </p:spTree>
    <p:extLst>
      <p:ext uri="{BB962C8B-B14F-4D97-AF65-F5344CB8AC3E}">
        <p14:creationId xmlns:p14="http://schemas.microsoft.com/office/powerpoint/2010/main" val="539044459"/>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9FC23D-7125-4110-87E7-4C73A552F66C}"/>
              </a:ext>
            </a:extLst>
          </p:cNvPr>
          <p:cNvSpPr>
            <a:spLocks noGrp="1"/>
          </p:cNvSpPr>
          <p:nvPr>
            <p:ph idx="1"/>
          </p:nvPr>
        </p:nvSpPr>
        <p:spPr>
          <a:xfrm>
            <a:off x="152401" y="125506"/>
            <a:ext cx="11869270" cy="6633882"/>
          </a:xfrm>
        </p:spPr>
        <p:txBody>
          <a:bodyPr/>
          <a:lstStyle/>
          <a:p>
            <a:endParaRPr lang="en-US" dirty="0"/>
          </a:p>
          <a:p>
            <a:endParaRPr lang="en-IN" dirty="0"/>
          </a:p>
        </p:txBody>
      </p:sp>
      <p:pic>
        <p:nvPicPr>
          <p:cNvPr id="5" name="Picture 4">
            <a:extLst>
              <a:ext uri="{FF2B5EF4-FFF2-40B4-BE49-F238E27FC236}">
                <a16:creationId xmlns:a16="http://schemas.microsoft.com/office/drawing/2014/main" id="{62F66C58-92E0-40C9-9E79-3F84B9795C09}"/>
              </a:ext>
            </a:extLst>
          </p:cNvPr>
          <p:cNvPicPr>
            <a:picLocks noChangeAspect="1"/>
          </p:cNvPicPr>
          <p:nvPr/>
        </p:nvPicPr>
        <p:blipFill>
          <a:blip r:embed="rId2"/>
          <a:stretch>
            <a:fillRect/>
          </a:stretch>
        </p:blipFill>
        <p:spPr>
          <a:xfrm>
            <a:off x="2011326" y="1760075"/>
            <a:ext cx="8169348" cy="3337849"/>
          </a:xfrm>
          <a:prstGeom prst="rect">
            <a:avLst/>
          </a:prstGeom>
        </p:spPr>
      </p:pic>
    </p:spTree>
    <p:extLst>
      <p:ext uri="{BB962C8B-B14F-4D97-AF65-F5344CB8AC3E}">
        <p14:creationId xmlns:p14="http://schemas.microsoft.com/office/powerpoint/2010/main" val="2035124356"/>
      </p:ext>
    </p:extLst>
  </p:cSld>
  <p:clrMapOvr>
    <a:masterClrMapping/>
  </p:clrMapOvr>
  <p:transition spd="slow" advClick="0" advTm="2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F79CE-34F8-4A64-B3A0-809CF7C30C98}"/>
              </a:ext>
            </a:extLst>
          </p:cNvPr>
          <p:cNvSpPr>
            <a:spLocks noGrp="1"/>
          </p:cNvSpPr>
          <p:nvPr>
            <p:ph idx="1"/>
          </p:nvPr>
        </p:nvSpPr>
        <p:spPr>
          <a:xfrm>
            <a:off x="170329" y="125506"/>
            <a:ext cx="11851341" cy="6051457"/>
          </a:xfrm>
        </p:spPr>
        <p:txBody>
          <a:bodyPr>
            <a:normAutofit fontScale="92500" lnSpcReduction="10000"/>
          </a:bodyPr>
          <a:lstStyle/>
          <a:p>
            <a:pPr algn="l"/>
            <a:r>
              <a:rPr lang="en-IN" b="1" i="0" dirty="0">
                <a:solidFill>
                  <a:srgbClr val="333333"/>
                </a:solidFill>
                <a:effectLst/>
                <a:latin typeface="Roboto Slab"/>
              </a:rPr>
              <a:t>What is Hadoop?</a:t>
            </a:r>
          </a:p>
          <a:p>
            <a:pPr marL="0" indent="0" algn="l">
              <a:buNone/>
            </a:pPr>
            <a:r>
              <a:rPr lang="en-US" sz="2200" dirty="0">
                <a:solidFill>
                  <a:srgbClr val="333333"/>
                </a:solidFill>
                <a:latin typeface="AmazonEmberLight"/>
              </a:rPr>
              <a:t>Hadoop is an open source software utilities collection to perform computations on massive amount of data. Hadoop provides a software framework for multiple storage in different locations and process them using MapReduce technology. Hadoop processes various structured and unstructured to collect, process and analyze big data. There are several advantages and disadvantages of using Hadoop, understanding them will help your cause.</a:t>
            </a:r>
          </a:p>
          <a:p>
            <a:pPr marL="0" indent="0" algn="l">
              <a:buNone/>
            </a:pPr>
            <a:r>
              <a:rPr lang="en-US" b="1" dirty="0">
                <a:solidFill>
                  <a:srgbClr val="333333"/>
                </a:solidFill>
                <a:latin typeface="Roboto Slab"/>
              </a:rPr>
              <a:t>Advantages of Hadoop:</a:t>
            </a:r>
          </a:p>
          <a:p>
            <a:pPr marL="0" indent="0" algn="l">
              <a:buNone/>
            </a:pPr>
            <a:r>
              <a:rPr lang="en-US" sz="1600" b="1" i="0" dirty="0">
                <a:solidFill>
                  <a:srgbClr val="333333"/>
                </a:solidFill>
                <a:effectLst/>
                <a:latin typeface="Roboto Slab"/>
              </a:rPr>
              <a:t>1. </a:t>
            </a:r>
            <a:r>
              <a:rPr lang="en-US" sz="2200" b="1" i="0" dirty="0">
                <a:solidFill>
                  <a:srgbClr val="333333"/>
                </a:solidFill>
                <a:effectLst/>
                <a:latin typeface="Roboto Slab"/>
              </a:rPr>
              <a:t>Scalable</a:t>
            </a:r>
            <a:endParaRPr lang="en-US" sz="1600" b="1" i="0" dirty="0">
              <a:solidFill>
                <a:srgbClr val="333333"/>
              </a:solidFill>
              <a:effectLst/>
              <a:latin typeface="Roboto Slab"/>
            </a:endParaRPr>
          </a:p>
          <a:p>
            <a:pPr marL="0" indent="0" algn="l">
              <a:buNone/>
            </a:pPr>
            <a:r>
              <a:rPr lang="en-US" sz="2200" dirty="0">
                <a:solidFill>
                  <a:srgbClr val="333333"/>
                </a:solidFill>
                <a:latin typeface="AmazonEmberLight"/>
              </a:rPr>
              <a:t>Hadoop is a highly scalable storage platform, because it can stores and distribute very large data sets across hundreds of inexpensive servers that operate in parallel. Unlike traditional relational database systems (RDBMS) that can’t scale to process large amounts of data, Hadoop enables businesses to run applications on thousands of nodes involving many thousands of terabytes of data.</a:t>
            </a:r>
          </a:p>
          <a:p>
            <a:pPr marL="0" indent="0" algn="l">
              <a:buNone/>
            </a:pPr>
            <a:r>
              <a:rPr lang="en-US" sz="1600" b="1" i="0" dirty="0">
                <a:solidFill>
                  <a:srgbClr val="333333"/>
                </a:solidFill>
                <a:effectLst/>
                <a:latin typeface="Roboto Slab"/>
              </a:rPr>
              <a:t>2. </a:t>
            </a:r>
            <a:r>
              <a:rPr lang="en-US" sz="2200" b="1" dirty="0">
                <a:solidFill>
                  <a:srgbClr val="333333"/>
                </a:solidFill>
                <a:latin typeface="Roboto Slab"/>
              </a:rPr>
              <a:t>Cost effective</a:t>
            </a:r>
          </a:p>
          <a:p>
            <a:pPr marL="0" indent="0" algn="l">
              <a:buNone/>
            </a:pPr>
            <a:r>
              <a:rPr lang="en-US" sz="2200" dirty="0">
                <a:solidFill>
                  <a:srgbClr val="333333"/>
                </a:solidFill>
                <a:latin typeface="AmazonEmberLight"/>
              </a:rPr>
              <a:t>Hadoop also offers a cost effective storage solution for businesses’ exploding data sets. The problem with traditional relational database management systems is that it is extremely cost prohibitive to scale to such a degree in order to process such massive volumes of data. In an effort to reduce costs, many companies in the past would have had to down-sample data and classify it based on certain assumptions as to which data was the most valuable. The raw data would be deleted, as it would be too cost-prohibitive to keep. While this approach may have worked in the short term, this meant that when business priorities changed, the complete raw data set was not available, as it was too expensive to store.</a:t>
            </a:r>
          </a:p>
          <a:p>
            <a:pPr marL="0" indent="0">
              <a:buNone/>
            </a:pPr>
            <a:endParaRPr lang="en-IN" dirty="0"/>
          </a:p>
        </p:txBody>
      </p:sp>
    </p:spTree>
    <p:extLst>
      <p:ext uri="{BB962C8B-B14F-4D97-AF65-F5344CB8AC3E}">
        <p14:creationId xmlns:p14="http://schemas.microsoft.com/office/powerpoint/2010/main" val="899485842"/>
      </p:ext>
    </p:extLst>
  </p:cSld>
  <p:clrMapOvr>
    <a:masterClrMapping/>
  </p:clrMapOvr>
  <p:transition spd="med" advClick="0" advTm="200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20A13-8F28-433D-A564-F1F76C6A3247}"/>
              </a:ext>
            </a:extLst>
          </p:cNvPr>
          <p:cNvSpPr>
            <a:spLocks noGrp="1"/>
          </p:cNvSpPr>
          <p:nvPr>
            <p:ph idx="1"/>
          </p:nvPr>
        </p:nvSpPr>
        <p:spPr>
          <a:xfrm>
            <a:off x="152400" y="89646"/>
            <a:ext cx="11958917" cy="6615953"/>
          </a:xfrm>
        </p:spPr>
        <p:txBody>
          <a:bodyPr>
            <a:normAutofit/>
          </a:bodyPr>
          <a:lstStyle/>
          <a:p>
            <a:pPr marL="0" indent="0">
              <a:lnSpc>
                <a:spcPct val="80000"/>
              </a:lnSpc>
              <a:buNone/>
            </a:pPr>
            <a:endParaRPr lang="en-US" sz="2000" b="1" dirty="0">
              <a:solidFill>
                <a:srgbClr val="333333"/>
              </a:solidFill>
              <a:latin typeface="Roboto Slab"/>
            </a:endParaRPr>
          </a:p>
          <a:p>
            <a:pPr marL="0" indent="0">
              <a:lnSpc>
                <a:spcPct val="80000"/>
              </a:lnSpc>
              <a:buNone/>
            </a:pPr>
            <a:endParaRPr lang="en-US" sz="2000" b="1" dirty="0">
              <a:solidFill>
                <a:srgbClr val="333333"/>
              </a:solidFill>
              <a:latin typeface="Roboto Slab"/>
            </a:endParaRPr>
          </a:p>
          <a:p>
            <a:pPr marL="0" indent="0">
              <a:lnSpc>
                <a:spcPct val="80000"/>
              </a:lnSpc>
              <a:buNone/>
            </a:pPr>
            <a:r>
              <a:rPr lang="en-US" sz="2000" b="1" dirty="0">
                <a:solidFill>
                  <a:srgbClr val="333333"/>
                </a:solidFill>
                <a:latin typeface="Roboto Slab"/>
              </a:rPr>
              <a:t>3. Flexible</a:t>
            </a:r>
          </a:p>
          <a:p>
            <a:pPr marL="0" indent="0" algn="l">
              <a:buNone/>
            </a:pPr>
            <a:r>
              <a:rPr lang="en-US" sz="2200" dirty="0">
                <a:solidFill>
                  <a:srgbClr val="333333"/>
                </a:solidFill>
                <a:latin typeface="AmazonEmberLight"/>
              </a:rPr>
              <a:t>Hadoop enables businesses to easily access new data sources and tap into different types of data (both structured and unstructured) to generate value from that data. This means businesses can use Hadoop to derive valuable business insights from data sources such as social media, email conversations.  Hadoop can be used for a wide variety of purposes, such as log processing, recommendation systems, data warehousing, market campaign analysis and fraud detection.</a:t>
            </a:r>
          </a:p>
          <a:p>
            <a:pPr marL="0" indent="0">
              <a:lnSpc>
                <a:spcPct val="80000"/>
              </a:lnSpc>
              <a:buNone/>
            </a:pPr>
            <a:r>
              <a:rPr lang="en-US" sz="2000" b="1" dirty="0">
                <a:solidFill>
                  <a:srgbClr val="333333"/>
                </a:solidFill>
                <a:latin typeface="Roboto Slab"/>
              </a:rPr>
              <a:t>4. Fast</a:t>
            </a:r>
          </a:p>
          <a:p>
            <a:pPr marL="0" indent="0" algn="l">
              <a:buNone/>
            </a:pPr>
            <a:r>
              <a:rPr lang="en-US" sz="2200" dirty="0">
                <a:solidFill>
                  <a:srgbClr val="333333"/>
                </a:solidFill>
                <a:latin typeface="AmazonEmberLight"/>
              </a:rPr>
              <a:t>Hadoop’s unique storage method is based on a distributed file system that basically ‘maps’ data wherever it is located on a cluster. The tools for data processing are often on the same servers where the data is located, resulting in much faster data processing. If you’re dealing with large volumes of unstructured data, Hadoop is able to efficiently process terabytes of data in just minutes, and petabytes in hours.</a:t>
            </a:r>
          </a:p>
          <a:p>
            <a:pPr marL="0" indent="0">
              <a:lnSpc>
                <a:spcPct val="80000"/>
              </a:lnSpc>
              <a:buNone/>
            </a:pPr>
            <a:r>
              <a:rPr lang="en-US" sz="2000" b="1" dirty="0">
                <a:solidFill>
                  <a:srgbClr val="333333"/>
                </a:solidFill>
                <a:latin typeface="Roboto Slab"/>
              </a:rPr>
              <a:t>5. Resilient to failure</a:t>
            </a:r>
          </a:p>
          <a:p>
            <a:pPr marL="0" indent="0">
              <a:buNone/>
            </a:pPr>
            <a:r>
              <a:rPr lang="en-US" sz="2200" dirty="0">
                <a:solidFill>
                  <a:srgbClr val="333333"/>
                </a:solidFill>
                <a:latin typeface="AmazonEmberLight"/>
              </a:rPr>
              <a:t>A key advantage of using Hadoop is its fault tolerance. When data is sent to an individual node, that data is also replicated to other nodes in the cluster, which means that in the event of failure, there is another copy available for use.</a:t>
            </a:r>
          </a:p>
        </p:txBody>
      </p:sp>
    </p:spTree>
    <p:extLst>
      <p:ext uri="{BB962C8B-B14F-4D97-AF65-F5344CB8AC3E}">
        <p14:creationId xmlns:p14="http://schemas.microsoft.com/office/powerpoint/2010/main" val="3635067822"/>
      </p:ext>
    </p:extLst>
  </p:cSld>
  <p:clrMapOvr>
    <a:masterClrMapping/>
  </p:clrMapOvr>
  <p:transition spd="med" advClick="0" advTm="200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7E150-DFBF-45C4-BCBD-050AF97BD24F}"/>
              </a:ext>
            </a:extLst>
          </p:cNvPr>
          <p:cNvSpPr>
            <a:spLocks noGrp="1"/>
          </p:cNvSpPr>
          <p:nvPr>
            <p:ph idx="1"/>
          </p:nvPr>
        </p:nvSpPr>
        <p:spPr>
          <a:xfrm>
            <a:off x="170329" y="71718"/>
            <a:ext cx="11940989" cy="6624917"/>
          </a:xfrm>
        </p:spPr>
        <p:txBody>
          <a:bodyPr>
            <a:normAutofit fontScale="92500"/>
          </a:bodyPr>
          <a:lstStyle/>
          <a:p>
            <a:pPr marL="0" indent="0" algn="l">
              <a:buNone/>
            </a:pPr>
            <a:endParaRPr lang="en-US" sz="2600" b="1" dirty="0">
              <a:solidFill>
                <a:srgbClr val="333333"/>
              </a:solidFill>
              <a:latin typeface="Roboto Slab"/>
            </a:endParaRPr>
          </a:p>
          <a:p>
            <a:pPr marL="0" indent="0" algn="l">
              <a:buNone/>
            </a:pPr>
            <a:r>
              <a:rPr lang="en-US" sz="2600" b="1" dirty="0">
                <a:solidFill>
                  <a:srgbClr val="333333"/>
                </a:solidFill>
                <a:latin typeface="Roboto Slab"/>
              </a:rPr>
              <a:t>Disadvantages of Hadoop:</a:t>
            </a:r>
          </a:p>
          <a:p>
            <a:pPr marL="0" indent="0" algn="l">
              <a:buNone/>
            </a:pPr>
            <a:r>
              <a:rPr lang="en-US" sz="2200" dirty="0">
                <a:solidFill>
                  <a:srgbClr val="333333"/>
                </a:solidFill>
                <a:latin typeface="AmazonEmberLight"/>
              </a:rPr>
              <a:t>As the backbone of so many implementations, Hadoop is almost </a:t>
            </a:r>
            <a:r>
              <a:rPr lang="en-US" sz="2200" dirty="0" err="1">
                <a:solidFill>
                  <a:srgbClr val="333333"/>
                </a:solidFill>
                <a:latin typeface="AmazonEmberLight"/>
              </a:rPr>
              <a:t>synomous</a:t>
            </a:r>
            <a:r>
              <a:rPr lang="en-US" sz="2200" dirty="0">
                <a:solidFill>
                  <a:srgbClr val="333333"/>
                </a:solidFill>
                <a:latin typeface="AmazonEmberLight"/>
              </a:rPr>
              <a:t> with big data.</a:t>
            </a:r>
          </a:p>
          <a:p>
            <a:pPr marL="0" indent="0" algn="l">
              <a:buNone/>
            </a:pPr>
            <a:r>
              <a:rPr lang="en-US" sz="2000" b="1" i="0" dirty="0">
                <a:solidFill>
                  <a:srgbClr val="333333"/>
                </a:solidFill>
                <a:effectLst/>
                <a:latin typeface="Roboto Slab"/>
              </a:rPr>
              <a:t>1. Security Concerns</a:t>
            </a:r>
          </a:p>
          <a:p>
            <a:pPr marL="0" indent="0">
              <a:lnSpc>
                <a:spcPct val="100000"/>
              </a:lnSpc>
              <a:buNone/>
            </a:pPr>
            <a:r>
              <a:rPr lang="en-US" sz="2200" dirty="0">
                <a:solidFill>
                  <a:srgbClr val="333333"/>
                </a:solidFill>
                <a:latin typeface="AmazonEmberLight"/>
              </a:rPr>
              <a:t>Just managing a complex applications such as Hadoop can be challenging. A simple example can be seen in the Hadoop security model, which is disabled by default due to sheer complexity. If whoever managing the platform lacks of know how to enable it, your data could be at huge risk. Hadoop is also missing encryption at the storage and network levels, which is a major selling point for government agencies and others that prefer to keep their data under wraps.</a:t>
            </a:r>
          </a:p>
          <a:p>
            <a:pPr marL="0" indent="0">
              <a:buNone/>
            </a:pPr>
            <a:r>
              <a:rPr lang="en-US" sz="2000" b="1" dirty="0">
                <a:solidFill>
                  <a:srgbClr val="333333"/>
                </a:solidFill>
                <a:latin typeface="Roboto Slab"/>
              </a:rPr>
              <a:t>2. Vulnerable By Nature</a:t>
            </a:r>
          </a:p>
          <a:p>
            <a:pPr marL="0" indent="0">
              <a:lnSpc>
                <a:spcPct val="100000"/>
              </a:lnSpc>
              <a:buNone/>
            </a:pPr>
            <a:r>
              <a:rPr lang="en-US" sz="2200" dirty="0">
                <a:solidFill>
                  <a:srgbClr val="333333"/>
                </a:solidFill>
                <a:latin typeface="AmazonEmberLight"/>
              </a:rPr>
              <a:t>Speaking of security, the very makeup of Hadoop makes running it a risky proposition. The framework is written almost entirely in Java, one of the most widely used yet controversial programming languages in existence. Java has been heavily exploited by cybercriminals and as a result, implicated in numerous security breaches.</a:t>
            </a:r>
          </a:p>
          <a:p>
            <a:pPr marL="0" indent="0" algn="l">
              <a:buNone/>
            </a:pPr>
            <a:r>
              <a:rPr lang="en-US" sz="2000" b="1" dirty="0">
                <a:solidFill>
                  <a:srgbClr val="333333"/>
                </a:solidFill>
                <a:latin typeface="Roboto Slab"/>
              </a:rPr>
              <a:t>3. Not Fit for Small Data</a:t>
            </a:r>
          </a:p>
          <a:p>
            <a:pPr marL="0" indent="0" algn="l">
              <a:buNone/>
            </a:pPr>
            <a:r>
              <a:rPr lang="en-US" sz="2200" dirty="0">
                <a:solidFill>
                  <a:srgbClr val="333333"/>
                </a:solidFill>
                <a:latin typeface="AmazonEmberLight"/>
              </a:rPr>
              <a:t>While big data is not exclusively made for big businesses, not all big data platforms are suited for small data needs. Unfortunately, Hadoop happens to be one of them. Due to its high capacity design, the Hadoop Distributed File System, lacks the ability to efficiently support the random reading of small files. As a result, it is not recommended for organizations with small quantities of data.</a:t>
            </a:r>
          </a:p>
          <a:p>
            <a:pPr marL="0" indent="0">
              <a:lnSpc>
                <a:spcPct val="100000"/>
              </a:lnSpc>
              <a:buNone/>
            </a:pPr>
            <a:endParaRPr lang="en-US" sz="2200" dirty="0">
              <a:solidFill>
                <a:srgbClr val="333333"/>
              </a:solidFill>
              <a:latin typeface="AmazonEmberLight"/>
            </a:endParaRPr>
          </a:p>
          <a:p>
            <a:pPr marL="0" indent="0">
              <a:buNone/>
            </a:pPr>
            <a:endParaRPr lang="en-IN" dirty="0"/>
          </a:p>
        </p:txBody>
      </p:sp>
    </p:spTree>
    <p:extLst>
      <p:ext uri="{BB962C8B-B14F-4D97-AF65-F5344CB8AC3E}">
        <p14:creationId xmlns:p14="http://schemas.microsoft.com/office/powerpoint/2010/main" val="2085692964"/>
      </p:ext>
    </p:extLst>
  </p:cSld>
  <p:clrMapOvr>
    <a:masterClrMapping/>
  </p:clrMapOvr>
  <p:transition spd="med" advClick="0" advTm="200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9D67F-A303-430E-A488-CE23E7F0C0B4}"/>
              </a:ext>
            </a:extLst>
          </p:cNvPr>
          <p:cNvSpPr>
            <a:spLocks noGrp="1"/>
          </p:cNvSpPr>
          <p:nvPr>
            <p:ph idx="1"/>
          </p:nvPr>
        </p:nvSpPr>
        <p:spPr>
          <a:xfrm>
            <a:off x="170329" y="125506"/>
            <a:ext cx="11940989" cy="6580094"/>
          </a:xfrm>
        </p:spPr>
        <p:txBody>
          <a:bodyPr/>
          <a:lstStyle/>
          <a:p>
            <a:pPr algn="l"/>
            <a:r>
              <a:rPr lang="en-US" b="1" i="0" dirty="0">
                <a:solidFill>
                  <a:srgbClr val="333333"/>
                </a:solidFill>
                <a:effectLst/>
                <a:latin typeface="Roboto Slab"/>
              </a:rPr>
              <a:t>4. Potential Stability Issues</a:t>
            </a:r>
          </a:p>
          <a:p>
            <a:pPr marL="0" indent="0" algn="l">
              <a:buNone/>
            </a:pPr>
            <a:r>
              <a:rPr lang="en-US" sz="2200" dirty="0">
                <a:solidFill>
                  <a:srgbClr val="333333"/>
                </a:solidFill>
                <a:latin typeface="AmazonEmberLight"/>
              </a:rPr>
              <a:t>Like all open source software, Hadoop has had its fair share of stability issues. To avoid these issues, organizations are strongly recommended to make sure they are running the latest stable version, or run it under a third-party vendor equipped to handle such problems.</a:t>
            </a:r>
          </a:p>
          <a:p>
            <a:pPr algn="l"/>
            <a:r>
              <a:rPr lang="en-US" b="1" i="0" dirty="0">
                <a:solidFill>
                  <a:srgbClr val="333333"/>
                </a:solidFill>
                <a:effectLst/>
                <a:latin typeface="Roboto Slab"/>
              </a:rPr>
              <a:t>5. General Limitations</a:t>
            </a:r>
          </a:p>
          <a:p>
            <a:pPr marL="0" indent="0">
              <a:buNone/>
            </a:pPr>
            <a:r>
              <a:rPr lang="en-US" sz="2200" dirty="0">
                <a:solidFill>
                  <a:srgbClr val="333333"/>
                </a:solidFill>
                <a:latin typeface="AmazonEmberLight"/>
              </a:rPr>
              <a:t>The article introduces Apache Flume, </a:t>
            </a:r>
            <a:r>
              <a:rPr lang="en-US" sz="2200" dirty="0" err="1">
                <a:solidFill>
                  <a:srgbClr val="333333"/>
                </a:solidFill>
                <a:latin typeface="AmazonEmberLight"/>
              </a:rPr>
              <a:t>MillWheel</a:t>
            </a:r>
            <a:r>
              <a:rPr lang="en-US" sz="2200" dirty="0">
                <a:solidFill>
                  <a:srgbClr val="333333"/>
                </a:solidFill>
                <a:latin typeface="AmazonEmberLight"/>
              </a:rPr>
              <a:t>, and Google’s own Cloud Dataflow as possible solutions. What each of these platforms have in common is the ability to improve the efficiency and reliability of data collection, aggregation, and integration. The main point the article stresses is that companies could be missing out on big benefits by using Hadoop alone.</a:t>
            </a:r>
          </a:p>
          <a:p>
            <a:pPr marL="0" indent="0">
              <a:buNone/>
            </a:pPr>
            <a:endParaRPr lang="en-IN" dirty="0"/>
          </a:p>
        </p:txBody>
      </p:sp>
    </p:spTree>
    <p:extLst>
      <p:ext uri="{BB962C8B-B14F-4D97-AF65-F5344CB8AC3E}">
        <p14:creationId xmlns:p14="http://schemas.microsoft.com/office/powerpoint/2010/main" val="1612790639"/>
      </p:ext>
    </p:extLst>
  </p:cSld>
  <p:clrMapOvr>
    <a:masterClrMapping/>
  </p:clrMapOvr>
  <p:transition spd="med" advClick="0" advTm="200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F6BD-7E60-451C-A736-D96F84C7498F}"/>
              </a:ext>
            </a:extLst>
          </p:cNvPr>
          <p:cNvSpPr>
            <a:spLocks noGrp="1"/>
          </p:cNvSpPr>
          <p:nvPr>
            <p:ph type="title"/>
          </p:nvPr>
        </p:nvSpPr>
        <p:spPr>
          <a:xfrm>
            <a:off x="788894" y="365126"/>
            <a:ext cx="10564906" cy="845110"/>
          </a:xfrm>
        </p:spPr>
        <p:txBody>
          <a:bodyPr>
            <a:normAutofit/>
          </a:bodyPr>
          <a:lstStyle/>
          <a:p>
            <a:r>
              <a:rPr lang="en-IN" b="0" i="0" u="none" strike="noStrike" dirty="0">
                <a:solidFill>
                  <a:srgbClr val="1F3D5C"/>
                </a:solidFill>
                <a:effectLst/>
                <a:latin typeface="AmazonEmberLight"/>
              </a:rPr>
              <a:t>Running Hadoop on AWS</a:t>
            </a:r>
            <a:endParaRPr lang="en-IN" dirty="0"/>
          </a:p>
        </p:txBody>
      </p:sp>
      <p:sp>
        <p:nvSpPr>
          <p:cNvPr id="3" name="Content Placeholder 2">
            <a:extLst>
              <a:ext uri="{FF2B5EF4-FFF2-40B4-BE49-F238E27FC236}">
                <a16:creationId xmlns:a16="http://schemas.microsoft.com/office/drawing/2014/main" id="{4C46A380-0AD4-4A4C-8E81-564ED4F23F6A}"/>
              </a:ext>
            </a:extLst>
          </p:cNvPr>
          <p:cNvSpPr>
            <a:spLocks noGrp="1"/>
          </p:cNvSpPr>
          <p:nvPr>
            <p:ph idx="1"/>
          </p:nvPr>
        </p:nvSpPr>
        <p:spPr>
          <a:xfrm>
            <a:off x="385482" y="1416424"/>
            <a:ext cx="11546542" cy="5217458"/>
          </a:xfrm>
        </p:spPr>
        <p:txBody>
          <a:bodyPr>
            <a:normAutofit fontScale="40000" lnSpcReduction="20000"/>
          </a:bodyPr>
          <a:lstStyle/>
          <a:p>
            <a:pPr algn="l"/>
            <a:r>
              <a:rPr lang="en-US" sz="4600" dirty="0">
                <a:solidFill>
                  <a:srgbClr val="333333"/>
                </a:solidFill>
                <a:latin typeface="AmazonEmberLight"/>
              </a:rPr>
              <a:t>Amazon EMR is a managed service that lets you process and analyze large datasets using the latest versions of big data processing frameworks such as Apache Hadoop, Spark, HBase, and Presto on fully customizable clusters.</a:t>
            </a:r>
          </a:p>
          <a:p>
            <a:pPr algn="l">
              <a:buFont typeface="Arial" panose="020B0604020202020204" pitchFamily="34" charset="0"/>
              <a:buChar char="•"/>
            </a:pPr>
            <a:r>
              <a:rPr lang="en-US" sz="4600" dirty="0">
                <a:solidFill>
                  <a:srgbClr val="333333"/>
                </a:solidFill>
                <a:latin typeface="AmazonEmberLight"/>
              </a:rPr>
              <a:t>Easy to use: You can launch an Amazon EMR cluster in minutes. You don’t need to worry about node provisioning, cluster setup, Hadoop configuration, or cluster tuning.</a:t>
            </a:r>
          </a:p>
          <a:p>
            <a:pPr algn="l">
              <a:buFont typeface="Arial" panose="020B0604020202020204" pitchFamily="34" charset="0"/>
              <a:buChar char="•"/>
            </a:pPr>
            <a:r>
              <a:rPr lang="en-US" sz="4600" dirty="0">
                <a:solidFill>
                  <a:srgbClr val="333333"/>
                </a:solidFill>
                <a:latin typeface="AmazonEmberLight"/>
              </a:rPr>
              <a:t>Low cost: Amazon EMR pricing is simple and predictable: You pay an hourly rate for every instance hour you use and you can leverage Spot Instances for greater savings.</a:t>
            </a:r>
          </a:p>
          <a:p>
            <a:pPr algn="l">
              <a:buFont typeface="Arial" panose="020B0604020202020204" pitchFamily="34" charset="0"/>
              <a:buChar char="•"/>
            </a:pPr>
            <a:r>
              <a:rPr lang="en-US" sz="4600" dirty="0">
                <a:solidFill>
                  <a:srgbClr val="333333"/>
                </a:solidFill>
                <a:latin typeface="AmazonEmberLight"/>
              </a:rPr>
              <a:t>Elastic: With Amazon EMR, you can provision one, hundreds, or thousands of compute instances to process data at any scale.</a:t>
            </a:r>
          </a:p>
          <a:p>
            <a:pPr algn="l">
              <a:buFont typeface="Arial" panose="020B0604020202020204" pitchFamily="34" charset="0"/>
              <a:buChar char="•"/>
            </a:pPr>
            <a:r>
              <a:rPr lang="en-US" sz="4600" dirty="0">
                <a:solidFill>
                  <a:srgbClr val="333333"/>
                </a:solidFill>
                <a:latin typeface="AmazonEmberLight"/>
              </a:rPr>
              <a:t>Transient: You can use EMRFS to run clusters on-demand based on HDFS data stored persistently in Amazon S3. As jobs finish, you can shut down a cluster and have the data saved in Amazon S3. You pay only for the compute time that the cluster is running.</a:t>
            </a:r>
          </a:p>
          <a:p>
            <a:pPr algn="l">
              <a:buFont typeface="Arial" panose="020B0604020202020204" pitchFamily="34" charset="0"/>
              <a:buChar char="•"/>
            </a:pPr>
            <a:r>
              <a:rPr lang="en-US" sz="4600" dirty="0">
                <a:solidFill>
                  <a:srgbClr val="333333"/>
                </a:solidFill>
                <a:latin typeface="AmazonEmberLight"/>
              </a:rPr>
              <a:t>Secure: Amazon EMR uses all common security characteristics of AWS services:</a:t>
            </a:r>
          </a:p>
          <a:p>
            <a:pPr marL="742950" lvl="1" indent="-285750" algn="l">
              <a:buFont typeface="Arial" panose="020B0604020202020204" pitchFamily="34" charset="0"/>
              <a:buChar char="•"/>
            </a:pPr>
            <a:endParaRPr lang="en-US" sz="4600" dirty="0">
              <a:solidFill>
                <a:srgbClr val="333333"/>
              </a:solidFill>
              <a:latin typeface="AmazonEmberLight"/>
            </a:endParaRPr>
          </a:p>
          <a:p>
            <a:pPr marL="742950" lvl="1" indent="-285750" algn="l">
              <a:buFont typeface="Arial" panose="020B0604020202020204" pitchFamily="34" charset="0"/>
              <a:buChar char="•"/>
            </a:pPr>
            <a:r>
              <a:rPr lang="en-US" sz="4600" dirty="0">
                <a:solidFill>
                  <a:srgbClr val="333333"/>
                </a:solidFill>
                <a:latin typeface="AmazonEmberLight"/>
              </a:rPr>
              <a:t>Identity and Access Management (IAM) roles and policies to manage permissions.</a:t>
            </a:r>
          </a:p>
          <a:p>
            <a:pPr marL="742950" lvl="1" indent="-285750" algn="l">
              <a:buFont typeface="Arial" panose="020B0604020202020204" pitchFamily="34" charset="0"/>
              <a:buChar char="•"/>
            </a:pPr>
            <a:r>
              <a:rPr lang="en-US" sz="4600" dirty="0">
                <a:solidFill>
                  <a:srgbClr val="333333"/>
                </a:solidFill>
                <a:latin typeface="AmazonEmberLight"/>
              </a:rPr>
              <a:t>Encryption in-transit and at-rest to help you protect your data and meet compliance standards, such as HIPAA.</a:t>
            </a:r>
          </a:p>
          <a:p>
            <a:pPr marL="742950" lvl="1" indent="-285750" algn="l">
              <a:buFont typeface="Arial" panose="020B0604020202020204" pitchFamily="34" charset="0"/>
              <a:buChar char="•"/>
            </a:pPr>
            <a:r>
              <a:rPr lang="en-US" sz="4600" dirty="0">
                <a:solidFill>
                  <a:srgbClr val="333333"/>
                </a:solidFill>
                <a:latin typeface="AmazonEmberLight"/>
              </a:rPr>
              <a:t>Security groups to control inbound and outbound network traffic to your cluster nodes.</a:t>
            </a:r>
          </a:p>
          <a:p>
            <a:pPr marL="742950" lvl="1" indent="-285750" algn="l">
              <a:buFont typeface="Arial" panose="020B0604020202020204" pitchFamily="34" charset="0"/>
              <a:buChar char="•"/>
            </a:pPr>
            <a:r>
              <a:rPr lang="en-US" sz="4600" dirty="0">
                <a:solidFill>
                  <a:srgbClr val="333333"/>
                </a:solidFill>
                <a:latin typeface="AmazonEmberLight"/>
              </a:rPr>
              <a:t>AWS CloudTrail: Audit all Amazon EMR PI calls made in your account to provide security analysis, resource change tracking, and compliance auditing.</a:t>
            </a:r>
          </a:p>
          <a:p>
            <a:endParaRPr lang="en-IN" dirty="0"/>
          </a:p>
        </p:txBody>
      </p:sp>
    </p:spTree>
    <p:extLst>
      <p:ext uri="{BB962C8B-B14F-4D97-AF65-F5344CB8AC3E}">
        <p14:creationId xmlns:p14="http://schemas.microsoft.com/office/powerpoint/2010/main" val="1154123740"/>
      </p:ext>
    </p:extLst>
  </p:cSld>
  <p:clrMapOvr>
    <a:masterClrMapping/>
  </p:clrMapOvr>
  <p:transition spd="slow" advClick="0" advTm="2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7CE9-9D91-4845-8289-298A78752E2A}"/>
              </a:ext>
            </a:extLst>
          </p:cNvPr>
          <p:cNvSpPr>
            <a:spLocks noGrp="1"/>
          </p:cNvSpPr>
          <p:nvPr>
            <p:ph type="title"/>
          </p:nvPr>
        </p:nvSpPr>
        <p:spPr/>
        <p:txBody>
          <a:bodyPr/>
          <a:lstStyle/>
          <a:p>
            <a:r>
              <a:rPr lang="en-IN" dirty="0"/>
              <a:t>Configuring AWS Hadoop</a:t>
            </a:r>
          </a:p>
        </p:txBody>
      </p:sp>
      <p:sp>
        <p:nvSpPr>
          <p:cNvPr id="3" name="Content Placeholder 2">
            <a:extLst>
              <a:ext uri="{FF2B5EF4-FFF2-40B4-BE49-F238E27FC236}">
                <a16:creationId xmlns:a16="http://schemas.microsoft.com/office/drawing/2014/main" id="{79AF5051-4B2E-4AFB-B7FE-9C87B4630DE0}"/>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2"/>
              </a:rPr>
              <a:t>AWS EC2 </a:t>
            </a:r>
            <a:r>
              <a:rPr lang="en-IN" b="0" i="0" u="none" strike="noStrike" dirty="0" err="1">
                <a:solidFill>
                  <a:srgbClr val="007ACC"/>
                </a:solidFill>
                <a:effectLst/>
                <a:latin typeface="Source Sans Pro" panose="020B0503030403020204" pitchFamily="34" charset="0"/>
                <a:hlinkClick r:id="rId2"/>
              </a:rPr>
              <a:t>Startup</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3"/>
              </a:rPr>
              <a:t>Select Instance</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4"/>
              </a:rPr>
              <a:t>Instance Type</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5"/>
              </a:rPr>
              <a:t>Instance Details</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6"/>
              </a:rPr>
              <a:t>Storage</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7"/>
              </a:rPr>
              <a:t>Instance Tags</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8"/>
              </a:rPr>
              <a:t>Security Group</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9"/>
              </a:rPr>
              <a:t>Launch Instances</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10"/>
              </a:rPr>
              <a:t>Naming the Instances</a:t>
            </a:r>
            <a:endParaRPr lang="en-IN" b="0" i="0" dirty="0">
              <a:solidFill>
                <a:srgbClr val="1A1A1A"/>
              </a:solidFill>
              <a:effectLst/>
              <a:latin typeface="Source Sans Pro" panose="020B0503030403020204" pitchFamily="34" charset="0"/>
            </a:endParaRPr>
          </a:p>
          <a:p>
            <a:pPr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11"/>
              </a:rPr>
              <a:t>Setting Up Instances</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12"/>
              </a:rPr>
              <a:t>Copy Instance Public DNS Name</a:t>
            </a:r>
            <a:endParaRPr lang="en-IN" b="0" i="0" dirty="0">
              <a:solidFill>
                <a:srgbClr val="1A1A1A"/>
              </a:solidFill>
              <a:effectLst/>
              <a:latin typeface="Source Sans Pro" panose="020B0503030403020204" pitchFamily="34" charset="0"/>
            </a:endParaRPr>
          </a:p>
          <a:p>
            <a:pPr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13"/>
              </a:rPr>
              <a:t>Common Setup on All Nodes</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14"/>
              </a:rPr>
              <a:t>All Nodes: Install Java</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15"/>
              </a:rPr>
              <a:t>All Nodes: Install Apache Hadoop</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16"/>
              </a:rPr>
              <a:t>All Nodes: Setup JAVA_HOME</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17"/>
              </a:rPr>
              <a:t>All Nodes: Update core_site.xml</a:t>
            </a:r>
            <a:endParaRPr lang="en-IN" b="0" i="0" dirty="0">
              <a:solidFill>
                <a:srgbClr val="1A1A1A"/>
              </a:solidFill>
              <a:effectLst/>
              <a:latin typeface="Source Sans Pro" panose="020B0503030403020204" pitchFamily="34" charset="0"/>
            </a:endParaRPr>
          </a:p>
          <a:p>
            <a:pPr marL="742950" lvl="1" indent="-285750" algn="l">
              <a:buFont typeface="Arial" panose="020B0604020202020204" pitchFamily="34" charset="0"/>
              <a:buChar char="•"/>
            </a:pPr>
            <a:r>
              <a:rPr lang="en-IN" b="0" i="0" u="none" strike="noStrike" dirty="0">
                <a:solidFill>
                  <a:srgbClr val="007ACC"/>
                </a:solidFill>
                <a:effectLst/>
                <a:latin typeface="Source Sans Pro" panose="020B0503030403020204" pitchFamily="34" charset="0"/>
                <a:hlinkClick r:id="rId18"/>
              </a:rPr>
              <a:t>All Nodes: Create Data Dir</a:t>
            </a:r>
            <a:endParaRPr lang="en-IN" b="0" i="0" dirty="0">
              <a:solidFill>
                <a:srgbClr val="1A1A1A"/>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1868965391"/>
      </p:ext>
    </p:extLst>
  </p:cSld>
  <p:clrMapOvr>
    <a:masterClrMapping/>
  </p:clrMapOvr>
  <p:transition spd="slow" advClick="0" advTm="2000">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1551</TotalTime>
  <Words>2724</Words>
  <Application>Microsoft Office PowerPoint</Application>
  <PresentationFormat>Widescreen</PresentationFormat>
  <Paragraphs>187</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AmazonEmberLight</vt:lpstr>
      <vt:lpstr>Arial</vt:lpstr>
      <vt:lpstr>Inconsolata</vt:lpstr>
      <vt:lpstr>Roboto Slab</vt:lpstr>
      <vt:lpstr>Rockwell</vt:lpstr>
      <vt:lpstr>Rockwell Condensed</vt:lpstr>
      <vt:lpstr>Source Sans Pro</vt:lpstr>
      <vt:lpstr>Wingdings</vt:lpstr>
      <vt:lpstr>Wood Type</vt:lpstr>
      <vt:lpstr>HADOOP</vt:lpstr>
      <vt:lpstr>HADOOP</vt:lpstr>
      <vt:lpstr>PowerPoint Presentation</vt:lpstr>
      <vt:lpstr>PowerPoint Presentation</vt:lpstr>
      <vt:lpstr>PowerPoint Presentation</vt:lpstr>
      <vt:lpstr>PowerPoint Presentation</vt:lpstr>
      <vt:lpstr>PowerPoint Presentation</vt:lpstr>
      <vt:lpstr>Running Hadoop on AWS</vt:lpstr>
      <vt:lpstr>Configuring AWS Hadoop</vt:lpstr>
      <vt:lpstr>PowerPoint Presentation</vt:lpstr>
      <vt:lpstr>Steps: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Komal Choudhari</dc:creator>
  <cp:lastModifiedBy>Shubham Choudhary</cp:lastModifiedBy>
  <cp:revision>13</cp:revision>
  <dcterms:created xsi:type="dcterms:W3CDTF">2022-02-25T08:57:15Z</dcterms:created>
  <dcterms:modified xsi:type="dcterms:W3CDTF">2022-03-04T06:12:37Z</dcterms:modified>
</cp:coreProperties>
</file>