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304" r:id="rId5"/>
    <p:sldId id="288" r:id="rId6"/>
    <p:sldId id="305" r:id="rId7"/>
    <p:sldId id="306" r:id="rId8"/>
    <p:sldId id="308" r:id="rId9"/>
    <p:sldId id="307" r:id="rId10"/>
    <p:sldId id="309" r:id="rId11"/>
    <p:sldId id="310" r:id="rId12"/>
    <p:sldId id="316" r:id="rId13"/>
    <p:sldId id="317" r:id="rId14"/>
    <p:sldId id="318" r:id="rId15"/>
    <p:sldId id="267" r:id="rId16"/>
    <p:sldId id="296" r:id="rId17"/>
    <p:sldId id="268" r:id="rId18"/>
    <p:sldId id="269" r:id="rId19"/>
    <p:sldId id="270" r:id="rId20"/>
    <p:sldId id="28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Black" panose="020F0502020204030203" pitchFamily="34" charset="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855"/>
    <a:srgbClr val="ED115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9B6EC-3130-44A9-A1D7-8C6985C5B6DE}">
  <a:tblStyle styleId="{DA09B6EC-3130-44A9-A1D7-8C6985C5B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5261" autoAdjust="0"/>
  </p:normalViewPr>
  <p:slideViewPr>
    <p:cSldViewPr snapToGrid="0">
      <p:cViewPr varScale="1">
        <p:scale>
          <a:sx n="154" d="100"/>
          <a:sy n="154" d="100"/>
        </p:scale>
        <p:origin x="192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1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29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1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8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2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4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95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06672f1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06672f1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1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06672f1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06672f1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3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06672f1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06672f1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42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06672f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06672f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766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d81d77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d81d777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8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506672f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506672f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3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81d777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81d777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7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3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4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31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7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76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18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06672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06672f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4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497E156-6C5D-476B-8F36-9A06FB97E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6D92B9E3-EFAB-4461-80EC-21FE8755C5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4AECF-30B4-4E2F-8772-043FD52EA411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8611577-0716-4F3B-8535-2A9F912B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0521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9BFB553-B582-49DC-B74A-4753BFED8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C40F14E-6602-4A1C-9AFF-8900E6B601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57A1-48AC-4C58-9C31-3834E43F8AC0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A3FCD05-D868-4826-B35E-71E5821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62872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E26864F3-DEA7-412D-80AE-F38AF8284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9D48E34B-AFEF-453E-BE23-F701A84EA9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96BE9-9416-4EC0-A6CD-00052AD3B963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6E369A15-DF54-45BF-89AD-A6515904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621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5A402927-9703-45B3-852F-B4BC75C0C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43708AB-7902-4B87-8EB1-AFE2CE9562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BBFC-0E8A-4420-9739-DE5207B911D1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A0F16332-8B3F-45A4-BB75-B1255A78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94784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7A66D071-48DA-4905-9A98-B40FB00FE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68BB1570-6EEE-4870-BEFE-FFB751CC11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4D4C3-DA74-4719-8FAC-F2BF63B3F2BF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E845EE2D-8314-4C99-A132-9B3F9147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307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0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1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jpeg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15B13CD5-ABA8-4EBE-B70B-403BD427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6337" cy="5142794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0E86B8FA-A6A0-4C50-B54A-C49B33B0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17" y="114457"/>
            <a:ext cx="447669" cy="68532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28" name="bk object 18">
            <a:extLst>
              <a:ext uri="{FF2B5EF4-FFF2-40B4-BE49-F238E27FC236}">
                <a16:creationId xmlns:a16="http://schemas.microsoft.com/office/drawing/2014/main" id="{6C9FD758-1580-4122-B990-52745EA3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287" y="9185"/>
            <a:ext cx="603631" cy="69522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29" name="bk object 19">
            <a:extLst>
              <a:ext uri="{FF2B5EF4-FFF2-40B4-BE49-F238E27FC236}">
                <a16:creationId xmlns:a16="http://schemas.microsoft.com/office/drawing/2014/main" id="{3D693041-6145-40A8-9A30-1BEC99D7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891" y="1009624"/>
            <a:ext cx="398570" cy="64717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0" name="bk object 20">
            <a:extLst>
              <a:ext uri="{FF2B5EF4-FFF2-40B4-BE49-F238E27FC236}">
                <a16:creationId xmlns:a16="http://schemas.microsoft.com/office/drawing/2014/main" id="{1DD590E1-E211-497D-83A4-D2292A4A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286" y="285436"/>
            <a:ext cx="399292" cy="39070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1" name="bk object 21">
            <a:extLst>
              <a:ext uri="{FF2B5EF4-FFF2-40B4-BE49-F238E27FC236}">
                <a16:creationId xmlns:a16="http://schemas.microsoft.com/office/drawing/2014/main" id="{076C686D-FFB9-4834-BCA9-705A6889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286" y="895167"/>
            <a:ext cx="491714" cy="115234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2" name="bk object 22">
            <a:extLst>
              <a:ext uri="{FF2B5EF4-FFF2-40B4-BE49-F238E27FC236}">
                <a16:creationId xmlns:a16="http://schemas.microsoft.com/office/drawing/2014/main" id="{00F30C5A-7C4C-43CE-B663-3C97216A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552" y="4523878"/>
            <a:ext cx="1197154" cy="418969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3" name="Holder 2">
            <a:extLst>
              <a:ext uri="{FF2B5EF4-FFF2-40B4-BE49-F238E27FC236}">
                <a16:creationId xmlns:a16="http://schemas.microsoft.com/office/drawing/2014/main" id="{5E55FE2B-DC77-4088-B99E-3FE108D7C2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056" y="205599"/>
            <a:ext cx="8229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4" name="Holder 3">
            <a:extLst>
              <a:ext uri="{FF2B5EF4-FFF2-40B4-BE49-F238E27FC236}">
                <a16:creationId xmlns:a16="http://schemas.microsoft.com/office/drawing/2014/main" id="{9135F317-02F3-4172-B6DB-92091C29D7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056" y="1182722"/>
            <a:ext cx="8229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DA61B22-21F1-470C-9C49-84A881C2E9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9134" y="4783172"/>
            <a:ext cx="292573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58750AA-0B34-42E3-8B44-DCFC4CA4CB9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056" y="4783172"/>
            <a:ext cx="210332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B948D-1553-4110-A729-BDD20215B0FA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EAC3088-6A2A-44B2-9B30-751F32D4A1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22" y="4783172"/>
            <a:ext cx="2103322" cy="21544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2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2035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406999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610499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813999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035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406999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610499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813999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017499" eaLnBrk="1" hangingPunct="1">
        <a:defRPr>
          <a:latin typeface="+mn-lt"/>
          <a:ea typeface="+mn-ea"/>
          <a:cs typeface="+mn-cs"/>
        </a:defRPr>
      </a:lvl6pPr>
      <a:lvl7pPr marL="1220998" eaLnBrk="1" hangingPunct="1">
        <a:defRPr>
          <a:latin typeface="+mn-lt"/>
          <a:ea typeface="+mn-ea"/>
          <a:cs typeface="+mn-cs"/>
        </a:defRPr>
      </a:lvl7pPr>
      <a:lvl8pPr marL="1424498" eaLnBrk="1" hangingPunct="1">
        <a:defRPr>
          <a:latin typeface="+mn-lt"/>
          <a:ea typeface="+mn-ea"/>
          <a:cs typeface="+mn-cs"/>
        </a:defRPr>
      </a:lvl8pPr>
      <a:lvl9pPr marL="162799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03500" eaLnBrk="1" hangingPunct="1">
        <a:defRPr>
          <a:latin typeface="+mn-lt"/>
          <a:ea typeface="+mn-ea"/>
          <a:cs typeface="+mn-cs"/>
        </a:defRPr>
      </a:lvl2pPr>
      <a:lvl3pPr marL="406999" eaLnBrk="1" hangingPunct="1">
        <a:defRPr>
          <a:latin typeface="+mn-lt"/>
          <a:ea typeface="+mn-ea"/>
          <a:cs typeface="+mn-cs"/>
        </a:defRPr>
      </a:lvl3pPr>
      <a:lvl4pPr marL="610499" eaLnBrk="1" hangingPunct="1">
        <a:defRPr>
          <a:latin typeface="+mn-lt"/>
          <a:ea typeface="+mn-ea"/>
          <a:cs typeface="+mn-cs"/>
        </a:defRPr>
      </a:lvl4pPr>
      <a:lvl5pPr marL="813999" eaLnBrk="1" hangingPunct="1">
        <a:defRPr>
          <a:latin typeface="+mn-lt"/>
          <a:ea typeface="+mn-ea"/>
          <a:cs typeface="+mn-cs"/>
        </a:defRPr>
      </a:lvl5pPr>
      <a:lvl6pPr marL="1017499" eaLnBrk="1" hangingPunct="1">
        <a:defRPr>
          <a:latin typeface="+mn-lt"/>
          <a:ea typeface="+mn-ea"/>
          <a:cs typeface="+mn-cs"/>
        </a:defRPr>
      </a:lvl6pPr>
      <a:lvl7pPr marL="1220998" eaLnBrk="1" hangingPunct="1">
        <a:defRPr>
          <a:latin typeface="+mn-lt"/>
          <a:ea typeface="+mn-ea"/>
          <a:cs typeface="+mn-cs"/>
        </a:defRPr>
      </a:lvl7pPr>
      <a:lvl8pPr marL="1424498" eaLnBrk="1" hangingPunct="1">
        <a:defRPr>
          <a:latin typeface="+mn-lt"/>
          <a:ea typeface="+mn-ea"/>
          <a:cs typeface="+mn-cs"/>
        </a:defRPr>
      </a:lvl8pPr>
      <a:lvl9pPr marL="162799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30984" y="1678086"/>
            <a:ext cx="34596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defTabSz="457200" eaLnBrk="1" latinLnBrk="0" hangingPunct="1">
              <a:defRPr sz="4400" b="1" kern="1200" spc="0">
                <a:ln w="0"/>
                <a:solidFill>
                  <a:srgbClr val="EA1457"/>
                </a:solidFill>
                <a:latin typeface="Lato" panose="020F0502020204030203" pitchFamily="34" charset="0"/>
                <a:ea typeface="+mn-ea"/>
                <a:cs typeface="Calibri Light" panose="020F0302020204030204" pitchFamily="34" charset="0"/>
              </a:defRPr>
            </a:lvl1pPr>
            <a:lvl2pPr marL="4572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3200" dirty="0">
                <a:solidFill>
                  <a:schemeClr val="accent1">
                    <a:lumMod val="50000"/>
                  </a:schemeClr>
                </a:solidFill>
              </a:rPr>
              <a:t>MODULE 7 : </a:t>
            </a:r>
          </a:p>
          <a:p>
            <a:r>
              <a:rPr lang="en-IN" sz="4000" dirty="0">
                <a:latin typeface="Lato Black" panose="020F0A02020204030203" pitchFamily="34" charset="0"/>
              </a:rPr>
              <a:t>Miscellaneous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836371" y="1818640"/>
            <a:ext cx="4421360" cy="209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 set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Printenv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env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780387" y="1000621"/>
            <a:ext cx="5160287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List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419821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44012" y="1286279"/>
            <a:ext cx="6655885" cy="3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It is a list of directories separated by a colon “:” /home/tom/bin:/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usr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/local/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sbin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usr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/local/bin:/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usr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sbin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usr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/bin:/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sbin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:/bin:/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usr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/games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This list represents the search path for commands and binaries, when you issue a command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show the current search path $ echo $PATH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add a folder to the end of the path $ export PATH=$PATH:/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usr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/bin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add a folder to the beginning of the path $ export PATH=/bin:${PATH}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44012" y="266614"/>
            <a:ext cx="6324804" cy="102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32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sz="2800" dirty="0"/>
              <a:t>Common Environment variables:</a:t>
            </a:r>
          </a:p>
          <a:p>
            <a:r>
              <a:rPr lang="en-IN" sz="28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84511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81333" y="1473563"/>
            <a:ext cx="6604723" cy="238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Responsible for setting the shell prompt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</a:pPr>
            <a:r>
              <a:rPr lang="en-IN" sz="1400" dirty="0">
                <a:latin typeface="Lato" panose="020F0502020204030203" pitchFamily="34" charset="0"/>
              </a:rPr>
              <a:t>\u </a:t>
            </a:r>
            <a:r>
              <a:rPr lang="en-IN" sz="1400" dirty="0">
                <a:latin typeface="Lato" panose="020F0502020204030203" pitchFamily="34" charset="0"/>
                <a:sym typeface="Wingdings" pitchFamily="2" charset="2"/>
              </a:rPr>
              <a:t></a:t>
            </a:r>
            <a:r>
              <a:rPr lang="en-IN" sz="1400" dirty="0">
                <a:latin typeface="Lato" panose="020F0502020204030203" pitchFamily="34" charset="0"/>
              </a:rPr>
              <a:t>username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</a:pPr>
            <a:r>
              <a:rPr lang="en-IN" sz="1400" dirty="0">
                <a:latin typeface="Lato" panose="020F0502020204030203" pitchFamily="34" charset="0"/>
              </a:rPr>
              <a:t>\h </a:t>
            </a:r>
            <a:r>
              <a:rPr lang="en-IN" sz="1400" dirty="0">
                <a:latin typeface="Lato" panose="020F0502020204030203" pitchFamily="34" charset="0"/>
                <a:sym typeface="Wingdings" pitchFamily="2" charset="2"/>
              </a:rPr>
              <a:t></a:t>
            </a:r>
            <a:r>
              <a:rPr lang="en-IN" sz="1400" dirty="0">
                <a:latin typeface="Lato" panose="020F0502020204030203" pitchFamily="34" charset="0"/>
              </a:rPr>
              <a:t>hostname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</a:pPr>
            <a:r>
              <a:rPr lang="en-IN" sz="1400" dirty="0">
                <a:latin typeface="Lato" panose="020F0502020204030203" pitchFamily="34" charset="0"/>
              </a:rPr>
              <a:t>\W </a:t>
            </a:r>
            <a:r>
              <a:rPr lang="en-IN" sz="1400" dirty="0">
                <a:latin typeface="Lato" panose="020F0502020204030203" pitchFamily="34" charset="0"/>
                <a:sym typeface="Wingdings" pitchFamily="2" charset="2"/>
              </a:rPr>
              <a:t></a:t>
            </a:r>
            <a:r>
              <a:rPr lang="en-IN" sz="1400" dirty="0">
                <a:latin typeface="Lato" panose="020F0502020204030203" pitchFamily="34" charset="0"/>
              </a:rPr>
              <a:t>current working directory </a:t>
            </a:r>
          </a:p>
          <a:p>
            <a:pPr lvl="1"/>
            <a:endParaRPr lang="en-IN" dirty="0"/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Example $ export PS1=[\u@\h \W]\$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81333" y="366138"/>
            <a:ext cx="5746307" cy="100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l">
              <a:buClrTx/>
              <a:buFontTx/>
            </a:pPr>
            <a:r>
              <a:rPr lang="en-IN" sz="2800" b="1" dirty="0">
                <a:solidFill>
                  <a:srgbClr val="ED1157"/>
                </a:solidFill>
                <a:latin typeface="Lato" panose="020F0502020204030203" pitchFamily="34" charset="0"/>
              </a:rPr>
              <a:t>Common Environment variables:</a:t>
            </a:r>
          </a:p>
          <a:p>
            <a:pPr algn="l">
              <a:buClrTx/>
              <a:buFontTx/>
            </a:pPr>
            <a:r>
              <a:rPr lang="en-IN" sz="2800" b="1" dirty="0">
                <a:solidFill>
                  <a:srgbClr val="ED1157"/>
                </a:solidFill>
                <a:latin typeface="Lato" panose="020F0502020204030203" pitchFamily="34" charset="0"/>
              </a:rPr>
              <a:t>PS1</a:t>
            </a:r>
            <a:endParaRPr lang="en-IN"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6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674640" y="2132927"/>
            <a:ext cx="6655885" cy="3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Contains the path to the login shell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Example: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$ echo $SHELL /bin/bash</a:t>
            </a:r>
            <a:endParaRPr lang="en-US" sz="1400" dirty="0">
              <a:latin typeface="Lato" panose="020F0502020204030203" pitchFamily="34" charset="0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674640" y="1131250"/>
            <a:ext cx="5740086" cy="100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l">
              <a:buClrTx/>
              <a:buFontTx/>
            </a:pPr>
            <a:r>
              <a:rPr lang="en-IN" sz="2800" b="1" dirty="0">
                <a:solidFill>
                  <a:srgbClr val="ED1157"/>
                </a:solidFill>
                <a:latin typeface="Lato" panose="020F0502020204030203" pitchFamily="34" charset="0"/>
              </a:rPr>
              <a:t>Common Environment variables:</a:t>
            </a:r>
          </a:p>
          <a:p>
            <a:pPr algn="l">
              <a:buClrTx/>
              <a:buFontTx/>
            </a:pPr>
            <a:r>
              <a:rPr lang="en-IN" sz="2800" b="1" dirty="0">
                <a:solidFill>
                  <a:srgbClr val="ED1157"/>
                </a:solidFill>
                <a:latin typeface="Lato" panose="020F0502020204030203" pitchFamily="34" charset="0"/>
              </a:rPr>
              <a:t>SHELL</a:t>
            </a:r>
            <a:endParaRPr lang="en-IN" sz="32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4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655980" y="1647734"/>
            <a:ext cx="6554960" cy="2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EDITOR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TERM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HOME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HOSTNAME</a:t>
            </a: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655980" y="994164"/>
            <a:ext cx="5600862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fontAlgn="base" hangingPunct="1">
              <a:buClrTx/>
              <a:buSzPts val="2800"/>
              <a:buFontTx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Common Environment Variables:</a:t>
            </a:r>
          </a:p>
        </p:txBody>
      </p:sp>
    </p:spTree>
    <p:extLst>
      <p:ext uri="{BB962C8B-B14F-4D97-AF65-F5344CB8AC3E}">
        <p14:creationId xmlns:p14="http://schemas.microsoft.com/office/powerpoint/2010/main" val="68048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686703" y="282871"/>
            <a:ext cx="2701103" cy="70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Links in Unix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1633963" y="992052"/>
            <a:ext cx="6010159" cy="36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On the UNIX command line, the tool 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Courier New"/>
              </a:rPr>
              <a:t>ln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 abbreviates the term link.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It allows you to create an additional reference to a file, or directory.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It does that by adding an additional name of an entry in the file allocation table of the file system.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It is an essential tool in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unix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 and it is part of the package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Nunit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Courier New"/>
              </a:rPr>
              <a:t>coreutils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Nunito"/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  <a:sym typeface="Nunito"/>
            </a:endParaRP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  <a:sym typeface="Nunito"/>
            </a:endParaRP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  <a:sym typeface="Nunito"/>
            </a:endParaRP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922" y="3664655"/>
            <a:ext cx="2726738" cy="48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686703" y="282871"/>
            <a:ext cx="4239176" cy="70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Links in Unix(</a:t>
            </a:r>
            <a:r>
              <a:rPr lang="en-IN" sz="3000" b="1" dirty="0">
                <a:solidFill>
                  <a:srgbClr val="ED1157"/>
                </a:solidFill>
                <a:latin typeface="Lato" panose="020F0502020204030203" pitchFamily="34" charset="0"/>
              </a:rPr>
              <a:t>contd.)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1633963" y="992052"/>
            <a:ext cx="6010159" cy="435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highlight>
                  <a:srgbClr val="FFFFFF"/>
                </a:highlight>
                <a:latin typeface="Lato" panose="020F0502020204030203" pitchFamily="34" charset="0"/>
              </a:rPr>
              <a:t>Links on </a:t>
            </a:r>
            <a:r>
              <a:rPr lang="en-US" sz="1600" b="1" dirty="0" err="1">
                <a:highlight>
                  <a:srgbClr val="FFFFFF"/>
                </a:highlight>
                <a:latin typeface="Lato" panose="020F0502020204030203" pitchFamily="34" charset="0"/>
              </a:rPr>
              <a:t>unix</a:t>
            </a:r>
            <a:r>
              <a:rPr lang="en-US" sz="1600" b="1" dirty="0">
                <a:highlight>
                  <a:srgbClr val="FFFFFF"/>
                </a:highlight>
                <a:latin typeface="Lato" panose="020F0502020204030203" pitchFamily="34" charset="0"/>
              </a:rPr>
              <a:t> file system are of two types: </a:t>
            </a:r>
          </a:p>
          <a:p>
            <a:pPr marL="0" indent="0">
              <a:buNone/>
            </a:pPr>
            <a:endParaRPr lang="en-US" sz="1600" dirty="0"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1600" b="1" dirty="0" err="1">
                <a:highlight>
                  <a:srgbClr val="FFFFFF"/>
                </a:highlight>
                <a:latin typeface="Lato" panose="020F0502020204030203" pitchFamily="34" charset="0"/>
              </a:rPr>
              <a:t>Hardlink</a:t>
            </a:r>
            <a:endParaRPr lang="en-US" sz="1600" b="1" dirty="0"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1600" b="1" dirty="0"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Linking files by reference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System maintains a count of the number of links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  <a:sym typeface="Arial"/>
              </a:rPr>
              <a:t>Does not work across file system</a:t>
            </a:r>
          </a:p>
          <a:p>
            <a:pPr marL="0" indent="0">
              <a:buNone/>
            </a:pPr>
            <a:endParaRPr lang="en-US" sz="1600" dirty="0"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1600" dirty="0"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1600" b="1" dirty="0" err="1">
                <a:highlight>
                  <a:srgbClr val="FFFFFF"/>
                </a:highlight>
                <a:latin typeface="Lato" panose="020F0502020204030203" pitchFamily="34" charset="0"/>
              </a:rPr>
              <a:t>Softlink</a:t>
            </a:r>
            <a:r>
              <a:rPr lang="en-US" sz="1600" b="1" dirty="0">
                <a:highlight>
                  <a:srgbClr val="FFFFFF"/>
                </a:highlight>
                <a:latin typeface="Lato" panose="020F0502020204030203" pitchFamily="34" charset="0"/>
              </a:rPr>
              <a:t> or Symbolic link</a:t>
            </a:r>
          </a:p>
          <a:p>
            <a:pPr marL="0" indent="0">
              <a:buNone/>
            </a:pPr>
            <a:endParaRPr lang="en-US" sz="1600" b="1" dirty="0"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</a:rPr>
              <a:t>Linking files by name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</a:rPr>
              <a:t>No counter is maintained </a:t>
            </a:r>
          </a:p>
          <a:p>
            <a:pPr indent="-298450">
              <a:lnSpc>
                <a:spcPct val="115000"/>
              </a:lnSpc>
              <a:buClr>
                <a:srgbClr val="ED1157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cs typeface="Arial"/>
              </a:rPr>
              <a:t>Work across file system</a:t>
            </a: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A141B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4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980" y="448429"/>
            <a:ext cx="4488180" cy="424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6572250" y="1934042"/>
            <a:ext cx="1653540" cy="16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D1157"/>
                </a:solidFill>
                <a:latin typeface="Lato" panose="020F0502020204030203" pitchFamily="34" charset="0"/>
              </a:rPr>
              <a:t>A hard link is a UNIX path name for a file. </a:t>
            </a:r>
            <a:endParaRPr sz="16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D1157"/>
                </a:solidFill>
                <a:latin typeface="Lato" panose="020F0502020204030203" pitchFamily="34" charset="0"/>
              </a:rPr>
              <a:t>It is created with </a:t>
            </a:r>
            <a:r>
              <a:rPr lang="en" sz="1600" b="1" dirty="0">
                <a:solidFill>
                  <a:srgbClr val="ED1157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ln</a:t>
            </a:r>
            <a:r>
              <a:rPr lang="en" sz="1600" b="1" dirty="0">
                <a:solidFill>
                  <a:srgbClr val="ED1157"/>
                </a:solidFill>
                <a:latin typeface="Lato" panose="020F0502020204030203" pitchFamily="34" charset="0"/>
              </a:rPr>
              <a:t> command.</a:t>
            </a:r>
            <a:endParaRPr b="1" dirty="0">
              <a:solidFill>
                <a:srgbClr val="ED1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0" y="259261"/>
            <a:ext cx="4710883" cy="4360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621067" y="1947185"/>
            <a:ext cx="1754026" cy="218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 sz="1600" b="1">
                <a:solidFill>
                  <a:srgbClr val="ED1157"/>
                </a:solidFill>
                <a:latin typeface="Lato" panose="020F0502020204030203" pitchFamily="34" charset="0"/>
              </a:defRPr>
            </a:lvl1pPr>
          </a:lstStyle>
          <a:p>
            <a:pPr algn="l"/>
            <a:r>
              <a:rPr lang="en" dirty="0"/>
              <a:t>Symbolic link is also a means of referencing a file.</a:t>
            </a:r>
            <a:endParaRPr dirty="0"/>
          </a:p>
          <a:p>
            <a:pPr algn="l"/>
            <a:endParaRPr dirty="0"/>
          </a:p>
          <a:p>
            <a:pPr algn="l"/>
            <a:r>
              <a:rPr lang="en" dirty="0"/>
              <a:t>It is created with </a:t>
            </a:r>
            <a:r>
              <a:rPr lang="en" dirty="0">
                <a:sym typeface="Courier New"/>
              </a:rPr>
              <a:t>ln -s</a:t>
            </a:r>
            <a:r>
              <a:rPr lang="en" dirty="0"/>
              <a:t> command.</a:t>
            </a:r>
            <a:endParaRPr dirty="0"/>
          </a:p>
          <a:p>
            <a:pPr algn="l"/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7"/>
          <p:cNvGraphicFramePr/>
          <p:nvPr/>
        </p:nvGraphicFramePr>
        <p:xfrm>
          <a:off x="1622872" y="1525818"/>
          <a:ext cx="6218108" cy="3035950"/>
        </p:xfrm>
        <a:graphic>
          <a:graphicData uri="http://schemas.openxmlformats.org/drawingml/2006/table">
            <a:tbl>
              <a:tblPr>
                <a:noFill/>
                <a:tableStyleId>{DA09B6EC-3130-44A9-A1D7-8C6985C5B6DE}</a:tableStyleId>
              </a:tblPr>
              <a:tblGrid>
                <a:gridCol w="301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5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Lato" panose="020F0502020204030203" pitchFamily="34" charset="0"/>
                        </a:rPr>
                        <a:t>Hardlink</a:t>
                      </a:r>
                      <a:endParaRPr sz="1800" b="1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Lato" panose="020F0502020204030203" pitchFamily="34" charset="0"/>
                        </a:rPr>
                        <a:t>Softlink</a:t>
                      </a:r>
                      <a:endParaRPr sz="1800" b="1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Lato" panose="020F0502020204030203" pitchFamily="34" charset="0"/>
                        </a:rPr>
                        <a:t>Does not create a new inode</a:t>
                      </a:r>
                      <a:endParaRPr sz="1400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Lato" panose="020F0502020204030203" pitchFamily="34" charset="0"/>
                        </a:rPr>
                        <a:t>Create a new inode </a:t>
                      </a:r>
                      <a:endParaRPr sz="140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Lato" panose="020F0502020204030203" pitchFamily="34" charset="0"/>
                        </a:rPr>
                        <a:t>Cannot link directories unless it is done by root </a:t>
                      </a:r>
                      <a:endParaRPr sz="1400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Lato" panose="020F0502020204030203" pitchFamily="34" charset="0"/>
                        </a:rPr>
                        <a:t>Can link directories </a:t>
                      </a:r>
                      <a:endParaRPr sz="1400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Lato" panose="020F0502020204030203" pitchFamily="34" charset="0"/>
                        </a:rPr>
                        <a:t>Cannot link files across file systems </a:t>
                      </a:r>
                      <a:endParaRPr sz="140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Lato" panose="020F0502020204030203" pitchFamily="34" charset="0"/>
                        </a:rPr>
                        <a:t>Can link files across file system </a:t>
                      </a:r>
                      <a:endParaRPr sz="1400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Lato" panose="020F0502020204030203" pitchFamily="34" charset="0"/>
                        </a:rPr>
                        <a:t>Increase hard link count of the linked inode </a:t>
                      </a:r>
                      <a:endParaRPr sz="140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Lato" panose="020F0502020204030203" pitchFamily="34" charset="0"/>
                        </a:rPr>
                        <a:t>Does not change hard link count of the linked inode</a:t>
                      </a:r>
                      <a:endParaRPr sz="1400" dirty="0">
                        <a:latin typeface="Lato" panose="020F0502020204030203" pitchFamily="34" charset="0"/>
                      </a:endParaRPr>
                    </a:p>
                  </a:txBody>
                  <a:tcPr marL="79756" marR="79756" marT="79756" marB="797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0" name="Google Shape;150;p27"/>
          <p:cNvSpPr txBox="1"/>
          <p:nvPr/>
        </p:nvSpPr>
        <p:spPr>
          <a:xfrm>
            <a:off x="1526373" y="448083"/>
            <a:ext cx="5072547" cy="6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eaLnBrk="1" fontAlgn="base" hangingPunct="1">
              <a:buSzPts val="2800"/>
              <a:buNone/>
              <a:defRPr sz="32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sz="3000" dirty="0"/>
              <a:t>Key Takeaways </a:t>
            </a:r>
            <a:r>
              <a:rPr lang="en-IN" sz="3000" dirty="0"/>
              <a:t>on Links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483582" y="796422"/>
            <a:ext cx="6071807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sz="2800" b="1" dirty="0">
                <a:solidFill>
                  <a:srgbClr val="ED1157"/>
                </a:solidFill>
                <a:latin typeface="Lato" panose="020F0502020204030203" pitchFamily="34" charset="0"/>
              </a:rPr>
              <a:t>Environment Variables - Basics</a:t>
            </a:r>
            <a:endParaRPr sz="28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483582" y="1420962"/>
            <a:ext cx="6505599" cy="372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Lato" panose="020F0502020204030203" pitchFamily="34" charset="0"/>
              </a:rPr>
              <a:t>Environment Variables are variables that store information about the system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  <a:defRPr/>
            </a:pPr>
            <a:endParaRPr lang="en-IN" dirty="0">
              <a:latin typeface="Lato" panose="020F0502020204030203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Lato" panose="020F0502020204030203" pitchFamily="34" charset="0"/>
              </a:rPr>
              <a:t>They can be used to store data, set configuration options and customize the shell environment under Linux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  <a:defRPr/>
            </a:pPr>
            <a:endParaRPr lang="en-IN" dirty="0">
              <a:latin typeface="Lato" panose="020F0502020204030203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Lato" panose="020F0502020204030203" pitchFamily="34" charset="0"/>
              </a:rPr>
              <a:t>Can be divided into two types:</a:t>
            </a:r>
          </a:p>
          <a:p>
            <a:pPr marL="285750" lvl="6" indent="-285750">
              <a:spcBef>
                <a:spcPts val="600"/>
              </a:spcBef>
              <a:buClr>
                <a:srgbClr val="ED1157"/>
              </a:buClr>
              <a:buSzPct val="88000"/>
              <a:buFont typeface="Courier New" panose="02070309020205020404" pitchFamily="49" charset="0"/>
              <a:buChar char="o"/>
              <a:defRPr/>
            </a:pPr>
            <a:r>
              <a:rPr lang="en-IN" dirty="0">
                <a:latin typeface="Lato" panose="020F0502020204030203" pitchFamily="34" charset="0"/>
              </a:rPr>
              <a:t>System Environment Variables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88000"/>
              <a:buFont typeface="Courier New" panose="02070309020205020404" pitchFamily="49" charset="0"/>
              <a:buChar char="o"/>
              <a:defRPr/>
            </a:pPr>
            <a:r>
              <a:rPr lang="en-IN" dirty="0">
                <a:latin typeface="Lato" panose="020F0502020204030203" pitchFamily="34" charset="0"/>
              </a:rPr>
              <a:t>Local variables</a:t>
            </a:r>
            <a:r>
              <a:rPr lang="en-IN" sz="1600" dirty="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9673" y="2189810"/>
            <a:ext cx="2585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kern="1200" dirty="0">
                <a:ln w="0"/>
                <a:solidFill>
                  <a:srgbClr val="EA1457"/>
                </a:solidFill>
                <a:latin typeface="Lato Black" panose="020F0A02020204030203" pitchFamily="34" charset="0"/>
                <a:ea typeface="+mn-ea"/>
                <a:cs typeface="Calibri Light" panose="020F0302020204030204" pitchFamily="34" charset="0"/>
              </a:rPr>
              <a:t>Thank You!</a:t>
            </a:r>
            <a:endParaRPr lang="en-IN" sz="3600" b="1" kern="1200" dirty="0">
              <a:ln w="0"/>
              <a:solidFill>
                <a:srgbClr val="EA1457"/>
              </a:solidFill>
              <a:latin typeface="Lato Black" panose="020F0A02020204030203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6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570067" y="557135"/>
            <a:ext cx="6150633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IN" sz="2800" b="1" dirty="0">
                <a:solidFill>
                  <a:srgbClr val="ED1157"/>
                </a:solidFill>
                <a:latin typeface="Lato" panose="020F0502020204030203" pitchFamily="34" charset="0"/>
              </a:rPr>
              <a:t>Environment Variables - Basics</a:t>
            </a:r>
            <a:endParaRPr sz="28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70067" y="1210705"/>
            <a:ext cx="6876865" cy="3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buClr>
                <a:srgbClr val="C80056"/>
              </a:buClr>
              <a:buSzPct val="85000"/>
              <a:buNone/>
              <a:defRPr/>
            </a:pPr>
            <a:r>
              <a:rPr lang="en-IN" sz="1400" b="1" dirty="0">
                <a:solidFill>
                  <a:srgbClr val="ED1157"/>
                </a:solidFill>
                <a:latin typeface="Lato" panose="020F0502020204030203" pitchFamily="34" charset="0"/>
              </a:rPr>
              <a:t>System Variables: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85000"/>
              <a:defRPr/>
            </a:pPr>
            <a:r>
              <a:rPr lang="en-IN" sz="1400" b="1" dirty="0">
                <a:latin typeface="Lato" panose="020F0502020204030203" pitchFamily="34" charset="0"/>
              </a:rPr>
              <a:t>Standard Names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dirty="0">
                <a:latin typeface="Lato" panose="020F0502020204030203" pitchFamily="34" charset="0"/>
              </a:rPr>
              <a:t>Used by the Shell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dirty="0">
                <a:latin typeface="Lato" panose="020F0502020204030203" pitchFamily="34" charset="0"/>
              </a:rPr>
              <a:t>Normally they are All Caps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dirty="0">
                <a:latin typeface="Lato" panose="020F0502020204030203" pitchFamily="34" charset="0"/>
              </a:rPr>
              <a:t>More can be added by the users for their usage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endParaRPr lang="en-IN" sz="1400" dirty="0">
              <a:latin typeface="Lato" panose="020F0502020204030203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b="1" dirty="0">
                <a:latin typeface="Lato" panose="020F0502020204030203" pitchFamily="34" charset="0"/>
              </a:rPr>
              <a:t>Local Variables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dirty="0">
                <a:latin typeface="Lato" panose="020F0502020204030203" pitchFamily="34" charset="0"/>
              </a:rPr>
              <a:t>User selected names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dirty="0">
                <a:latin typeface="Lato" panose="020F0502020204030203" pitchFamily="34" charset="0"/>
              </a:rPr>
              <a:t>Local to a shell (not passed to children shells or programs)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defRPr/>
            </a:pPr>
            <a:r>
              <a:rPr lang="en-IN" sz="1400" dirty="0">
                <a:latin typeface="Lato" panose="020F0502020204030203" pitchFamily="34" charset="0"/>
              </a:rPr>
              <a:t>Convention is to avoid all caps to differentiate them</a:t>
            </a:r>
            <a:endParaRPr lang="en-IN" sz="1400" kern="120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</a:endParaRPr>
          </a:p>
          <a:p>
            <a:pPr marL="0" indent="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None/>
              <a:defRPr/>
            </a:pP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87554" y="1619588"/>
            <a:ext cx="6355907" cy="236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Examples of use of Environment Variables (not a full list) :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  <a:defRPr/>
            </a:pPr>
            <a:r>
              <a:rPr lang="en-US" sz="1400" dirty="0">
                <a:latin typeface="Lato" panose="020F0502020204030203" pitchFamily="34" charset="0"/>
                <a:sym typeface="Arial"/>
              </a:rPr>
              <a:t>Configure look and feel of shell such as colors and bash prompt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  <a:defRPr/>
            </a:pPr>
            <a:r>
              <a:rPr lang="en-US" sz="1400" dirty="0">
                <a:latin typeface="Lato" panose="020F0502020204030203" pitchFamily="34" charset="0"/>
                <a:sym typeface="Arial"/>
              </a:rPr>
              <a:t>Time zone, host name,…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  <a:defRPr/>
            </a:pPr>
            <a:r>
              <a:rPr lang="en-US" sz="1400" dirty="0">
                <a:latin typeface="Lato" panose="020F0502020204030203" pitchFamily="34" charset="0"/>
                <a:sym typeface="Arial"/>
              </a:rPr>
              <a:t>Search path for executables, or any types of files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  <a:defRPr/>
            </a:pPr>
            <a:r>
              <a:rPr lang="en-US" sz="1400" dirty="0">
                <a:latin typeface="Lato" panose="020F0502020204030203" pitchFamily="34" charset="0"/>
                <a:sym typeface="Arial"/>
              </a:rPr>
              <a:t>Default values for some system configurations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  <a:defRPr/>
            </a:pPr>
            <a:r>
              <a:rPr lang="en-US" sz="1400" dirty="0">
                <a:latin typeface="Lato" panose="020F0502020204030203" pitchFamily="34" charset="0"/>
                <a:sym typeface="Arial"/>
              </a:rPr>
              <a:t>Some configuration options for specific programs</a:t>
            </a: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87554" y="919756"/>
            <a:ext cx="6026225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Environment Variables - Usage</a:t>
            </a:r>
          </a:p>
        </p:txBody>
      </p:sp>
    </p:spTree>
    <p:extLst>
      <p:ext uri="{BB962C8B-B14F-4D97-AF65-F5344CB8AC3E}">
        <p14:creationId xmlns:p14="http://schemas.microsoft.com/office/powerpoint/2010/main" val="17342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75113" y="1109513"/>
            <a:ext cx="6113311" cy="37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Linux does not maintain or store a global set of environment variable for the system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Each running program (process) will have its own environment settings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This means different processes may have different environment settings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The environment settings for each running process in the system can be listed by viewing the file /proc//environ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  <a:buChar char="○"/>
              <a:defRPr/>
            </a:pPr>
            <a:r>
              <a:rPr lang="en-IN" sz="1400" dirty="0">
                <a:latin typeface="Lato" panose="020F0502020204030203" pitchFamily="34" charset="0"/>
                <a:sym typeface="Arial"/>
              </a:rPr>
              <a:t>Where </a:t>
            </a:r>
            <a:r>
              <a:rPr lang="en-IN" sz="1400" dirty="0" err="1">
                <a:latin typeface="Lato" panose="020F0502020204030203" pitchFamily="34" charset="0"/>
                <a:sym typeface="Arial"/>
              </a:rPr>
              <a:t>pid</a:t>
            </a:r>
            <a:r>
              <a:rPr lang="en-IN" sz="1400" dirty="0">
                <a:latin typeface="Lato" panose="020F0502020204030203" pitchFamily="34" charset="0"/>
                <a:sym typeface="Arial"/>
              </a:rPr>
              <a:t> is the Process ID</a:t>
            </a:r>
            <a:endParaRPr lang="en-US" sz="1400" dirty="0">
              <a:latin typeface="Lato" panose="020F0502020204030203" pitchFamily="34" charset="0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75113" y="502988"/>
            <a:ext cx="5160287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Process Environment</a:t>
            </a:r>
          </a:p>
        </p:txBody>
      </p:sp>
    </p:spTree>
    <p:extLst>
      <p:ext uri="{BB962C8B-B14F-4D97-AF65-F5344CB8AC3E}">
        <p14:creationId xmlns:p14="http://schemas.microsoft.com/office/powerpoint/2010/main" val="187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81334" y="1256085"/>
            <a:ext cx="6655885" cy="3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600"/>
              </a:spcBef>
              <a:buClr>
                <a:srgbClr val="ED1157"/>
              </a:buClr>
              <a:buSzPct val="130000"/>
              <a:buNone/>
            </a:pPr>
            <a:r>
              <a:rPr lang="en-IN" sz="1400" b="1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Process receive their environments settings by: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By inheritance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Each process will have a parent process that started it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The child process inherits the environment settings of its parent process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that each program (process) that is started inside the shell, is a child of that shell, hence processes started from the shell, inherit the shell environment settings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a non-login shell is a child of a login shell, hence it inherits its environment settings at </a:t>
            </a:r>
            <a:r>
              <a:rPr lang="en-IN" sz="1400" dirty="0" err="1">
                <a:latin typeface="Lato" panose="020F0502020204030203" pitchFamily="34" charset="0"/>
              </a:rPr>
              <a:t>startup</a:t>
            </a:r>
            <a:r>
              <a:rPr lang="en-IN" sz="1400" dirty="0">
                <a:latin typeface="Lato" panose="020F050202020403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local variables are not inherited to child shells or processes</a:t>
            </a:r>
            <a:endParaRPr lang="en-US" sz="1400" dirty="0">
              <a:latin typeface="Lato" panose="020F0502020204030203" pitchFamily="34" charset="0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81334" y="602515"/>
            <a:ext cx="5160287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Process Environment</a:t>
            </a:r>
          </a:p>
        </p:txBody>
      </p:sp>
    </p:spTree>
    <p:extLst>
      <p:ext uri="{BB962C8B-B14F-4D97-AF65-F5344CB8AC3E}">
        <p14:creationId xmlns:p14="http://schemas.microsoft.com/office/powerpoint/2010/main" val="35788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606216" y="1411594"/>
            <a:ext cx="6655885" cy="3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600"/>
              </a:spcBef>
              <a:buClr>
                <a:srgbClr val="ED1157"/>
              </a:buClr>
              <a:buSzPct val="130000"/>
              <a:buNone/>
            </a:pPr>
            <a:r>
              <a:rPr lang="en-IN" sz="1400" b="1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Process receive their environments settings by: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By </a:t>
            </a:r>
            <a:r>
              <a:rPr lang="en-IN" sz="1400" b="1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Startup</a:t>
            </a:r>
            <a:r>
              <a:rPr lang="en-IN" sz="1400" b="1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Scripts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Some programs source some scripts at </a:t>
            </a:r>
            <a:r>
              <a:rPr lang="en-IN" sz="1400" dirty="0" err="1">
                <a:latin typeface="Lato" panose="020F0502020204030203" pitchFamily="34" charset="0"/>
              </a:rPr>
              <a:t>startup</a:t>
            </a:r>
            <a:r>
              <a:rPr lang="en-IN" sz="1400" dirty="0">
                <a:latin typeface="Lato" panose="020F050202020403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These scripts may include some environment settings that is added to the process settings inherited from its parent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We have already discussed this for login/non-login shell </a:t>
            </a:r>
            <a:r>
              <a:rPr lang="en-IN" sz="1400" dirty="0" err="1">
                <a:latin typeface="Lato" panose="020F0502020204030203" pitchFamily="34" charset="0"/>
              </a:rPr>
              <a:t>startup</a:t>
            </a:r>
            <a:r>
              <a:rPr lang="en-IN" sz="1400" dirty="0">
                <a:latin typeface="Lato" panose="020F050202020403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Login Shells /etc/profile ~/.bash-profile or ~/.bash-login or ~/.profile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Non-Login Shells /etc/.</a:t>
            </a:r>
            <a:r>
              <a:rPr lang="en-IN" sz="1400" dirty="0" err="1">
                <a:latin typeface="Lato" panose="020F0502020204030203" pitchFamily="34" charset="0"/>
              </a:rPr>
              <a:t>bashrc</a:t>
            </a:r>
            <a:r>
              <a:rPr lang="en-IN" sz="1400" dirty="0">
                <a:latin typeface="Lato" panose="020F0502020204030203" pitchFamily="34" charset="0"/>
              </a:rPr>
              <a:t> or /etc/</a:t>
            </a:r>
            <a:r>
              <a:rPr lang="en-IN" sz="1400" dirty="0" err="1">
                <a:latin typeface="Lato" panose="020F0502020204030203" pitchFamily="34" charset="0"/>
              </a:rPr>
              <a:t>bash.bashrc</a:t>
            </a:r>
            <a:r>
              <a:rPr lang="en-IN" sz="1400" dirty="0">
                <a:latin typeface="Lato" panose="020F0502020204030203" pitchFamily="34" charset="0"/>
              </a:rPr>
              <a:t> ~/.</a:t>
            </a:r>
            <a:r>
              <a:rPr lang="en-IN" sz="1400" dirty="0" err="1">
                <a:latin typeface="Lato" panose="020F0502020204030203" pitchFamily="34" charset="0"/>
              </a:rPr>
              <a:t>bashrc</a:t>
            </a:r>
            <a:r>
              <a:rPr lang="en-IN" sz="1400" dirty="0">
                <a:latin typeface="Lato" panose="020F050202020403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buClr>
                <a:srgbClr val="C80056"/>
              </a:buClr>
              <a:buSzPct val="85000"/>
              <a:buFont typeface="Arial"/>
            </a:pPr>
            <a:r>
              <a:rPr lang="en-IN" sz="1400" dirty="0">
                <a:latin typeface="Lato" panose="020F0502020204030203" pitchFamily="34" charset="0"/>
              </a:rPr>
              <a:t>GUI Applications (applications started from the GUI) ~/.</a:t>
            </a:r>
            <a:r>
              <a:rPr lang="en-IN" sz="1400" dirty="0" err="1">
                <a:latin typeface="Lato" panose="020F0502020204030203" pitchFamily="34" charset="0"/>
              </a:rPr>
              <a:t>xinitrc</a:t>
            </a:r>
            <a:endParaRPr lang="en-US" sz="1400" dirty="0">
              <a:latin typeface="Lato" panose="020F0502020204030203" pitchFamily="34" charset="0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606216" y="758024"/>
            <a:ext cx="5160287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Process Environment</a:t>
            </a:r>
          </a:p>
        </p:txBody>
      </p:sp>
    </p:spTree>
    <p:extLst>
      <p:ext uri="{BB962C8B-B14F-4D97-AF65-F5344CB8AC3E}">
        <p14:creationId xmlns:p14="http://schemas.microsoft.com/office/powerpoint/2010/main" val="5375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99997" y="898020"/>
            <a:ext cx="6299922" cy="3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add settings that will apply to all shells, and all users… we need to put it in 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etc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/profile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In most distributions, it is preferred not to edit 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etc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/profile directly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enable that, /etc/profile has a loop that sources all scripts with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extentions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*.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sh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in the folder 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etc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/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profile.d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Accordingly, all we need to do is to put our settings in a new script file inside this folder and call it something.sh then make it executable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Our script will be called from /etc/profile and hence our settings will be read by login shells, and inherited by non-login shells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99996" y="244450"/>
            <a:ext cx="5160287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/etc/profile</a:t>
            </a:r>
          </a:p>
        </p:txBody>
      </p:sp>
    </p:spTree>
    <p:extLst>
      <p:ext uri="{BB962C8B-B14F-4D97-AF65-F5344CB8AC3E}">
        <p14:creationId xmlns:p14="http://schemas.microsoft.com/office/powerpoint/2010/main" val="91466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581334" y="1019709"/>
            <a:ext cx="6156854" cy="3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Set a local variable in the shell $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=5 This way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will not be inherited to any child or process of the current shell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Convert it into an Environment Variable $ export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This way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will be inherited to any child shell or process of current shell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bring it back to be just a local variable $ export -n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reset an Environment variable $ export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=  </a:t>
            </a: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</a:endParaRPr>
          </a:p>
          <a:p>
            <a:pPr marL="285750" indent="-285750">
              <a:spcBef>
                <a:spcPts val="600"/>
              </a:spcBef>
              <a:buClr>
                <a:srgbClr val="ED1157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To Completely remove the variable $ unset </a:t>
            </a:r>
            <a:r>
              <a:rPr lang="en-IN" sz="1400" dirty="0" err="1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</a:rPr>
              <a:t>My_Var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4D6861A-E40C-7B49-B832-78BC69641012}"/>
              </a:ext>
            </a:extLst>
          </p:cNvPr>
          <p:cNvSpPr txBox="1">
            <a:spLocks/>
          </p:cNvSpPr>
          <p:nvPr/>
        </p:nvSpPr>
        <p:spPr bwMode="auto">
          <a:xfrm>
            <a:off x="1581334" y="366139"/>
            <a:ext cx="5160287" cy="6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eaLnBrk="1" fontAlgn="base" hangingPunct="1">
              <a:buSzPts val="2800"/>
              <a:buNone/>
              <a:defRPr sz="28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24571885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OA PPT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 2 System Programming Unix Files and Filesystem [Read-only]" id="{E0A9F0FA-AF48-A84D-858A-E0B9ECD9B09E}" vid="{B97BE9A3-72E0-504C-9F15-73062DDBDB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LearnOA PPT New</Template>
  <TotalTime>60</TotalTime>
  <Words>1041</Words>
  <Application>Microsoft Macintosh PowerPoint</Application>
  <PresentationFormat>On-screen Show (16:9)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Arial</vt:lpstr>
      <vt:lpstr>Wingdings</vt:lpstr>
      <vt:lpstr>Courier New</vt:lpstr>
      <vt:lpstr>Lato</vt:lpstr>
      <vt:lpstr>Lato Black</vt:lpstr>
      <vt:lpstr>LearnOA PPT New</vt:lpstr>
      <vt:lpstr>PowerPoint Presentation</vt:lpstr>
      <vt:lpstr>Environment Variables - Basics</vt:lpstr>
      <vt:lpstr>Environment Variables -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 in Unix</vt:lpstr>
      <vt:lpstr>Links in Unix(contd.)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 Nigam</dc:creator>
  <cp:lastModifiedBy>Shobhit Nigam</cp:lastModifiedBy>
  <cp:revision>11</cp:revision>
  <dcterms:created xsi:type="dcterms:W3CDTF">2019-11-13T05:14:50Z</dcterms:created>
  <dcterms:modified xsi:type="dcterms:W3CDTF">2022-05-18T02:27:49Z</dcterms:modified>
</cp:coreProperties>
</file>