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Garamond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Lato Black"/>
      <p:bold r:id="rId40"/>
      <p:boldItalic r:id="rId41"/>
    </p:embeddedFont>
    <p:embeddedFont>
      <p:font typeface="Quattrocento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in8eoSTQ+VCyiQ6cB7+a/u0Vzd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F8F245-D818-459B-A040-BF1A25837E7C}">
  <a:tblStyle styleId="{EBF8F245-D818-459B-A040-BF1A25837E7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regular.fntdata"/><Relationship Id="rId41" Type="http://schemas.openxmlformats.org/officeDocument/2006/relationships/font" Target="fonts/LatoBlack-boldItalic.fntdata"/><Relationship Id="rId22" Type="http://schemas.openxmlformats.org/officeDocument/2006/relationships/slide" Target="slides/slide16.xml"/><Relationship Id="rId44" Type="http://schemas.openxmlformats.org/officeDocument/2006/relationships/font" Target="fonts/QuattrocentoSans-italic.fntdata"/><Relationship Id="rId21" Type="http://schemas.openxmlformats.org/officeDocument/2006/relationships/slide" Target="slides/slide15.xml"/><Relationship Id="rId43" Type="http://schemas.openxmlformats.org/officeDocument/2006/relationships/font" Target="fonts/QuattrocentoSans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aramond-bold.fntdata"/><Relationship Id="rId10" Type="http://schemas.openxmlformats.org/officeDocument/2006/relationships/slide" Target="slides/slide4.xml"/><Relationship Id="rId32" Type="http://schemas.openxmlformats.org/officeDocument/2006/relationships/font" Target="fonts/Garamond-regular.fntdata"/><Relationship Id="rId13" Type="http://schemas.openxmlformats.org/officeDocument/2006/relationships/slide" Target="slides/slide7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6.xml"/><Relationship Id="rId34" Type="http://schemas.openxmlformats.org/officeDocument/2006/relationships/font" Target="fonts/Garamond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598620" y="578507"/>
            <a:ext cx="10994760" cy="81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598621" y="1800147"/>
            <a:ext cx="10994760" cy="447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9350" lvl="0" marL="457200" algn="l">
              <a:spcBef>
                <a:spcPts val="747"/>
              </a:spcBef>
              <a:spcAft>
                <a:spcPts val="0"/>
              </a:spcAft>
              <a:buSzPts val="4106"/>
              <a:buChar char="•"/>
              <a:defRPr sz="3733">
                <a:solidFill>
                  <a:schemeClr val="dk1"/>
                </a:solidFill>
              </a:defRPr>
            </a:lvl1pPr>
            <a:lvl2pPr indent="-489350" lvl="1" marL="914400" algn="l">
              <a:spcBef>
                <a:spcPts val="747"/>
              </a:spcBef>
              <a:spcAft>
                <a:spcPts val="0"/>
              </a:spcAft>
              <a:buSzPts val="4106"/>
              <a:buChar char="o"/>
              <a:defRPr>
                <a:solidFill>
                  <a:schemeClr val="dk1"/>
                </a:solidFill>
              </a:defRPr>
            </a:lvl2pPr>
            <a:lvl3pPr indent="-411480" lvl="2" marL="1371600" algn="l">
              <a:spcBef>
                <a:spcPts val="640"/>
              </a:spcBef>
              <a:spcAft>
                <a:spcPts val="0"/>
              </a:spcAft>
              <a:buSzPts val="2880"/>
              <a:buChar char="•"/>
              <a:defRPr>
                <a:solidFill>
                  <a:schemeClr val="dk1"/>
                </a:solidFill>
              </a:defRPr>
            </a:lvl3pPr>
            <a:lvl4pPr indent="-397954" lvl="3" marL="18288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>
                <a:solidFill>
                  <a:schemeClr val="dk1"/>
                </a:solidFill>
              </a:defRPr>
            </a:lvl4pPr>
            <a:lvl5pPr indent="-397954" lvl="4" marL="22860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b="1" sz="2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26649" lvl="0" marL="457200" algn="l">
              <a:spcBef>
                <a:spcPts val="853"/>
              </a:spcBef>
              <a:spcAft>
                <a:spcPts val="0"/>
              </a:spcAft>
              <a:buClr>
                <a:srgbClr val="DE4C00"/>
              </a:buClr>
              <a:buSzPts val="4694"/>
              <a:buChar char="•"/>
              <a:defRPr sz="4267"/>
            </a:lvl1pPr>
            <a:lvl2pPr indent="-489350" lvl="1" marL="914400" algn="l">
              <a:spcBef>
                <a:spcPts val="747"/>
              </a:spcBef>
              <a:spcAft>
                <a:spcPts val="0"/>
              </a:spcAft>
              <a:buClr>
                <a:srgbClr val="DE4C00"/>
              </a:buClr>
              <a:buSzPts val="4106"/>
              <a:buFont typeface="Courier New"/>
              <a:buChar char="o"/>
              <a:defRPr sz="3733"/>
            </a:lvl2pPr>
            <a:lvl3pPr indent="-411480" lvl="2" marL="1371600" algn="l">
              <a:spcBef>
                <a:spcPts val="640"/>
              </a:spcBef>
              <a:spcAft>
                <a:spcPts val="0"/>
              </a:spcAft>
              <a:buSzPts val="2880"/>
              <a:buChar char="•"/>
              <a:defRPr sz="3200"/>
            </a:lvl3pPr>
            <a:lvl4pPr indent="-397954" lvl="3" marL="18288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4pPr>
            <a:lvl5pPr indent="-397954" lvl="4" marL="22860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»"/>
              <a:defRPr sz="2667"/>
            </a:lvl5pPr>
            <a:lvl6pPr indent="-397954" lvl="5" marL="27432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indent="-397954" lvl="6" marL="32004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indent="-397954" lvl="7" marL="3657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indent="-397954" lvl="8" marL="41148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73"/>
              </a:spcBef>
              <a:spcAft>
                <a:spcPts val="0"/>
              </a:spcAft>
              <a:buSzPts val="2054"/>
              <a:buNone/>
              <a:defRPr sz="1867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/>
            </a:lvl2pPr>
            <a:lvl3pPr indent="-228600" lvl="2" marL="1371600" algn="l">
              <a:spcBef>
                <a:spcPts val="267"/>
              </a:spcBef>
              <a:spcAft>
                <a:spcPts val="0"/>
              </a:spcAft>
              <a:buSzPts val="1200"/>
              <a:buNone/>
              <a:defRPr sz="1333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b="1" sz="2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0"/>
          <p:cNvSpPr txBox="1"/>
          <p:nvPr>
            <p:ph idx="1" type="body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73"/>
              </a:spcBef>
              <a:spcAft>
                <a:spcPts val="0"/>
              </a:spcAft>
              <a:buSzPts val="2054"/>
              <a:buNone/>
              <a:defRPr sz="1867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/>
            </a:lvl2pPr>
            <a:lvl3pPr indent="-228600" lvl="2" marL="1371600" algn="l">
              <a:spcBef>
                <a:spcPts val="267"/>
              </a:spcBef>
              <a:spcAft>
                <a:spcPts val="0"/>
              </a:spcAft>
              <a:buSzPts val="1200"/>
              <a:buNone/>
              <a:defRPr sz="1333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>
  <p:cSld name="Title and Vertical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>
  <p:cSld name="Vertical Title a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type="title"/>
          </p:nvPr>
        </p:nvSpPr>
        <p:spPr>
          <a:xfrm>
            <a:off x="429491" y="165079"/>
            <a:ext cx="11762509" cy="625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Quattrocento Sans"/>
              <a:buNone/>
              <a:defRPr b="1" sz="3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/>
          <p:nvPr/>
        </p:nvSpPr>
        <p:spPr>
          <a:xfrm>
            <a:off x="182179" y="188068"/>
            <a:ext cx="247312" cy="5899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64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SzPts val="469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SzPts val="410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SzPts val="28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1"/>
          <p:cNvSpPr txBox="1"/>
          <p:nvPr>
            <p:ph idx="2" type="body"/>
          </p:nvPr>
        </p:nvSpPr>
        <p:spPr>
          <a:xfrm>
            <a:off x="736600" y="3835400"/>
            <a:ext cx="2819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26649" lvl="0" marL="457200" algn="l">
              <a:spcBef>
                <a:spcPts val="853"/>
              </a:spcBef>
              <a:spcAft>
                <a:spcPts val="0"/>
              </a:spcAft>
              <a:buSzPts val="4694"/>
              <a:buChar char="•"/>
              <a:defRPr/>
            </a:lvl1pPr>
            <a:lvl2pPr indent="-354330" lvl="1" marL="914400" algn="l">
              <a:spcBef>
                <a:spcPts val="360"/>
              </a:spcBef>
              <a:spcAft>
                <a:spcPts val="0"/>
              </a:spcAft>
              <a:buSzPts val="1980"/>
              <a:buChar char="o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Calibri"/>
              <a:buNone/>
              <a:defRPr b="1" sz="5333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33"/>
              </a:spcBef>
              <a:spcAft>
                <a:spcPts val="0"/>
              </a:spcAft>
              <a:buSzPts val="2934"/>
              <a:buNone/>
              <a:defRPr sz="2667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64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27"/>
              </a:spcBef>
              <a:spcAft>
                <a:spcPts val="0"/>
              </a:spcAft>
              <a:buSzPts val="1920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5281573" y="4854247"/>
            <a:ext cx="6910427" cy="1227908"/>
          </a:xfrm>
          <a:custGeom>
            <a:rect b="b" l="l" r="r" t="t"/>
            <a:pathLst>
              <a:path extrusionOk="0" h="920931" w="5182820">
                <a:moveTo>
                  <a:pt x="0" y="0"/>
                </a:moveTo>
                <a:lnTo>
                  <a:pt x="5182820" y="0"/>
                </a:lnTo>
                <a:lnTo>
                  <a:pt x="5182820" y="920931"/>
                </a:lnTo>
                <a:lnTo>
                  <a:pt x="397565" y="92093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3"/>
          <p:cNvSpPr txBox="1"/>
          <p:nvPr>
            <p:ph type="ctrTitle"/>
          </p:nvPr>
        </p:nvSpPr>
        <p:spPr>
          <a:xfrm>
            <a:off x="4467147" y="2818181"/>
            <a:ext cx="6922627" cy="18324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21247" y="4889541"/>
            <a:ext cx="1268827" cy="1192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39" name="Google Shape;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9927" y="4902309"/>
            <a:ext cx="1179847" cy="117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47"/>
              </a:spcBef>
              <a:spcAft>
                <a:spcPts val="0"/>
              </a:spcAft>
              <a:buSzPts val="4106"/>
              <a:buNone/>
              <a:defRPr sz="3733"/>
            </a:lvl1pPr>
            <a:lvl2pPr indent="-452119" lvl="1" marL="914400" algn="l">
              <a:spcBef>
                <a:spcPts val="640"/>
              </a:spcBef>
              <a:spcAft>
                <a:spcPts val="0"/>
              </a:spcAft>
              <a:buSzPts val="3520"/>
              <a:buChar char="o"/>
              <a:defRPr sz="3200"/>
            </a:lvl2pPr>
            <a:lvl3pPr indent="-381019" lvl="2" marL="1371600" algn="l">
              <a:spcBef>
                <a:spcPts val="533"/>
              </a:spcBef>
              <a:spcAft>
                <a:spcPts val="0"/>
              </a:spcAft>
              <a:buSzPts val="2400"/>
              <a:buChar char="•"/>
              <a:defRPr sz="2667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4" name="Google Shape;44;p3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47"/>
              </a:spcBef>
              <a:spcAft>
                <a:spcPts val="0"/>
              </a:spcAft>
              <a:buSzPts val="4106"/>
              <a:buNone/>
              <a:defRPr sz="3733"/>
            </a:lvl1pPr>
            <a:lvl2pPr indent="-452119" lvl="1" marL="914400" algn="l">
              <a:spcBef>
                <a:spcPts val="640"/>
              </a:spcBef>
              <a:spcAft>
                <a:spcPts val="0"/>
              </a:spcAft>
              <a:buSzPts val="3520"/>
              <a:buChar char="o"/>
              <a:defRPr sz="3200"/>
            </a:lvl2pPr>
            <a:lvl3pPr indent="-381019" lvl="2" marL="1371600" algn="l">
              <a:spcBef>
                <a:spcPts val="533"/>
              </a:spcBef>
              <a:spcAft>
                <a:spcPts val="0"/>
              </a:spcAft>
              <a:buSzPts val="2400"/>
              <a:buChar char="•"/>
              <a:defRPr sz="2667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598620" y="374900"/>
            <a:ext cx="10994761" cy="814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715839" y="200375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SzPts val="3520"/>
              <a:buNone/>
              <a:defRPr b="1" sz="3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934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8" name="Google Shape;48;p36"/>
          <p:cNvSpPr txBox="1"/>
          <p:nvPr>
            <p:ph idx="2" type="body"/>
          </p:nvPr>
        </p:nvSpPr>
        <p:spPr>
          <a:xfrm>
            <a:off x="715839" y="2579114"/>
            <a:ext cx="5386917" cy="285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SzPts val="3520"/>
              <a:buNone/>
              <a:defRPr sz="3200">
                <a:solidFill>
                  <a:schemeClr val="dk1"/>
                </a:solidFill>
              </a:defRPr>
            </a:lvl1pPr>
            <a:lvl2pPr indent="-414889" lvl="1" marL="914400" algn="ctr">
              <a:spcBef>
                <a:spcPts val="533"/>
              </a:spcBef>
              <a:spcAft>
                <a:spcPts val="0"/>
              </a:spcAft>
              <a:buSzPts val="2934"/>
              <a:buChar char="o"/>
              <a:defRPr sz="2667">
                <a:solidFill>
                  <a:schemeClr val="dk1"/>
                </a:solidFill>
              </a:defRPr>
            </a:lvl2pPr>
            <a:lvl3pPr indent="-365760" lvl="2" marL="1371600" algn="ctr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>
                <a:solidFill>
                  <a:schemeClr val="dk1"/>
                </a:solidFill>
              </a:defRPr>
            </a:lvl3pPr>
            <a:lvl4pPr indent="-364045" lvl="3" marL="1828800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>
                <a:solidFill>
                  <a:schemeClr val="dk1"/>
                </a:solidFill>
              </a:defRPr>
            </a:lvl4pPr>
            <a:lvl5pPr indent="-364045" lvl="4" marL="2286000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>
                <a:solidFill>
                  <a:schemeClr val="dk1"/>
                </a:solidFill>
              </a:defRPr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9" name="Google Shape;49;p36"/>
          <p:cNvSpPr txBox="1"/>
          <p:nvPr>
            <p:ph idx="3" type="body"/>
          </p:nvPr>
        </p:nvSpPr>
        <p:spPr>
          <a:xfrm>
            <a:off x="6096001" y="200375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SzPts val="3520"/>
              <a:buNone/>
              <a:defRPr b="1" sz="3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934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50" name="Google Shape;50;p36"/>
          <p:cNvSpPr txBox="1"/>
          <p:nvPr>
            <p:ph idx="4" type="body"/>
          </p:nvPr>
        </p:nvSpPr>
        <p:spPr>
          <a:xfrm>
            <a:off x="6096001" y="2579114"/>
            <a:ext cx="5389033" cy="285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SzPts val="3520"/>
              <a:buNone/>
              <a:defRPr sz="3200">
                <a:solidFill>
                  <a:schemeClr val="dk1"/>
                </a:solidFill>
              </a:defRPr>
            </a:lvl1pPr>
            <a:lvl2pPr indent="-414889" lvl="1" marL="914400" algn="ctr">
              <a:spcBef>
                <a:spcPts val="533"/>
              </a:spcBef>
              <a:spcAft>
                <a:spcPts val="0"/>
              </a:spcAft>
              <a:buSzPts val="2934"/>
              <a:buChar char="o"/>
              <a:defRPr sz="2667">
                <a:solidFill>
                  <a:schemeClr val="dk1"/>
                </a:solidFill>
              </a:defRPr>
            </a:lvl2pPr>
            <a:lvl3pPr indent="-365760" lvl="2" marL="1371600" algn="ctr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>
                <a:solidFill>
                  <a:schemeClr val="dk1"/>
                </a:solidFill>
              </a:defRPr>
            </a:lvl3pPr>
            <a:lvl4pPr indent="-364045" lvl="3" marL="1828800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>
                <a:solidFill>
                  <a:schemeClr val="dk1"/>
                </a:solidFill>
              </a:defRPr>
            </a:lvl4pPr>
            <a:lvl5pPr indent="-364045" lvl="4" marL="2286000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>
                <a:solidFill>
                  <a:schemeClr val="dk1"/>
                </a:solidFill>
              </a:defRPr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26649" lvl="0" marL="457200" marR="0" rtl="0" algn="l">
              <a:spcBef>
                <a:spcPts val="853"/>
              </a:spcBef>
              <a:spcAft>
                <a:spcPts val="0"/>
              </a:spcAft>
              <a:buClr>
                <a:srgbClr val="DE4C00"/>
              </a:buClr>
              <a:buSzPts val="4694"/>
              <a:buFont typeface="Arial"/>
              <a:buChar char="•"/>
              <a:defRPr b="0" i="0" sz="4267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89350" lvl="1" marL="914400" marR="0" rtl="0" algn="l">
              <a:spcBef>
                <a:spcPts val="747"/>
              </a:spcBef>
              <a:spcAft>
                <a:spcPts val="0"/>
              </a:spcAft>
              <a:buClr>
                <a:srgbClr val="DE4C00"/>
              </a:buClr>
              <a:buSzPts val="4106"/>
              <a:buFont typeface="Courier New"/>
              <a:buChar char="o"/>
              <a:defRPr b="0" i="0" sz="3733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411480" lvl="2" marL="1371600" marR="0" rtl="0" algn="l">
              <a:spcBef>
                <a:spcPts val="640"/>
              </a:spcBef>
              <a:spcAft>
                <a:spcPts val="0"/>
              </a:spcAft>
              <a:buClr>
                <a:srgbClr val="DE4C00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  <p:pic>
        <p:nvPicPr>
          <p:cNvPr id="13" name="Google Shape;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161" y="6025304"/>
            <a:ext cx="802227" cy="763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14" name="Google Shape;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8612" y="6025304"/>
            <a:ext cx="802227" cy="8022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8"/>
          <p:cNvSpPr txBox="1"/>
          <p:nvPr/>
        </p:nvSpPr>
        <p:spPr>
          <a:xfrm>
            <a:off x="4165600" y="641266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33" u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rPr>
              <a:t>© Nihilent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1" type="subTitle"/>
          </p:nvPr>
        </p:nvSpPr>
        <p:spPr>
          <a:xfrm>
            <a:off x="2407825" y="3334593"/>
            <a:ext cx="852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The Database Language - SQL Aggregation</a:t>
            </a:r>
            <a:endParaRPr sz="30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407825" y="2338625"/>
            <a:ext cx="641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Database Design &amp; Applications</a:t>
            </a:r>
            <a:endParaRPr b="1" sz="3200">
              <a:solidFill>
                <a:srgbClr val="ED1157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/>
        </p:nvSpPr>
        <p:spPr>
          <a:xfrm>
            <a:off x="2609088" y="3282695"/>
            <a:ext cx="7193280" cy="668020"/>
          </a:xfrm>
          <a:custGeom>
            <a:rect b="b" l="l" r="r" t="t"/>
            <a:pathLst>
              <a:path extrusionOk="0" h="668020" w="7193280">
                <a:moveTo>
                  <a:pt x="0" y="667512"/>
                </a:moveTo>
                <a:lnTo>
                  <a:pt x="7193279" y="667512"/>
                </a:lnTo>
                <a:lnTo>
                  <a:pt x="7193279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noFill/>
          <a:ln cap="flat" cmpd="sng" w="24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2609089" y="4130040"/>
            <a:ext cx="7260300" cy="533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12"/>
          <p:cNvGraphicFramePr/>
          <p:nvPr/>
        </p:nvGraphicFramePr>
        <p:xfrm>
          <a:off x="2596897" y="33009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999500"/>
                <a:gridCol w="4065900"/>
                <a:gridCol w="2127250"/>
              </a:tblGrid>
              <a:tr h="283475">
                <a:tc>
                  <a:txBody>
                    <a:bodyPr/>
                    <a:lstStyle/>
                    <a:p>
                      <a:pPr indent="0" lvl="0" marL="124460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l">
                        <a:lnSpc>
                          <a:spcPct val="108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COUNT(DISTINCT department_id)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353575">
                <a:tc gridSpan="3">
                  <a:txBody>
                    <a:bodyPr/>
                    <a:lstStyle/>
                    <a:p>
                      <a:pPr indent="0" lvl="0" marL="124460" marR="0" rtl="0" algn="l">
                        <a:lnSpc>
                          <a:spcPct val="103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	employees;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66" name="Google Shape;166;p12"/>
          <p:cNvSpPr txBox="1"/>
          <p:nvPr>
            <p:ph type="title"/>
          </p:nvPr>
        </p:nvSpPr>
        <p:spPr>
          <a:xfrm>
            <a:off x="2217147" y="661675"/>
            <a:ext cx="340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DISTINCT Keyword</a:t>
            </a:r>
            <a:endParaRPr>
              <a:solidFill>
                <a:srgbClr val="ED1157"/>
              </a:solidFill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2159000" y="1614325"/>
            <a:ext cx="83286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-342266" lvl="0" marL="417830" marR="217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COUNT(DISTINCT expr) returns the number of  distinct non-null values of the </a:t>
            </a:r>
            <a:r>
              <a:rPr b="1" i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expr</a:t>
            </a: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266" lvl="0" marL="417830" marR="5080" rtl="0" algn="l">
              <a:lnSpc>
                <a:spcPct val="115000"/>
              </a:lnSpc>
              <a:spcBef>
                <a:spcPts val="259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Display the number of distinct department values  in the EMPLOYEES table.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2478025" y="2380487"/>
            <a:ext cx="7135495" cy="643255"/>
            <a:chOff x="954024" y="2380487"/>
            <a:chExt cx="7135495" cy="643255"/>
          </a:xfrm>
        </p:grpSpPr>
        <p:sp>
          <p:nvSpPr>
            <p:cNvPr id="173" name="Google Shape;173;p13"/>
            <p:cNvSpPr/>
            <p:nvPr/>
          </p:nvSpPr>
          <p:spPr>
            <a:xfrm>
              <a:off x="954024" y="2380487"/>
              <a:ext cx="7135495" cy="643255"/>
            </a:xfrm>
            <a:custGeom>
              <a:rect b="b" l="l" r="r" t="t"/>
              <a:pathLst>
                <a:path extrusionOk="0" h="643255" w="7135495">
                  <a:moveTo>
                    <a:pt x="7135368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7135368" y="643127"/>
                  </a:lnTo>
                  <a:lnTo>
                    <a:pt x="713536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954024" y="2380487"/>
              <a:ext cx="7135495" cy="643255"/>
            </a:xfrm>
            <a:custGeom>
              <a:rect b="b" l="l" r="r" t="t"/>
              <a:pathLst>
                <a:path extrusionOk="0" h="643255" w="7135495">
                  <a:moveTo>
                    <a:pt x="0" y="643127"/>
                  </a:moveTo>
                  <a:lnTo>
                    <a:pt x="7135368" y="643127"/>
                  </a:lnTo>
                  <a:lnTo>
                    <a:pt x="7135368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 txBox="1"/>
          <p:nvPr/>
        </p:nvSpPr>
        <p:spPr>
          <a:xfrm>
            <a:off x="3587496" y="2462783"/>
            <a:ext cx="2731135" cy="261610"/>
          </a:xfrm>
          <a:prstGeom prst="rect">
            <a:avLst/>
          </a:prstGeom>
          <a:solidFill>
            <a:srgbClr val="FFFFCC"/>
          </a:solidFill>
          <a:ln cap="flat" cmpd="sng" w="243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7790" marR="0" rtl="0" algn="l">
              <a:lnSpc>
                <a:spcPct val="10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AVG(commission_pct)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2478025" y="2380489"/>
            <a:ext cx="7135495" cy="6123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2527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2729" marR="0" rtl="0" algn="l"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3"/>
          <p:cNvSpPr txBox="1"/>
          <p:nvPr>
            <p:ph type="title"/>
          </p:nvPr>
        </p:nvSpPr>
        <p:spPr>
          <a:xfrm>
            <a:off x="2478025" y="690525"/>
            <a:ext cx="550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Group Functions and Null Values</a:t>
            </a:r>
            <a:endParaRPr>
              <a:solidFill>
                <a:srgbClr val="ED1157"/>
              </a:solidFill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2477516" y="1672843"/>
            <a:ext cx="7326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175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functions ignore null values in the column.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2478024" y="3172968"/>
            <a:ext cx="7239000" cy="5120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2496311" y="2648712"/>
            <a:ext cx="7138670" cy="643255"/>
            <a:chOff x="972311" y="2648712"/>
            <a:chExt cx="7138670" cy="643255"/>
          </a:xfrm>
        </p:grpSpPr>
        <p:sp>
          <p:nvSpPr>
            <p:cNvPr id="185" name="Google Shape;185;p14"/>
            <p:cNvSpPr/>
            <p:nvPr/>
          </p:nvSpPr>
          <p:spPr>
            <a:xfrm>
              <a:off x="972311" y="2648712"/>
              <a:ext cx="7138670" cy="643255"/>
            </a:xfrm>
            <a:custGeom>
              <a:rect b="b" l="l" r="r" t="t"/>
              <a:pathLst>
                <a:path extrusionOk="0" h="643254" w="7138670">
                  <a:moveTo>
                    <a:pt x="7138416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7138416" y="643127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972311" y="2648712"/>
              <a:ext cx="7138670" cy="643255"/>
            </a:xfrm>
            <a:custGeom>
              <a:rect b="b" l="l" r="r" t="t"/>
              <a:pathLst>
                <a:path extrusionOk="0" h="643254" w="7138670">
                  <a:moveTo>
                    <a:pt x="0" y="643127"/>
                  </a:moveTo>
                  <a:lnTo>
                    <a:pt x="7138416" y="643127"/>
                  </a:lnTo>
                  <a:lnTo>
                    <a:pt x="7138416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4"/>
          <p:cNvSpPr txBox="1"/>
          <p:nvPr/>
        </p:nvSpPr>
        <p:spPr>
          <a:xfrm>
            <a:off x="2496311" y="2648712"/>
            <a:ext cx="7543039" cy="575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88265" marR="239903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AVG(ISNULL(commission_pct, 0))  FROM	employees;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14"/>
          <p:cNvSpPr txBox="1"/>
          <p:nvPr>
            <p:ph type="title"/>
          </p:nvPr>
        </p:nvSpPr>
        <p:spPr>
          <a:xfrm>
            <a:off x="2572400" y="767200"/>
            <a:ext cx="6495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Handling NULLs with Group Functions</a:t>
            </a:r>
            <a:endParaRPr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2477875" y="1702575"/>
            <a:ext cx="8080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17500" lvl="0" marL="3556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ISNULL function forces group functions to include  null values.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496311" y="3563111"/>
            <a:ext cx="7248144" cy="5151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3514344" y="2688336"/>
            <a:ext cx="3697604" cy="283845"/>
          </a:xfrm>
          <a:custGeom>
            <a:rect b="b" l="l" r="r" t="t"/>
            <a:pathLst>
              <a:path extrusionOk="0" h="283844" w="3697604">
                <a:moveTo>
                  <a:pt x="0" y="283463"/>
                </a:moveTo>
                <a:lnTo>
                  <a:pt x="3697224" y="283463"/>
                </a:lnTo>
                <a:lnTo>
                  <a:pt x="3697224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noFill/>
          <a:ln cap="flat" cmpd="sng" w="243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>
            <a:off x="5568696" y="2310891"/>
            <a:ext cx="1777364" cy="4136392"/>
          </a:xfrm>
          <a:custGeom>
            <a:rect b="b" l="l" r="r" t="t"/>
            <a:pathLst>
              <a:path extrusionOk="0" h="4136390" w="1777364">
                <a:moveTo>
                  <a:pt x="0" y="0"/>
                </a:moveTo>
                <a:lnTo>
                  <a:pt x="0" y="4136136"/>
                </a:lnTo>
                <a:lnTo>
                  <a:pt x="1776983" y="2935224"/>
                </a:lnTo>
                <a:lnTo>
                  <a:pt x="1776983" y="1176528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2456450" y="487650"/>
            <a:ext cx="598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Creating Groups of Data</a:t>
            </a:r>
            <a:endParaRPr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2448878" y="2022300"/>
            <a:ext cx="1397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2448882" y="1223836"/>
            <a:ext cx="6954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each department average salary in EMPLOYEE table  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601716" y="2542032"/>
            <a:ext cx="363855" cy="197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4400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2410967" y="2310892"/>
            <a:ext cx="3154680" cy="4114799"/>
            <a:chOff x="886967" y="1917192"/>
            <a:chExt cx="3154680" cy="4114799"/>
          </a:xfrm>
        </p:grpSpPr>
        <p:sp>
          <p:nvSpPr>
            <p:cNvPr id="202" name="Google Shape;202;p15"/>
            <p:cNvSpPr/>
            <p:nvPr/>
          </p:nvSpPr>
          <p:spPr>
            <a:xfrm>
              <a:off x="917447" y="1917192"/>
              <a:ext cx="3124200" cy="36393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86967" y="5809488"/>
              <a:ext cx="3154680" cy="22250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5"/>
          <p:cNvSpPr txBox="1"/>
          <p:nvPr/>
        </p:nvSpPr>
        <p:spPr>
          <a:xfrm>
            <a:off x="2407411" y="5803391"/>
            <a:ext cx="330200" cy="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5"/>
          <p:cNvGrpSpPr/>
          <p:nvPr/>
        </p:nvGrpSpPr>
        <p:grpSpPr>
          <a:xfrm>
            <a:off x="2843784" y="2573019"/>
            <a:ext cx="6559297" cy="2798064"/>
            <a:chOff x="1319783" y="2179319"/>
            <a:chExt cx="6559297" cy="2798064"/>
          </a:xfrm>
        </p:grpSpPr>
        <p:sp>
          <p:nvSpPr>
            <p:cNvPr id="206" name="Google Shape;206;p15"/>
            <p:cNvSpPr/>
            <p:nvPr/>
          </p:nvSpPr>
          <p:spPr>
            <a:xfrm>
              <a:off x="5782056" y="2996183"/>
              <a:ext cx="2097024" cy="1981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319783" y="2179319"/>
              <a:ext cx="2664460" cy="576580"/>
            </a:xfrm>
            <a:custGeom>
              <a:rect b="b" l="l" r="r" t="t"/>
              <a:pathLst>
                <a:path extrusionOk="0" h="576580" w="2664460">
                  <a:moveTo>
                    <a:pt x="0" y="173736"/>
                  </a:moveTo>
                  <a:lnTo>
                    <a:pt x="2663951" y="173736"/>
                  </a:lnTo>
                  <a:lnTo>
                    <a:pt x="2663951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  <a:path extrusionOk="0" h="576580" w="2664460">
                  <a:moveTo>
                    <a:pt x="0" y="576072"/>
                  </a:moveTo>
                  <a:lnTo>
                    <a:pt x="2663951" y="576072"/>
                  </a:lnTo>
                  <a:lnTo>
                    <a:pt x="2663951" y="246887"/>
                  </a:lnTo>
                  <a:lnTo>
                    <a:pt x="0" y="246887"/>
                  </a:lnTo>
                  <a:lnTo>
                    <a:pt x="0" y="576072"/>
                  </a:lnTo>
                  <a:close/>
                </a:path>
              </a:pathLst>
            </a:custGeom>
            <a:noFill/>
            <a:ln cap="flat" cmpd="sng" w="24375">
              <a:solidFill>
                <a:srgbClr val="FF4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08" name="Google Shape;208;p15"/>
          <p:cNvGraphicFramePr/>
          <p:nvPr/>
        </p:nvGraphicFramePr>
        <p:xfrm>
          <a:off x="2831592" y="32131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2663825"/>
              </a:tblGrid>
              <a:tr h="102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5"/>
          <p:cNvSpPr txBox="1"/>
          <p:nvPr/>
        </p:nvSpPr>
        <p:spPr>
          <a:xfrm>
            <a:off x="5601716" y="2898647"/>
            <a:ext cx="363855" cy="197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9500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601716" y="3621023"/>
            <a:ext cx="363855" cy="197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5601716" y="4428744"/>
            <a:ext cx="363855" cy="197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6400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6"/>
          <p:cNvGrpSpPr/>
          <p:nvPr/>
        </p:nvGrpSpPr>
        <p:grpSpPr>
          <a:xfrm>
            <a:off x="2487175" y="2151803"/>
            <a:ext cx="7172325" cy="1516506"/>
            <a:chOff x="963167" y="2380487"/>
            <a:chExt cx="7172325" cy="1466215"/>
          </a:xfrm>
        </p:grpSpPr>
        <p:sp>
          <p:nvSpPr>
            <p:cNvPr id="217" name="Google Shape;217;p16"/>
            <p:cNvSpPr/>
            <p:nvPr/>
          </p:nvSpPr>
          <p:spPr>
            <a:xfrm>
              <a:off x="963167" y="2380487"/>
              <a:ext cx="7172325" cy="1466215"/>
            </a:xfrm>
            <a:custGeom>
              <a:rect b="b" l="l" r="r" t="t"/>
              <a:pathLst>
                <a:path extrusionOk="0" h="1466214" w="7172325">
                  <a:moveTo>
                    <a:pt x="7171944" y="0"/>
                  </a:moveTo>
                  <a:lnTo>
                    <a:pt x="0" y="0"/>
                  </a:lnTo>
                  <a:lnTo>
                    <a:pt x="0" y="1466088"/>
                  </a:lnTo>
                  <a:lnTo>
                    <a:pt x="7171944" y="1466088"/>
                  </a:lnTo>
                  <a:lnTo>
                    <a:pt x="717194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963167" y="2380487"/>
              <a:ext cx="7172325" cy="1466215"/>
            </a:xfrm>
            <a:custGeom>
              <a:rect b="b" l="l" r="r" t="t"/>
              <a:pathLst>
                <a:path extrusionOk="0" h="1466214" w="7172325">
                  <a:moveTo>
                    <a:pt x="0" y="1466088"/>
                  </a:moveTo>
                  <a:lnTo>
                    <a:pt x="7171944" y="1466088"/>
                  </a:lnTo>
                  <a:lnTo>
                    <a:pt x="7171944" y="0"/>
                  </a:lnTo>
                  <a:lnTo>
                    <a:pt x="0" y="0"/>
                  </a:lnTo>
                  <a:lnTo>
                    <a:pt x="0" y="1466088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6"/>
          <p:cNvSpPr txBox="1"/>
          <p:nvPr/>
        </p:nvSpPr>
        <p:spPr>
          <a:xfrm>
            <a:off x="2554225" y="2157476"/>
            <a:ext cx="833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FROM  [WHERE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6"/>
          <p:cNvSpPr txBox="1"/>
          <p:nvPr>
            <p:ph type="title"/>
          </p:nvPr>
        </p:nvSpPr>
        <p:spPr>
          <a:xfrm>
            <a:off x="2494947" y="725270"/>
            <a:ext cx="4107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697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GROUP BY Clause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4389121" y="2157476"/>
            <a:ext cx="41073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group_function(column)  table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2569463" y="3026664"/>
            <a:ext cx="4578300" cy="568800"/>
          </a:xfrm>
          <a:prstGeom prst="rect">
            <a:avLst/>
          </a:prstGeom>
          <a:solidFill>
            <a:srgbClr val="FFFFCC"/>
          </a:solidFill>
          <a:ln cap="flat" cmpd="sng" w="24375">
            <a:solidFill>
              <a:srgbClr val="FF4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[GROUP BY	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group_by_expression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302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[ORDER BY	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2554226" y="4019975"/>
            <a:ext cx="7958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Divide rows in a table into smaller groups by using the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BY clause.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2496312" y="2667000"/>
            <a:ext cx="7172325" cy="920750"/>
          </a:xfrm>
          <a:custGeom>
            <a:rect b="b" l="l" r="r" t="t"/>
            <a:pathLst>
              <a:path extrusionOk="0" h="920750" w="7172325">
                <a:moveTo>
                  <a:pt x="0" y="920496"/>
                </a:moveTo>
                <a:lnTo>
                  <a:pt x="7171944" y="920496"/>
                </a:lnTo>
                <a:lnTo>
                  <a:pt x="7171944" y="0"/>
                </a:lnTo>
                <a:lnTo>
                  <a:pt x="0" y="0"/>
                </a:lnTo>
                <a:lnTo>
                  <a:pt x="0" y="920496"/>
                </a:lnTo>
                <a:close/>
              </a:path>
            </a:pathLst>
          </a:custGeom>
          <a:noFill/>
          <a:ln cap="flat" cmpd="sng" w="24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2496311" y="3736847"/>
            <a:ext cx="7229856" cy="21915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17"/>
          <p:cNvGraphicFramePr/>
          <p:nvPr/>
        </p:nvGraphicFramePr>
        <p:xfrm>
          <a:off x="2496311" y="2667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64125"/>
                <a:gridCol w="3032750"/>
                <a:gridCol w="4075425"/>
              </a:tblGrid>
              <a:tr h="588275">
                <a:tc gridSpan="3">
                  <a:txBody>
                    <a:bodyPr/>
                    <a:lstStyle/>
                    <a:p>
                      <a:pPr indent="0" lvl="0" marL="57785" marR="23260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	department_id, AVG(salary)  FROM	employees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842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 BY department_id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10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17"/>
          <p:cNvSpPr txBox="1"/>
          <p:nvPr>
            <p:ph type="title"/>
          </p:nvPr>
        </p:nvSpPr>
        <p:spPr>
          <a:xfrm>
            <a:off x="2477522" y="687699"/>
            <a:ext cx="36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GROUP BY Clause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2477526" y="1806950"/>
            <a:ext cx="7682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508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columns in the SELECT list that are not in group  functions must be in the GROUP BY clause.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5757672" y="2718816"/>
            <a:ext cx="1548765" cy="304800"/>
          </a:xfrm>
          <a:custGeom>
            <a:rect b="b" l="l" r="r" t="t"/>
            <a:pathLst>
              <a:path extrusionOk="0" h="304800" w="1548764">
                <a:moveTo>
                  <a:pt x="0" y="304800"/>
                </a:moveTo>
                <a:lnTo>
                  <a:pt x="1548384" y="304800"/>
                </a:lnTo>
                <a:lnTo>
                  <a:pt x="154838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cap="flat" cmpd="sng" w="24375">
            <a:solidFill>
              <a:srgbClr val="FF4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2487168" y="2365249"/>
            <a:ext cx="7165975" cy="917575"/>
          </a:xfrm>
          <a:custGeom>
            <a:rect b="b" l="l" r="r" t="t"/>
            <a:pathLst>
              <a:path extrusionOk="0" h="917575" w="7165975">
                <a:moveTo>
                  <a:pt x="0" y="917448"/>
                </a:moveTo>
                <a:lnTo>
                  <a:pt x="7165848" y="917448"/>
                </a:lnTo>
                <a:lnTo>
                  <a:pt x="7165848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cap="flat" cmpd="sng" w="24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 txBox="1"/>
          <p:nvPr>
            <p:ph type="title"/>
          </p:nvPr>
        </p:nvSpPr>
        <p:spPr>
          <a:xfrm>
            <a:off x="2446497" y="637311"/>
            <a:ext cx="391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GROUP BY Clause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2477527" y="1654550"/>
            <a:ext cx="7702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GROUP BY column does not have to be in the SELECT list.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2487167" y="3489959"/>
            <a:ext cx="7217700" cy="199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18"/>
          <p:cNvGraphicFramePr/>
          <p:nvPr/>
        </p:nvGraphicFramePr>
        <p:xfrm>
          <a:off x="2487167" y="2365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48900"/>
                <a:gridCol w="3069600"/>
                <a:gridCol w="4048125"/>
              </a:tblGrid>
              <a:tr h="585225">
                <a:tc gridSpan="3">
                  <a:txBody>
                    <a:bodyPr/>
                    <a:lstStyle/>
                    <a:p>
                      <a:pPr indent="0" lvl="0" marL="66675" marR="43561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	AVG(salary)  FROM	employees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777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" marR="0" rtl="0" algn="l">
                        <a:lnSpc>
                          <a:spcPct val="111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 BY department_id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11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2316500" y="581825"/>
            <a:ext cx="591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Grouping by More Than One Column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364753" y="1511575"/>
            <a:ext cx="1728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5166359" y="1801368"/>
            <a:ext cx="1728470" cy="4368165"/>
          </a:xfrm>
          <a:custGeom>
            <a:rect b="b" l="l" r="r" t="t"/>
            <a:pathLst>
              <a:path extrusionOk="0" h="4368165" w="1728470">
                <a:moveTo>
                  <a:pt x="0" y="0"/>
                </a:moveTo>
                <a:lnTo>
                  <a:pt x="0" y="4367784"/>
                </a:lnTo>
                <a:lnTo>
                  <a:pt x="1728215" y="3749040"/>
                </a:lnTo>
                <a:lnTo>
                  <a:pt x="1728215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5324347" y="3193796"/>
            <a:ext cx="14859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33985" marR="1790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up the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3985" marR="1790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salaries in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3985" marR="1790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3985" marR="1790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09854" marR="147955" rtl="0" algn="l">
              <a:lnSpc>
                <a:spcPct val="1004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 for each job,  grouped by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09854" marR="147955" rtl="0" algn="l">
              <a:lnSpc>
                <a:spcPct val="1004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department.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1" name="Google Shape;251;p19"/>
          <p:cNvGrpSpPr/>
          <p:nvPr/>
        </p:nvGrpSpPr>
        <p:grpSpPr>
          <a:xfrm>
            <a:off x="2380489" y="1810511"/>
            <a:ext cx="7491984" cy="4340352"/>
            <a:chOff x="932688" y="1810511"/>
            <a:chExt cx="7491984" cy="4340352"/>
          </a:xfrm>
        </p:grpSpPr>
        <p:sp>
          <p:nvSpPr>
            <p:cNvPr id="252" name="Google Shape;252;p19"/>
            <p:cNvSpPr/>
            <p:nvPr/>
          </p:nvSpPr>
          <p:spPr>
            <a:xfrm>
              <a:off x="932688" y="1810511"/>
              <a:ext cx="2788919" cy="31912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932688" y="5242559"/>
              <a:ext cx="2788919" cy="9083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434584" y="2398775"/>
              <a:ext cx="2971800" cy="30388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434584" y="5398008"/>
              <a:ext cx="2990088" cy="2164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56" name="Google Shape;256;p19"/>
          <p:cNvGraphicFramePr/>
          <p:nvPr/>
        </p:nvGraphicFramePr>
        <p:xfrm>
          <a:off x="2401824" y="2060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26911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19"/>
          <p:cNvSpPr txBox="1"/>
          <p:nvPr/>
        </p:nvSpPr>
        <p:spPr>
          <a:xfrm>
            <a:off x="2364739" y="4830571"/>
            <a:ext cx="330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0"/>
          <p:cNvGrpSpPr/>
          <p:nvPr/>
        </p:nvGrpSpPr>
        <p:grpSpPr>
          <a:xfrm>
            <a:off x="2459737" y="1956815"/>
            <a:ext cx="7324725" cy="920750"/>
            <a:chOff x="935736" y="1956815"/>
            <a:chExt cx="7324725" cy="920750"/>
          </a:xfrm>
        </p:grpSpPr>
        <p:sp>
          <p:nvSpPr>
            <p:cNvPr id="263" name="Google Shape;263;p20"/>
            <p:cNvSpPr/>
            <p:nvPr/>
          </p:nvSpPr>
          <p:spPr>
            <a:xfrm>
              <a:off x="935736" y="1956815"/>
              <a:ext cx="7324725" cy="920750"/>
            </a:xfrm>
            <a:custGeom>
              <a:rect b="b" l="l" r="r" t="t"/>
              <a:pathLst>
                <a:path extrusionOk="0" h="920750" w="7324725">
                  <a:moveTo>
                    <a:pt x="7324344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7324344" y="920496"/>
                  </a:lnTo>
                  <a:lnTo>
                    <a:pt x="732434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935736" y="1956815"/>
              <a:ext cx="7324725" cy="920750"/>
            </a:xfrm>
            <a:custGeom>
              <a:rect b="b" l="l" r="r" t="t"/>
              <a:pathLst>
                <a:path extrusionOk="0" h="920750" w="7324725">
                  <a:moveTo>
                    <a:pt x="0" y="920496"/>
                  </a:moveTo>
                  <a:lnTo>
                    <a:pt x="7324344" y="920496"/>
                  </a:lnTo>
                  <a:lnTo>
                    <a:pt x="7324344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20"/>
          <p:cNvSpPr txBox="1"/>
          <p:nvPr/>
        </p:nvSpPr>
        <p:spPr>
          <a:xfrm>
            <a:off x="2554225" y="1962400"/>
            <a:ext cx="1210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5080" rtl="0" algn="l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FROM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2557272" y="2572511"/>
            <a:ext cx="4142740" cy="242374"/>
          </a:xfrm>
          <a:prstGeom prst="rect">
            <a:avLst/>
          </a:prstGeom>
          <a:solidFill>
            <a:srgbClr val="FFFFCC"/>
          </a:solidFill>
          <a:ln cap="flat" cmpd="sng" w="24375">
            <a:solidFill>
              <a:srgbClr val="FF4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department_id, job_id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3765025" y="1993750"/>
            <a:ext cx="6394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635" lvl="0" marL="635" marR="5080" rtl="0" algn="l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 dept_id, job_id, SUM(salary)  employees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0545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2452425" y="763750"/>
            <a:ext cx="6162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Grouping by More Than One Column</a:t>
            </a:r>
            <a:endParaRPr b="1" sz="42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69" name="Google Shape;269;p20"/>
          <p:cNvGrpSpPr/>
          <p:nvPr/>
        </p:nvGrpSpPr>
        <p:grpSpPr>
          <a:xfrm>
            <a:off x="2459736" y="2968752"/>
            <a:ext cx="7345679" cy="3240024"/>
            <a:chOff x="935736" y="2968751"/>
            <a:chExt cx="7345679" cy="3240024"/>
          </a:xfrm>
        </p:grpSpPr>
        <p:sp>
          <p:nvSpPr>
            <p:cNvPr id="270" name="Google Shape;270;p20"/>
            <p:cNvSpPr/>
            <p:nvPr/>
          </p:nvSpPr>
          <p:spPr>
            <a:xfrm>
              <a:off x="935736" y="2968751"/>
              <a:ext cx="7315200" cy="30388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935736" y="5998463"/>
              <a:ext cx="7345679" cy="2103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2297798" y="597850"/>
            <a:ext cx="694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Illegal Queries  Using Group Functions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2401326" y="1883150"/>
            <a:ext cx="7459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just">
              <a:lnSpc>
                <a:spcPct val="9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Any column or expression in the SELECT list that is  not an aggregate function must be in the GROUP BY  clause.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8" name="Google Shape;278;p21"/>
          <p:cNvGrpSpPr/>
          <p:nvPr/>
        </p:nvGrpSpPr>
        <p:grpSpPr>
          <a:xfrm>
            <a:off x="2432304" y="2816353"/>
            <a:ext cx="7141845" cy="807720"/>
            <a:chOff x="984503" y="3197352"/>
            <a:chExt cx="7141845" cy="807720"/>
          </a:xfrm>
        </p:grpSpPr>
        <p:sp>
          <p:nvSpPr>
            <p:cNvPr id="279" name="Google Shape;279;p21"/>
            <p:cNvSpPr/>
            <p:nvPr/>
          </p:nvSpPr>
          <p:spPr>
            <a:xfrm>
              <a:off x="984503" y="3197352"/>
              <a:ext cx="7141845" cy="807720"/>
            </a:xfrm>
            <a:custGeom>
              <a:rect b="b" l="l" r="r" t="t"/>
              <a:pathLst>
                <a:path extrusionOk="0" h="807720" w="7141845">
                  <a:moveTo>
                    <a:pt x="7141464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7141464" y="807720"/>
                  </a:lnTo>
                  <a:lnTo>
                    <a:pt x="714146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984503" y="3197352"/>
              <a:ext cx="7141845" cy="807720"/>
            </a:xfrm>
            <a:custGeom>
              <a:rect b="b" l="l" r="r" t="t"/>
              <a:pathLst>
                <a:path extrusionOk="0" h="807720" w="7141845">
                  <a:moveTo>
                    <a:pt x="0" y="807720"/>
                  </a:moveTo>
                  <a:lnTo>
                    <a:pt x="7141464" y="807720"/>
                  </a:lnTo>
                  <a:lnTo>
                    <a:pt x="7141464" y="0"/>
                  </a:lnTo>
                  <a:lnTo>
                    <a:pt x="0" y="0"/>
                  </a:lnTo>
                  <a:lnTo>
                    <a:pt x="0" y="807720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21"/>
          <p:cNvSpPr txBox="1"/>
          <p:nvPr/>
        </p:nvSpPr>
        <p:spPr>
          <a:xfrm>
            <a:off x="2432304" y="2816351"/>
            <a:ext cx="7141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325">
            <a:spAutoFit/>
          </a:bodyPr>
          <a:lstStyle/>
          <a:p>
            <a:pPr indent="0" lvl="0" marL="103504" marR="184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department_id, COUNT(last_name)  FROM	employees;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2450592" y="3895344"/>
            <a:ext cx="7141845" cy="1347470"/>
            <a:chOff x="1002791" y="4276344"/>
            <a:chExt cx="7141845" cy="1347470"/>
          </a:xfrm>
        </p:grpSpPr>
        <p:sp>
          <p:nvSpPr>
            <p:cNvPr id="283" name="Google Shape;283;p21"/>
            <p:cNvSpPr/>
            <p:nvPr/>
          </p:nvSpPr>
          <p:spPr>
            <a:xfrm>
              <a:off x="1002791" y="4276344"/>
              <a:ext cx="7141845" cy="1347470"/>
            </a:xfrm>
            <a:custGeom>
              <a:rect b="b" l="l" r="r" t="t"/>
              <a:pathLst>
                <a:path extrusionOk="0" h="1347470" w="7141845">
                  <a:moveTo>
                    <a:pt x="7141464" y="0"/>
                  </a:moveTo>
                  <a:lnTo>
                    <a:pt x="0" y="0"/>
                  </a:lnTo>
                  <a:lnTo>
                    <a:pt x="0" y="1347215"/>
                  </a:lnTo>
                  <a:lnTo>
                    <a:pt x="7141464" y="1347215"/>
                  </a:lnTo>
                  <a:lnTo>
                    <a:pt x="714146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002791" y="4276344"/>
              <a:ext cx="7141845" cy="1347470"/>
            </a:xfrm>
            <a:custGeom>
              <a:rect b="b" l="l" r="r" t="t"/>
              <a:pathLst>
                <a:path extrusionOk="0" h="1347470" w="7141845">
                  <a:moveTo>
                    <a:pt x="0" y="1347215"/>
                  </a:moveTo>
                  <a:lnTo>
                    <a:pt x="7141464" y="1347215"/>
                  </a:lnTo>
                  <a:lnTo>
                    <a:pt x="7141464" y="0"/>
                  </a:lnTo>
                  <a:lnTo>
                    <a:pt x="0" y="0"/>
                  </a:lnTo>
                  <a:lnTo>
                    <a:pt x="0" y="1347215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21"/>
          <p:cNvSpPr txBox="1"/>
          <p:nvPr/>
        </p:nvSpPr>
        <p:spPr>
          <a:xfrm>
            <a:off x="2450592" y="3895345"/>
            <a:ext cx="71418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 'EMPLOYEES.department_id' is invalid in the select list because it is not contained in either an aggregate function or the GROUP BY clause.</a:t>
            </a:r>
            <a:endParaRPr/>
          </a:p>
          <a:p>
            <a:pPr indent="0" lvl="0" marL="1066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2004500" y="1628025"/>
            <a:ext cx="2771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2400" lIns="120000" spcFirstLastPara="1" rIns="120000" wrap="square" tIns="624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Objectives </a:t>
            </a:r>
            <a:endParaRPr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976675" y="2662875"/>
            <a:ext cx="85065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900"/>
              <a:buFont typeface="Lato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After completing this lesson, you should be able to  do the following: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900"/>
              <a:buFont typeface="Lato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the available group functions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900"/>
              <a:buFont typeface="Lato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Describe the use of group functions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900"/>
              <a:buFont typeface="Lato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data using the GROUP BY clause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900"/>
              <a:buFont typeface="Lato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Include or exclude grouped rows by using the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900"/>
              <a:buFont typeface="Lato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HAVING clause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90938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CC66"/>
              </a:buClr>
              <a:buSzPts val="1493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4"/>
          <p:cNvSpPr txBox="1"/>
          <p:nvPr>
            <p:ph type="ctrTitle"/>
          </p:nvPr>
        </p:nvSpPr>
        <p:spPr>
          <a:xfrm>
            <a:off x="2004500" y="1031900"/>
            <a:ext cx="9269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b="1" lang="en-US" sz="32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Aggregating Data Using Group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2335348" y="599275"/>
            <a:ext cx="725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Illegal Queries Using Group Functions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2402955" y="1442730"/>
            <a:ext cx="75024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0364" lvl="0" marL="417830" marR="0" rtl="0" algn="l"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24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cannot use the WHERE clause to restrict groups.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0364" lvl="0" marL="417830" marR="0" rtl="0" algn="l">
              <a:spcBef>
                <a:spcPts val="770"/>
              </a:spcBef>
              <a:spcAft>
                <a:spcPts val="0"/>
              </a:spcAft>
              <a:buClr>
                <a:srgbClr val="ED1157"/>
              </a:buClr>
              <a:buSzPts val="24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use the HAVING clause to restrict groups.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0364" lvl="0" marL="417830" marR="0" rtl="0" algn="l">
              <a:spcBef>
                <a:spcPts val="790"/>
              </a:spcBef>
              <a:spcAft>
                <a:spcPts val="0"/>
              </a:spcAft>
              <a:buClr>
                <a:srgbClr val="ED1157"/>
              </a:buClr>
              <a:buSzPts val="24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cannot use group functions in the WHERE clause.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2" name="Google Shape;292;p22"/>
          <p:cNvGrpSpPr/>
          <p:nvPr/>
        </p:nvGrpSpPr>
        <p:grpSpPr>
          <a:xfrm>
            <a:off x="2459736" y="3127247"/>
            <a:ext cx="7388859" cy="1170940"/>
            <a:chOff x="935736" y="3127247"/>
            <a:chExt cx="7388859" cy="1170940"/>
          </a:xfrm>
        </p:grpSpPr>
        <p:sp>
          <p:nvSpPr>
            <p:cNvPr id="293" name="Google Shape;293;p22"/>
            <p:cNvSpPr/>
            <p:nvPr/>
          </p:nvSpPr>
          <p:spPr>
            <a:xfrm>
              <a:off x="935736" y="3127247"/>
              <a:ext cx="7388859" cy="1170940"/>
            </a:xfrm>
            <a:custGeom>
              <a:rect b="b" l="l" r="r" t="t"/>
              <a:pathLst>
                <a:path extrusionOk="0" h="1170939" w="7388859">
                  <a:moveTo>
                    <a:pt x="7388352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7388352" y="1170432"/>
                  </a:lnTo>
                  <a:lnTo>
                    <a:pt x="738835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935736" y="3127247"/>
              <a:ext cx="7388859" cy="1170940"/>
            </a:xfrm>
            <a:custGeom>
              <a:rect b="b" l="l" r="r" t="t"/>
              <a:pathLst>
                <a:path extrusionOk="0" h="1170939" w="7388859">
                  <a:moveTo>
                    <a:pt x="0" y="1170432"/>
                  </a:moveTo>
                  <a:lnTo>
                    <a:pt x="7388352" y="1170432"/>
                  </a:lnTo>
                  <a:lnTo>
                    <a:pt x="7388352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2"/>
          <p:cNvSpPr txBox="1"/>
          <p:nvPr/>
        </p:nvSpPr>
        <p:spPr>
          <a:xfrm>
            <a:off x="2566428" y="3123700"/>
            <a:ext cx="1099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FROM  WHERE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3795227" y="3123691"/>
            <a:ext cx="3564254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40" lvl="0" marL="254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department_id, AVG(salary)  employees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AVG(salary) &gt; 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7" name="Google Shape;297;p22"/>
          <p:cNvGrpSpPr/>
          <p:nvPr/>
        </p:nvGrpSpPr>
        <p:grpSpPr>
          <a:xfrm>
            <a:off x="2459736" y="4401312"/>
            <a:ext cx="7388859" cy="1191895"/>
            <a:chOff x="935736" y="4401312"/>
            <a:chExt cx="7388859" cy="1191895"/>
          </a:xfrm>
        </p:grpSpPr>
        <p:sp>
          <p:nvSpPr>
            <p:cNvPr id="298" name="Google Shape;298;p22"/>
            <p:cNvSpPr/>
            <p:nvPr/>
          </p:nvSpPr>
          <p:spPr>
            <a:xfrm>
              <a:off x="935736" y="4401312"/>
              <a:ext cx="7388859" cy="1191895"/>
            </a:xfrm>
            <a:custGeom>
              <a:rect b="b" l="l" r="r" t="t"/>
              <a:pathLst>
                <a:path extrusionOk="0" h="1191895" w="7388859">
                  <a:moveTo>
                    <a:pt x="7388352" y="0"/>
                  </a:moveTo>
                  <a:lnTo>
                    <a:pt x="0" y="0"/>
                  </a:lnTo>
                  <a:lnTo>
                    <a:pt x="0" y="1191768"/>
                  </a:lnTo>
                  <a:lnTo>
                    <a:pt x="7388352" y="1191768"/>
                  </a:lnTo>
                  <a:lnTo>
                    <a:pt x="738835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935736" y="4401312"/>
              <a:ext cx="7388859" cy="1191895"/>
            </a:xfrm>
            <a:custGeom>
              <a:rect b="b" l="l" r="r" t="t"/>
              <a:pathLst>
                <a:path extrusionOk="0" h="1191895" w="7388859">
                  <a:moveTo>
                    <a:pt x="0" y="1191768"/>
                  </a:moveTo>
                  <a:lnTo>
                    <a:pt x="7388352" y="1191768"/>
                  </a:lnTo>
                  <a:lnTo>
                    <a:pt x="7388352" y="0"/>
                  </a:lnTo>
                  <a:lnTo>
                    <a:pt x="0" y="0"/>
                  </a:lnTo>
                  <a:lnTo>
                    <a:pt x="0" y="1191768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22"/>
          <p:cNvSpPr txBox="1"/>
          <p:nvPr/>
        </p:nvSpPr>
        <p:spPr>
          <a:xfrm>
            <a:off x="2553725" y="3946651"/>
            <a:ext cx="70047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department_id;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spcBef>
                <a:spcPts val="146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AVG(salary) &gt; 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at line 3: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1125" marR="0" rtl="0" algn="l">
              <a:spcBef>
                <a:spcPts val="1320"/>
              </a:spcBef>
              <a:spcAft>
                <a:spcPts val="0"/>
              </a:spcAft>
              <a:buNone/>
            </a:pPr>
            <a:r>
              <a:rPr b="1"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baseline="30000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clause to restrict groups</a:t>
            </a:r>
            <a:endParaRPr baseline="3000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/>
          <p:nvPr/>
        </p:nvSpPr>
        <p:spPr>
          <a:xfrm>
            <a:off x="2557272" y="5839967"/>
            <a:ext cx="2560200" cy="21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2553719" y="362953"/>
            <a:ext cx="465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Excluding Group Results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2557278" y="1374475"/>
            <a:ext cx="1692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2485772" y="1757545"/>
            <a:ext cx="7321294" cy="4319270"/>
            <a:chOff x="1338072" y="1624583"/>
            <a:chExt cx="7321294" cy="4319270"/>
          </a:xfrm>
        </p:grpSpPr>
        <p:sp>
          <p:nvSpPr>
            <p:cNvPr id="309" name="Google Shape;309;p23"/>
            <p:cNvSpPr/>
            <p:nvPr/>
          </p:nvSpPr>
          <p:spPr>
            <a:xfrm>
              <a:off x="1338072" y="5013960"/>
              <a:ext cx="2532888" cy="67665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338072" y="1624583"/>
              <a:ext cx="2532888" cy="316077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861816" y="1624583"/>
              <a:ext cx="2249805" cy="4319270"/>
            </a:xfrm>
            <a:custGeom>
              <a:rect b="b" l="l" r="r" t="t"/>
              <a:pathLst>
                <a:path extrusionOk="0" h="4319270" w="2249804">
                  <a:moveTo>
                    <a:pt x="0" y="0"/>
                  </a:moveTo>
                  <a:lnTo>
                    <a:pt x="0" y="4319016"/>
                  </a:lnTo>
                  <a:lnTo>
                    <a:pt x="2249424" y="2706623"/>
                  </a:lnTo>
                  <a:lnTo>
                    <a:pt x="2249424" y="1612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6114287" y="3218687"/>
              <a:ext cx="2545079" cy="113385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3"/>
          <p:cNvSpPr txBox="1"/>
          <p:nvPr/>
        </p:nvSpPr>
        <p:spPr>
          <a:xfrm>
            <a:off x="2535427" y="4760467"/>
            <a:ext cx="330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2633472" y="2069593"/>
            <a:ext cx="2429510" cy="3721735"/>
          </a:xfrm>
          <a:custGeom>
            <a:rect b="b" l="l" r="r" t="t"/>
            <a:pathLst>
              <a:path extrusionOk="0" h="3721735" w="2429510">
                <a:moveTo>
                  <a:pt x="0" y="579120"/>
                </a:moveTo>
                <a:lnTo>
                  <a:pt x="2429255" y="579120"/>
                </a:lnTo>
                <a:lnTo>
                  <a:pt x="2429255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  <a:path extrusionOk="0" h="3721735" w="2429510">
                <a:moveTo>
                  <a:pt x="1600200" y="164592"/>
                </a:moveTo>
                <a:lnTo>
                  <a:pt x="2368296" y="164592"/>
                </a:lnTo>
                <a:lnTo>
                  <a:pt x="2368296" y="15240"/>
                </a:lnTo>
                <a:lnTo>
                  <a:pt x="1600200" y="15240"/>
                </a:lnTo>
                <a:lnTo>
                  <a:pt x="1600200" y="164592"/>
                </a:lnTo>
                <a:close/>
              </a:path>
              <a:path extrusionOk="0" h="3721735" w="2429510">
                <a:moveTo>
                  <a:pt x="0" y="1207008"/>
                </a:moveTo>
                <a:lnTo>
                  <a:pt x="2429255" y="1207008"/>
                </a:lnTo>
                <a:lnTo>
                  <a:pt x="2429255" y="627888"/>
                </a:lnTo>
                <a:lnTo>
                  <a:pt x="0" y="627888"/>
                </a:lnTo>
                <a:lnTo>
                  <a:pt x="0" y="1207008"/>
                </a:lnTo>
                <a:close/>
              </a:path>
              <a:path extrusionOk="0" h="3721735" w="2429510">
                <a:moveTo>
                  <a:pt x="1636776" y="2657856"/>
                </a:moveTo>
                <a:lnTo>
                  <a:pt x="2368296" y="2657856"/>
                </a:lnTo>
                <a:lnTo>
                  <a:pt x="2368296" y="2517648"/>
                </a:lnTo>
                <a:lnTo>
                  <a:pt x="1636776" y="2517648"/>
                </a:lnTo>
                <a:lnTo>
                  <a:pt x="1636776" y="2657856"/>
                </a:lnTo>
                <a:close/>
              </a:path>
              <a:path extrusionOk="0" h="3721735" w="2429510">
                <a:moveTo>
                  <a:pt x="0" y="2240280"/>
                </a:moveTo>
                <a:lnTo>
                  <a:pt x="2429255" y="2240280"/>
                </a:lnTo>
                <a:lnTo>
                  <a:pt x="2429255" y="1267968"/>
                </a:lnTo>
                <a:lnTo>
                  <a:pt x="0" y="1267968"/>
                </a:lnTo>
                <a:lnTo>
                  <a:pt x="0" y="2240280"/>
                </a:lnTo>
                <a:close/>
              </a:path>
              <a:path extrusionOk="0" h="3721735" w="2429510">
                <a:moveTo>
                  <a:pt x="0" y="2868168"/>
                </a:moveTo>
                <a:lnTo>
                  <a:pt x="2429255" y="2868168"/>
                </a:lnTo>
                <a:lnTo>
                  <a:pt x="2429255" y="2289048"/>
                </a:lnTo>
                <a:lnTo>
                  <a:pt x="0" y="2289048"/>
                </a:lnTo>
                <a:lnTo>
                  <a:pt x="0" y="2868168"/>
                </a:lnTo>
                <a:close/>
              </a:path>
              <a:path extrusionOk="0" h="3721735" w="2429510">
                <a:moveTo>
                  <a:pt x="0" y="3721608"/>
                </a:moveTo>
                <a:lnTo>
                  <a:pt x="2429255" y="3721608"/>
                </a:lnTo>
                <a:lnTo>
                  <a:pt x="2429255" y="3310128"/>
                </a:lnTo>
                <a:lnTo>
                  <a:pt x="0" y="3310128"/>
                </a:lnTo>
                <a:lnTo>
                  <a:pt x="0" y="3721608"/>
                </a:lnTo>
                <a:close/>
              </a:path>
              <a:path extrusionOk="0" h="3721735" w="2429510">
                <a:moveTo>
                  <a:pt x="1636776" y="3486912"/>
                </a:moveTo>
                <a:lnTo>
                  <a:pt x="2368296" y="3486912"/>
                </a:lnTo>
                <a:lnTo>
                  <a:pt x="2368296" y="3349752"/>
                </a:lnTo>
                <a:lnTo>
                  <a:pt x="1636776" y="3349752"/>
                </a:lnTo>
                <a:lnTo>
                  <a:pt x="1636776" y="3486912"/>
                </a:lnTo>
                <a:close/>
              </a:path>
            </a:pathLst>
          </a:custGeom>
          <a:noFill/>
          <a:ln cap="flat" cmpd="sng" w="24375">
            <a:solidFill>
              <a:srgbClr val="FF4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5007950" y="3112725"/>
            <a:ext cx="2057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685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maximum  salary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 department  when it is  greater than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5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$10,000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4"/>
          <p:cNvGrpSpPr/>
          <p:nvPr/>
        </p:nvGrpSpPr>
        <p:grpSpPr>
          <a:xfrm>
            <a:off x="2417064" y="3727705"/>
            <a:ext cx="7214870" cy="1743710"/>
            <a:chOff x="969264" y="3956304"/>
            <a:chExt cx="7214870" cy="1743710"/>
          </a:xfrm>
        </p:grpSpPr>
        <p:sp>
          <p:nvSpPr>
            <p:cNvPr id="321" name="Google Shape;321;p24"/>
            <p:cNvSpPr/>
            <p:nvPr/>
          </p:nvSpPr>
          <p:spPr>
            <a:xfrm>
              <a:off x="969264" y="3956304"/>
              <a:ext cx="7214870" cy="1743710"/>
            </a:xfrm>
            <a:custGeom>
              <a:rect b="b" l="l" r="r" t="t"/>
              <a:pathLst>
                <a:path extrusionOk="0" h="1743710" w="7214870">
                  <a:moveTo>
                    <a:pt x="7214616" y="0"/>
                  </a:moveTo>
                  <a:lnTo>
                    <a:pt x="0" y="0"/>
                  </a:lnTo>
                  <a:lnTo>
                    <a:pt x="0" y="1743456"/>
                  </a:lnTo>
                  <a:lnTo>
                    <a:pt x="7214616" y="1743456"/>
                  </a:lnTo>
                  <a:lnTo>
                    <a:pt x="72146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969264" y="3956304"/>
              <a:ext cx="7214870" cy="1743710"/>
            </a:xfrm>
            <a:custGeom>
              <a:rect b="b" l="l" r="r" t="t"/>
              <a:pathLst>
                <a:path extrusionOk="0" h="1743710" w="7214870">
                  <a:moveTo>
                    <a:pt x="0" y="1743456"/>
                  </a:moveTo>
                  <a:lnTo>
                    <a:pt x="7214616" y="1743456"/>
                  </a:lnTo>
                  <a:lnTo>
                    <a:pt x="7214616" y="0"/>
                  </a:lnTo>
                  <a:lnTo>
                    <a:pt x="0" y="0"/>
                  </a:lnTo>
                  <a:lnTo>
                    <a:pt x="0" y="1743456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4"/>
          <p:cNvSpPr txBox="1"/>
          <p:nvPr/>
        </p:nvSpPr>
        <p:spPr>
          <a:xfrm>
            <a:off x="2483612" y="3736340"/>
            <a:ext cx="12540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FROM  [WHERE  [GROUP BY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4318508" y="3736340"/>
            <a:ext cx="30282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group_function  table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730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group_by_expression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2483611" y="4833620"/>
            <a:ext cx="98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[HAVING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4318508" y="4857445"/>
            <a:ext cx="2214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group_condition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2483612" y="5107940"/>
            <a:ext cx="125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[ORDER BY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4318507" y="5107940"/>
            <a:ext cx="1120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24"/>
          <p:cNvSpPr txBox="1"/>
          <p:nvPr>
            <p:ph type="title"/>
          </p:nvPr>
        </p:nvSpPr>
        <p:spPr>
          <a:xfrm>
            <a:off x="2278672" y="878751"/>
            <a:ext cx="4942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68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Using HAVING Clause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2298153" y="1657925"/>
            <a:ext cx="75957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2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the HAVING clause to restrict groups: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Rows are grouped.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group function is applied.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●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Groups matching the HAVING clause are  displayed.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2483601" y="4866463"/>
            <a:ext cx="5458060" cy="271779"/>
          </a:xfrm>
          <a:custGeom>
            <a:rect b="b" l="l" r="r" t="t"/>
            <a:pathLst>
              <a:path extrusionOk="0" h="271779" w="4142740">
                <a:moveTo>
                  <a:pt x="0" y="271271"/>
                </a:moveTo>
                <a:lnTo>
                  <a:pt x="4142232" y="271271"/>
                </a:lnTo>
                <a:lnTo>
                  <a:pt x="4142232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noFill/>
          <a:ln cap="flat" cmpd="sng" w="24375">
            <a:solidFill>
              <a:srgbClr val="FF4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/>
          <p:nvPr/>
        </p:nvSpPr>
        <p:spPr>
          <a:xfrm>
            <a:off x="2520697" y="1776984"/>
            <a:ext cx="7299959" cy="1191895"/>
          </a:xfrm>
          <a:custGeom>
            <a:rect b="b" l="l" r="r" t="t"/>
            <a:pathLst>
              <a:path extrusionOk="0" h="1191895" w="7299959">
                <a:moveTo>
                  <a:pt x="0" y="1191768"/>
                </a:moveTo>
                <a:lnTo>
                  <a:pt x="7299959" y="1191768"/>
                </a:lnTo>
                <a:lnTo>
                  <a:pt x="7299959" y="0"/>
                </a:lnTo>
                <a:lnTo>
                  <a:pt x="0" y="0"/>
                </a:lnTo>
                <a:lnTo>
                  <a:pt x="0" y="1191768"/>
                </a:lnTo>
                <a:close/>
              </a:path>
            </a:pathLst>
          </a:custGeom>
          <a:noFill/>
          <a:ln cap="flat" cmpd="sng" w="24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5"/>
          <p:cNvSpPr txBox="1"/>
          <p:nvPr>
            <p:ph type="title"/>
          </p:nvPr>
        </p:nvSpPr>
        <p:spPr>
          <a:xfrm>
            <a:off x="2431297" y="786325"/>
            <a:ext cx="448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Using HAVING Clause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38" name="Google Shape;338;p25"/>
          <p:cNvGraphicFramePr/>
          <p:nvPr/>
        </p:nvGraphicFramePr>
        <p:xfrm>
          <a:off x="2520696" y="17769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76200"/>
                <a:gridCol w="3688075"/>
                <a:gridCol w="3535675"/>
              </a:tblGrid>
              <a:tr h="893075">
                <a:tc gridSpan="3">
                  <a:txBody>
                    <a:bodyPr/>
                    <a:lstStyle/>
                    <a:p>
                      <a:pPr indent="0" lvl="0" marL="109220" marR="24022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	department_id, MAX(salary)  FROM	employees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 BY department_id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777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27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0" rtl="0" algn="l">
                        <a:lnSpc>
                          <a:spcPct val="9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HAVING	MAX(salary)&gt;10000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4290" marR="0" rtl="0" algn="l">
                        <a:lnSpc>
                          <a:spcPct val="9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4F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25"/>
          <p:cNvSpPr/>
          <p:nvPr/>
        </p:nvSpPr>
        <p:spPr>
          <a:xfrm>
            <a:off x="2520696" y="3121153"/>
            <a:ext cx="7302900" cy="1155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6"/>
          <p:cNvGrpSpPr/>
          <p:nvPr/>
        </p:nvGrpSpPr>
        <p:grpSpPr>
          <a:xfrm>
            <a:off x="2444496" y="1764792"/>
            <a:ext cx="7248525" cy="1914525"/>
            <a:chOff x="920495" y="1917191"/>
            <a:chExt cx="7248525" cy="1914525"/>
          </a:xfrm>
        </p:grpSpPr>
        <p:sp>
          <p:nvSpPr>
            <p:cNvPr id="345" name="Google Shape;345;p26"/>
            <p:cNvSpPr/>
            <p:nvPr/>
          </p:nvSpPr>
          <p:spPr>
            <a:xfrm>
              <a:off x="920495" y="1917191"/>
              <a:ext cx="7248525" cy="1914525"/>
            </a:xfrm>
            <a:custGeom>
              <a:rect b="b" l="l" r="r" t="t"/>
              <a:pathLst>
                <a:path extrusionOk="0" h="1914525" w="7248525">
                  <a:moveTo>
                    <a:pt x="7248144" y="0"/>
                  </a:moveTo>
                  <a:lnTo>
                    <a:pt x="0" y="0"/>
                  </a:lnTo>
                  <a:lnTo>
                    <a:pt x="0" y="1914143"/>
                  </a:lnTo>
                  <a:lnTo>
                    <a:pt x="7248144" y="1914143"/>
                  </a:lnTo>
                  <a:lnTo>
                    <a:pt x="724814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920495" y="1917191"/>
              <a:ext cx="7248525" cy="1914525"/>
            </a:xfrm>
            <a:custGeom>
              <a:rect b="b" l="l" r="r" t="t"/>
              <a:pathLst>
                <a:path extrusionOk="0" h="1914525" w="7248525">
                  <a:moveTo>
                    <a:pt x="0" y="1914143"/>
                  </a:moveTo>
                  <a:lnTo>
                    <a:pt x="7248144" y="1914143"/>
                  </a:lnTo>
                  <a:lnTo>
                    <a:pt x="7248144" y="0"/>
                  </a:lnTo>
                  <a:lnTo>
                    <a:pt x="0" y="0"/>
                  </a:lnTo>
                  <a:lnTo>
                    <a:pt x="0" y="1914143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6"/>
          <p:cNvSpPr txBox="1"/>
          <p:nvPr/>
        </p:nvSpPr>
        <p:spPr>
          <a:xfrm>
            <a:off x="2621281" y="1904491"/>
            <a:ext cx="833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FROM  WHERE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3849314" y="1904491"/>
            <a:ext cx="3702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70" lvl="0" marL="127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job_id, SUM(salary) PAYROLL  employees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job_id NOT LIKE '%REP%'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2621281" y="2727452"/>
            <a:ext cx="2064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job_id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2532888" y="3038856"/>
            <a:ext cx="3975000" cy="277200"/>
          </a:xfrm>
          <a:prstGeom prst="rect">
            <a:avLst/>
          </a:prstGeom>
          <a:solidFill>
            <a:srgbClr val="FFFFCC"/>
          </a:solidFill>
          <a:ln cap="flat" cmpd="sng" w="24375">
            <a:solidFill>
              <a:srgbClr val="FF4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8265" marR="0" rtl="0" algn="l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	SUM(salary) &gt; 13000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2621280" y="3279140"/>
            <a:ext cx="2881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SUM(salary);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26"/>
          <p:cNvSpPr txBox="1"/>
          <p:nvPr>
            <p:ph type="title"/>
          </p:nvPr>
        </p:nvSpPr>
        <p:spPr>
          <a:xfrm>
            <a:off x="2404704" y="633875"/>
            <a:ext cx="50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Using HAVING Clause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2444496" y="3867911"/>
            <a:ext cx="7302900" cy="935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/>
        </p:nvSpPr>
        <p:spPr>
          <a:xfrm>
            <a:off x="3738900" y="3142349"/>
            <a:ext cx="4714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2548448" y="1929105"/>
            <a:ext cx="7531371" cy="4022422"/>
            <a:chOff x="1143000" y="2209800"/>
            <a:chExt cx="6861047" cy="3648455"/>
          </a:xfrm>
        </p:grpSpPr>
        <p:sp>
          <p:nvSpPr>
            <p:cNvPr id="85" name="Google Shape;85;p5"/>
            <p:cNvSpPr/>
            <p:nvPr/>
          </p:nvSpPr>
          <p:spPr>
            <a:xfrm>
              <a:off x="1143000" y="2209800"/>
              <a:ext cx="2859024" cy="36484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175247" y="3739896"/>
              <a:ext cx="1828800" cy="1158240"/>
            </a:xfrm>
            <a:custGeom>
              <a:rect b="b" l="l" r="r" t="t"/>
              <a:pathLst>
                <a:path extrusionOk="0" h="1158239" w="1828800">
                  <a:moveTo>
                    <a:pt x="1828800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1828800" y="1158239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5"/>
          <p:cNvSpPr txBox="1"/>
          <p:nvPr>
            <p:ph type="title"/>
          </p:nvPr>
        </p:nvSpPr>
        <p:spPr>
          <a:xfrm>
            <a:off x="2118175" y="388725"/>
            <a:ext cx="50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What Are Group Functions?</a:t>
            </a:r>
            <a:endParaRPr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112297" y="1036373"/>
            <a:ext cx="79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-317500" lvl="0" marL="355600" marR="508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functions operate on sets of rows to give one  result per group.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9812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EMPLOYEES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5690253" y="1769825"/>
            <a:ext cx="2365321" cy="4449756"/>
          </a:xfrm>
          <a:custGeom>
            <a:rect b="b" l="l" r="r" t="t"/>
            <a:pathLst>
              <a:path extrusionOk="0" h="4036060" w="2155190">
                <a:moveTo>
                  <a:pt x="0" y="0"/>
                </a:moveTo>
                <a:lnTo>
                  <a:pt x="0" y="4035552"/>
                </a:lnTo>
                <a:lnTo>
                  <a:pt x="2154935" y="2703576"/>
                </a:lnTo>
                <a:lnTo>
                  <a:pt x="2154935" y="1527048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784125" y="3657600"/>
            <a:ext cx="23652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4135" lvl="0" marL="76200" marR="1022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maximum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spcBef>
                <a:spcPts val="14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5"/>
          <p:cNvGrpSpPr/>
          <p:nvPr/>
        </p:nvGrpSpPr>
        <p:grpSpPr>
          <a:xfrm>
            <a:off x="2548448" y="2208020"/>
            <a:ext cx="3124966" cy="4153479"/>
            <a:chOff x="1143000" y="2462784"/>
            <a:chExt cx="2846831" cy="3767328"/>
          </a:xfrm>
        </p:grpSpPr>
        <p:sp>
          <p:nvSpPr>
            <p:cNvPr id="92" name="Google Shape;92;p5"/>
            <p:cNvSpPr/>
            <p:nvPr/>
          </p:nvSpPr>
          <p:spPr>
            <a:xfrm>
              <a:off x="3063239" y="2462784"/>
              <a:ext cx="917575" cy="3389629"/>
            </a:xfrm>
            <a:custGeom>
              <a:rect b="b" l="l" r="r" t="t"/>
              <a:pathLst>
                <a:path extrusionOk="0" h="3389629" w="917575">
                  <a:moveTo>
                    <a:pt x="0" y="3389376"/>
                  </a:moveTo>
                  <a:lnTo>
                    <a:pt x="917448" y="3389376"/>
                  </a:lnTo>
                  <a:lnTo>
                    <a:pt x="917448" y="0"/>
                  </a:lnTo>
                  <a:lnTo>
                    <a:pt x="0" y="0"/>
                  </a:lnTo>
                  <a:lnTo>
                    <a:pt x="0" y="3389376"/>
                  </a:lnTo>
                  <a:close/>
                </a:path>
              </a:pathLst>
            </a:custGeom>
            <a:noFill/>
            <a:ln cap="flat" cmpd="sng" w="24375">
              <a:solidFill>
                <a:srgbClr val="FF4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143000" y="6019800"/>
              <a:ext cx="2846831" cy="2103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5"/>
          <p:cNvSpPr txBox="1"/>
          <p:nvPr/>
        </p:nvSpPr>
        <p:spPr>
          <a:xfrm>
            <a:off x="2544575" y="5698529"/>
            <a:ext cx="362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5"/>
          <p:cNvGrpSpPr/>
          <p:nvPr/>
        </p:nvGrpSpPr>
        <p:grpSpPr>
          <a:xfrm>
            <a:off x="8062308" y="3989043"/>
            <a:ext cx="1977362" cy="557830"/>
            <a:chOff x="6166103" y="4078223"/>
            <a:chExt cx="1801368" cy="505968"/>
          </a:xfrm>
        </p:grpSpPr>
        <p:sp>
          <p:nvSpPr>
            <p:cNvPr id="96" name="Google Shape;96;p5"/>
            <p:cNvSpPr/>
            <p:nvPr/>
          </p:nvSpPr>
          <p:spPr>
            <a:xfrm>
              <a:off x="6166103" y="4078223"/>
              <a:ext cx="1801368" cy="50596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300215" y="4340351"/>
              <a:ext cx="1603375" cy="207645"/>
            </a:xfrm>
            <a:custGeom>
              <a:rect b="b" l="l" r="r" t="t"/>
              <a:pathLst>
                <a:path extrusionOk="0" h="207645" w="1603375">
                  <a:moveTo>
                    <a:pt x="0" y="207264"/>
                  </a:moveTo>
                  <a:lnTo>
                    <a:pt x="1603248" y="207264"/>
                  </a:lnTo>
                  <a:lnTo>
                    <a:pt x="1603248" y="0"/>
                  </a:lnTo>
                  <a:lnTo>
                    <a:pt x="0" y="0"/>
                  </a:lnTo>
                  <a:lnTo>
                    <a:pt x="0" y="207264"/>
                  </a:lnTo>
                  <a:close/>
                </a:path>
              </a:pathLst>
            </a:custGeom>
            <a:noFill/>
            <a:ln cap="flat" cmpd="sng" w="24375">
              <a:solidFill>
                <a:srgbClr val="FF4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184172" y="764128"/>
            <a:ext cx="52470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Types of Group Functions</a:t>
            </a:r>
            <a:endParaRPr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107975" y="1667761"/>
            <a:ext cx="72771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93775" lvl="0" marL="417830" marR="0" rtl="0" algn="l"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775" lvl="0" marL="417830" marR="0" rtl="0" algn="l">
              <a:spcBef>
                <a:spcPts val="77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775" lvl="0" marL="417830" marR="0" rtl="0" algn="l">
              <a:spcBef>
                <a:spcPts val="79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775" lvl="0" marL="417830" marR="0" rtl="0" algn="l">
              <a:spcBef>
                <a:spcPts val="795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775" lvl="0" marL="417830" marR="0" rtl="0" algn="l">
              <a:spcBef>
                <a:spcPts val="765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STDDEV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775" lvl="0" marL="417830" marR="0" rtl="0" algn="l">
              <a:spcBef>
                <a:spcPts val="795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SUM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775" lvl="0" marL="417830" marR="0" rtl="0" algn="l">
              <a:spcBef>
                <a:spcPts val="79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VARIANCE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2459736" y="2139697"/>
            <a:ext cx="7172325" cy="1722120"/>
            <a:chOff x="935736" y="2368296"/>
            <a:chExt cx="7172325" cy="1722120"/>
          </a:xfrm>
        </p:grpSpPr>
        <p:sp>
          <p:nvSpPr>
            <p:cNvPr id="109" name="Google Shape;109;p7"/>
            <p:cNvSpPr/>
            <p:nvPr/>
          </p:nvSpPr>
          <p:spPr>
            <a:xfrm>
              <a:off x="935736" y="2368296"/>
              <a:ext cx="7172325" cy="1722120"/>
            </a:xfrm>
            <a:custGeom>
              <a:rect b="b" l="l" r="r" t="t"/>
              <a:pathLst>
                <a:path extrusionOk="0" h="1722120" w="7172325">
                  <a:moveTo>
                    <a:pt x="7171944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7171944" y="1722120"/>
                  </a:lnTo>
                  <a:lnTo>
                    <a:pt x="717194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935736" y="2368296"/>
              <a:ext cx="7172325" cy="1722120"/>
            </a:xfrm>
            <a:custGeom>
              <a:rect b="b" l="l" r="r" t="t"/>
              <a:pathLst>
                <a:path extrusionOk="0" h="1722120" w="7172325">
                  <a:moveTo>
                    <a:pt x="0" y="1722120"/>
                  </a:moveTo>
                  <a:lnTo>
                    <a:pt x="7171944" y="1722120"/>
                  </a:lnTo>
                  <a:lnTo>
                    <a:pt x="7171944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1" name="Google Shape;111;p7"/>
          <p:cNvGraphicFramePr/>
          <p:nvPr/>
        </p:nvGraphicFramePr>
        <p:xfrm>
          <a:off x="2459737" y="21396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955050"/>
                <a:gridCol w="643900"/>
                <a:gridCol w="5573400"/>
              </a:tblGrid>
              <a:tr h="10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marR="5968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075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028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</a:t>
                      </a: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,] </a:t>
                      </a:r>
                      <a:r>
                        <a:rPr b="1"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group_function(column), ...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075" marB="0" marR="0" marL="0"/>
                </a:tc>
              </a:tr>
              <a:tr h="763725"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66675" marR="590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[WHERE  [GROUP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02895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02895" marR="389318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condition</a:t>
                      </a: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 </a:t>
                      </a:r>
                      <a:r>
                        <a:rPr b="1"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</a:t>
                      </a: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marR="59055" rtl="0" algn="r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[ORDER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02895" marR="0" rtl="0" algn="l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</a:t>
                      </a: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7"/>
          <p:cNvSpPr txBox="1"/>
          <p:nvPr>
            <p:ph type="title"/>
          </p:nvPr>
        </p:nvSpPr>
        <p:spPr>
          <a:xfrm>
            <a:off x="2459722" y="706797"/>
            <a:ext cx="4598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Group Functions Syntax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5638801" y="2258567"/>
            <a:ext cx="3051175" cy="302260"/>
          </a:xfrm>
          <a:custGeom>
            <a:rect b="b" l="l" r="r" t="t"/>
            <a:pathLst>
              <a:path extrusionOk="0" h="302260" w="3051175">
                <a:moveTo>
                  <a:pt x="0" y="301751"/>
                </a:moveTo>
                <a:lnTo>
                  <a:pt x="3051048" y="301751"/>
                </a:lnTo>
                <a:lnTo>
                  <a:pt x="3051048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noFill/>
          <a:ln cap="flat" cmpd="sng" w="24375">
            <a:solidFill>
              <a:srgbClr val="FF4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8"/>
          <p:cNvGrpSpPr/>
          <p:nvPr/>
        </p:nvGrpSpPr>
        <p:grpSpPr>
          <a:xfrm>
            <a:off x="2398775" y="2456687"/>
            <a:ext cx="7245350" cy="1191895"/>
            <a:chOff x="950975" y="2380487"/>
            <a:chExt cx="7245350" cy="1191895"/>
          </a:xfrm>
        </p:grpSpPr>
        <p:sp>
          <p:nvSpPr>
            <p:cNvPr id="119" name="Google Shape;119;p8"/>
            <p:cNvSpPr/>
            <p:nvPr/>
          </p:nvSpPr>
          <p:spPr>
            <a:xfrm>
              <a:off x="950975" y="2380487"/>
              <a:ext cx="7245350" cy="1191895"/>
            </a:xfrm>
            <a:custGeom>
              <a:rect b="b" l="l" r="r" t="t"/>
              <a:pathLst>
                <a:path extrusionOk="0" h="1191895" w="7245350">
                  <a:moveTo>
                    <a:pt x="7245096" y="0"/>
                  </a:moveTo>
                  <a:lnTo>
                    <a:pt x="0" y="0"/>
                  </a:lnTo>
                  <a:lnTo>
                    <a:pt x="0" y="1191768"/>
                  </a:lnTo>
                  <a:lnTo>
                    <a:pt x="7245096" y="1191768"/>
                  </a:lnTo>
                  <a:lnTo>
                    <a:pt x="724509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950975" y="2380487"/>
              <a:ext cx="7245350" cy="1191895"/>
            </a:xfrm>
            <a:custGeom>
              <a:rect b="b" l="l" r="r" t="t"/>
              <a:pathLst>
                <a:path extrusionOk="0" h="1191895" w="7245350">
                  <a:moveTo>
                    <a:pt x="0" y="1191768"/>
                  </a:moveTo>
                  <a:lnTo>
                    <a:pt x="7245096" y="1191768"/>
                  </a:lnTo>
                  <a:lnTo>
                    <a:pt x="7245096" y="0"/>
                  </a:lnTo>
                  <a:lnTo>
                    <a:pt x="0" y="0"/>
                  </a:lnTo>
                  <a:lnTo>
                    <a:pt x="0" y="1191768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8"/>
          <p:cNvSpPr txBox="1"/>
          <p:nvPr/>
        </p:nvSpPr>
        <p:spPr>
          <a:xfrm>
            <a:off x="2398775" y="2456700"/>
            <a:ext cx="79722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-957580" lvl="0" marL="1048385" marR="277749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AVG(salary), MAX(salary),  MIN(salary), SUM(salary)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job_id LIKE '%REP%';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2398773" y="743075"/>
            <a:ext cx="583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AVG and S</a:t>
            </a: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UM Functions</a:t>
            </a:r>
            <a:endParaRPr b="1"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325116" y="1806955"/>
            <a:ext cx="6666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175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use AVG and SUM for numeric data.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3422905" y="2493264"/>
            <a:ext cx="3423285" cy="615950"/>
          </a:xfrm>
          <a:custGeom>
            <a:rect b="b" l="l" r="r" t="t"/>
            <a:pathLst>
              <a:path extrusionOk="0" h="615950" w="3423285">
                <a:moveTo>
                  <a:pt x="0" y="615696"/>
                </a:moveTo>
                <a:lnTo>
                  <a:pt x="3422904" y="615696"/>
                </a:lnTo>
                <a:lnTo>
                  <a:pt x="3422904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noFill/>
          <a:ln cap="flat" cmpd="sng" w="243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2398775" y="3956303"/>
            <a:ext cx="7239000" cy="533400"/>
            <a:chOff x="950975" y="3880103"/>
            <a:chExt cx="7239000" cy="533400"/>
          </a:xfrm>
        </p:grpSpPr>
        <p:sp>
          <p:nvSpPr>
            <p:cNvPr id="126" name="Google Shape;126;p8"/>
            <p:cNvSpPr/>
            <p:nvPr/>
          </p:nvSpPr>
          <p:spPr>
            <a:xfrm>
              <a:off x="950975" y="3880103"/>
              <a:ext cx="7239000" cy="533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085087" y="3941063"/>
              <a:ext cx="6983095" cy="207645"/>
            </a:xfrm>
            <a:custGeom>
              <a:rect b="b" l="l" r="r" t="t"/>
              <a:pathLst>
                <a:path extrusionOk="0" h="207645" w="6983095">
                  <a:moveTo>
                    <a:pt x="0" y="207263"/>
                  </a:moveTo>
                  <a:lnTo>
                    <a:pt x="6982967" y="207263"/>
                  </a:lnTo>
                  <a:lnTo>
                    <a:pt x="6982967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noFill/>
            <a:ln cap="flat" cmpd="sng" w="243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2471922" y="693275"/>
            <a:ext cx="46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MIN and MAX Functions</a:t>
            </a:r>
            <a:endParaRPr>
              <a:solidFill>
                <a:srgbClr val="ED1157"/>
              </a:solidFill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2401317" y="1654555"/>
            <a:ext cx="7047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175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use MIN and MAX for any data type.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4" name="Google Shape;134;p9"/>
          <p:cNvGrpSpPr/>
          <p:nvPr/>
        </p:nvGrpSpPr>
        <p:grpSpPr>
          <a:xfrm>
            <a:off x="2471928" y="3707900"/>
            <a:ext cx="7248144" cy="533400"/>
            <a:chOff x="947927" y="3163823"/>
            <a:chExt cx="7248144" cy="533400"/>
          </a:xfrm>
        </p:grpSpPr>
        <p:sp>
          <p:nvSpPr>
            <p:cNvPr id="135" name="Google Shape;135;p9"/>
            <p:cNvSpPr/>
            <p:nvPr/>
          </p:nvSpPr>
          <p:spPr>
            <a:xfrm>
              <a:off x="947927" y="3163823"/>
              <a:ext cx="7248144" cy="533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109471" y="3209543"/>
              <a:ext cx="6983095" cy="210820"/>
            </a:xfrm>
            <a:custGeom>
              <a:rect b="b" l="l" r="r" t="t"/>
              <a:pathLst>
                <a:path extrusionOk="0" h="210820" w="6983095">
                  <a:moveTo>
                    <a:pt x="0" y="210312"/>
                  </a:moveTo>
                  <a:lnTo>
                    <a:pt x="6982968" y="210312"/>
                  </a:lnTo>
                  <a:lnTo>
                    <a:pt x="698296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noFill/>
            <a:ln cap="flat" cmpd="sng" w="2437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7" name="Google Shape;13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525" y="2523327"/>
            <a:ext cx="8506499" cy="89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2462783" y="2380489"/>
            <a:ext cx="7132320" cy="917575"/>
          </a:xfrm>
          <a:custGeom>
            <a:rect b="b" l="l" r="r" t="t"/>
            <a:pathLst>
              <a:path extrusionOk="0" h="917575" w="7132320">
                <a:moveTo>
                  <a:pt x="0" y="917448"/>
                </a:moveTo>
                <a:lnTo>
                  <a:pt x="7132320" y="917448"/>
                </a:lnTo>
                <a:lnTo>
                  <a:pt x="7132320" y="0"/>
                </a:lnTo>
                <a:lnTo>
                  <a:pt x="0" y="0"/>
                </a:lnTo>
                <a:lnTo>
                  <a:pt x="0" y="917448"/>
                </a:lnTo>
                <a:close/>
              </a:path>
            </a:pathLst>
          </a:custGeom>
          <a:noFill/>
          <a:ln cap="flat" cmpd="sng" w="24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2462783" y="3624072"/>
            <a:ext cx="7239000" cy="5120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p10"/>
          <p:cNvGraphicFramePr/>
          <p:nvPr/>
        </p:nvGraphicFramePr>
        <p:xfrm>
          <a:off x="2450591" y="2392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{EBF8F245-D818-459B-A040-BF1A25837E7C}</a:tableStyleId>
              </a:tblPr>
              <a:tblGrid>
                <a:gridCol w="990600"/>
                <a:gridCol w="1212850"/>
                <a:gridCol w="4928225"/>
              </a:tblGrid>
              <a:tr h="320050">
                <a:tc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1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9689" marR="0" rtl="0" algn="l">
                        <a:lnSpc>
                          <a:spcPct val="11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COUNT(*)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573025">
                <a:tc grid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97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	employees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	department_id = 50;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45" name="Google Shape;145;p10"/>
          <p:cNvSpPr txBox="1"/>
          <p:nvPr>
            <p:ph type="title"/>
          </p:nvPr>
        </p:nvSpPr>
        <p:spPr>
          <a:xfrm>
            <a:off x="2462775" y="780850"/>
            <a:ext cx="318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COUNT Function</a:t>
            </a:r>
            <a:endParaRPr>
              <a:solidFill>
                <a:srgbClr val="ED1157"/>
              </a:solidFill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2462783" y="1679069"/>
            <a:ext cx="6459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COUNT(*) returns the number of rows in a table.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"/>
          <p:cNvGrpSpPr/>
          <p:nvPr/>
        </p:nvGrpSpPr>
        <p:grpSpPr>
          <a:xfrm>
            <a:off x="2459736" y="3343656"/>
            <a:ext cx="7132320" cy="920750"/>
            <a:chOff x="935736" y="3343656"/>
            <a:chExt cx="7132320" cy="920750"/>
          </a:xfrm>
        </p:grpSpPr>
        <p:sp>
          <p:nvSpPr>
            <p:cNvPr id="152" name="Google Shape;152;p11"/>
            <p:cNvSpPr/>
            <p:nvPr/>
          </p:nvSpPr>
          <p:spPr>
            <a:xfrm>
              <a:off x="935736" y="3343656"/>
              <a:ext cx="7132320" cy="920750"/>
            </a:xfrm>
            <a:custGeom>
              <a:rect b="b" l="l" r="r" t="t"/>
              <a:pathLst>
                <a:path extrusionOk="0" h="920750" w="7132320">
                  <a:moveTo>
                    <a:pt x="7132319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7132319" y="920496"/>
                  </a:lnTo>
                  <a:lnTo>
                    <a:pt x="713231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935736" y="3343656"/>
              <a:ext cx="7132320" cy="920750"/>
            </a:xfrm>
            <a:custGeom>
              <a:rect b="b" l="l" r="r" t="t"/>
              <a:pathLst>
                <a:path extrusionOk="0" h="920750" w="7132320">
                  <a:moveTo>
                    <a:pt x="0" y="920496"/>
                  </a:moveTo>
                  <a:lnTo>
                    <a:pt x="7132319" y="920496"/>
                  </a:lnTo>
                  <a:lnTo>
                    <a:pt x="7132319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noFill/>
            <a:ln cap="flat" cmpd="sng" w="24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1"/>
          <p:cNvSpPr txBox="1"/>
          <p:nvPr>
            <p:ph type="title"/>
          </p:nvPr>
        </p:nvSpPr>
        <p:spPr>
          <a:xfrm>
            <a:off x="2369072" y="582550"/>
            <a:ext cx="404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267"/>
              <a:buFont typeface="Garamond"/>
              <a:buNone/>
            </a:pPr>
            <a:r>
              <a:rPr b="1"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COUNT Function</a:t>
            </a:r>
            <a:endParaRPr>
              <a:solidFill>
                <a:srgbClr val="ED1157"/>
              </a:solidFill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2216025" y="1367025"/>
            <a:ext cx="82908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-380364" lvl="0" marL="417830" marR="1168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24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COUNT(</a:t>
            </a:r>
            <a:r>
              <a:rPr b="1" i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expr</a:t>
            </a: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returns the number of rows with  non-null values for the </a:t>
            </a:r>
            <a:r>
              <a:rPr b="1" i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expr</a:t>
            </a: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0364" lvl="0" marL="41783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D1157"/>
              </a:buClr>
              <a:buSzPts val="24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Display the number of department values in the EMPLOYEES table, excluding the null values.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3477768" y="3392423"/>
            <a:ext cx="2935605" cy="251992"/>
          </a:xfrm>
          <a:prstGeom prst="rect">
            <a:avLst/>
          </a:prstGeom>
          <a:solidFill>
            <a:srgbClr val="FFFFCC"/>
          </a:solidFill>
          <a:ln cap="flat" cmpd="sng" w="243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191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COUNT(commission_pct)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2459736" y="3343655"/>
            <a:ext cx="7132320" cy="85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060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60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60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department_id = 80;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2459736" y="4474464"/>
            <a:ext cx="7248144" cy="5242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2021-10-18T07:00:03Z</dcterms:created>
  <dc:creator>Thokozani Dube</dc:creator>
</cp:coreProperties>
</file>