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Lato Black" panose="020F0502020204030203" pitchFamily="34"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t96/nGRQM1s/1OJlz92qbfHhi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0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88bdf4bb4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188bdf4bb49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2396325" y="3566131"/>
            <a:ext cx="8524200" cy="677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3000">
                <a:solidFill>
                  <a:srgbClr val="073763"/>
                </a:solidFill>
                <a:latin typeface="Lato"/>
                <a:ea typeface="Lato"/>
                <a:cs typeface="Lato"/>
                <a:sym typeface="Lato"/>
              </a:rPr>
              <a:t>Deadlock</a:t>
            </a:r>
            <a:endParaRPr sz="3000">
              <a:solidFill>
                <a:srgbClr val="073763"/>
              </a:solidFill>
              <a:latin typeface="Lato"/>
              <a:ea typeface="Lato"/>
              <a:cs typeface="Lato"/>
              <a:sym typeface="Lato"/>
            </a:endParaRPr>
          </a:p>
        </p:txBody>
      </p:sp>
      <p:sp>
        <p:nvSpPr>
          <p:cNvPr id="85" name="Google Shape;85;p1"/>
          <p:cNvSpPr txBox="1"/>
          <p:nvPr/>
        </p:nvSpPr>
        <p:spPr>
          <a:xfrm>
            <a:off x="2396325" y="2722563"/>
            <a:ext cx="6417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ED1157"/>
                </a:solidFill>
                <a:latin typeface="Lato"/>
                <a:ea typeface="Lato"/>
                <a:cs typeface="Lato"/>
                <a:sym typeface="Lato"/>
              </a:rPr>
              <a:t>Database Design &amp; Applications</a:t>
            </a:r>
            <a:endParaRPr sz="3200" b="1">
              <a:solidFill>
                <a:srgbClr val="ED1157"/>
              </a:solidFill>
              <a:latin typeface="Lato Black"/>
              <a:ea typeface="Lato Black"/>
              <a:cs typeface="Lato Black"/>
              <a:sym typeface="Lat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1994050" y="227670"/>
            <a:ext cx="6300600" cy="748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Setting Deadlock Priority</a:t>
            </a:r>
            <a:endParaRPr sz="2600" b="1">
              <a:solidFill>
                <a:srgbClr val="ED1157"/>
              </a:solidFill>
              <a:latin typeface="Lato"/>
              <a:ea typeface="Lato"/>
              <a:cs typeface="Lato"/>
              <a:sym typeface="Lato"/>
            </a:endParaRPr>
          </a:p>
        </p:txBody>
      </p:sp>
      <p:sp>
        <p:nvSpPr>
          <p:cNvPr id="149" name="Google Shape;149;p10"/>
          <p:cNvSpPr txBox="1">
            <a:spLocks noGrp="1"/>
          </p:cNvSpPr>
          <p:nvPr>
            <p:ph type="body" idx="1"/>
          </p:nvPr>
        </p:nvSpPr>
        <p:spPr>
          <a:xfrm>
            <a:off x="1994050" y="1061800"/>
            <a:ext cx="8601300" cy="2157900"/>
          </a:xfrm>
          <a:prstGeom prst="rect">
            <a:avLst/>
          </a:prstGeom>
          <a:noFill/>
          <a:ln>
            <a:noFill/>
          </a:ln>
        </p:spPr>
        <p:txBody>
          <a:bodyPr spcFirstLastPara="1" wrap="square" lIns="91425" tIns="45700" rIns="91425" bIns="45700" anchor="t" anchorCtr="0">
            <a:normAutofit/>
          </a:bodyPr>
          <a:lstStyle/>
          <a:p>
            <a:pPr marL="228600" lvl="0" indent="-165100" algn="just" rtl="0">
              <a:lnSpc>
                <a:spcPct val="115000"/>
              </a:lnSpc>
              <a:spcBef>
                <a:spcPts val="0"/>
              </a:spcBef>
              <a:spcAft>
                <a:spcPts val="0"/>
              </a:spcAft>
              <a:buClr>
                <a:srgbClr val="ED1157"/>
              </a:buClr>
              <a:buSzPts val="1800"/>
              <a:buFont typeface="Lato"/>
              <a:buChar char="•"/>
            </a:pPr>
            <a:r>
              <a:rPr lang="en-US" sz="1800">
                <a:latin typeface="Lato"/>
                <a:ea typeface="Lato"/>
                <a:cs typeface="Lato"/>
                <a:sym typeface="Lato"/>
              </a:rPr>
              <a:t>In the following example we have set DEADLOCK_PRIORITY of Transaction 2 to HIGH. </a:t>
            </a:r>
            <a:endParaRPr sz="1800">
              <a:latin typeface="Lato"/>
              <a:ea typeface="Lato"/>
              <a:cs typeface="Lato"/>
              <a:sym typeface="Lato"/>
            </a:endParaRPr>
          </a:p>
          <a:p>
            <a:pPr marL="228600" lvl="0" indent="-16510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Transaction 1 will be chosen as the deadlock victim, because it's DEADLOCK_PRIORITY (Normal) is lower than the DEADLOCK_PRIORITY of Transaction 2.</a:t>
            </a:r>
            <a:endParaRPr sz="1800">
              <a:latin typeface="Lato"/>
              <a:ea typeface="Lato"/>
              <a:cs typeface="Lato"/>
              <a:sym typeface="Lato"/>
            </a:endParaRPr>
          </a:p>
        </p:txBody>
      </p:sp>
      <p:sp>
        <p:nvSpPr>
          <p:cNvPr id="150" name="Google Shape;150;p10"/>
          <p:cNvSpPr txBox="1"/>
          <p:nvPr/>
        </p:nvSpPr>
        <p:spPr>
          <a:xfrm>
            <a:off x="1994042" y="3105875"/>
            <a:ext cx="4890000" cy="2401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Transaction 1</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Begin Tran</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Update TableA Set Name = Name + ' Transaction 1' where Id IN (1, 2, 3, 4, 5)</a:t>
            </a:r>
            <a:endParaRPr sz="1200">
              <a:latin typeface="Lato"/>
              <a:ea typeface="Lato"/>
              <a:cs typeface="Lato"/>
              <a:sym typeface="Lato"/>
            </a:endParaRPr>
          </a:p>
          <a:p>
            <a:pPr marL="0" marR="0" lvl="0" indent="0" algn="l" rtl="0">
              <a:lnSpc>
                <a:spcPct val="115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From Transaction 2 window execute the first update statement</a:t>
            </a:r>
            <a:endParaRPr sz="1200">
              <a:latin typeface="Lato"/>
              <a:ea typeface="Lato"/>
              <a:cs typeface="Lato"/>
              <a:sym typeface="Lato"/>
            </a:endParaRPr>
          </a:p>
          <a:p>
            <a:pPr marL="0" marR="0" lvl="0" indent="0" algn="l" rtl="0">
              <a:lnSpc>
                <a:spcPct val="115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Update TableB Set Name = Name + ' Transaction 1' where Id = 1</a:t>
            </a:r>
            <a:endParaRPr sz="1200">
              <a:latin typeface="Lato"/>
              <a:ea typeface="Lato"/>
              <a:cs typeface="Lato"/>
              <a:sym typeface="Lato"/>
            </a:endParaRPr>
          </a:p>
          <a:p>
            <a:pPr marL="0" marR="0" lvl="0" indent="0" algn="l" rtl="0">
              <a:lnSpc>
                <a:spcPct val="115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From Transaction 2 window execute the second update statement</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Commit Transaction</a:t>
            </a:r>
            <a:endParaRPr sz="1200">
              <a:latin typeface="Lato"/>
              <a:ea typeface="Lato"/>
              <a:cs typeface="Lato"/>
              <a:sym typeface="Lato"/>
            </a:endParaRPr>
          </a:p>
        </p:txBody>
      </p:sp>
      <p:sp>
        <p:nvSpPr>
          <p:cNvPr id="151" name="Google Shape;151;p10"/>
          <p:cNvSpPr txBox="1"/>
          <p:nvPr/>
        </p:nvSpPr>
        <p:spPr>
          <a:xfrm>
            <a:off x="6988000" y="3105875"/>
            <a:ext cx="5118600" cy="2826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Transaction 2</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b="1">
                <a:solidFill>
                  <a:schemeClr val="dk1"/>
                </a:solidFill>
                <a:latin typeface="Lato"/>
                <a:ea typeface="Lato"/>
                <a:cs typeface="Lato"/>
                <a:sym typeface="Lato"/>
              </a:rPr>
              <a:t>SET DEADLOCK_PRIORITY HIGH</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Begin Tran</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Update TableB Set Name = Name + ' Transaction 2' where Id = 1</a:t>
            </a:r>
            <a:endParaRPr sz="1200">
              <a:latin typeface="Lato"/>
              <a:ea typeface="Lato"/>
              <a:cs typeface="Lato"/>
              <a:sym typeface="Lato"/>
            </a:endParaRPr>
          </a:p>
          <a:p>
            <a:pPr marL="0" marR="0" lvl="0" indent="0" algn="l" rtl="0">
              <a:lnSpc>
                <a:spcPct val="115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From Transaction 1 window execute the second update statement</a:t>
            </a:r>
            <a:endParaRPr sz="1200">
              <a:latin typeface="Lato"/>
              <a:ea typeface="Lato"/>
              <a:cs typeface="Lato"/>
              <a:sym typeface="Lato"/>
            </a:endParaRPr>
          </a:p>
          <a:p>
            <a:pPr marL="0" marR="0" lvl="0" indent="0" algn="l" rtl="0">
              <a:lnSpc>
                <a:spcPct val="115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Update TableA Set Name = Name + ' Transaction 2' where Id IN (1, 2, 3, 4, 5)</a:t>
            </a:r>
            <a:endParaRPr sz="1200">
              <a:latin typeface="Lato"/>
              <a:ea typeface="Lato"/>
              <a:cs typeface="Lato"/>
              <a:sym typeface="Lato"/>
            </a:endParaRPr>
          </a:p>
          <a:p>
            <a:pPr marL="0" marR="0" lvl="0" indent="0" algn="l" rtl="0">
              <a:lnSpc>
                <a:spcPct val="115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After a few seconds notice that Transaction 2 will be chosen as the</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deadlock victim as it's DEADLOCK_PRIORITY (Normal) is lower than the</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DEADLOCK_PRIORITY this transaction (HIGH)</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Commit Transaction</a:t>
            </a:r>
            <a:endParaRPr sz="1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2110650" y="431225"/>
            <a:ext cx="6780000" cy="560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Keeping track of deadlocks</a:t>
            </a:r>
            <a:endParaRPr sz="2600" b="1">
              <a:solidFill>
                <a:srgbClr val="ED1157"/>
              </a:solidFill>
              <a:latin typeface="Lato"/>
              <a:ea typeface="Lato"/>
              <a:cs typeface="Lato"/>
              <a:sym typeface="Lato"/>
            </a:endParaRPr>
          </a:p>
        </p:txBody>
      </p:sp>
      <p:sp>
        <p:nvSpPr>
          <p:cNvPr id="157" name="Google Shape;157;p11"/>
          <p:cNvSpPr txBox="1">
            <a:spLocks noGrp="1"/>
          </p:cNvSpPr>
          <p:nvPr>
            <p:ph type="body" idx="1"/>
          </p:nvPr>
        </p:nvSpPr>
        <p:spPr>
          <a:xfrm>
            <a:off x="2034450" y="1253325"/>
            <a:ext cx="8448900" cy="4351200"/>
          </a:xfrm>
          <a:prstGeom prst="rect">
            <a:avLst/>
          </a:prstGeom>
          <a:noFill/>
          <a:ln>
            <a:noFill/>
          </a:ln>
        </p:spPr>
        <p:txBody>
          <a:bodyPr spcFirstLastPara="1" wrap="square" lIns="91425" tIns="45700" rIns="91425" bIns="45700" anchor="t" anchorCtr="0">
            <a:normAutofit/>
          </a:bodyPr>
          <a:lstStyle/>
          <a:p>
            <a:pPr marL="228600" lvl="0" indent="-165100" algn="just" rtl="0">
              <a:lnSpc>
                <a:spcPct val="115000"/>
              </a:lnSpc>
              <a:spcBef>
                <a:spcPts val="0"/>
              </a:spcBef>
              <a:spcAft>
                <a:spcPts val="0"/>
              </a:spcAft>
              <a:buClr>
                <a:srgbClr val="ED1157"/>
              </a:buClr>
              <a:buSzPts val="1800"/>
              <a:buFont typeface="Lato"/>
              <a:buChar char="•"/>
            </a:pPr>
            <a:r>
              <a:rPr lang="en-US" sz="1800">
                <a:latin typeface="Lato"/>
                <a:ea typeface="Lato"/>
                <a:cs typeface="Lato"/>
                <a:sym typeface="Lato"/>
              </a:rPr>
              <a:t>There are various tools that can be used to obtain the details of deadlocks. These include trace flags 1204 and 1222. You can also capture the deadlock graph event using SQL Profiler.</a:t>
            </a:r>
            <a:endParaRPr sz="1800">
              <a:latin typeface="Lato"/>
              <a:ea typeface="Lato"/>
              <a:cs typeface="Lato"/>
              <a:sym typeface="Lato"/>
            </a:endParaRPr>
          </a:p>
          <a:p>
            <a:pPr marL="228600" lvl="0" indent="-16510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Personally I find that when I suspect that deadlocking is occurring in my server, that setting up and extended event session to log the deadlock graph each time it happens is the easiest.</a:t>
            </a:r>
            <a:endParaRPr sz="1800">
              <a:latin typeface="Lato"/>
              <a:ea typeface="Lato"/>
              <a:cs typeface="Lato"/>
              <a:sym typeface="Lato"/>
            </a:endParaRPr>
          </a:p>
          <a:p>
            <a:pPr marL="228600" lvl="0" indent="-16510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From SQL Server 2012 onwards this can be done in SQL Server Management Studio under Management \ Extended Events</a:t>
            </a:r>
            <a:endParaRPr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2193275" y="505850"/>
            <a:ext cx="5110800" cy="567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How to minimize deadlocks</a:t>
            </a:r>
            <a:endParaRPr sz="2600" b="1">
              <a:solidFill>
                <a:srgbClr val="ED1157"/>
              </a:solidFill>
              <a:latin typeface="Lato"/>
              <a:ea typeface="Lato"/>
              <a:cs typeface="Lato"/>
              <a:sym typeface="Lato"/>
            </a:endParaRPr>
          </a:p>
        </p:txBody>
      </p:sp>
      <p:sp>
        <p:nvSpPr>
          <p:cNvPr id="163" name="Google Shape;163;p12"/>
          <p:cNvSpPr txBox="1">
            <a:spLocks noGrp="1"/>
          </p:cNvSpPr>
          <p:nvPr>
            <p:ph type="body" idx="1"/>
          </p:nvPr>
        </p:nvSpPr>
        <p:spPr>
          <a:xfrm>
            <a:off x="2117075" y="1369350"/>
            <a:ext cx="8067300" cy="4351200"/>
          </a:xfrm>
          <a:prstGeom prst="rect">
            <a:avLst/>
          </a:prstGeom>
          <a:noFill/>
          <a:ln>
            <a:noFill/>
          </a:ln>
        </p:spPr>
        <p:txBody>
          <a:bodyPr spcFirstLastPara="1" wrap="square" lIns="91425" tIns="45700" rIns="91425" bIns="45700" anchor="t" anchorCtr="0">
            <a:normAutofit/>
          </a:bodyPr>
          <a:lstStyle/>
          <a:p>
            <a:pPr marL="228600" lvl="0" indent="-165100" algn="just" rtl="0">
              <a:lnSpc>
                <a:spcPct val="115000"/>
              </a:lnSpc>
              <a:spcBef>
                <a:spcPts val="0"/>
              </a:spcBef>
              <a:spcAft>
                <a:spcPts val="0"/>
              </a:spcAft>
              <a:buClr>
                <a:srgbClr val="ED1157"/>
              </a:buClr>
              <a:buSzPts val="1800"/>
              <a:buFont typeface="Lato"/>
              <a:buChar char="•"/>
            </a:pPr>
            <a:r>
              <a:rPr lang="en-US" sz="1800">
                <a:latin typeface="Lato"/>
                <a:ea typeface="Lato"/>
                <a:cs typeface="Lato"/>
                <a:sym typeface="Lato"/>
              </a:rPr>
              <a:t>Always try to hold locks for as short a period as possible.</a:t>
            </a:r>
            <a:endParaRPr sz="1800">
              <a:latin typeface="Lato"/>
              <a:ea typeface="Lato"/>
              <a:cs typeface="Lato"/>
              <a:sym typeface="Lato"/>
            </a:endParaRPr>
          </a:p>
          <a:p>
            <a:pPr marL="228600" lvl="0" indent="-16510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Always access resources in the same order</a:t>
            </a:r>
            <a:endParaRPr sz="1800">
              <a:latin typeface="Lato"/>
              <a:ea typeface="Lato"/>
              <a:cs typeface="Lato"/>
              <a:sym typeface="Lato"/>
            </a:endParaRPr>
          </a:p>
          <a:p>
            <a:pPr marL="228600" lvl="0" indent="-16510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Ensure that you don’t have to wait on user input in the middle of a transaction. First, get all the information you need and then submit the transaction</a:t>
            </a:r>
            <a:endParaRPr sz="1800">
              <a:latin typeface="Lato"/>
              <a:ea typeface="Lato"/>
              <a:cs typeface="Lato"/>
              <a:sym typeface="Lato"/>
            </a:endParaRPr>
          </a:p>
          <a:p>
            <a:pPr marL="228600" lvl="0" indent="-16510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Use READ COMMITTED SNAPSHOT ISOLATION or SNAPSHOT ISOLATION</a:t>
            </a:r>
            <a:endParaRPr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
        <p:cNvGrpSpPr/>
        <p:nvPr/>
      </p:nvGrpSpPr>
      <p:grpSpPr>
        <a:xfrm>
          <a:off x="0" y="0"/>
          <a:ext cx="0" cy="0"/>
          <a:chOff x="0" y="0"/>
          <a:chExt cx="0" cy="0"/>
        </a:xfrm>
      </p:grpSpPr>
      <p:sp>
        <p:nvSpPr>
          <p:cNvPr id="168" name="Google Shape;168;g188bdf4bb49_0_2"/>
          <p:cNvSpPr txBox="1"/>
          <p:nvPr/>
        </p:nvSpPr>
        <p:spPr>
          <a:xfrm>
            <a:off x="3738900" y="3142349"/>
            <a:ext cx="4714200" cy="573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sz="2600" b="1">
                <a:solidFill>
                  <a:srgbClr val="ED1157"/>
                </a:solidFill>
                <a:latin typeface="Lato"/>
                <a:ea typeface="Lato"/>
                <a:cs typeface="Lato"/>
                <a:sym typeface="Lato"/>
              </a:rPr>
              <a:t>THANK YOU!</a:t>
            </a:r>
            <a:endParaRPr sz="2600" b="1">
              <a:solidFill>
                <a:srgbClr val="ED1157"/>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994975" y="429644"/>
            <a:ext cx="5672700" cy="649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When can a deadlock occur</a:t>
            </a:r>
            <a:endParaRPr sz="2600" b="1">
              <a:solidFill>
                <a:srgbClr val="ED1157"/>
              </a:solidFill>
              <a:latin typeface="Lato"/>
              <a:ea typeface="Lato"/>
              <a:cs typeface="Lato"/>
              <a:sym typeface="Lato"/>
            </a:endParaRPr>
          </a:p>
        </p:txBody>
      </p:sp>
      <p:sp>
        <p:nvSpPr>
          <p:cNvPr id="91" name="Google Shape;91;p2"/>
          <p:cNvSpPr txBox="1">
            <a:spLocks noGrp="1"/>
          </p:cNvSpPr>
          <p:nvPr>
            <p:ph type="body" idx="1"/>
          </p:nvPr>
        </p:nvSpPr>
        <p:spPr>
          <a:xfrm>
            <a:off x="2046875" y="4538025"/>
            <a:ext cx="9378600" cy="2018700"/>
          </a:xfrm>
          <a:prstGeom prst="rect">
            <a:avLst/>
          </a:prstGeom>
          <a:noFill/>
          <a:ln>
            <a:noFill/>
          </a:ln>
        </p:spPr>
        <p:txBody>
          <a:bodyPr spcFirstLastPara="1" wrap="square" lIns="91425" tIns="45700" rIns="91425" bIns="45700" anchor="t" anchorCtr="0">
            <a:normAutofit/>
          </a:bodyPr>
          <a:lstStyle/>
          <a:p>
            <a:pPr marL="228600" lvl="0" indent="-191770" algn="just" rtl="0">
              <a:lnSpc>
                <a:spcPct val="115000"/>
              </a:lnSpc>
              <a:spcBef>
                <a:spcPts val="0"/>
              </a:spcBef>
              <a:spcAft>
                <a:spcPts val="0"/>
              </a:spcAft>
              <a:buClr>
                <a:srgbClr val="ED1157"/>
              </a:buClr>
              <a:buSzPts val="1800"/>
              <a:buFont typeface="Lato"/>
              <a:buChar char="•"/>
            </a:pPr>
            <a:r>
              <a:rPr lang="en-US" sz="1800">
                <a:latin typeface="Lato"/>
                <a:ea typeface="Lato"/>
                <a:cs typeface="Lato"/>
                <a:sym typeface="Lato"/>
              </a:rPr>
              <a:t>In a database, a deadlock occurs when two or more processes have a resource locked, and each process requests a lock on the resource that another process has already locked. </a:t>
            </a:r>
            <a:endParaRPr sz="1800">
              <a:latin typeface="Lato"/>
              <a:ea typeface="Lato"/>
              <a:cs typeface="Lato"/>
              <a:sym typeface="Lato"/>
            </a:endParaRPr>
          </a:p>
          <a:p>
            <a:pPr marL="228600" lvl="0" indent="-19177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Neither of the transactions here can move forward, as each one is waiting for the other to release the lock.</a:t>
            </a:r>
            <a:endParaRPr sz="1800">
              <a:latin typeface="Lato"/>
              <a:ea typeface="Lato"/>
              <a:cs typeface="Lato"/>
              <a:sym typeface="Lato"/>
            </a:endParaRPr>
          </a:p>
        </p:txBody>
      </p:sp>
      <p:pic>
        <p:nvPicPr>
          <p:cNvPr id="92" name="Google Shape;92;p2"/>
          <p:cNvPicPr preferRelativeResize="0"/>
          <p:nvPr/>
        </p:nvPicPr>
        <p:blipFill rotWithShape="1">
          <a:blip r:embed="rId4">
            <a:alphaModFix/>
          </a:blip>
          <a:srcRect/>
          <a:stretch/>
        </p:blipFill>
        <p:spPr>
          <a:xfrm>
            <a:off x="2123075" y="1388650"/>
            <a:ext cx="8337450" cy="27581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2044550" y="315550"/>
            <a:ext cx="6614700" cy="692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Deadlock Scenario in SQLServer</a:t>
            </a:r>
            <a:endParaRPr sz="2600" b="1">
              <a:solidFill>
                <a:srgbClr val="ED1157"/>
              </a:solidFill>
              <a:latin typeface="Lato"/>
              <a:ea typeface="Lato"/>
              <a:cs typeface="Lato"/>
              <a:sym typeface="Lato"/>
            </a:endParaRPr>
          </a:p>
        </p:txBody>
      </p:sp>
      <p:sp>
        <p:nvSpPr>
          <p:cNvPr id="98" name="Google Shape;98;p3"/>
          <p:cNvSpPr txBox="1">
            <a:spLocks noGrp="1"/>
          </p:cNvSpPr>
          <p:nvPr>
            <p:ph type="body" idx="1"/>
          </p:nvPr>
        </p:nvSpPr>
        <p:spPr>
          <a:xfrm>
            <a:off x="2023650" y="1200725"/>
            <a:ext cx="8469900" cy="1294500"/>
          </a:xfrm>
          <a:prstGeom prst="rect">
            <a:avLst/>
          </a:prstGeom>
          <a:noFill/>
          <a:ln>
            <a:noFill/>
          </a:ln>
        </p:spPr>
        <p:txBody>
          <a:bodyPr spcFirstLastPara="1" wrap="square" lIns="91425" tIns="45700" rIns="91425" bIns="45700" anchor="t" anchorCtr="0">
            <a:normAutofit/>
          </a:bodyPr>
          <a:lstStyle/>
          <a:p>
            <a:pPr marL="228600" lvl="0" indent="-165100" algn="l" rtl="0">
              <a:lnSpc>
                <a:spcPct val="115000"/>
              </a:lnSpc>
              <a:spcBef>
                <a:spcPts val="0"/>
              </a:spcBef>
              <a:spcAft>
                <a:spcPts val="0"/>
              </a:spcAft>
              <a:buClr>
                <a:srgbClr val="ED1157"/>
              </a:buClr>
              <a:buSzPts val="1800"/>
              <a:buFont typeface="Lato"/>
              <a:buChar char="•"/>
            </a:pPr>
            <a:r>
              <a:rPr lang="en-US" sz="1800">
                <a:latin typeface="Lato"/>
                <a:ea typeface="Lato"/>
                <a:cs typeface="Lato"/>
                <a:sym typeface="Lato"/>
              </a:rPr>
              <a:t>Let us look at this in action. We will use the following 2 tables for this example.</a:t>
            </a:r>
            <a:endParaRPr sz="1800">
              <a:latin typeface="Lato"/>
              <a:ea typeface="Lato"/>
              <a:cs typeface="Lato"/>
              <a:sym typeface="Lato"/>
            </a:endParaRPr>
          </a:p>
          <a:p>
            <a:pPr marL="228600" lvl="0" indent="-165100" algn="l"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SQL script to create the tables and populate them with test data.</a:t>
            </a:r>
            <a:endParaRPr sz="1800">
              <a:latin typeface="Lato"/>
              <a:ea typeface="Lato"/>
              <a:cs typeface="Lato"/>
              <a:sym typeface="Lato"/>
            </a:endParaRPr>
          </a:p>
        </p:txBody>
      </p:sp>
      <p:pic>
        <p:nvPicPr>
          <p:cNvPr id="99" name="Google Shape;99;p3"/>
          <p:cNvPicPr preferRelativeResize="0"/>
          <p:nvPr/>
        </p:nvPicPr>
        <p:blipFill rotWithShape="1">
          <a:blip r:embed="rId4">
            <a:alphaModFix/>
          </a:blip>
          <a:srcRect/>
          <a:stretch/>
        </p:blipFill>
        <p:spPr>
          <a:xfrm>
            <a:off x="4328700" y="2262748"/>
            <a:ext cx="1047750" cy="771525"/>
          </a:xfrm>
          <a:prstGeom prst="rect">
            <a:avLst/>
          </a:prstGeom>
          <a:noFill/>
          <a:ln>
            <a:noFill/>
          </a:ln>
        </p:spPr>
      </p:pic>
      <p:pic>
        <p:nvPicPr>
          <p:cNvPr id="100" name="Google Shape;100;p3"/>
          <p:cNvPicPr preferRelativeResize="0"/>
          <p:nvPr/>
        </p:nvPicPr>
        <p:blipFill rotWithShape="1">
          <a:blip r:embed="rId5">
            <a:alphaModFix/>
          </a:blip>
          <a:srcRect/>
          <a:stretch/>
        </p:blipFill>
        <p:spPr>
          <a:xfrm>
            <a:off x="6172774" y="2262748"/>
            <a:ext cx="1047750" cy="771525"/>
          </a:xfrm>
          <a:prstGeom prst="rect">
            <a:avLst/>
          </a:prstGeom>
          <a:noFill/>
          <a:ln>
            <a:noFill/>
          </a:ln>
        </p:spPr>
      </p:pic>
      <p:sp>
        <p:nvSpPr>
          <p:cNvPr id="101" name="Google Shape;101;p3"/>
          <p:cNvSpPr txBox="1"/>
          <p:nvPr/>
        </p:nvSpPr>
        <p:spPr>
          <a:xfrm>
            <a:off x="3360682" y="3212006"/>
            <a:ext cx="4971300" cy="3417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0" u="none" strike="noStrike" cap="none">
                <a:solidFill>
                  <a:schemeClr val="dk1"/>
                </a:solidFill>
                <a:latin typeface="Lato"/>
                <a:ea typeface="Lato"/>
                <a:cs typeface="Lato"/>
                <a:sym typeface="Lato"/>
              </a:rPr>
              <a:t>Create table TableA</a:t>
            </a:r>
            <a:endParaRPr sz="1800">
              <a:solidFill>
                <a:schemeClr val="dk1"/>
              </a:solidFill>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    Id int identity primary key,</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    Name nvarchar(50)</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Insert into TableA values ('Mark')</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Create table TableB</a:t>
            </a:r>
            <a:endParaRPr sz="1800">
              <a:solidFill>
                <a:schemeClr val="dk1"/>
              </a:solidFill>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    Id int identity primary key,</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    Name nvarchar(50)</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a:t>
            </a:r>
            <a:endParaRPr sz="1800">
              <a:latin typeface="Lato"/>
              <a:ea typeface="Lato"/>
              <a:cs typeface="Lato"/>
              <a:sym typeface="Lato"/>
            </a:endParaRPr>
          </a:p>
          <a:p>
            <a:pPr marL="0" marR="0" lvl="0" indent="0" algn="l" rtl="0">
              <a:spcBef>
                <a:spcPts val="0"/>
              </a:spcBef>
              <a:spcAft>
                <a:spcPts val="0"/>
              </a:spcAft>
              <a:buNone/>
            </a:pPr>
            <a:r>
              <a:rPr lang="en-US" sz="1800">
                <a:solidFill>
                  <a:schemeClr val="dk1"/>
                </a:solidFill>
                <a:latin typeface="Lato"/>
                <a:ea typeface="Lato"/>
                <a:cs typeface="Lato"/>
                <a:sym typeface="Lato"/>
              </a:rPr>
              <a:t>Insert into TableB values ('Mary')</a:t>
            </a:r>
            <a:endParaRPr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1905000" y="890675"/>
            <a:ext cx="8241600" cy="16212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2400"/>
              <a:buFont typeface="Calibri"/>
              <a:buNone/>
            </a:pPr>
            <a:r>
              <a:rPr lang="en-US" sz="1800">
                <a:latin typeface="Lato"/>
                <a:ea typeface="Lato"/>
                <a:cs typeface="Lato"/>
                <a:sym typeface="Lato"/>
              </a:rPr>
              <a:t>The following 2 transactions will result in a dead lock. Open 2 instances of SQL Server Management studio. From the first window execute Transaction 1 code and from the second window execute Transaction 2 code.</a:t>
            </a:r>
            <a:endParaRPr sz="1800">
              <a:latin typeface="Lato"/>
              <a:ea typeface="Lato"/>
              <a:cs typeface="Lato"/>
              <a:sym typeface="Lato"/>
            </a:endParaRPr>
          </a:p>
        </p:txBody>
      </p:sp>
      <p:sp>
        <p:nvSpPr>
          <p:cNvPr id="107" name="Google Shape;107;p4"/>
          <p:cNvSpPr txBox="1">
            <a:spLocks noGrp="1"/>
          </p:cNvSpPr>
          <p:nvPr>
            <p:ph type="body" idx="1"/>
          </p:nvPr>
        </p:nvSpPr>
        <p:spPr>
          <a:xfrm>
            <a:off x="1981200" y="2761600"/>
            <a:ext cx="4904400" cy="3234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1300">
                <a:latin typeface="Lato"/>
                <a:ea typeface="Lato"/>
                <a:cs typeface="Lato"/>
                <a:sym typeface="Lato"/>
              </a:rPr>
              <a:t>-- Transaction 1</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Begin Tran</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Update TableA Set Name = 'Mark Transaction 1' where Id = 1</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200"/>
              <a:buNone/>
            </a:pPr>
            <a:r>
              <a:rPr lang="en-US" sz="1300">
                <a:latin typeface="Lato"/>
                <a:ea typeface="Lato"/>
                <a:cs typeface="Lato"/>
                <a:sym typeface="Lato"/>
              </a:rPr>
              <a:t>-- From Transaction 2 window execute the first update statement</a:t>
            </a:r>
            <a:endParaRPr sz="1300">
              <a:latin typeface="Lato"/>
              <a:ea typeface="Lato"/>
              <a:cs typeface="Lato"/>
              <a:sym typeface="Lato"/>
            </a:endParaRPr>
          </a:p>
          <a:p>
            <a:pPr marL="0" lvl="0" indent="0" algn="l" rtl="0">
              <a:lnSpc>
                <a:spcPct val="90000"/>
              </a:lnSpc>
              <a:spcBef>
                <a:spcPts val="0"/>
              </a:spcBef>
              <a:spcAft>
                <a:spcPts val="0"/>
              </a:spcAft>
              <a:buClr>
                <a:schemeClr val="dk1"/>
              </a:buClr>
              <a:buSzPts val="2800"/>
              <a:buNone/>
            </a:pP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Update TableB Set Name = 'Mary Transaction 1' where Id = 1</a:t>
            </a:r>
            <a:endParaRPr sz="1300">
              <a:latin typeface="Lato"/>
              <a:ea typeface="Lato"/>
              <a:cs typeface="Lato"/>
              <a:sym typeface="Lato"/>
            </a:endParaRPr>
          </a:p>
          <a:p>
            <a:pPr marL="0" lvl="0" indent="0" algn="l" rtl="0">
              <a:lnSpc>
                <a:spcPct val="90000"/>
              </a:lnSpc>
              <a:spcBef>
                <a:spcPts val="0"/>
              </a:spcBef>
              <a:spcAft>
                <a:spcPts val="0"/>
              </a:spcAft>
              <a:buClr>
                <a:schemeClr val="dk1"/>
              </a:buClr>
              <a:buSzPts val="2800"/>
              <a:buNone/>
            </a:pP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 From Transaction 2 window execute the second update statement</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Commit Transaction</a:t>
            </a:r>
            <a:endParaRPr sz="1300">
              <a:latin typeface="Lato"/>
              <a:ea typeface="Lato"/>
              <a:cs typeface="Lato"/>
              <a:sym typeface="Lato"/>
            </a:endParaRPr>
          </a:p>
        </p:txBody>
      </p:sp>
      <p:sp>
        <p:nvSpPr>
          <p:cNvPr id="108" name="Google Shape;108;p4"/>
          <p:cNvSpPr txBox="1">
            <a:spLocks noGrp="1"/>
          </p:cNvSpPr>
          <p:nvPr>
            <p:ph type="body" idx="2"/>
          </p:nvPr>
        </p:nvSpPr>
        <p:spPr>
          <a:xfrm>
            <a:off x="6934200" y="2761600"/>
            <a:ext cx="5133000" cy="3234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sz="1300">
                <a:latin typeface="Lato"/>
                <a:ea typeface="Lato"/>
                <a:cs typeface="Lato"/>
                <a:sym typeface="Lato"/>
              </a:rPr>
              <a:t>-- Transaction 2</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Begin Tran</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Update TableB Set Name = 'Mark Transaction 2' where Id = 1</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 From Transaction 1 window execute the second update statement</a:t>
            </a:r>
            <a:endParaRPr sz="1300">
              <a:latin typeface="Lato"/>
              <a:ea typeface="Lato"/>
              <a:cs typeface="Lato"/>
              <a:sym typeface="Lato"/>
            </a:endParaRPr>
          </a:p>
          <a:p>
            <a:pPr marL="0" lvl="0" indent="0" algn="l" rtl="0">
              <a:lnSpc>
                <a:spcPct val="100000"/>
              </a:lnSpc>
              <a:spcBef>
                <a:spcPts val="0"/>
              </a:spcBef>
              <a:spcAft>
                <a:spcPts val="0"/>
              </a:spcAft>
              <a:buClr>
                <a:schemeClr val="dk1"/>
              </a:buClr>
              <a:buSzPts val="2800"/>
              <a:buNone/>
            </a:pP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Update TableA Set Name = 'Mary Transaction 2' where Id = 1</a:t>
            </a:r>
            <a:endParaRPr sz="1300">
              <a:latin typeface="Lato"/>
              <a:ea typeface="Lato"/>
              <a:cs typeface="Lato"/>
              <a:sym typeface="Lato"/>
            </a:endParaRPr>
          </a:p>
          <a:p>
            <a:pPr marL="0" lvl="0" indent="0" algn="l" rtl="0">
              <a:lnSpc>
                <a:spcPct val="100000"/>
              </a:lnSpc>
              <a:spcBef>
                <a:spcPts val="0"/>
              </a:spcBef>
              <a:spcAft>
                <a:spcPts val="0"/>
              </a:spcAft>
              <a:buClr>
                <a:schemeClr val="dk1"/>
              </a:buClr>
              <a:buSzPts val="2800"/>
              <a:buNone/>
            </a:pP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 After a few seconds notice that one of the transactions complete</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 successfully while the other transaction is made the deadlock victim</a:t>
            </a:r>
            <a:endParaRPr sz="1300">
              <a:latin typeface="Lato"/>
              <a:ea typeface="Lato"/>
              <a:cs typeface="Lato"/>
              <a:sym typeface="Lato"/>
            </a:endParaRPr>
          </a:p>
          <a:p>
            <a:pPr marL="0" lvl="0" indent="0" algn="l" rtl="0">
              <a:lnSpc>
                <a:spcPct val="90000"/>
              </a:lnSpc>
              <a:spcBef>
                <a:spcPts val="1000"/>
              </a:spcBef>
              <a:spcAft>
                <a:spcPts val="0"/>
              </a:spcAft>
              <a:buClr>
                <a:schemeClr val="dk1"/>
              </a:buClr>
              <a:buSzPts val="2800"/>
              <a:buNone/>
            </a:pPr>
            <a:r>
              <a:rPr lang="en-US" sz="1300">
                <a:latin typeface="Lato"/>
                <a:ea typeface="Lato"/>
                <a:cs typeface="Lato"/>
                <a:sym typeface="Lato"/>
              </a:rPr>
              <a:t>Commit Transaction</a:t>
            </a:r>
            <a:endParaRPr sz="1300">
              <a:latin typeface="Lato"/>
              <a:ea typeface="Lato"/>
              <a:cs typeface="Lato"/>
              <a:sym typeface="Lato"/>
            </a:endParaRPr>
          </a:p>
        </p:txBody>
      </p:sp>
      <p:sp>
        <p:nvSpPr>
          <p:cNvPr id="109" name="Google Shape;109;p4"/>
          <p:cNvSpPr txBox="1"/>
          <p:nvPr/>
        </p:nvSpPr>
        <p:spPr>
          <a:xfrm>
            <a:off x="1905000" y="365125"/>
            <a:ext cx="6621900" cy="5136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Deadlock Scenario in SQLServer</a:t>
            </a:r>
            <a:endParaRPr sz="2600" b="1">
              <a:solidFill>
                <a:srgbClr val="ED1157"/>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2110650" y="343344"/>
            <a:ext cx="3722700" cy="633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dirty="0">
                <a:solidFill>
                  <a:srgbClr val="ED1157"/>
                </a:solidFill>
                <a:latin typeface="Lato"/>
                <a:ea typeface="Lato"/>
                <a:cs typeface="Lato"/>
                <a:sym typeface="Lato"/>
              </a:rPr>
              <a:t>Deadlock Detection</a:t>
            </a:r>
            <a:endParaRPr sz="2600" b="1" dirty="0">
              <a:solidFill>
                <a:srgbClr val="ED1157"/>
              </a:solidFill>
              <a:latin typeface="Lato"/>
              <a:ea typeface="Lato"/>
              <a:cs typeface="Lato"/>
              <a:sym typeface="Lato"/>
            </a:endParaRPr>
          </a:p>
        </p:txBody>
      </p:sp>
      <p:sp>
        <p:nvSpPr>
          <p:cNvPr id="115" name="Google Shape;115;p5"/>
          <p:cNvSpPr txBox="1">
            <a:spLocks noGrp="1"/>
          </p:cNvSpPr>
          <p:nvPr>
            <p:ph type="body" idx="1"/>
          </p:nvPr>
        </p:nvSpPr>
        <p:spPr>
          <a:xfrm>
            <a:off x="2110650" y="1101000"/>
            <a:ext cx="8664000" cy="5542200"/>
          </a:xfrm>
          <a:prstGeom prst="rect">
            <a:avLst/>
          </a:prstGeom>
          <a:noFill/>
          <a:ln>
            <a:noFill/>
          </a:ln>
        </p:spPr>
        <p:txBody>
          <a:bodyPr spcFirstLastPara="1" wrap="square" lIns="91425" tIns="45700" rIns="91425" bIns="45700" anchor="t" anchorCtr="0">
            <a:normAutofit lnSpcReduction="10000"/>
          </a:bodyPr>
          <a:lstStyle/>
          <a:p>
            <a:pPr marL="228600" lvl="0" indent="-215900" algn="just" rtl="0">
              <a:lnSpc>
                <a:spcPct val="115000"/>
              </a:lnSpc>
              <a:spcBef>
                <a:spcPts val="0"/>
              </a:spcBef>
              <a:spcAft>
                <a:spcPts val="0"/>
              </a:spcAft>
              <a:buClr>
                <a:srgbClr val="ED1157"/>
              </a:buClr>
              <a:buSzPts val="1800"/>
              <a:buFont typeface="Lato"/>
              <a:buChar char="•"/>
            </a:pPr>
            <a:r>
              <a:rPr lang="en-US" sz="1800">
                <a:latin typeface="Lato"/>
                <a:ea typeface="Lato"/>
                <a:cs typeface="Lato"/>
                <a:sym typeface="Lato"/>
              </a:rPr>
              <a:t>How SQL Server detects deadlocks</a:t>
            </a:r>
            <a:endParaRPr sz="1800">
              <a:latin typeface="Lato"/>
              <a:ea typeface="Lato"/>
              <a:cs typeface="Lato"/>
              <a:sym typeface="Lato"/>
            </a:endParaRPr>
          </a:p>
          <a:p>
            <a:pPr marL="685800" lvl="1" indent="-241300" algn="just" rtl="0">
              <a:lnSpc>
                <a:spcPct val="115000"/>
              </a:lnSpc>
              <a:spcBef>
                <a:spcPts val="500"/>
              </a:spcBef>
              <a:spcAft>
                <a:spcPts val="0"/>
              </a:spcAft>
              <a:buClr>
                <a:srgbClr val="ED1157"/>
              </a:buClr>
              <a:buSzPts val="1800"/>
              <a:buFont typeface="Lato"/>
              <a:buChar char="•"/>
            </a:pPr>
            <a:r>
              <a:rPr lang="en-US" sz="1800" i="0">
                <a:latin typeface="Lato"/>
                <a:ea typeface="Lato"/>
                <a:cs typeface="Lato"/>
                <a:sym typeface="Lato"/>
              </a:rPr>
              <a:t>Lock monitor thread in SQL Server, runs every 5 seconds by default to detect if there are any deadlocks. </a:t>
            </a:r>
            <a:endParaRPr sz="1800">
              <a:latin typeface="Lato"/>
              <a:ea typeface="Lato"/>
              <a:cs typeface="Lato"/>
              <a:sym typeface="Lato"/>
            </a:endParaRPr>
          </a:p>
          <a:p>
            <a:pPr marL="685800" lvl="1" indent="-241300" algn="just" rtl="0">
              <a:lnSpc>
                <a:spcPct val="115000"/>
              </a:lnSpc>
              <a:spcBef>
                <a:spcPts val="500"/>
              </a:spcBef>
              <a:spcAft>
                <a:spcPts val="0"/>
              </a:spcAft>
              <a:buClr>
                <a:srgbClr val="ED1157"/>
              </a:buClr>
              <a:buSzPts val="1800"/>
              <a:buFont typeface="Lato"/>
              <a:buChar char="•"/>
            </a:pPr>
            <a:r>
              <a:rPr lang="en-US" sz="1800" i="0">
                <a:latin typeface="Lato"/>
                <a:ea typeface="Lato"/>
                <a:cs typeface="Lato"/>
                <a:sym typeface="Lato"/>
              </a:rPr>
              <a:t>If the lock monitor thread finds deadlocks, the deadlock detection interval will drop from 5 seconds to as low as 100 milliseconds depending on the frequency of deadlocks. </a:t>
            </a:r>
            <a:endParaRPr sz="1800">
              <a:latin typeface="Lato"/>
              <a:ea typeface="Lato"/>
              <a:cs typeface="Lato"/>
              <a:sym typeface="Lato"/>
            </a:endParaRPr>
          </a:p>
          <a:p>
            <a:pPr marL="685800" lvl="1" indent="-241300" algn="just" rtl="0">
              <a:lnSpc>
                <a:spcPct val="115000"/>
              </a:lnSpc>
              <a:spcBef>
                <a:spcPts val="500"/>
              </a:spcBef>
              <a:spcAft>
                <a:spcPts val="0"/>
              </a:spcAft>
              <a:buClr>
                <a:srgbClr val="ED1157"/>
              </a:buClr>
              <a:buSzPts val="1800"/>
              <a:buFont typeface="Lato"/>
              <a:buChar char="•"/>
            </a:pPr>
            <a:r>
              <a:rPr lang="en-US" sz="1800" i="0">
                <a:latin typeface="Lato"/>
                <a:ea typeface="Lato"/>
                <a:cs typeface="Lato"/>
                <a:sym typeface="Lato"/>
              </a:rPr>
              <a:t>If the lock monitor thread stops finding deadlocks, the Database Engine increases the intervals between searches to 5 seconds.</a:t>
            </a:r>
            <a:endParaRPr sz="1800">
              <a:latin typeface="Lato"/>
              <a:ea typeface="Lato"/>
              <a:cs typeface="Lato"/>
              <a:sym typeface="Lato"/>
            </a:endParaRPr>
          </a:p>
          <a:p>
            <a:pPr marL="228600" lvl="0" indent="-21590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What happens when a deadlock is detected</a:t>
            </a:r>
            <a:endParaRPr sz="1800">
              <a:latin typeface="Lato"/>
              <a:ea typeface="Lato"/>
              <a:cs typeface="Lato"/>
              <a:sym typeface="Lato"/>
            </a:endParaRPr>
          </a:p>
          <a:p>
            <a:pPr marL="685800" lvl="1" indent="-241300" algn="just" rtl="0">
              <a:lnSpc>
                <a:spcPct val="115000"/>
              </a:lnSpc>
              <a:spcBef>
                <a:spcPts val="500"/>
              </a:spcBef>
              <a:spcAft>
                <a:spcPts val="0"/>
              </a:spcAft>
              <a:buClr>
                <a:srgbClr val="ED1157"/>
              </a:buClr>
              <a:buSzPts val="1800"/>
              <a:buFont typeface="Lato"/>
              <a:buChar char="•"/>
            </a:pPr>
            <a:r>
              <a:rPr lang="en-US" sz="1800">
                <a:latin typeface="Lato"/>
                <a:ea typeface="Lato"/>
                <a:cs typeface="Lato"/>
                <a:sym typeface="Lato"/>
              </a:rPr>
              <a:t>When a deadlock is detected, the Database Engine ends the deadlock by choosing one of the threads as the deadlock victim. </a:t>
            </a:r>
            <a:endParaRPr sz="1800">
              <a:latin typeface="Lato"/>
              <a:ea typeface="Lato"/>
              <a:cs typeface="Lato"/>
              <a:sym typeface="Lato"/>
            </a:endParaRPr>
          </a:p>
          <a:p>
            <a:pPr marL="685800" lvl="1" indent="-241300" algn="just" rtl="0">
              <a:lnSpc>
                <a:spcPct val="115000"/>
              </a:lnSpc>
              <a:spcBef>
                <a:spcPts val="500"/>
              </a:spcBef>
              <a:spcAft>
                <a:spcPts val="0"/>
              </a:spcAft>
              <a:buClr>
                <a:srgbClr val="ED1157"/>
              </a:buClr>
              <a:buSzPts val="1800"/>
              <a:buFont typeface="Lato"/>
              <a:buChar char="•"/>
            </a:pPr>
            <a:r>
              <a:rPr lang="en-US" sz="1800">
                <a:latin typeface="Lato"/>
                <a:ea typeface="Lato"/>
                <a:cs typeface="Lato"/>
                <a:sym typeface="Lato"/>
              </a:rPr>
              <a:t>The deadlock victim's transaction is then rolled back and returns a 1205 error to the application. </a:t>
            </a:r>
            <a:endParaRPr sz="1800">
              <a:latin typeface="Lato"/>
              <a:ea typeface="Lato"/>
              <a:cs typeface="Lato"/>
              <a:sym typeface="Lato"/>
            </a:endParaRPr>
          </a:p>
          <a:p>
            <a:pPr marL="685800" lvl="1" indent="-241300" algn="just" rtl="0">
              <a:lnSpc>
                <a:spcPct val="115000"/>
              </a:lnSpc>
              <a:spcBef>
                <a:spcPts val="500"/>
              </a:spcBef>
              <a:spcAft>
                <a:spcPts val="0"/>
              </a:spcAft>
              <a:buClr>
                <a:srgbClr val="ED1157"/>
              </a:buClr>
              <a:buSzPts val="1800"/>
              <a:buFont typeface="Lato"/>
              <a:buChar char="•"/>
            </a:pPr>
            <a:r>
              <a:rPr lang="en-US" sz="1800">
                <a:latin typeface="Lato"/>
                <a:ea typeface="Lato"/>
                <a:cs typeface="Lato"/>
                <a:sym typeface="Lato"/>
              </a:rPr>
              <a:t>Rolling back the transaction of the deadlock victim releases all locks held by that transaction.</a:t>
            </a:r>
            <a:endParaRPr sz="1800">
              <a:latin typeface="Lato"/>
              <a:ea typeface="Lato"/>
              <a:cs typeface="Lato"/>
              <a:sym typeface="Lato"/>
            </a:endParaRPr>
          </a:p>
          <a:p>
            <a:pPr marL="685800" lvl="1" indent="-241300" algn="just" rtl="0">
              <a:lnSpc>
                <a:spcPct val="115000"/>
              </a:lnSpc>
              <a:spcBef>
                <a:spcPts val="500"/>
              </a:spcBef>
              <a:spcAft>
                <a:spcPts val="0"/>
              </a:spcAft>
              <a:buClr>
                <a:srgbClr val="ED1157"/>
              </a:buClr>
              <a:buSzPts val="1800"/>
              <a:buFont typeface="Lato"/>
              <a:buChar char="•"/>
            </a:pPr>
            <a:r>
              <a:rPr lang="en-US" sz="1800">
                <a:latin typeface="Lato"/>
                <a:ea typeface="Lato"/>
                <a:cs typeface="Lato"/>
                <a:sym typeface="Lato"/>
              </a:rPr>
              <a:t> This allows the other transactions to become unblocked and move forward.</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2209800" y="303875"/>
            <a:ext cx="4102800" cy="629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Deadlock Priority</a:t>
            </a:r>
            <a:endParaRPr sz="2600" b="1">
              <a:solidFill>
                <a:srgbClr val="ED1157"/>
              </a:solidFill>
              <a:latin typeface="Lato"/>
              <a:ea typeface="Lato"/>
              <a:cs typeface="Lato"/>
              <a:sym typeface="Lato"/>
            </a:endParaRPr>
          </a:p>
        </p:txBody>
      </p:sp>
      <p:sp>
        <p:nvSpPr>
          <p:cNvPr id="121" name="Google Shape;121;p6"/>
          <p:cNvSpPr txBox="1">
            <a:spLocks noGrp="1"/>
          </p:cNvSpPr>
          <p:nvPr>
            <p:ph type="body" idx="1"/>
          </p:nvPr>
        </p:nvSpPr>
        <p:spPr>
          <a:xfrm>
            <a:off x="2209800" y="1102600"/>
            <a:ext cx="8283900" cy="5530500"/>
          </a:xfrm>
          <a:prstGeom prst="rect">
            <a:avLst/>
          </a:prstGeom>
          <a:noFill/>
          <a:ln>
            <a:noFill/>
          </a:ln>
        </p:spPr>
        <p:txBody>
          <a:bodyPr spcFirstLastPara="1" wrap="square" lIns="91425" tIns="45700" rIns="91425" bIns="45700" anchor="t" anchorCtr="0">
            <a:noAutofit/>
          </a:bodyPr>
          <a:lstStyle/>
          <a:p>
            <a:pPr marL="228600" lvl="0" indent="-218440" algn="just" rtl="0">
              <a:lnSpc>
                <a:spcPct val="115000"/>
              </a:lnSpc>
              <a:spcBef>
                <a:spcPts val="0"/>
              </a:spcBef>
              <a:spcAft>
                <a:spcPts val="0"/>
              </a:spcAft>
              <a:buClr>
                <a:srgbClr val="ED1157"/>
              </a:buClr>
              <a:buSzPts val="1800"/>
              <a:buFont typeface="Lato"/>
              <a:buChar char="•"/>
            </a:pPr>
            <a:r>
              <a:rPr lang="en-US" sz="1800">
                <a:latin typeface="Lato"/>
                <a:ea typeface="Lato"/>
                <a:cs typeface="Lato"/>
                <a:sym typeface="Lato"/>
              </a:rPr>
              <a:t>By default, SQL Server chooses a transaction as the deadlock victim that is least expensive to roll back. </a:t>
            </a:r>
            <a:endParaRPr sz="1800">
              <a:latin typeface="Lato"/>
              <a:ea typeface="Lato"/>
              <a:cs typeface="Lato"/>
              <a:sym typeface="Lato"/>
            </a:endParaRPr>
          </a:p>
          <a:p>
            <a:pPr marL="228600" lvl="0" indent="-21844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However, a user can specify the priority of sessions in a deadlock situation using the SET DEADLOCK_PRIORITY statement. </a:t>
            </a:r>
            <a:endParaRPr sz="1800">
              <a:latin typeface="Lato"/>
              <a:ea typeface="Lato"/>
              <a:cs typeface="Lato"/>
              <a:sym typeface="Lato"/>
            </a:endParaRPr>
          </a:p>
          <a:p>
            <a:pPr marL="228600" lvl="0" indent="-218440" algn="just" rtl="0">
              <a:lnSpc>
                <a:spcPct val="115000"/>
              </a:lnSpc>
              <a:spcBef>
                <a:spcPts val="1000"/>
              </a:spcBef>
              <a:spcAft>
                <a:spcPts val="0"/>
              </a:spcAft>
              <a:buClr>
                <a:srgbClr val="ED1157"/>
              </a:buClr>
              <a:buSzPts val="1800"/>
              <a:buFont typeface="Lato"/>
              <a:buChar char="•"/>
            </a:pPr>
            <a:r>
              <a:rPr lang="en-US" sz="1800">
                <a:latin typeface="Lato"/>
                <a:ea typeface="Lato"/>
                <a:cs typeface="Lato"/>
                <a:sym typeface="Lato"/>
              </a:rPr>
              <a:t>The session with the lowest deadlock priority is chosen as the deadlock victim.</a:t>
            </a:r>
            <a:endParaRPr sz="1800">
              <a:latin typeface="Lato"/>
              <a:ea typeface="Lato"/>
              <a:cs typeface="Lato"/>
              <a:sym typeface="Lato"/>
            </a:endParaRPr>
          </a:p>
          <a:p>
            <a:pPr marL="228600" lvl="0" indent="-218440" algn="just" rtl="0">
              <a:lnSpc>
                <a:spcPct val="115000"/>
              </a:lnSpc>
              <a:spcBef>
                <a:spcPts val="1000"/>
              </a:spcBef>
              <a:spcAft>
                <a:spcPts val="0"/>
              </a:spcAft>
              <a:buClr>
                <a:srgbClr val="ED1157"/>
              </a:buClr>
              <a:buSzPts val="1800"/>
              <a:buFont typeface="Lato"/>
              <a:buChar char="•"/>
            </a:pPr>
            <a:r>
              <a:rPr lang="en-US" sz="1800" b="1">
                <a:latin typeface="Lato"/>
                <a:ea typeface="Lato"/>
                <a:cs typeface="Lato"/>
                <a:sym typeface="Lato"/>
              </a:rPr>
              <a:t>Example : </a:t>
            </a:r>
            <a:endParaRPr sz="1800" b="1">
              <a:latin typeface="Lato"/>
              <a:ea typeface="Lato"/>
              <a:cs typeface="Lato"/>
              <a:sym typeface="Lato"/>
            </a:endParaRPr>
          </a:p>
          <a:p>
            <a:pPr marL="457200" lvl="1" indent="0" algn="just" rtl="0">
              <a:lnSpc>
                <a:spcPct val="115000"/>
              </a:lnSpc>
              <a:spcBef>
                <a:spcPts val="500"/>
              </a:spcBef>
              <a:spcAft>
                <a:spcPts val="0"/>
              </a:spcAft>
              <a:buClr>
                <a:schemeClr val="dk1"/>
              </a:buClr>
              <a:buSzPts val="2400"/>
              <a:buNone/>
            </a:pPr>
            <a:r>
              <a:rPr lang="en-US" sz="1800">
                <a:latin typeface="Lato"/>
                <a:ea typeface="Lato"/>
                <a:cs typeface="Lato"/>
                <a:sym typeface="Lato"/>
              </a:rPr>
              <a:t>SET DEADLOCK_PRIORITY NORMAL</a:t>
            </a:r>
            <a:endParaRPr sz="1800">
              <a:latin typeface="Lato"/>
              <a:ea typeface="Lato"/>
              <a:cs typeface="Lato"/>
              <a:sym typeface="Lato"/>
            </a:endParaRPr>
          </a:p>
          <a:p>
            <a:pPr marL="228600" lvl="0" indent="-218440" algn="just" rtl="0">
              <a:lnSpc>
                <a:spcPct val="115000"/>
              </a:lnSpc>
              <a:spcBef>
                <a:spcPts val="1000"/>
              </a:spcBef>
              <a:spcAft>
                <a:spcPts val="0"/>
              </a:spcAft>
              <a:buClr>
                <a:srgbClr val="ED1157"/>
              </a:buClr>
              <a:buSzPts val="1800"/>
              <a:buFont typeface="Lato"/>
              <a:buChar char="•"/>
            </a:pPr>
            <a:r>
              <a:rPr lang="en-US" sz="1800" b="1">
                <a:latin typeface="Lato"/>
                <a:ea typeface="Lato"/>
                <a:cs typeface="Lato"/>
                <a:sym typeface="Lato"/>
              </a:rPr>
              <a:t>DEADLOCK_PRIORITY</a:t>
            </a:r>
            <a:r>
              <a:rPr lang="en-US" sz="1800">
                <a:latin typeface="Lato"/>
                <a:ea typeface="Lato"/>
                <a:cs typeface="Lato"/>
                <a:sym typeface="Lato"/>
              </a:rPr>
              <a:t> </a:t>
            </a:r>
            <a:endParaRPr sz="1800">
              <a:latin typeface="Lato"/>
              <a:ea typeface="Lato"/>
              <a:cs typeface="Lato"/>
              <a:sym typeface="Lato"/>
            </a:endParaRPr>
          </a:p>
          <a:p>
            <a:pPr marL="685800" lvl="1" indent="-228600" algn="just" rtl="0">
              <a:lnSpc>
                <a:spcPct val="115000"/>
              </a:lnSpc>
              <a:spcBef>
                <a:spcPts val="500"/>
              </a:spcBef>
              <a:spcAft>
                <a:spcPts val="0"/>
              </a:spcAft>
              <a:buClr>
                <a:srgbClr val="ED1157"/>
              </a:buClr>
              <a:buSzPts val="1800"/>
              <a:buFont typeface="Lato"/>
              <a:buAutoNum type="arabicPeriod"/>
            </a:pPr>
            <a:r>
              <a:rPr lang="en-US" sz="1800">
                <a:latin typeface="Lato"/>
                <a:ea typeface="Lato"/>
                <a:cs typeface="Lato"/>
                <a:sym typeface="Lato"/>
              </a:rPr>
              <a:t>The default is Normal</a:t>
            </a:r>
            <a:endParaRPr sz="1800">
              <a:latin typeface="Lato"/>
              <a:ea typeface="Lato"/>
              <a:cs typeface="Lato"/>
              <a:sym typeface="Lato"/>
            </a:endParaRPr>
          </a:p>
          <a:p>
            <a:pPr marL="685800" lvl="1" indent="-228600" algn="just" rtl="0">
              <a:lnSpc>
                <a:spcPct val="115000"/>
              </a:lnSpc>
              <a:spcBef>
                <a:spcPts val="500"/>
              </a:spcBef>
              <a:spcAft>
                <a:spcPts val="0"/>
              </a:spcAft>
              <a:buClr>
                <a:srgbClr val="ED1157"/>
              </a:buClr>
              <a:buSzPts val="1800"/>
              <a:buFont typeface="Lato"/>
              <a:buAutoNum type="arabicPeriod"/>
            </a:pPr>
            <a:r>
              <a:rPr lang="en-US" sz="1800">
                <a:latin typeface="Lato"/>
                <a:ea typeface="Lato"/>
                <a:cs typeface="Lato"/>
                <a:sym typeface="Lato"/>
              </a:rPr>
              <a:t>Can be set to LOW, NORMAL, or HIGH</a:t>
            </a:r>
            <a:endParaRPr sz="1800">
              <a:latin typeface="Lato"/>
              <a:ea typeface="Lato"/>
              <a:cs typeface="Lato"/>
              <a:sym typeface="Lato"/>
            </a:endParaRPr>
          </a:p>
          <a:p>
            <a:pPr marL="685800" lvl="1" indent="-228600" algn="just" rtl="0">
              <a:lnSpc>
                <a:spcPct val="115000"/>
              </a:lnSpc>
              <a:spcBef>
                <a:spcPts val="500"/>
              </a:spcBef>
              <a:spcAft>
                <a:spcPts val="0"/>
              </a:spcAft>
              <a:buClr>
                <a:srgbClr val="ED1157"/>
              </a:buClr>
              <a:buSzPts val="1800"/>
              <a:buFont typeface="Lato"/>
              <a:buAutoNum type="arabicPeriod"/>
            </a:pPr>
            <a:r>
              <a:rPr lang="en-US" sz="1800">
                <a:latin typeface="Lato"/>
                <a:ea typeface="Lato"/>
                <a:cs typeface="Lato"/>
                <a:sym typeface="Lato"/>
              </a:rPr>
              <a:t>Can also be set to a integer value in the range of -10 to 10.</a:t>
            </a:r>
            <a:endParaRPr sz="1800">
              <a:latin typeface="Lato"/>
              <a:ea typeface="Lato"/>
              <a:cs typeface="Lato"/>
              <a:sym typeface="Lato"/>
            </a:endParaRPr>
          </a:p>
          <a:p>
            <a:pPr marL="228600" lvl="0" indent="-218440" algn="just" rtl="0">
              <a:lnSpc>
                <a:spcPct val="115000"/>
              </a:lnSpc>
              <a:spcBef>
                <a:spcPts val="1000"/>
              </a:spcBef>
              <a:spcAft>
                <a:spcPts val="0"/>
              </a:spcAft>
              <a:buClr>
                <a:srgbClr val="ED1157"/>
              </a:buClr>
              <a:buSzPts val="1800"/>
              <a:buFont typeface="Lato"/>
              <a:buChar char="•"/>
            </a:pPr>
            <a:r>
              <a:rPr lang="en-US" sz="1800" b="1">
                <a:latin typeface="Lato"/>
                <a:ea typeface="Lato"/>
                <a:cs typeface="Lato"/>
                <a:sym typeface="Lato"/>
              </a:rPr>
              <a:t>LOW :</a:t>
            </a:r>
            <a:r>
              <a:rPr lang="en-US" sz="1800">
                <a:latin typeface="Lato"/>
                <a:ea typeface="Lato"/>
                <a:cs typeface="Lato"/>
                <a:sym typeface="Lato"/>
              </a:rPr>
              <a:t> -5</a:t>
            </a:r>
            <a:endParaRPr sz="1800">
              <a:latin typeface="Lato"/>
              <a:ea typeface="Lato"/>
              <a:cs typeface="Lato"/>
              <a:sym typeface="Lato"/>
            </a:endParaRPr>
          </a:p>
          <a:p>
            <a:pPr marL="228600" lvl="0" indent="-218440" algn="just" rtl="0">
              <a:lnSpc>
                <a:spcPct val="115000"/>
              </a:lnSpc>
              <a:spcBef>
                <a:spcPts val="1000"/>
              </a:spcBef>
              <a:spcAft>
                <a:spcPts val="0"/>
              </a:spcAft>
              <a:buClr>
                <a:srgbClr val="ED1157"/>
              </a:buClr>
              <a:buSzPts val="1800"/>
              <a:buFont typeface="Lato"/>
              <a:buChar char="•"/>
            </a:pPr>
            <a:r>
              <a:rPr lang="en-US" sz="1800" b="1">
                <a:latin typeface="Lato"/>
                <a:ea typeface="Lato"/>
                <a:cs typeface="Lato"/>
                <a:sym typeface="Lato"/>
              </a:rPr>
              <a:t>NORMAL :</a:t>
            </a:r>
            <a:r>
              <a:rPr lang="en-US" sz="1800">
                <a:latin typeface="Lato"/>
                <a:ea typeface="Lato"/>
                <a:cs typeface="Lato"/>
                <a:sym typeface="Lato"/>
              </a:rPr>
              <a:t> 0</a:t>
            </a:r>
            <a:endParaRPr sz="1800">
              <a:latin typeface="Lato"/>
              <a:ea typeface="Lato"/>
              <a:cs typeface="Lato"/>
              <a:sym typeface="Lato"/>
            </a:endParaRPr>
          </a:p>
          <a:p>
            <a:pPr marL="228600" lvl="0" indent="-218440" algn="just" rtl="0">
              <a:lnSpc>
                <a:spcPct val="115000"/>
              </a:lnSpc>
              <a:spcBef>
                <a:spcPts val="1000"/>
              </a:spcBef>
              <a:spcAft>
                <a:spcPts val="0"/>
              </a:spcAft>
              <a:buClr>
                <a:srgbClr val="ED1157"/>
              </a:buClr>
              <a:buSzPts val="1800"/>
              <a:buFont typeface="Lato"/>
              <a:buChar char="•"/>
            </a:pPr>
            <a:r>
              <a:rPr lang="en-US" sz="1800" b="1">
                <a:latin typeface="Lato"/>
                <a:ea typeface="Lato"/>
                <a:cs typeface="Lato"/>
                <a:sym typeface="Lato"/>
              </a:rPr>
              <a:t>HIGH :</a:t>
            </a:r>
            <a:r>
              <a:rPr lang="en-US" sz="1800">
                <a:latin typeface="Lato"/>
                <a:ea typeface="Lato"/>
                <a:cs typeface="Lato"/>
                <a:sym typeface="Lato"/>
              </a:rPr>
              <a:t> 5</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2057400" y="429650"/>
            <a:ext cx="5461500" cy="731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Deadlock Victim Selection</a:t>
            </a:r>
            <a:endParaRPr sz="2600" b="1">
              <a:solidFill>
                <a:srgbClr val="ED1157"/>
              </a:solidFill>
              <a:latin typeface="Lato"/>
              <a:ea typeface="Lato"/>
              <a:cs typeface="Lato"/>
              <a:sym typeface="Lato"/>
            </a:endParaRPr>
          </a:p>
        </p:txBody>
      </p:sp>
      <p:sp>
        <p:nvSpPr>
          <p:cNvPr id="127" name="Google Shape;127;p7"/>
          <p:cNvSpPr txBox="1">
            <a:spLocks noGrp="1"/>
          </p:cNvSpPr>
          <p:nvPr>
            <p:ph type="body" idx="1"/>
          </p:nvPr>
        </p:nvSpPr>
        <p:spPr>
          <a:xfrm>
            <a:off x="1987625" y="1272950"/>
            <a:ext cx="8047200" cy="4351200"/>
          </a:xfrm>
          <a:prstGeom prst="rect">
            <a:avLst/>
          </a:prstGeom>
          <a:noFill/>
          <a:ln>
            <a:noFill/>
          </a:ln>
        </p:spPr>
        <p:txBody>
          <a:bodyPr spcFirstLastPara="1" wrap="square" lIns="91425" tIns="45700" rIns="91425" bIns="45700" anchor="t" anchorCtr="0">
            <a:normAutofit/>
          </a:bodyPr>
          <a:lstStyle/>
          <a:p>
            <a:pPr marL="228600" lvl="0" indent="-165100" algn="just" rtl="0">
              <a:lnSpc>
                <a:spcPct val="115000"/>
              </a:lnSpc>
              <a:spcBef>
                <a:spcPts val="0"/>
              </a:spcBef>
              <a:spcAft>
                <a:spcPts val="0"/>
              </a:spcAft>
              <a:buClr>
                <a:srgbClr val="ED1157"/>
              </a:buClr>
              <a:buSzPts val="1800"/>
              <a:buFont typeface="Lato"/>
              <a:buChar char="•"/>
            </a:pPr>
            <a:r>
              <a:rPr lang="en-US" sz="1800">
                <a:latin typeface="Lato"/>
                <a:ea typeface="Lato"/>
                <a:cs typeface="Lato"/>
                <a:sym typeface="Lato"/>
              </a:rPr>
              <a:t>What is the deadlock victim selection criteria</a:t>
            </a:r>
            <a:endParaRPr sz="1800">
              <a:latin typeface="Lato"/>
              <a:ea typeface="Lato"/>
              <a:cs typeface="Lato"/>
              <a:sym typeface="Lato"/>
            </a:endParaRPr>
          </a:p>
          <a:p>
            <a:pPr marL="914400" lvl="1" indent="-419100" algn="just" rtl="0">
              <a:lnSpc>
                <a:spcPct val="115000"/>
              </a:lnSpc>
              <a:spcBef>
                <a:spcPts val="500"/>
              </a:spcBef>
              <a:spcAft>
                <a:spcPts val="0"/>
              </a:spcAft>
              <a:buClr>
                <a:srgbClr val="ED1157"/>
              </a:buClr>
              <a:buSzPts val="1800"/>
              <a:buFont typeface="Lato"/>
              <a:buAutoNum type="arabicPeriod"/>
            </a:pPr>
            <a:r>
              <a:rPr lang="en-US" sz="1800">
                <a:latin typeface="Lato"/>
                <a:ea typeface="Lato"/>
                <a:cs typeface="Lato"/>
                <a:sym typeface="Lato"/>
              </a:rPr>
              <a:t>If the DEADLOCK_PRIORITY is different, the session with the lowest priority is selected as the victim.</a:t>
            </a:r>
            <a:endParaRPr sz="1800">
              <a:latin typeface="Lato"/>
              <a:ea typeface="Lato"/>
              <a:cs typeface="Lato"/>
              <a:sym typeface="Lato"/>
            </a:endParaRPr>
          </a:p>
          <a:p>
            <a:pPr marL="914400" lvl="1" indent="-419100" algn="just" rtl="0">
              <a:lnSpc>
                <a:spcPct val="115000"/>
              </a:lnSpc>
              <a:spcBef>
                <a:spcPts val="500"/>
              </a:spcBef>
              <a:spcAft>
                <a:spcPts val="0"/>
              </a:spcAft>
              <a:buClr>
                <a:srgbClr val="ED1157"/>
              </a:buClr>
              <a:buSzPts val="1800"/>
              <a:buFont typeface="Lato"/>
              <a:buAutoNum type="arabicPeriod"/>
            </a:pPr>
            <a:r>
              <a:rPr lang="en-US" sz="1800">
                <a:latin typeface="Lato"/>
                <a:ea typeface="Lato"/>
                <a:cs typeface="Lato"/>
                <a:sym typeface="Lato"/>
              </a:rPr>
              <a:t>If both the sessions have the same priority, the transaction that is least expensive to rollback is selected as the victim</a:t>
            </a:r>
            <a:endParaRPr sz="1800">
              <a:latin typeface="Lato"/>
              <a:ea typeface="Lato"/>
              <a:cs typeface="Lato"/>
              <a:sym typeface="Lato"/>
            </a:endParaRPr>
          </a:p>
          <a:p>
            <a:pPr marL="914400" lvl="1" indent="-419100" algn="just" rtl="0">
              <a:lnSpc>
                <a:spcPct val="115000"/>
              </a:lnSpc>
              <a:spcBef>
                <a:spcPts val="500"/>
              </a:spcBef>
              <a:spcAft>
                <a:spcPts val="0"/>
              </a:spcAft>
              <a:buClr>
                <a:srgbClr val="ED1157"/>
              </a:buClr>
              <a:buSzPts val="1800"/>
              <a:buFont typeface="Lato"/>
              <a:buAutoNum type="arabicPeriod"/>
            </a:pPr>
            <a:r>
              <a:rPr lang="en-US" sz="1800">
                <a:latin typeface="Lato"/>
                <a:ea typeface="Lato"/>
                <a:cs typeface="Lato"/>
                <a:sym typeface="Lato"/>
              </a:rPr>
              <a:t>If both the sessions have the same deadlock priority and the same cost, a victim is chosen randomly </a:t>
            </a:r>
            <a:endParaRPr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1945375" y="380075"/>
            <a:ext cx="8449200" cy="715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Deadlock Victim Selection: Example</a:t>
            </a:r>
            <a:endParaRPr sz="2600" b="1">
              <a:solidFill>
                <a:srgbClr val="ED1157"/>
              </a:solidFill>
              <a:latin typeface="Lato"/>
              <a:ea typeface="Lato"/>
              <a:cs typeface="Lato"/>
              <a:sym typeface="Lato"/>
            </a:endParaRPr>
          </a:p>
        </p:txBody>
      </p:sp>
      <p:sp>
        <p:nvSpPr>
          <p:cNvPr id="133" name="Google Shape;133;p8"/>
          <p:cNvSpPr txBox="1">
            <a:spLocks noGrp="1"/>
          </p:cNvSpPr>
          <p:nvPr>
            <p:ph type="body" idx="1"/>
          </p:nvPr>
        </p:nvSpPr>
        <p:spPr>
          <a:xfrm>
            <a:off x="2021525" y="1989126"/>
            <a:ext cx="4427400" cy="3956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20000"/>
          </a:bodyPr>
          <a:lstStyle/>
          <a:p>
            <a:pPr marL="0" lvl="0" indent="0" algn="l" rtl="0">
              <a:lnSpc>
                <a:spcPct val="115000"/>
              </a:lnSpc>
              <a:spcBef>
                <a:spcPts val="0"/>
              </a:spcBef>
              <a:spcAft>
                <a:spcPts val="0"/>
              </a:spcAft>
              <a:buClr>
                <a:schemeClr val="dk1"/>
              </a:buClr>
              <a:buSzPts val="2800"/>
              <a:buNone/>
            </a:pPr>
            <a:r>
              <a:rPr lang="en-US" sz="1800">
                <a:latin typeface="Lato"/>
                <a:ea typeface="Lato"/>
                <a:cs typeface="Lato"/>
                <a:sym typeface="Lato"/>
              </a:rPr>
              <a:t>Create table TableA</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    Id int identity primary key,</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    Name nvarchar(50)</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Insert into TableA values ('Mark')</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Insert into TableA values ('Ben')</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Insert into TableA values ('Todd')</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Insert into TableA values ('Pam')</a:t>
            </a:r>
            <a:endParaRPr sz="1800">
              <a:latin typeface="Lato"/>
              <a:ea typeface="Lato"/>
              <a:cs typeface="Lato"/>
              <a:sym typeface="Lato"/>
            </a:endParaRPr>
          </a:p>
          <a:p>
            <a:pPr marL="0" lvl="0" indent="0" algn="l" rtl="0">
              <a:lnSpc>
                <a:spcPct val="115000"/>
              </a:lnSpc>
              <a:spcBef>
                <a:spcPts val="1000"/>
              </a:spcBef>
              <a:spcAft>
                <a:spcPts val="0"/>
              </a:spcAft>
              <a:buClr>
                <a:schemeClr val="dk1"/>
              </a:buClr>
              <a:buSzPts val="2800"/>
              <a:buNone/>
            </a:pPr>
            <a:r>
              <a:rPr lang="en-US" sz="1800">
                <a:latin typeface="Lato"/>
                <a:ea typeface="Lato"/>
                <a:cs typeface="Lato"/>
                <a:sym typeface="Lato"/>
              </a:rPr>
              <a:t>Insert into TableA values ('Sara')</a:t>
            </a:r>
            <a:endParaRPr sz="1800">
              <a:latin typeface="Lato"/>
              <a:ea typeface="Lato"/>
              <a:cs typeface="Lato"/>
              <a:sym typeface="Lato"/>
            </a:endParaRPr>
          </a:p>
        </p:txBody>
      </p:sp>
      <p:sp>
        <p:nvSpPr>
          <p:cNvPr id="134" name="Google Shape;134;p8"/>
          <p:cNvSpPr txBox="1"/>
          <p:nvPr/>
        </p:nvSpPr>
        <p:spPr>
          <a:xfrm>
            <a:off x="6526925" y="1989125"/>
            <a:ext cx="3816000" cy="3956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115000"/>
              </a:lnSpc>
              <a:spcBef>
                <a:spcPts val="0"/>
              </a:spcBef>
              <a:spcAft>
                <a:spcPts val="0"/>
              </a:spcAft>
              <a:buClr>
                <a:schemeClr val="dk1"/>
              </a:buClr>
              <a:buSzPts val="2800"/>
              <a:buFont typeface="Arial"/>
              <a:buNone/>
            </a:pPr>
            <a:r>
              <a:rPr lang="en-US" sz="1800">
                <a:solidFill>
                  <a:schemeClr val="dk1"/>
                </a:solidFill>
                <a:latin typeface="Lato"/>
                <a:ea typeface="Lato"/>
                <a:cs typeface="Lato"/>
                <a:sym typeface="Lato"/>
              </a:rPr>
              <a:t>Create table TableB</a:t>
            </a:r>
            <a:endParaRPr sz="1800">
              <a:solidFill>
                <a:schemeClr val="dk1"/>
              </a:solidFill>
              <a:latin typeface="Lato"/>
              <a:ea typeface="Lato"/>
              <a:cs typeface="Lato"/>
              <a:sym typeface="Lato"/>
            </a:endParaRPr>
          </a:p>
          <a:p>
            <a:pPr marL="0" marR="0" lvl="0" indent="0" algn="l" rtl="0">
              <a:lnSpc>
                <a:spcPct val="115000"/>
              </a:lnSpc>
              <a:spcBef>
                <a:spcPts val="1000"/>
              </a:spcBef>
              <a:spcAft>
                <a:spcPts val="0"/>
              </a:spcAft>
              <a:buClr>
                <a:schemeClr val="dk1"/>
              </a:buClr>
              <a:buSzPts val="2800"/>
              <a:buFont typeface="Arial"/>
              <a:buNone/>
            </a:pPr>
            <a:r>
              <a:rPr lang="en-US" sz="1800">
                <a:solidFill>
                  <a:schemeClr val="dk1"/>
                </a:solidFill>
                <a:latin typeface="Lato"/>
                <a:ea typeface="Lato"/>
                <a:cs typeface="Lato"/>
                <a:sym typeface="Lato"/>
              </a:rPr>
              <a:t>(</a:t>
            </a:r>
            <a:endParaRPr sz="1800">
              <a:solidFill>
                <a:schemeClr val="dk1"/>
              </a:solidFill>
              <a:latin typeface="Lato"/>
              <a:ea typeface="Lato"/>
              <a:cs typeface="Lato"/>
              <a:sym typeface="Lato"/>
            </a:endParaRPr>
          </a:p>
          <a:p>
            <a:pPr marL="0" marR="0" lvl="0" indent="0" algn="l" rtl="0">
              <a:lnSpc>
                <a:spcPct val="115000"/>
              </a:lnSpc>
              <a:spcBef>
                <a:spcPts val="1000"/>
              </a:spcBef>
              <a:spcAft>
                <a:spcPts val="0"/>
              </a:spcAft>
              <a:buClr>
                <a:schemeClr val="dk1"/>
              </a:buClr>
              <a:buSzPts val="2800"/>
              <a:buFont typeface="Arial"/>
              <a:buNone/>
            </a:pPr>
            <a:r>
              <a:rPr lang="en-US" sz="1800">
                <a:solidFill>
                  <a:schemeClr val="dk1"/>
                </a:solidFill>
                <a:latin typeface="Lato"/>
                <a:ea typeface="Lato"/>
                <a:cs typeface="Lato"/>
                <a:sym typeface="Lato"/>
              </a:rPr>
              <a:t>    Id int identity primary key,</a:t>
            </a:r>
            <a:endParaRPr sz="1800">
              <a:solidFill>
                <a:schemeClr val="dk1"/>
              </a:solidFill>
              <a:latin typeface="Lato"/>
              <a:ea typeface="Lato"/>
              <a:cs typeface="Lato"/>
              <a:sym typeface="Lato"/>
            </a:endParaRPr>
          </a:p>
          <a:p>
            <a:pPr marL="0" marR="0" lvl="0" indent="0" algn="l" rtl="0">
              <a:lnSpc>
                <a:spcPct val="115000"/>
              </a:lnSpc>
              <a:spcBef>
                <a:spcPts val="1000"/>
              </a:spcBef>
              <a:spcAft>
                <a:spcPts val="0"/>
              </a:spcAft>
              <a:buClr>
                <a:schemeClr val="dk1"/>
              </a:buClr>
              <a:buSzPts val="2800"/>
              <a:buFont typeface="Arial"/>
              <a:buNone/>
            </a:pPr>
            <a:r>
              <a:rPr lang="en-US" sz="1800">
                <a:solidFill>
                  <a:schemeClr val="dk1"/>
                </a:solidFill>
                <a:latin typeface="Lato"/>
                <a:ea typeface="Lato"/>
                <a:cs typeface="Lato"/>
                <a:sym typeface="Lato"/>
              </a:rPr>
              <a:t>    Name nvarchar(50)</a:t>
            </a:r>
            <a:endParaRPr sz="1800">
              <a:solidFill>
                <a:schemeClr val="dk1"/>
              </a:solidFill>
              <a:latin typeface="Lato"/>
              <a:ea typeface="Lato"/>
              <a:cs typeface="Lato"/>
              <a:sym typeface="Lato"/>
            </a:endParaRPr>
          </a:p>
          <a:p>
            <a:pPr marL="0" marR="0" lvl="0" indent="0" algn="l" rtl="0">
              <a:lnSpc>
                <a:spcPct val="115000"/>
              </a:lnSpc>
              <a:spcBef>
                <a:spcPts val="1000"/>
              </a:spcBef>
              <a:spcAft>
                <a:spcPts val="0"/>
              </a:spcAft>
              <a:buClr>
                <a:schemeClr val="dk1"/>
              </a:buClr>
              <a:buSzPts val="2800"/>
              <a:buFont typeface="Arial"/>
              <a:buNone/>
            </a:pPr>
            <a:r>
              <a:rPr lang="en-US" sz="1800">
                <a:solidFill>
                  <a:schemeClr val="dk1"/>
                </a:solidFill>
                <a:latin typeface="Lato"/>
                <a:ea typeface="Lato"/>
                <a:cs typeface="Lato"/>
                <a:sym typeface="Lato"/>
              </a:rPr>
              <a:t>)</a:t>
            </a:r>
            <a:endParaRPr sz="1800">
              <a:solidFill>
                <a:schemeClr val="dk1"/>
              </a:solidFill>
              <a:latin typeface="Lato"/>
              <a:ea typeface="Lato"/>
              <a:cs typeface="Lato"/>
              <a:sym typeface="Lato"/>
            </a:endParaRPr>
          </a:p>
          <a:p>
            <a:pPr marL="0" marR="0" lvl="0" indent="0" algn="l" rtl="0">
              <a:lnSpc>
                <a:spcPct val="115000"/>
              </a:lnSpc>
              <a:spcBef>
                <a:spcPts val="1000"/>
              </a:spcBef>
              <a:spcAft>
                <a:spcPts val="0"/>
              </a:spcAft>
              <a:buClr>
                <a:schemeClr val="dk1"/>
              </a:buClr>
              <a:buSzPts val="2800"/>
              <a:buFont typeface="Arial"/>
              <a:buNone/>
            </a:pPr>
            <a:r>
              <a:rPr lang="en-US" sz="1800">
                <a:solidFill>
                  <a:schemeClr val="dk1"/>
                </a:solidFill>
                <a:latin typeface="Lato"/>
                <a:ea typeface="Lato"/>
                <a:cs typeface="Lato"/>
                <a:sym typeface="Lato"/>
              </a:rPr>
              <a:t>Insert into TableB values ('Mary')</a:t>
            </a:r>
            <a:endParaRPr sz="1800">
              <a:solidFill>
                <a:schemeClr val="dk1"/>
              </a:solidFill>
              <a:latin typeface="Lato"/>
              <a:ea typeface="Lato"/>
              <a:cs typeface="Lato"/>
              <a:sym typeface="Lato"/>
            </a:endParaRPr>
          </a:p>
        </p:txBody>
      </p:sp>
      <p:sp>
        <p:nvSpPr>
          <p:cNvPr id="135" name="Google Shape;135;p8"/>
          <p:cNvSpPr txBox="1"/>
          <p:nvPr/>
        </p:nvSpPr>
        <p:spPr>
          <a:xfrm>
            <a:off x="1945366" y="1319668"/>
            <a:ext cx="609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ato"/>
                <a:ea typeface="Lato"/>
                <a:cs typeface="Lato"/>
                <a:sym typeface="Lato"/>
              </a:rPr>
              <a:t>SQL Script to setup the tables for the examples</a:t>
            </a:r>
            <a:endParaRPr sz="18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1994975" y="373275"/>
            <a:ext cx="6994800" cy="567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2600" b="1">
                <a:solidFill>
                  <a:srgbClr val="ED1157"/>
                </a:solidFill>
                <a:latin typeface="Lato"/>
                <a:ea typeface="Lato"/>
                <a:cs typeface="Lato"/>
                <a:sym typeface="Lato"/>
              </a:rPr>
              <a:t>Deadlock Victim Selection: Example</a:t>
            </a:r>
            <a:endParaRPr sz="2600" b="1">
              <a:solidFill>
                <a:srgbClr val="ED1157"/>
              </a:solidFill>
              <a:latin typeface="Lato"/>
              <a:ea typeface="Lato"/>
              <a:cs typeface="Lato"/>
              <a:sym typeface="Lato"/>
            </a:endParaRPr>
          </a:p>
        </p:txBody>
      </p:sp>
      <p:sp>
        <p:nvSpPr>
          <p:cNvPr id="141" name="Google Shape;141;p9"/>
          <p:cNvSpPr txBox="1">
            <a:spLocks noGrp="1"/>
          </p:cNvSpPr>
          <p:nvPr>
            <p:ph type="body" idx="1"/>
          </p:nvPr>
        </p:nvSpPr>
        <p:spPr>
          <a:xfrm>
            <a:off x="2071175" y="1071875"/>
            <a:ext cx="7926300" cy="2586600"/>
          </a:xfrm>
          <a:prstGeom prst="rect">
            <a:avLst/>
          </a:prstGeom>
          <a:noFill/>
          <a:ln>
            <a:noFill/>
          </a:ln>
        </p:spPr>
        <p:txBody>
          <a:bodyPr spcFirstLastPara="1" wrap="square" lIns="91425" tIns="45700" rIns="91425" bIns="45700" anchor="t" anchorCtr="0">
            <a:noAutofit/>
          </a:bodyPr>
          <a:lstStyle/>
          <a:p>
            <a:pPr marL="228600" lvl="0" indent="-254000" algn="just" rtl="0">
              <a:lnSpc>
                <a:spcPct val="100000"/>
              </a:lnSpc>
              <a:spcBef>
                <a:spcPts val="0"/>
              </a:spcBef>
              <a:spcAft>
                <a:spcPts val="0"/>
              </a:spcAft>
              <a:buClr>
                <a:srgbClr val="ED1157"/>
              </a:buClr>
              <a:buSzPts val="1800"/>
              <a:buFont typeface="Lato"/>
              <a:buChar char="•"/>
            </a:pPr>
            <a:r>
              <a:rPr lang="en-US" sz="1800">
                <a:latin typeface="Lato"/>
                <a:ea typeface="Lato"/>
                <a:cs typeface="Lato"/>
                <a:sym typeface="Lato"/>
              </a:rPr>
              <a:t>Open 2 instances of SQL Server Management studio. </a:t>
            </a:r>
            <a:endParaRPr sz="1800">
              <a:latin typeface="Lato"/>
              <a:ea typeface="Lato"/>
              <a:cs typeface="Lato"/>
              <a:sym typeface="Lato"/>
            </a:endParaRPr>
          </a:p>
          <a:p>
            <a:pPr marL="228600" lvl="0" indent="-254000" algn="just" rtl="0">
              <a:lnSpc>
                <a:spcPct val="100000"/>
              </a:lnSpc>
              <a:spcBef>
                <a:spcPts val="1000"/>
              </a:spcBef>
              <a:spcAft>
                <a:spcPts val="0"/>
              </a:spcAft>
              <a:buClr>
                <a:srgbClr val="ED1157"/>
              </a:buClr>
              <a:buSzPts val="1800"/>
              <a:buFont typeface="Lato"/>
              <a:buChar char="•"/>
            </a:pPr>
            <a:r>
              <a:rPr lang="en-US" sz="1800">
                <a:latin typeface="Lato"/>
                <a:ea typeface="Lato"/>
                <a:cs typeface="Lato"/>
                <a:sym typeface="Lato"/>
              </a:rPr>
              <a:t>From the first window execute Transaction 1 code and from the second window execute Transaction 2 code.</a:t>
            </a:r>
            <a:endParaRPr sz="1800">
              <a:latin typeface="Lato"/>
              <a:ea typeface="Lato"/>
              <a:cs typeface="Lato"/>
              <a:sym typeface="Lato"/>
            </a:endParaRPr>
          </a:p>
          <a:p>
            <a:pPr marL="228600" lvl="0" indent="-254000" algn="just" rtl="0">
              <a:lnSpc>
                <a:spcPct val="100000"/>
              </a:lnSpc>
              <a:spcBef>
                <a:spcPts val="1000"/>
              </a:spcBef>
              <a:spcAft>
                <a:spcPts val="0"/>
              </a:spcAft>
              <a:buClr>
                <a:srgbClr val="ED1157"/>
              </a:buClr>
              <a:buSzPts val="1800"/>
              <a:buFont typeface="Lato"/>
              <a:buChar char="•"/>
            </a:pPr>
            <a:r>
              <a:rPr lang="en-US" sz="1800">
                <a:latin typeface="Lato"/>
                <a:ea typeface="Lato"/>
                <a:cs typeface="Lato"/>
                <a:sym typeface="Lato"/>
              </a:rPr>
              <a:t> We have not explicitly set DEADLOCK_PRIORITY, so both the sessions have the default DEADLOCK_PRIORITY which is NORMAL. </a:t>
            </a:r>
            <a:endParaRPr sz="1800">
              <a:latin typeface="Lato"/>
              <a:ea typeface="Lato"/>
              <a:cs typeface="Lato"/>
              <a:sym typeface="Lato"/>
            </a:endParaRPr>
          </a:p>
          <a:p>
            <a:pPr marL="228600" lvl="0" indent="-254000" algn="just" rtl="0">
              <a:lnSpc>
                <a:spcPct val="100000"/>
              </a:lnSpc>
              <a:spcBef>
                <a:spcPts val="1000"/>
              </a:spcBef>
              <a:spcAft>
                <a:spcPts val="0"/>
              </a:spcAft>
              <a:buClr>
                <a:srgbClr val="ED1157"/>
              </a:buClr>
              <a:buSzPts val="1800"/>
              <a:buFont typeface="Lato"/>
              <a:buChar char="•"/>
            </a:pPr>
            <a:r>
              <a:rPr lang="en-US" sz="1800">
                <a:latin typeface="Lato"/>
                <a:ea typeface="Lato"/>
                <a:cs typeface="Lato"/>
                <a:sym typeface="Lato"/>
              </a:rPr>
              <a:t>So in this case SQL Server is going to choose Transaction 2 as the deadlock victim as it is the least expensive one to rollback.</a:t>
            </a:r>
            <a:endParaRPr sz="1800">
              <a:latin typeface="Lato"/>
              <a:ea typeface="Lato"/>
              <a:cs typeface="Lato"/>
              <a:sym typeface="Lato"/>
            </a:endParaRPr>
          </a:p>
        </p:txBody>
      </p:sp>
      <p:sp>
        <p:nvSpPr>
          <p:cNvPr id="142" name="Google Shape;142;p9"/>
          <p:cNvSpPr txBox="1"/>
          <p:nvPr/>
        </p:nvSpPr>
        <p:spPr>
          <a:xfrm>
            <a:off x="2019288" y="3658475"/>
            <a:ext cx="4890600" cy="2318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Transaction 1</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Begin Tran</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Update TableA Set Name = Name + ' Transaction 1' where Id IN (1, 2, 3, 4, 5)</a:t>
            </a:r>
            <a:endParaRPr sz="1200">
              <a:latin typeface="Lato"/>
              <a:ea typeface="Lato"/>
              <a:cs typeface="Lato"/>
              <a:sym typeface="Lato"/>
            </a:endParaRPr>
          </a:p>
          <a:p>
            <a:pPr marL="0" marR="0" lvl="0" indent="0" algn="l" rtl="0">
              <a:lnSpc>
                <a:spcPct val="100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From Transaction 2 window execute the first update statement</a:t>
            </a:r>
            <a:endParaRPr sz="1200">
              <a:latin typeface="Lato"/>
              <a:ea typeface="Lato"/>
              <a:cs typeface="Lato"/>
              <a:sym typeface="Lato"/>
            </a:endParaRPr>
          </a:p>
          <a:p>
            <a:pPr marL="0" marR="0" lvl="0" indent="0" algn="l" rtl="0">
              <a:lnSpc>
                <a:spcPct val="100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Update TableB Set Name = Name + ' Transaction 1' where Id = 1</a:t>
            </a:r>
            <a:endParaRPr sz="1200">
              <a:latin typeface="Lato"/>
              <a:ea typeface="Lato"/>
              <a:cs typeface="Lato"/>
              <a:sym typeface="Lato"/>
            </a:endParaRPr>
          </a:p>
          <a:p>
            <a:pPr marL="0" marR="0" lvl="0" indent="0" algn="l" rtl="0">
              <a:lnSpc>
                <a:spcPct val="100000"/>
              </a:lnSpc>
              <a:spcBef>
                <a:spcPts val="0"/>
              </a:spcBef>
              <a:spcAft>
                <a:spcPts val="0"/>
              </a:spcAft>
              <a:buNone/>
            </a:pPr>
            <a:endParaRPr sz="1200">
              <a:solidFill>
                <a:schemeClr val="dk1"/>
              </a:solidFill>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 From Transaction 2 window execute the second update statement</a:t>
            </a:r>
            <a:endParaRPr sz="1200">
              <a:latin typeface="Lato"/>
              <a:ea typeface="Lato"/>
              <a:cs typeface="Lato"/>
              <a:sym typeface="Lato"/>
            </a:endParaRPr>
          </a:p>
          <a:p>
            <a:pPr marL="0" marR="0" lvl="0" indent="0" algn="l" rtl="0">
              <a:lnSpc>
                <a:spcPct val="115000"/>
              </a:lnSpc>
              <a:spcBef>
                <a:spcPts val="0"/>
              </a:spcBef>
              <a:spcAft>
                <a:spcPts val="0"/>
              </a:spcAft>
              <a:buNone/>
            </a:pPr>
            <a:r>
              <a:rPr lang="en-US" sz="1200">
                <a:solidFill>
                  <a:schemeClr val="dk1"/>
                </a:solidFill>
                <a:latin typeface="Lato"/>
                <a:ea typeface="Lato"/>
                <a:cs typeface="Lato"/>
                <a:sym typeface="Lato"/>
              </a:rPr>
              <a:t>Commit Transaction</a:t>
            </a:r>
            <a:endParaRPr sz="1200">
              <a:latin typeface="Lato"/>
              <a:ea typeface="Lato"/>
              <a:cs typeface="Lato"/>
              <a:sym typeface="Lato"/>
            </a:endParaRPr>
          </a:p>
        </p:txBody>
      </p:sp>
      <p:sp>
        <p:nvSpPr>
          <p:cNvPr id="143" name="Google Shape;143;p9"/>
          <p:cNvSpPr txBox="1"/>
          <p:nvPr/>
        </p:nvSpPr>
        <p:spPr>
          <a:xfrm>
            <a:off x="6858000" y="3660225"/>
            <a:ext cx="4791694" cy="267761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Lato"/>
                <a:ea typeface="Lato"/>
                <a:cs typeface="Lato"/>
                <a:sym typeface="Lato"/>
              </a:rPr>
              <a:t>-- Transaction 2</a:t>
            </a:r>
            <a:endParaRPr sz="1200" dirty="0">
              <a:latin typeface="Lato"/>
              <a:ea typeface="Lato"/>
              <a:cs typeface="Lato"/>
              <a:sym typeface="Lato"/>
            </a:endParaRPr>
          </a:p>
          <a:p>
            <a:pPr marL="0" marR="0" lvl="0" indent="0" algn="l" rtl="0">
              <a:spcBef>
                <a:spcPts val="0"/>
              </a:spcBef>
              <a:spcAft>
                <a:spcPts val="0"/>
              </a:spcAft>
              <a:buNone/>
            </a:pPr>
            <a:r>
              <a:rPr lang="en-US" sz="1200" dirty="0">
                <a:solidFill>
                  <a:schemeClr val="dk1"/>
                </a:solidFill>
                <a:latin typeface="Lato"/>
                <a:ea typeface="Lato"/>
                <a:cs typeface="Lato"/>
                <a:sym typeface="Lato"/>
              </a:rPr>
              <a:t>Begin Tran</a:t>
            </a:r>
            <a:endParaRPr sz="1200" dirty="0">
              <a:latin typeface="Lato"/>
              <a:ea typeface="Lato"/>
              <a:cs typeface="Lato"/>
              <a:sym typeface="Lato"/>
            </a:endParaRPr>
          </a:p>
          <a:p>
            <a:pPr marL="0" marR="0" lvl="0" indent="0" algn="l" rtl="0">
              <a:spcBef>
                <a:spcPts val="0"/>
              </a:spcBef>
              <a:spcAft>
                <a:spcPts val="0"/>
              </a:spcAft>
              <a:buNone/>
            </a:pPr>
            <a:r>
              <a:rPr lang="en-US" sz="1200" dirty="0">
                <a:solidFill>
                  <a:schemeClr val="dk1"/>
                </a:solidFill>
                <a:latin typeface="Lato"/>
                <a:ea typeface="Lato"/>
                <a:cs typeface="Lato"/>
                <a:sym typeface="Lato"/>
              </a:rPr>
              <a:t>Update </a:t>
            </a:r>
            <a:r>
              <a:rPr lang="en-US" sz="1200" dirty="0" err="1">
                <a:solidFill>
                  <a:schemeClr val="dk1"/>
                </a:solidFill>
                <a:latin typeface="Lato"/>
                <a:ea typeface="Lato"/>
                <a:cs typeface="Lato"/>
                <a:sym typeface="Lato"/>
              </a:rPr>
              <a:t>TableB</a:t>
            </a:r>
            <a:r>
              <a:rPr lang="en-US" sz="1200" dirty="0">
                <a:solidFill>
                  <a:schemeClr val="dk1"/>
                </a:solidFill>
                <a:latin typeface="Lato"/>
                <a:ea typeface="Lato"/>
                <a:cs typeface="Lato"/>
                <a:sym typeface="Lato"/>
              </a:rPr>
              <a:t> Set Name = Name + ' Transaction 2' where Id = 1</a:t>
            </a:r>
            <a:endParaRPr sz="1200" dirty="0">
              <a:latin typeface="Lato"/>
              <a:ea typeface="Lato"/>
              <a:cs typeface="Lato"/>
              <a:sym typeface="Lato"/>
            </a:endParaRPr>
          </a:p>
          <a:p>
            <a:pPr marL="0" marR="0" lvl="0" indent="0" algn="l" rtl="0">
              <a:spcBef>
                <a:spcPts val="0"/>
              </a:spcBef>
              <a:spcAft>
                <a:spcPts val="0"/>
              </a:spcAft>
              <a:buNone/>
            </a:pPr>
            <a:endParaRPr sz="1200" dirty="0">
              <a:solidFill>
                <a:schemeClr val="dk1"/>
              </a:solidFill>
              <a:latin typeface="Lato"/>
              <a:ea typeface="Lato"/>
              <a:cs typeface="Lato"/>
              <a:sym typeface="Lato"/>
            </a:endParaRPr>
          </a:p>
          <a:p>
            <a:pPr marL="0" marR="0" lvl="0" indent="0" algn="l" rtl="0">
              <a:spcBef>
                <a:spcPts val="0"/>
              </a:spcBef>
              <a:spcAft>
                <a:spcPts val="0"/>
              </a:spcAft>
              <a:buNone/>
            </a:pPr>
            <a:r>
              <a:rPr lang="en-US" sz="1200" dirty="0">
                <a:solidFill>
                  <a:schemeClr val="dk1"/>
                </a:solidFill>
                <a:latin typeface="Lato"/>
                <a:ea typeface="Lato"/>
                <a:cs typeface="Lato"/>
                <a:sym typeface="Lato"/>
              </a:rPr>
              <a:t>-- From Transaction 1 window execute the second update statement</a:t>
            </a:r>
            <a:endParaRPr sz="1200" dirty="0">
              <a:latin typeface="Lato"/>
              <a:ea typeface="Lato"/>
              <a:cs typeface="Lato"/>
              <a:sym typeface="Lato"/>
            </a:endParaRPr>
          </a:p>
          <a:p>
            <a:pPr marL="0" marR="0" lvl="0" indent="0" algn="l" rtl="0">
              <a:spcBef>
                <a:spcPts val="0"/>
              </a:spcBef>
              <a:spcAft>
                <a:spcPts val="0"/>
              </a:spcAft>
              <a:buNone/>
            </a:pPr>
            <a:endParaRPr sz="1200" dirty="0">
              <a:solidFill>
                <a:schemeClr val="dk1"/>
              </a:solidFill>
              <a:latin typeface="Lato"/>
              <a:ea typeface="Lato"/>
              <a:cs typeface="Lato"/>
              <a:sym typeface="Lato"/>
            </a:endParaRPr>
          </a:p>
          <a:p>
            <a:pPr marL="0" marR="0" lvl="0" indent="0" algn="l" rtl="0">
              <a:spcBef>
                <a:spcPts val="0"/>
              </a:spcBef>
              <a:spcAft>
                <a:spcPts val="0"/>
              </a:spcAft>
              <a:buNone/>
            </a:pPr>
            <a:r>
              <a:rPr lang="en-US" sz="1200" dirty="0">
                <a:solidFill>
                  <a:schemeClr val="dk1"/>
                </a:solidFill>
                <a:latin typeface="Lato"/>
                <a:ea typeface="Lato"/>
                <a:cs typeface="Lato"/>
                <a:sym typeface="Lato"/>
              </a:rPr>
              <a:t>Update </a:t>
            </a:r>
            <a:r>
              <a:rPr lang="en-US" sz="1200" dirty="0" err="1">
                <a:solidFill>
                  <a:schemeClr val="dk1"/>
                </a:solidFill>
                <a:latin typeface="Lato"/>
                <a:ea typeface="Lato"/>
                <a:cs typeface="Lato"/>
                <a:sym typeface="Lato"/>
              </a:rPr>
              <a:t>TableA</a:t>
            </a:r>
            <a:r>
              <a:rPr lang="en-US" sz="1200" dirty="0">
                <a:solidFill>
                  <a:schemeClr val="dk1"/>
                </a:solidFill>
                <a:latin typeface="Lato"/>
                <a:ea typeface="Lato"/>
                <a:cs typeface="Lato"/>
                <a:sym typeface="Lato"/>
              </a:rPr>
              <a:t> Set Name = Name + ' Transaction 2' where Id IN (1, 2, 3, 4, 5)</a:t>
            </a:r>
            <a:endParaRPr sz="1200" dirty="0">
              <a:latin typeface="Lato"/>
              <a:ea typeface="Lato"/>
              <a:cs typeface="Lato"/>
              <a:sym typeface="Lato"/>
            </a:endParaRPr>
          </a:p>
          <a:p>
            <a:pPr marL="0" marR="0" lvl="0" indent="0" algn="l" rtl="0">
              <a:spcBef>
                <a:spcPts val="0"/>
              </a:spcBef>
              <a:spcAft>
                <a:spcPts val="0"/>
              </a:spcAft>
              <a:buNone/>
            </a:pPr>
            <a:endParaRPr sz="1200" dirty="0">
              <a:solidFill>
                <a:schemeClr val="dk1"/>
              </a:solidFill>
              <a:latin typeface="Lato"/>
              <a:ea typeface="Lato"/>
              <a:cs typeface="Lato"/>
              <a:sym typeface="Lato"/>
            </a:endParaRPr>
          </a:p>
          <a:p>
            <a:pPr marL="0" marR="0" lvl="0" indent="0" algn="l" rtl="0">
              <a:spcBef>
                <a:spcPts val="0"/>
              </a:spcBef>
              <a:spcAft>
                <a:spcPts val="0"/>
              </a:spcAft>
              <a:buNone/>
            </a:pPr>
            <a:r>
              <a:rPr lang="en-US" sz="1200" dirty="0">
                <a:solidFill>
                  <a:schemeClr val="dk1"/>
                </a:solidFill>
                <a:latin typeface="Lato"/>
                <a:ea typeface="Lato"/>
                <a:cs typeface="Lato"/>
                <a:sym typeface="Lato"/>
              </a:rPr>
              <a:t>-- After a few seconds notice that this transaction will be chosen as the deadlock</a:t>
            </a:r>
            <a:endParaRPr sz="1200" dirty="0">
              <a:latin typeface="Lato"/>
              <a:ea typeface="Lato"/>
              <a:cs typeface="Lato"/>
              <a:sym typeface="Lato"/>
            </a:endParaRPr>
          </a:p>
          <a:p>
            <a:pPr marL="0" marR="0" lvl="0" indent="0" algn="l" rtl="0">
              <a:spcBef>
                <a:spcPts val="0"/>
              </a:spcBef>
              <a:spcAft>
                <a:spcPts val="0"/>
              </a:spcAft>
              <a:buNone/>
            </a:pPr>
            <a:r>
              <a:rPr lang="en-US" sz="1200" dirty="0">
                <a:solidFill>
                  <a:schemeClr val="dk1"/>
                </a:solidFill>
                <a:latin typeface="Lato"/>
                <a:ea typeface="Lato"/>
                <a:cs typeface="Lato"/>
                <a:sym typeface="Lato"/>
              </a:rPr>
              <a:t>-- victim as it is less expensive to rollback this transaction than Transaction 1</a:t>
            </a:r>
            <a:endParaRPr sz="1200" dirty="0">
              <a:latin typeface="Lato"/>
              <a:ea typeface="Lato"/>
              <a:cs typeface="Lato"/>
              <a:sym typeface="Lato"/>
            </a:endParaRPr>
          </a:p>
          <a:p>
            <a:pPr marL="0" marR="0" lvl="0" indent="0" algn="l" rtl="0">
              <a:spcBef>
                <a:spcPts val="0"/>
              </a:spcBef>
              <a:spcAft>
                <a:spcPts val="0"/>
              </a:spcAft>
              <a:buNone/>
            </a:pPr>
            <a:r>
              <a:rPr lang="en-US" sz="1200" dirty="0">
                <a:solidFill>
                  <a:schemeClr val="dk1"/>
                </a:solidFill>
                <a:latin typeface="Lato"/>
                <a:ea typeface="Lato"/>
                <a:cs typeface="Lato"/>
                <a:sym typeface="Lato"/>
              </a:rPr>
              <a:t>Commit Transaction</a:t>
            </a:r>
            <a:endParaRPr sz="1200"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1347</Words>
  <Application>Microsoft Office PowerPoint</Application>
  <PresentationFormat>Widescreen</PresentationFormat>
  <Paragraphs>151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Lato Black</vt:lpstr>
      <vt:lpstr>Arial</vt:lpstr>
      <vt:lpstr>Lato</vt:lpstr>
      <vt:lpstr>Calibri</vt:lpstr>
      <vt:lpstr>Office Theme</vt:lpstr>
      <vt:lpstr>PowerPoint Presentation</vt:lpstr>
      <vt:lpstr>When can a deadlock occur</vt:lpstr>
      <vt:lpstr>Deadlock Scenario in SQLServer</vt:lpstr>
      <vt:lpstr>The following 2 transactions will result in a dead lock. Open 2 instances of SQL Server Management studio. From the first window execute Transaction 1 code and from the second window execute Transaction 2 code.</vt:lpstr>
      <vt:lpstr>Deadlock Detection</vt:lpstr>
      <vt:lpstr>Deadlock Priority</vt:lpstr>
      <vt:lpstr>Deadlock Victim Selection</vt:lpstr>
      <vt:lpstr>Deadlock Victim Selection: Example</vt:lpstr>
      <vt:lpstr>Deadlock Victim Selection: Example</vt:lpstr>
      <vt:lpstr>Setting Deadlock Priority</vt:lpstr>
      <vt:lpstr>Keeping track of deadlocks</vt:lpstr>
      <vt:lpstr>How to minimize deadlocks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parnami</dc:creator>
  <cp:lastModifiedBy>pooja parnami</cp:lastModifiedBy>
  <cp:revision>2</cp:revision>
  <dcterms:created xsi:type="dcterms:W3CDTF">2022-11-09T15:10:36Z</dcterms:created>
  <dcterms:modified xsi:type="dcterms:W3CDTF">2022-11-11T09:31:34Z</dcterms:modified>
</cp:coreProperties>
</file>