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napToObjects="1">
      <p:cViewPr varScale="1">
        <p:scale>
          <a:sx n="78" d="100"/>
          <a:sy n="78" d="100"/>
        </p:scale>
        <p:origin x="878" y="6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et Nakrani" userId="6877d9fb0826578a" providerId="LiveId" clId="{64E40BA2-E2BD-401F-909E-8EED636BBE7E}"/>
    <pc:docChg chg="modSld">
      <pc:chgData name="Jeet Nakrani" userId="6877d9fb0826578a" providerId="LiveId" clId="{64E40BA2-E2BD-401F-909E-8EED636BBE7E}" dt="2024-09-27T13:27:12.649" v="8" actId="20577"/>
      <pc:docMkLst>
        <pc:docMk/>
      </pc:docMkLst>
      <pc:sldChg chg="modSp mod">
        <pc:chgData name="Jeet Nakrani" userId="6877d9fb0826578a" providerId="LiveId" clId="{64E40BA2-E2BD-401F-909E-8EED636BBE7E}" dt="2024-09-27T13:27:12.649" v="8" actId="20577"/>
        <pc:sldMkLst>
          <pc:docMk/>
          <pc:sldMk cId="3753387913" sldId="293"/>
        </pc:sldMkLst>
        <pc:spChg chg="mod">
          <ac:chgData name="Jeet Nakrani" userId="6877d9fb0826578a" providerId="LiveId" clId="{64E40BA2-E2BD-401F-909E-8EED636BBE7E}" dt="2024-09-27T13:27:12.649" v="8" actId="20577"/>
          <ac:spMkLst>
            <pc:docMk/>
            <pc:sldMk cId="3753387913" sldId="293"/>
            <ac:spMk id="1741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9/27/2024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9/27/2024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9/27/2024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9/27/2024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9/27/2024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9/27/2024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9/27/2024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9/27/2024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9/27/2024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9/27/2024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9/27/2024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9/27/2024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9/27/2024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rive.google.com/file/d/1e4fC5Bwp00_iCzjj-2sZN2FdoDGnf5fb/view?usp=drive_lin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rive.google.com/file/d/1Br1HW0yzQN0y0rNoiJaE-CDNxqoAfENH/view?usp=shar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31286" y="901496"/>
            <a:ext cx="5924550" cy="5609997"/>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 1787</a:t>
            </a:r>
          </a:p>
          <a:p>
            <a:pPr marL="285750" indent="-285750" algn="just">
              <a:lnSpc>
                <a:spcPct val="150000"/>
              </a:lnSpc>
              <a:spcAft>
                <a:spcPts val="0"/>
              </a:spcAft>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 Fuzzy Name conversion of Hindi Names in Police Records</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 Miscellaneous</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Software</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ID- </a:t>
            </a:r>
          </a:p>
          <a:p>
            <a:pPr marL="285750" indent="-285750" algn="just">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 Team Arjuna</a:t>
            </a:r>
            <a:endParaRPr lang="en-IN" sz="24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756976" y="87451"/>
            <a:ext cx="7863722" cy="1143000"/>
          </a:xfrm>
        </p:spPr>
        <p:txBody>
          <a:bodyPr/>
          <a:lstStyle/>
          <a:p>
            <a:pPr eaLnBrk="1" hangingPunct="1"/>
            <a:r>
              <a:rPr lang="en-US" sz="3500" b="1" dirty="0">
                <a:latin typeface="Times New Roman" panose="02020603050405020304" pitchFamily="18" charset="0"/>
                <a:ea typeface="ＭＳ Ｐゴシック" pitchFamily="1" charset="-128"/>
                <a:cs typeface="Times New Roman" panose="02020603050405020304" pitchFamily="18" charset="0"/>
              </a:rPr>
              <a:t>Fuzzy Name Conversion in Police Records</a:t>
            </a:r>
          </a:p>
        </p:txBody>
      </p:sp>
      <p:sp>
        <p:nvSpPr>
          <p:cNvPr id="15362" name="TextBox 8"/>
          <p:cNvSpPr txBox="1">
            <a:spLocks noChangeArrowheads="1"/>
          </p:cNvSpPr>
          <p:nvPr/>
        </p:nvSpPr>
        <p:spPr bwMode="auto">
          <a:xfrm>
            <a:off x="507885" y="1394541"/>
            <a:ext cx="11155795" cy="4617161"/>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1600" b="1" u="sng" dirty="0">
                <a:solidFill>
                  <a:schemeClr val="tx2"/>
                </a:solidFill>
                <a:latin typeface="Arial" pitchFamily="34" charset="0"/>
                <a:cs typeface="Arial" pitchFamily="34" charset="0"/>
              </a:rPr>
              <a:t>Proposed Solution</a:t>
            </a:r>
            <a:endParaRPr lang="en-US" sz="1100" u="sng" dirty="0">
              <a:solidFill>
                <a:schemeClr val="tx2"/>
              </a:solidFill>
              <a:latin typeface="Arial" pitchFamily="34" charset="0"/>
              <a:cs typeface="Arial" pitchFamily="34" charset="0"/>
            </a:endParaRPr>
          </a:p>
          <a:p>
            <a:pPr marL="342900" indent="-342900">
              <a:buFont typeface="Arial" panose="020B0604020202020204" pitchFamily="34" charset="0"/>
              <a:buChar char="•"/>
            </a:pPr>
            <a:endParaRPr lang="en-US" sz="1100" u="sng" dirty="0">
              <a:solidFill>
                <a:schemeClr val="tx2"/>
              </a:solidFill>
              <a:latin typeface="Arial" pitchFamily="34" charset="0"/>
              <a:cs typeface="Arial" pitchFamily="34" charset="0"/>
            </a:endParaRPr>
          </a:p>
          <a:p>
            <a:pPr marL="285750" indent="-285750" algn="just">
              <a:lnSpc>
                <a:spcPct val="150000"/>
              </a:lnSpc>
              <a:buFont typeface="Arial" panose="020B0604020202020204" pitchFamily="34" charset="0"/>
              <a:buChar char="•"/>
            </a:pPr>
            <a:r>
              <a:rPr lang="en-US" sz="1600" b="1" i="0" dirty="0">
                <a:effectLst/>
                <a:latin typeface="Arial" panose="020B0604020202020204" pitchFamily="34" charset="0"/>
              </a:rPr>
              <a:t>Detailed Explanation of the Proposed Solution:</a:t>
            </a:r>
            <a:endParaRPr lang="en-US" sz="1600" b="1" i="0" dirty="0">
              <a:effectLst/>
              <a:latin typeface="Arial" pitchFamily="34" charset="0"/>
              <a:cs typeface="Arial" pitchFamily="34" charset="0"/>
            </a:endParaRPr>
          </a:p>
          <a:p>
            <a:pPr marL="742950" lvl="1" indent="-285750" algn="just">
              <a:lnSpc>
                <a:spcPct val="150000"/>
              </a:lnSpc>
              <a:buFont typeface="Courier New" panose="02070309020205020404" pitchFamily="49" charset="0"/>
              <a:buChar char="o"/>
            </a:pPr>
            <a:r>
              <a:rPr lang="en-US" sz="1400" dirty="0">
                <a:latin typeface="Arial" pitchFamily="34" charset="0"/>
                <a:cs typeface="Arial" pitchFamily="34" charset="0"/>
              </a:rPr>
              <a:t>Developed a comprehensive name matching system that utilizes statistical approach (</a:t>
            </a:r>
            <a:r>
              <a:rPr lang="en-US" sz="1400" dirty="0" err="1">
                <a:latin typeface="Arial" pitchFamily="34" charset="0"/>
                <a:cs typeface="Arial" pitchFamily="34" charset="0"/>
              </a:rPr>
              <a:t>i.e</a:t>
            </a:r>
            <a:r>
              <a:rPr lang="en-US" sz="1400" dirty="0">
                <a:latin typeface="Arial" pitchFamily="34" charset="0"/>
                <a:cs typeface="Arial" pitchFamily="34" charset="0"/>
              </a:rPr>
              <a:t> </a:t>
            </a:r>
            <a:r>
              <a:rPr lang="en-US" sz="1400" dirty="0" err="1">
                <a:latin typeface="Arial" pitchFamily="34" charset="0"/>
                <a:cs typeface="Arial" pitchFamily="34" charset="0"/>
              </a:rPr>
              <a:t>Levenshtein</a:t>
            </a:r>
            <a:r>
              <a:rPr lang="en-US" sz="1400" dirty="0">
                <a:latin typeface="Arial" pitchFamily="34" charset="0"/>
                <a:cs typeface="Arial" pitchFamily="34" charset="0"/>
              </a:rPr>
              <a:t> Distance Theorem) and phonetic search capabilities to improve the accuracy of name recording and retrieval in police databases.</a:t>
            </a:r>
            <a:endParaRPr lang="en-US" sz="1400" b="1" i="0" dirty="0">
              <a:effectLst/>
              <a:latin typeface="Arial" pitchFamily="34" charset="0"/>
              <a:cs typeface="Arial" pitchFamily="34" charset="0"/>
            </a:endParaRPr>
          </a:p>
          <a:p>
            <a:pPr algn="just">
              <a:lnSpc>
                <a:spcPct val="150000"/>
              </a:lnSpc>
            </a:pPr>
            <a:endParaRPr lang="en-US" sz="1400" dirty="0">
              <a:latin typeface="Arial" pitchFamily="34" charset="0"/>
              <a:cs typeface="Arial" pitchFamily="34" charset="0"/>
            </a:endParaRPr>
          </a:p>
          <a:p>
            <a:pPr marL="285750" indent="-285750" algn="just">
              <a:lnSpc>
                <a:spcPct val="150000"/>
              </a:lnSpc>
              <a:buFont typeface="Arial" panose="020B0604020202020204" pitchFamily="34" charset="0"/>
              <a:buChar char="•"/>
            </a:pPr>
            <a:r>
              <a:rPr lang="en-US" sz="1600" b="1" dirty="0">
                <a:latin typeface="Arial" pitchFamily="34" charset="0"/>
                <a:cs typeface="Arial" pitchFamily="34" charset="0"/>
              </a:rPr>
              <a:t>How it addresses the problem:</a:t>
            </a:r>
          </a:p>
          <a:p>
            <a:pPr marL="742950" lvl="1" indent="-285750" algn="just">
              <a:lnSpc>
                <a:spcPct val="150000"/>
              </a:lnSpc>
              <a:buFont typeface="Courier New" panose="02070309020205020404" pitchFamily="49" charset="0"/>
              <a:buChar char="o"/>
            </a:pPr>
            <a:r>
              <a:rPr lang="en-US" sz="1400" dirty="0">
                <a:latin typeface="Arial" pitchFamily="34" charset="0"/>
                <a:cs typeface="Arial" pitchFamily="34" charset="0"/>
              </a:rPr>
              <a:t>Handles inconsistent transliteration and spelling variations by implementing standardized transliteration rules.</a:t>
            </a:r>
          </a:p>
          <a:p>
            <a:pPr marL="742950" lvl="1" indent="-285750" algn="just">
              <a:lnSpc>
                <a:spcPct val="150000"/>
              </a:lnSpc>
              <a:buFont typeface="Courier New" panose="02070309020205020404" pitchFamily="49" charset="0"/>
              <a:buChar char="o"/>
            </a:pPr>
            <a:r>
              <a:rPr lang="en-US" sz="1400" dirty="0">
                <a:latin typeface="Arial" pitchFamily="34" charset="0"/>
                <a:cs typeface="Arial" pitchFamily="34" charset="0"/>
              </a:rPr>
              <a:t>Addresses phonetic similarities by integrating a phonetic matching engine.</a:t>
            </a:r>
          </a:p>
          <a:p>
            <a:pPr marL="742950" lvl="1" indent="-285750" algn="just">
              <a:lnSpc>
                <a:spcPct val="150000"/>
              </a:lnSpc>
              <a:buFont typeface="Courier New" panose="02070309020205020404" pitchFamily="49" charset="0"/>
              <a:buChar char="o"/>
            </a:pPr>
            <a:r>
              <a:rPr lang="en-US" sz="1400" dirty="0">
                <a:latin typeface="Arial" pitchFamily="34" charset="0"/>
                <a:cs typeface="Arial" pitchFamily="34" charset="0"/>
              </a:rPr>
              <a:t>Provides error correction mechanisms to identify and fix common data entry errors.</a:t>
            </a:r>
          </a:p>
          <a:p>
            <a:pPr algn="just">
              <a:lnSpc>
                <a:spcPct val="150000"/>
              </a:lnSpc>
            </a:pPr>
            <a:endParaRPr lang="en-US" sz="1400" dirty="0">
              <a:latin typeface="Arial" pitchFamily="34" charset="0"/>
              <a:cs typeface="Arial" pitchFamily="34" charset="0"/>
            </a:endParaRPr>
          </a:p>
          <a:p>
            <a:pPr marL="285750" indent="-285750" algn="just">
              <a:lnSpc>
                <a:spcPct val="150000"/>
              </a:lnSpc>
              <a:buFont typeface="Arial" panose="020B0604020202020204" pitchFamily="34" charset="0"/>
              <a:buChar char="•"/>
            </a:pPr>
            <a:r>
              <a:rPr lang="en-US" sz="1600" b="1" dirty="0">
                <a:latin typeface="Arial" pitchFamily="34" charset="0"/>
                <a:cs typeface="Arial" pitchFamily="34" charset="0"/>
              </a:rPr>
              <a:t>Innovation and uniqueness of the solution:</a:t>
            </a:r>
          </a:p>
          <a:p>
            <a:pPr marL="742950" lvl="1" indent="-285750" algn="just">
              <a:lnSpc>
                <a:spcPct val="150000"/>
              </a:lnSpc>
              <a:buFont typeface="Courier New" panose="02070309020205020404" pitchFamily="49" charset="0"/>
              <a:buChar char="o"/>
            </a:pPr>
            <a:r>
              <a:rPr lang="en-US" sz="1400" dirty="0">
                <a:latin typeface="Arial" pitchFamily="34" charset="0"/>
                <a:cs typeface="Arial" pitchFamily="34" charset="0"/>
              </a:rPr>
              <a:t>Implementing search mechanism that considers phonetic similarities.</a:t>
            </a:r>
          </a:p>
          <a:p>
            <a:pPr marL="742950" lvl="1" indent="-285750" algn="just">
              <a:lnSpc>
                <a:spcPct val="150000"/>
              </a:lnSpc>
              <a:buFont typeface="Courier New" panose="02070309020205020404" pitchFamily="49" charset="0"/>
              <a:buChar char="o"/>
            </a:pPr>
            <a:r>
              <a:rPr lang="en-US" sz="1400" dirty="0">
                <a:latin typeface="Arial" pitchFamily="34" charset="0"/>
                <a:cs typeface="Arial" pitchFamily="34" charset="0"/>
              </a:rPr>
              <a:t>Provides a dual-script search capability, allowing seamless interaction between Devanagari and Roman scripts.</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260947"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t>Team Arjuna</a:t>
            </a:r>
            <a:endParaRPr lang="en-IN" b="1" dirty="0"/>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423862" y="1506201"/>
            <a:ext cx="11344271" cy="2539157"/>
          </a:xfrm>
          <a:prstGeom prst="rect">
            <a:avLst/>
          </a:prstGeom>
          <a:noFill/>
          <a:ln w="9525">
            <a:noFill/>
            <a:miter lim="800000"/>
            <a:headEnd/>
            <a:tailEnd/>
          </a:ln>
        </p:spPr>
        <p:txBody>
          <a:bodyPr wrap="square">
            <a:spAutoFit/>
          </a:bodyPr>
          <a:lstStyle/>
          <a:p>
            <a:pPr marL="342900" indent="-342900" algn="just">
              <a:lnSpc>
                <a:spcPct val="150000"/>
              </a:lnSpc>
              <a:buFont typeface="Arial" panose="020B0604020202020204" pitchFamily="34" charset="0"/>
              <a:buChar char="•"/>
            </a:pPr>
            <a:r>
              <a:rPr lang="en-US" b="1" dirty="0">
                <a:latin typeface="Arial" pitchFamily="34" charset="0"/>
                <a:cs typeface="Arial" pitchFamily="34" charset="0"/>
              </a:rPr>
              <a:t>Technologies to be used</a:t>
            </a:r>
          </a:p>
          <a:p>
            <a:pPr marL="800100" lvl="1" indent="-342900" algn="just">
              <a:lnSpc>
                <a:spcPct val="150000"/>
              </a:lnSpc>
              <a:buFont typeface="Courier New" panose="02070309020205020404" pitchFamily="49" charset="0"/>
              <a:buChar char="o"/>
            </a:pPr>
            <a:r>
              <a:rPr lang="en-US" sz="1600" dirty="0">
                <a:latin typeface="Arial" pitchFamily="34" charset="0"/>
                <a:cs typeface="Arial" pitchFamily="34" charset="0"/>
              </a:rPr>
              <a:t>Python</a:t>
            </a:r>
          </a:p>
          <a:p>
            <a:pPr marL="800100" lvl="1" indent="-342900" algn="just">
              <a:lnSpc>
                <a:spcPct val="150000"/>
              </a:lnSpc>
              <a:buFont typeface="Courier New" panose="02070309020205020404" pitchFamily="49" charset="0"/>
              <a:buChar char="o"/>
            </a:pPr>
            <a:r>
              <a:rPr lang="en-US" sz="1600" dirty="0">
                <a:latin typeface="Arial" pitchFamily="34" charset="0"/>
                <a:cs typeface="Arial" pitchFamily="34" charset="0"/>
              </a:rPr>
              <a:t>Google Translator</a:t>
            </a:r>
          </a:p>
          <a:p>
            <a:pPr marL="800100" lvl="1" indent="-342900" algn="just">
              <a:lnSpc>
                <a:spcPct val="150000"/>
              </a:lnSpc>
              <a:buFont typeface="Courier New" panose="02070309020205020404" pitchFamily="49" charset="0"/>
              <a:buChar char="o"/>
            </a:pPr>
            <a:r>
              <a:rPr lang="en-US" sz="1600" dirty="0">
                <a:latin typeface="Arial" pitchFamily="34" charset="0"/>
                <a:cs typeface="Arial" pitchFamily="34" charset="0"/>
              </a:rPr>
              <a:t>Sci-kit Learn Packages</a:t>
            </a:r>
          </a:p>
          <a:p>
            <a:pPr lvl="1" algn="just">
              <a:lnSpc>
                <a:spcPct val="150000"/>
              </a:lnSpc>
            </a:pPr>
            <a:endParaRPr lang="en-US" sz="2800" dirty="0">
              <a:latin typeface="Arial" pitchFamily="34" charset="0"/>
              <a:cs typeface="Arial" pitchFamily="34" charset="0"/>
            </a:endParaRPr>
          </a:p>
          <a:p>
            <a:pPr marL="342900" indent="-342900" algn="just">
              <a:buFont typeface="Arial" panose="020B0604020202020204" pitchFamily="34" charset="0"/>
              <a:buChar char="•"/>
            </a:pPr>
            <a:r>
              <a:rPr lang="en-US" b="1" dirty="0">
                <a:latin typeface="Arial" pitchFamily="34" charset="0"/>
                <a:cs typeface="Arial" pitchFamily="34" charset="0"/>
              </a:rPr>
              <a:t>Methodology and process for implementation (Flow Charts/Images/ working prototype)</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t>Team Arjuna</a:t>
            </a:r>
            <a:endParaRPr lang="en-IN" b="1" dirty="0"/>
          </a:p>
        </p:txBody>
      </p:sp>
      <p:sp>
        <p:nvSpPr>
          <p:cNvPr id="12" name="TextBox 11">
            <a:extLst>
              <a:ext uri="{FF2B5EF4-FFF2-40B4-BE49-F238E27FC236}">
                <a16:creationId xmlns:a16="http://schemas.microsoft.com/office/drawing/2014/main" id="{B1AD1556-D270-6A38-4489-314620267D78}"/>
              </a:ext>
            </a:extLst>
          </p:cNvPr>
          <p:cNvSpPr txBox="1"/>
          <p:nvPr/>
        </p:nvSpPr>
        <p:spPr>
          <a:xfrm>
            <a:off x="4276855" y="1770897"/>
            <a:ext cx="6097656" cy="785343"/>
          </a:xfrm>
          <a:prstGeom prst="rect">
            <a:avLst/>
          </a:prstGeom>
          <a:noFill/>
        </p:spPr>
        <p:txBody>
          <a:bodyPr wrap="square">
            <a:spAutoFit/>
          </a:bodyPr>
          <a:lstStyle/>
          <a:p>
            <a:pPr marL="800100" lvl="1" indent="-342900" algn="just">
              <a:lnSpc>
                <a:spcPct val="150000"/>
              </a:lnSpc>
              <a:buFont typeface="Courier New" panose="02070309020205020404" pitchFamily="49" charset="0"/>
              <a:buChar char="o"/>
            </a:pPr>
            <a:r>
              <a:rPr lang="en-US" sz="1600" dirty="0">
                <a:latin typeface="Arial" pitchFamily="34" charset="0"/>
                <a:cs typeface="Arial" pitchFamily="34" charset="0"/>
              </a:rPr>
              <a:t>Natural Language Processing</a:t>
            </a:r>
          </a:p>
          <a:p>
            <a:pPr marL="800100" lvl="1" indent="-342900" algn="just">
              <a:lnSpc>
                <a:spcPct val="150000"/>
              </a:lnSpc>
              <a:buFont typeface="Courier New" panose="02070309020205020404" pitchFamily="49" charset="0"/>
              <a:buChar char="o"/>
            </a:pPr>
            <a:r>
              <a:rPr lang="en-US" sz="1600" dirty="0">
                <a:latin typeface="Arial" pitchFamily="34" charset="0"/>
                <a:cs typeface="Arial" pitchFamily="34" charset="0"/>
              </a:rPr>
              <a:t>Statistics – (</a:t>
            </a:r>
            <a:r>
              <a:rPr lang="en-US" sz="1600" dirty="0" err="1">
                <a:latin typeface="Arial" pitchFamily="34" charset="0"/>
                <a:cs typeface="Arial" pitchFamily="34" charset="0"/>
              </a:rPr>
              <a:t>Levenshtein</a:t>
            </a:r>
            <a:r>
              <a:rPr lang="en-US" sz="1600" dirty="0">
                <a:latin typeface="Arial" pitchFamily="34" charset="0"/>
                <a:cs typeface="Arial" pitchFamily="34" charset="0"/>
              </a:rPr>
              <a:t> Distance Theorem)</a:t>
            </a:r>
          </a:p>
        </p:txBody>
      </p:sp>
      <p:sp>
        <p:nvSpPr>
          <p:cNvPr id="2" name="Rectangle 1">
            <a:extLst>
              <a:ext uri="{FF2B5EF4-FFF2-40B4-BE49-F238E27FC236}">
                <a16:creationId xmlns:a16="http://schemas.microsoft.com/office/drawing/2014/main" id="{3C707CFC-DEBD-6F57-422C-CC8ED6E595E8}"/>
              </a:ext>
            </a:extLst>
          </p:cNvPr>
          <p:cNvSpPr/>
          <p:nvPr/>
        </p:nvSpPr>
        <p:spPr>
          <a:xfrm>
            <a:off x="5743304" y="2794905"/>
            <a:ext cx="1013792" cy="99770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995DEECF-AE3D-35E6-2375-6CC2CE34F47A}"/>
              </a:ext>
            </a:extLst>
          </p:cNvPr>
          <p:cNvSpPr txBox="1"/>
          <p:nvPr/>
        </p:nvSpPr>
        <p:spPr>
          <a:xfrm>
            <a:off x="261082" y="5346484"/>
            <a:ext cx="1292119" cy="369332"/>
          </a:xfrm>
          <a:prstGeom prst="rect">
            <a:avLst/>
          </a:prstGeom>
          <a:noFill/>
        </p:spPr>
        <p:txBody>
          <a:bodyPr wrap="square" rtlCol="0">
            <a:spAutoFit/>
          </a:bodyPr>
          <a:lstStyle/>
          <a:p>
            <a:pPr algn="ctr"/>
            <a:r>
              <a:rPr lang="en-US" sz="900" dirty="0"/>
              <a:t>Load records from database</a:t>
            </a:r>
            <a:endParaRPr lang="en-IN" sz="900" dirty="0"/>
          </a:p>
        </p:txBody>
      </p:sp>
      <p:sp>
        <p:nvSpPr>
          <p:cNvPr id="5" name="TextBox 4">
            <a:extLst>
              <a:ext uri="{FF2B5EF4-FFF2-40B4-BE49-F238E27FC236}">
                <a16:creationId xmlns:a16="http://schemas.microsoft.com/office/drawing/2014/main" id="{8909919E-B952-DE70-8AC2-1628CC38B65C}"/>
              </a:ext>
            </a:extLst>
          </p:cNvPr>
          <p:cNvSpPr txBox="1"/>
          <p:nvPr/>
        </p:nvSpPr>
        <p:spPr>
          <a:xfrm>
            <a:off x="1711928" y="5310225"/>
            <a:ext cx="1760766" cy="507831"/>
          </a:xfrm>
          <a:prstGeom prst="rect">
            <a:avLst/>
          </a:prstGeom>
          <a:noFill/>
        </p:spPr>
        <p:txBody>
          <a:bodyPr wrap="square" rtlCol="0">
            <a:spAutoFit/>
          </a:bodyPr>
          <a:lstStyle/>
          <a:p>
            <a:pPr algn="ctr"/>
            <a:r>
              <a:rPr lang="en-US" sz="900" dirty="0"/>
              <a:t>Removal of white spaces and normalize names using transliteration</a:t>
            </a:r>
            <a:endParaRPr lang="en-IN" sz="900" dirty="0"/>
          </a:p>
        </p:txBody>
      </p:sp>
      <p:sp>
        <p:nvSpPr>
          <p:cNvPr id="9" name="TextBox 8">
            <a:extLst>
              <a:ext uri="{FF2B5EF4-FFF2-40B4-BE49-F238E27FC236}">
                <a16:creationId xmlns:a16="http://schemas.microsoft.com/office/drawing/2014/main" id="{28DC9CD9-62BB-18F5-C367-876D490BF94D}"/>
              </a:ext>
            </a:extLst>
          </p:cNvPr>
          <p:cNvSpPr txBox="1"/>
          <p:nvPr/>
        </p:nvSpPr>
        <p:spPr>
          <a:xfrm>
            <a:off x="3448869" y="5298576"/>
            <a:ext cx="1770031" cy="507831"/>
          </a:xfrm>
          <a:prstGeom prst="rect">
            <a:avLst/>
          </a:prstGeom>
          <a:noFill/>
        </p:spPr>
        <p:txBody>
          <a:bodyPr wrap="square" rtlCol="0">
            <a:spAutoFit/>
          </a:bodyPr>
          <a:lstStyle/>
          <a:p>
            <a:pPr algn="ctr"/>
            <a:r>
              <a:rPr lang="en-US" sz="900" dirty="0"/>
              <a:t>Comparing names with one another by calculating the distance between them</a:t>
            </a:r>
            <a:endParaRPr lang="en-IN" sz="900" dirty="0"/>
          </a:p>
        </p:txBody>
      </p:sp>
      <p:sp>
        <p:nvSpPr>
          <p:cNvPr id="13" name="TextBox 12">
            <a:extLst>
              <a:ext uri="{FF2B5EF4-FFF2-40B4-BE49-F238E27FC236}">
                <a16:creationId xmlns:a16="http://schemas.microsoft.com/office/drawing/2014/main" id="{27C16071-46C2-1923-631C-FBA06F3DE8E5}"/>
              </a:ext>
            </a:extLst>
          </p:cNvPr>
          <p:cNvSpPr txBox="1"/>
          <p:nvPr/>
        </p:nvSpPr>
        <p:spPr>
          <a:xfrm>
            <a:off x="5401451" y="5356201"/>
            <a:ext cx="1389095" cy="369332"/>
          </a:xfrm>
          <a:prstGeom prst="rect">
            <a:avLst/>
          </a:prstGeom>
          <a:noFill/>
        </p:spPr>
        <p:txBody>
          <a:bodyPr wrap="square" rtlCol="0">
            <a:spAutoFit/>
          </a:bodyPr>
          <a:lstStyle/>
          <a:p>
            <a:pPr algn="ctr"/>
            <a:r>
              <a:rPr lang="en-US" sz="900" dirty="0"/>
              <a:t>Set threshold to match similar names</a:t>
            </a:r>
            <a:endParaRPr lang="en-IN" sz="900" dirty="0"/>
          </a:p>
        </p:txBody>
      </p:sp>
      <p:sp>
        <p:nvSpPr>
          <p:cNvPr id="14" name="TextBox 13">
            <a:extLst>
              <a:ext uri="{FF2B5EF4-FFF2-40B4-BE49-F238E27FC236}">
                <a16:creationId xmlns:a16="http://schemas.microsoft.com/office/drawing/2014/main" id="{21C4CA97-9547-00EC-673A-312F2414F2CD}"/>
              </a:ext>
            </a:extLst>
          </p:cNvPr>
          <p:cNvSpPr txBox="1"/>
          <p:nvPr/>
        </p:nvSpPr>
        <p:spPr>
          <a:xfrm>
            <a:off x="7171482" y="5257247"/>
            <a:ext cx="1389095" cy="507831"/>
          </a:xfrm>
          <a:prstGeom prst="rect">
            <a:avLst/>
          </a:prstGeom>
          <a:noFill/>
        </p:spPr>
        <p:txBody>
          <a:bodyPr wrap="square" rtlCol="0">
            <a:spAutoFit/>
          </a:bodyPr>
          <a:lstStyle/>
          <a:p>
            <a:pPr algn="ctr"/>
            <a:r>
              <a:rPr lang="en-US" sz="900" dirty="0"/>
              <a:t>Use phonetic algorithms for additional phonetic similarity checks</a:t>
            </a:r>
            <a:endParaRPr lang="en-IN" sz="900" dirty="0"/>
          </a:p>
        </p:txBody>
      </p:sp>
      <p:sp>
        <p:nvSpPr>
          <p:cNvPr id="15" name="TextBox 14">
            <a:extLst>
              <a:ext uri="{FF2B5EF4-FFF2-40B4-BE49-F238E27FC236}">
                <a16:creationId xmlns:a16="http://schemas.microsoft.com/office/drawing/2014/main" id="{656E34EF-5FEB-7D00-6A3B-609448D181F2}"/>
              </a:ext>
            </a:extLst>
          </p:cNvPr>
          <p:cNvSpPr txBox="1"/>
          <p:nvPr/>
        </p:nvSpPr>
        <p:spPr>
          <a:xfrm>
            <a:off x="8955162" y="5294199"/>
            <a:ext cx="1389095" cy="369332"/>
          </a:xfrm>
          <a:prstGeom prst="rect">
            <a:avLst/>
          </a:prstGeom>
          <a:noFill/>
        </p:spPr>
        <p:txBody>
          <a:bodyPr wrap="square" rtlCol="0">
            <a:spAutoFit/>
          </a:bodyPr>
          <a:lstStyle/>
          <a:p>
            <a:pPr algn="ctr"/>
            <a:r>
              <a:rPr lang="en-US" sz="900" dirty="0"/>
              <a:t>Identify data entry errors and suggest corrections</a:t>
            </a:r>
            <a:endParaRPr lang="en-IN" sz="900" dirty="0"/>
          </a:p>
        </p:txBody>
      </p:sp>
      <p:sp>
        <p:nvSpPr>
          <p:cNvPr id="16" name="TextBox 15">
            <a:extLst>
              <a:ext uri="{FF2B5EF4-FFF2-40B4-BE49-F238E27FC236}">
                <a16:creationId xmlns:a16="http://schemas.microsoft.com/office/drawing/2014/main" id="{C03C28C8-BF4F-BBD5-616F-2F4F3CEF028F}"/>
              </a:ext>
            </a:extLst>
          </p:cNvPr>
          <p:cNvSpPr txBox="1"/>
          <p:nvPr/>
        </p:nvSpPr>
        <p:spPr>
          <a:xfrm>
            <a:off x="10648703" y="5294369"/>
            <a:ext cx="1389095" cy="369332"/>
          </a:xfrm>
          <a:prstGeom prst="rect">
            <a:avLst/>
          </a:prstGeom>
          <a:noFill/>
        </p:spPr>
        <p:txBody>
          <a:bodyPr wrap="square" rtlCol="0">
            <a:spAutoFit/>
          </a:bodyPr>
          <a:lstStyle/>
          <a:p>
            <a:pPr algn="ctr"/>
            <a:r>
              <a:rPr lang="en-US" sz="900" dirty="0"/>
              <a:t>Return matched records ranked by similarity score</a:t>
            </a:r>
            <a:endParaRPr lang="en-IN" sz="900" dirty="0"/>
          </a:p>
        </p:txBody>
      </p:sp>
      <p:pic>
        <p:nvPicPr>
          <p:cNvPr id="18" name="Picture 17">
            <a:extLst>
              <a:ext uri="{FF2B5EF4-FFF2-40B4-BE49-F238E27FC236}">
                <a16:creationId xmlns:a16="http://schemas.microsoft.com/office/drawing/2014/main" id="{C6299AD2-FACE-EF20-7AAF-48624724B5E4}"/>
              </a:ext>
            </a:extLst>
          </p:cNvPr>
          <p:cNvPicPr>
            <a:picLocks noChangeAspect="1"/>
          </p:cNvPicPr>
          <p:nvPr/>
        </p:nvPicPr>
        <p:blipFill>
          <a:blip r:embed="rId4"/>
          <a:stretch>
            <a:fillRect/>
          </a:stretch>
        </p:blipFill>
        <p:spPr>
          <a:xfrm>
            <a:off x="423863" y="4456184"/>
            <a:ext cx="11344272" cy="80106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506896" y="1372366"/>
            <a:ext cx="11330607" cy="4617161"/>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b="1" dirty="0">
                <a:latin typeface="Arial" pitchFamily="34" charset="0"/>
                <a:cs typeface="Arial" pitchFamily="34" charset="0"/>
              </a:rPr>
              <a:t>Analysis of the feasibility of the idea:</a:t>
            </a:r>
          </a:p>
          <a:p>
            <a:pPr marL="800100" lvl="1" indent="-342900" algn="just">
              <a:lnSpc>
                <a:spcPct val="150000"/>
              </a:lnSpc>
              <a:buFont typeface="Courier New" panose="02070309020205020404" pitchFamily="49" charset="0"/>
              <a:buChar char="o"/>
              <a:defRPr/>
            </a:pPr>
            <a:r>
              <a:rPr kumimoji="0" lang="en-US" sz="1600" i="0" u="none" strike="noStrike" kern="1200" cap="none" spc="0" normalizeH="0" baseline="0" noProof="0" dirty="0">
                <a:ln>
                  <a:noFill/>
                </a:ln>
                <a:effectLst/>
                <a:uLnTx/>
                <a:uFillTx/>
                <a:latin typeface="Arial" pitchFamily="34" charset="0"/>
                <a:ea typeface="ＭＳ Ｐゴシック" pitchFamily="1" charset="-128"/>
                <a:cs typeface="Arial" pitchFamily="34" charset="0"/>
              </a:rPr>
              <a:t>The proposed system which would improve the handling of Hindi names in police databases is technically feasible, leveraging existing algorithms for fuzzy matching, standardized transliteration, and phonetic search.</a:t>
            </a:r>
          </a:p>
          <a:p>
            <a:pPr marL="342900" indent="-342900" algn="just">
              <a:lnSpc>
                <a:spcPct val="150000"/>
              </a:lnSpc>
              <a:buFont typeface="Arial" panose="020B0604020202020204" pitchFamily="34" charset="0"/>
              <a:buChar char="•"/>
              <a:defRPr/>
            </a:pPr>
            <a:r>
              <a:rPr lang="en-US" b="1" dirty="0">
                <a:latin typeface="Arial" pitchFamily="34" charset="0"/>
                <a:cs typeface="Arial" pitchFamily="34" charset="0"/>
              </a:rPr>
              <a:t>Potential challenges and risks:</a:t>
            </a:r>
          </a:p>
          <a:p>
            <a:pPr marL="800100" lvl="1" indent="-342900" algn="just">
              <a:lnSpc>
                <a:spcPct val="150000"/>
              </a:lnSpc>
              <a:buFont typeface="Courier New" panose="02070309020205020404" pitchFamily="49" charset="0"/>
              <a:buChar char="o"/>
              <a:defRPr/>
            </a:pPr>
            <a:r>
              <a:rPr lang="en-US" sz="1600" dirty="0">
                <a:latin typeface="Arial" pitchFamily="34" charset="0"/>
                <a:cs typeface="Arial" pitchFamily="34" charset="0"/>
              </a:rPr>
              <a:t>Inconsistent data entry practices</a:t>
            </a:r>
          </a:p>
          <a:p>
            <a:pPr marL="800100" lvl="1" indent="-342900" algn="just">
              <a:lnSpc>
                <a:spcPct val="150000"/>
              </a:lnSpc>
              <a:buFont typeface="Courier New" panose="02070309020205020404" pitchFamily="49" charset="0"/>
              <a:buChar char="o"/>
              <a:defRPr/>
            </a:pPr>
            <a:r>
              <a:rPr lang="en-US" sz="1600" dirty="0">
                <a:latin typeface="Arial" pitchFamily="34" charset="0"/>
                <a:cs typeface="Arial" pitchFamily="34" charset="0"/>
              </a:rPr>
              <a:t>Resistance from personnel to adopt new systems</a:t>
            </a:r>
          </a:p>
          <a:p>
            <a:pPr marL="800100" lvl="1" indent="-342900" algn="just">
              <a:lnSpc>
                <a:spcPct val="150000"/>
              </a:lnSpc>
              <a:buFont typeface="Courier New" panose="02070309020205020404" pitchFamily="49" charset="0"/>
              <a:buChar char="o"/>
              <a:defRPr/>
            </a:pPr>
            <a:r>
              <a:rPr lang="en-US" sz="1600" dirty="0">
                <a:latin typeface="Arial" pitchFamily="34" charset="0"/>
                <a:cs typeface="Arial" pitchFamily="34" charset="0"/>
              </a:rPr>
              <a:t>To convert names in </a:t>
            </a:r>
            <a:r>
              <a:rPr lang="en-US" sz="1600" dirty="0" err="1">
                <a:latin typeface="Arial" pitchFamily="34" charset="0"/>
                <a:cs typeface="Arial" pitchFamily="34" charset="0"/>
              </a:rPr>
              <a:t>Devnagri</a:t>
            </a:r>
            <a:r>
              <a:rPr lang="en-US" sz="1600" dirty="0">
                <a:latin typeface="Arial" pitchFamily="34" charset="0"/>
                <a:cs typeface="Arial" pitchFamily="34" charset="0"/>
              </a:rPr>
              <a:t> Script </a:t>
            </a:r>
            <a:r>
              <a:rPr lang="en-US" sz="1600">
                <a:latin typeface="Arial" pitchFamily="34" charset="0"/>
                <a:cs typeface="Arial" pitchFamily="34" charset="0"/>
              </a:rPr>
              <a:t>to English</a:t>
            </a:r>
          </a:p>
          <a:p>
            <a:pPr marL="800100" lvl="1" indent="-342900" algn="just">
              <a:lnSpc>
                <a:spcPct val="150000"/>
              </a:lnSpc>
              <a:buFont typeface="Courier New" panose="02070309020205020404" pitchFamily="49" charset="0"/>
              <a:buChar char="o"/>
              <a:defRPr/>
            </a:pPr>
            <a:r>
              <a:rPr lang="en-US" sz="1600">
                <a:latin typeface="Arial" pitchFamily="34" charset="0"/>
                <a:cs typeface="Arial" pitchFamily="34" charset="0"/>
              </a:rPr>
              <a:t>Technical </a:t>
            </a:r>
            <a:r>
              <a:rPr lang="en-US" sz="1600" dirty="0">
                <a:latin typeface="Arial" pitchFamily="34" charset="0"/>
                <a:cs typeface="Arial" pitchFamily="34" charset="0"/>
              </a:rPr>
              <a:t>challenges in integrating fuzzy matching algorithms with existing databases</a:t>
            </a:r>
          </a:p>
          <a:p>
            <a:pPr marL="342900" marR="0" lvl="0" indent="-342900" algn="just" defTabSz="4572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b="1" i="0" u="none" strike="noStrike" kern="1200" cap="none" spc="0" normalizeH="0" baseline="0" noProof="0" dirty="0">
                <a:ln>
                  <a:noFill/>
                </a:ln>
                <a:effectLst/>
                <a:uLnTx/>
                <a:uFillTx/>
                <a:latin typeface="Arial" pitchFamily="34" charset="0"/>
                <a:ea typeface="ＭＳ Ｐゴシック" pitchFamily="1" charset="-128"/>
                <a:cs typeface="Arial" pitchFamily="34" charset="0"/>
              </a:rPr>
              <a:t>Strategies</a:t>
            </a:r>
            <a:r>
              <a:rPr kumimoji="0" lang="en-US" b="1" i="0" u="none" strike="noStrike" kern="1200" cap="none" spc="0" normalizeH="0" noProof="0" dirty="0">
                <a:ln>
                  <a:noFill/>
                </a:ln>
                <a:effectLst/>
                <a:uLnTx/>
                <a:uFillTx/>
                <a:latin typeface="Arial" pitchFamily="34" charset="0"/>
                <a:ea typeface="ＭＳ Ｐゴシック" pitchFamily="1" charset="-128"/>
                <a:cs typeface="Arial" pitchFamily="34" charset="0"/>
              </a:rPr>
              <a:t> for overcoming these challenges:</a:t>
            </a:r>
          </a:p>
          <a:p>
            <a:pPr marL="800100" lvl="1" indent="-342900" algn="just">
              <a:lnSpc>
                <a:spcPct val="150000"/>
              </a:lnSpc>
              <a:buFont typeface="Courier New" panose="02070309020205020404" pitchFamily="49" charset="0"/>
              <a:buChar char="o"/>
              <a:defRPr/>
            </a:pPr>
            <a:r>
              <a:rPr kumimoji="0" lang="en-US" sz="1600" i="0" u="none" strike="noStrike" kern="1200" cap="none" spc="0" normalizeH="0" baseline="0" noProof="0" dirty="0">
                <a:ln>
                  <a:noFill/>
                </a:ln>
                <a:effectLst/>
                <a:uLnTx/>
                <a:uFillTx/>
                <a:latin typeface="Arial" pitchFamily="34" charset="0"/>
                <a:ea typeface="ＭＳ Ｐゴシック" pitchFamily="1" charset="-128"/>
                <a:cs typeface="Arial" pitchFamily="34" charset="0"/>
              </a:rPr>
              <a:t>Conduct training workshops to educate staff on the new system.</a:t>
            </a:r>
          </a:p>
          <a:p>
            <a:pPr marL="800100" lvl="1" indent="-342900" algn="just">
              <a:lnSpc>
                <a:spcPct val="150000"/>
              </a:lnSpc>
              <a:buFont typeface="Courier New" panose="02070309020205020404" pitchFamily="49" charset="0"/>
              <a:buChar char="o"/>
              <a:defRPr/>
            </a:pPr>
            <a:r>
              <a:rPr kumimoji="0" lang="en-US" sz="1600" i="0" u="none" strike="noStrike" kern="1200" cap="none" spc="0" normalizeH="0" baseline="0" noProof="0" dirty="0">
                <a:ln>
                  <a:noFill/>
                </a:ln>
                <a:effectLst/>
                <a:uLnTx/>
                <a:uFillTx/>
                <a:latin typeface="Arial" pitchFamily="34" charset="0"/>
                <a:ea typeface="ＭＳ Ｐゴシック" pitchFamily="1" charset="-128"/>
                <a:cs typeface="Arial" pitchFamily="34" charset="0"/>
              </a:rPr>
              <a:t>Implement a pilot program to gather feedback and make iterative improvements.</a:t>
            </a:r>
          </a:p>
          <a:p>
            <a:pPr marL="800100" lvl="1" indent="-342900" algn="just">
              <a:lnSpc>
                <a:spcPct val="150000"/>
              </a:lnSpc>
              <a:buFont typeface="Courier New" panose="02070309020205020404" pitchFamily="49" charset="0"/>
              <a:buChar char="o"/>
              <a:defRPr/>
            </a:pPr>
            <a:r>
              <a:rPr kumimoji="0" lang="en-US" sz="1600" i="0" u="none" strike="noStrike" kern="1200" cap="none" spc="0" normalizeH="0" baseline="0" noProof="0" dirty="0">
                <a:ln>
                  <a:noFill/>
                </a:ln>
                <a:effectLst/>
                <a:uLnTx/>
                <a:uFillTx/>
                <a:latin typeface="Arial" pitchFamily="34" charset="0"/>
                <a:ea typeface="ＭＳ Ｐゴシック" pitchFamily="1" charset="-128"/>
                <a:cs typeface="Arial" pitchFamily="34" charset="0"/>
              </a:rPr>
              <a:t>Collaborate with database experts to ensure seamless integration of new technologies.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t>Team Arjuna</a:t>
            </a:r>
            <a:endParaRPr lang="en-IN" b="1" dirty="0"/>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480390" y="1395246"/>
            <a:ext cx="11231218" cy="4570995"/>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50000"/>
              </a:lnSpc>
              <a:spcBef>
                <a:spcPct val="0"/>
              </a:spcBef>
              <a:spcAft>
                <a:spcPct val="0"/>
              </a:spcAft>
              <a:buClrTx/>
              <a:buSzTx/>
              <a:buFont typeface="Arial" panose="020B0604020202020204" pitchFamily="34" charset="0"/>
              <a:buChar char="•"/>
              <a:tabLst/>
              <a:defRPr/>
            </a:pPr>
            <a:r>
              <a:rPr kumimoji="0" lang="en-US" b="1" i="0" u="none" strike="noStrike" kern="1200" cap="none" spc="0" normalizeH="0" baseline="0" noProof="0" dirty="0">
                <a:ln>
                  <a:noFill/>
                </a:ln>
                <a:effectLst/>
                <a:uLnTx/>
                <a:uFillTx/>
                <a:latin typeface="Arial" pitchFamily="34" charset="0"/>
                <a:ea typeface="ＭＳ Ｐゴシック" pitchFamily="1" charset="-128"/>
                <a:cs typeface="Arial" pitchFamily="34" charset="0"/>
              </a:rPr>
              <a:t>Potential impact on the target audience</a:t>
            </a:r>
          </a:p>
          <a:p>
            <a:pPr marL="800100" lvl="1" indent="-342900" algn="just">
              <a:lnSpc>
                <a:spcPct val="150000"/>
              </a:lnSpc>
              <a:buFont typeface="Arial" panose="020B0604020202020204" pitchFamily="34" charset="0"/>
              <a:buChar char="•"/>
              <a:defRPr/>
            </a:pPr>
            <a:r>
              <a:rPr kumimoji="0" lang="en-US" sz="1600" i="0" u="none" strike="noStrike" kern="1200" cap="none" spc="0" normalizeH="0" baseline="0" noProof="0" dirty="0">
                <a:ln>
                  <a:noFill/>
                </a:ln>
                <a:effectLst/>
                <a:uLnTx/>
                <a:uFillTx/>
                <a:latin typeface="Arial" pitchFamily="34" charset="0"/>
                <a:ea typeface="ＭＳ Ｐゴシック" pitchFamily="1" charset="-128"/>
                <a:cs typeface="Arial" pitchFamily="34" charset="0"/>
              </a:rPr>
              <a:t>Our solution utilizes fuzzy matching algorithms and standardizing transliteration which would help the police to retrieve records more quickly, leading to better case outcomes and stronger community relations. This ultimately supports justice and accountability within the police department.</a:t>
            </a:r>
          </a:p>
          <a:p>
            <a:pPr marL="342900" marR="0" lvl="0" indent="-342900" algn="just" defTabSz="457200" rtl="0" eaLnBrk="1" fontAlgn="base" latinLnBrk="0" hangingPunct="1">
              <a:lnSpc>
                <a:spcPct val="150000"/>
              </a:lnSpc>
              <a:spcBef>
                <a:spcPct val="0"/>
              </a:spcBef>
              <a:spcAft>
                <a:spcPct val="0"/>
              </a:spcAft>
              <a:buClrTx/>
              <a:buSzTx/>
              <a:buFont typeface="Arial" panose="020B0604020202020204" pitchFamily="34" charset="0"/>
              <a:buChar char="•"/>
              <a:tabLst/>
              <a:defRPr/>
            </a:pPr>
            <a:r>
              <a:rPr lang="en-US" b="1" dirty="0">
                <a:latin typeface="Arial" pitchFamily="34" charset="0"/>
                <a:cs typeface="Arial" pitchFamily="34" charset="0"/>
              </a:rPr>
              <a:t>Benefits of the solution:</a:t>
            </a:r>
          </a:p>
          <a:p>
            <a:pPr marL="800100" lvl="1" indent="-342900" algn="just">
              <a:lnSpc>
                <a:spcPct val="150000"/>
              </a:lnSpc>
              <a:buFont typeface="Courier New" panose="02070309020205020404" pitchFamily="49" charset="0"/>
              <a:buChar char="o"/>
              <a:defRPr/>
            </a:pPr>
            <a:r>
              <a:rPr lang="en-US" sz="1600" b="1" dirty="0">
                <a:latin typeface="Arial" pitchFamily="34" charset="0"/>
                <a:cs typeface="Arial" pitchFamily="34" charset="0"/>
              </a:rPr>
              <a:t>Social Impact: </a:t>
            </a:r>
            <a:r>
              <a:rPr lang="en-US" sz="1600" dirty="0">
                <a:latin typeface="Arial" pitchFamily="34" charset="0"/>
                <a:cs typeface="Arial" pitchFamily="34" charset="0"/>
              </a:rPr>
              <a:t>Enhanced efficiency in law enforcement, leading to quicker investigations and improved public safety.</a:t>
            </a:r>
          </a:p>
          <a:p>
            <a:pPr marL="800100" lvl="1" indent="-342900" algn="just">
              <a:lnSpc>
                <a:spcPct val="150000"/>
              </a:lnSpc>
              <a:buFont typeface="Courier New" panose="02070309020205020404" pitchFamily="49" charset="0"/>
              <a:buChar char="o"/>
              <a:defRPr/>
            </a:pPr>
            <a:r>
              <a:rPr lang="en-US" sz="1600" b="1" dirty="0">
                <a:latin typeface="Arial" pitchFamily="34" charset="0"/>
                <a:cs typeface="Arial" pitchFamily="34" charset="0"/>
              </a:rPr>
              <a:t>Economic Impact: </a:t>
            </a:r>
            <a:r>
              <a:rPr lang="en-US" sz="1600" dirty="0">
                <a:latin typeface="Arial" pitchFamily="34" charset="0"/>
                <a:cs typeface="Arial" pitchFamily="34" charset="0"/>
              </a:rPr>
              <a:t>Reduced operational costs due to automated error detection and improved data management processes.</a:t>
            </a:r>
          </a:p>
          <a:p>
            <a:pPr marL="800100" lvl="1" indent="-342900" algn="just">
              <a:lnSpc>
                <a:spcPct val="150000"/>
              </a:lnSpc>
              <a:buFont typeface="Courier New" panose="02070309020205020404" pitchFamily="49" charset="0"/>
              <a:buChar char="o"/>
              <a:defRPr/>
            </a:pPr>
            <a:r>
              <a:rPr lang="en-US" sz="1600" b="1" dirty="0">
                <a:latin typeface="Arial" pitchFamily="34" charset="0"/>
                <a:cs typeface="Arial" pitchFamily="34" charset="0"/>
              </a:rPr>
              <a:t>Legal Impact: </a:t>
            </a:r>
            <a:r>
              <a:rPr lang="en-US" sz="1600" dirty="0">
                <a:latin typeface="Arial" pitchFamily="34" charset="0"/>
                <a:cs typeface="Arial" pitchFamily="34" charset="0"/>
              </a:rPr>
              <a:t>Improved accuracy of records minimizes legal risks and ensures justice is served effectively.</a:t>
            </a:r>
          </a:p>
          <a:p>
            <a:pPr marL="800100" lvl="1" indent="-342900" algn="just">
              <a:lnSpc>
                <a:spcPct val="150000"/>
              </a:lnSpc>
              <a:buFont typeface="Courier New" panose="02070309020205020404" pitchFamily="49" charset="0"/>
              <a:buChar char="o"/>
              <a:defRPr/>
            </a:pPr>
            <a:r>
              <a:rPr lang="en-US" sz="1600" b="1" dirty="0">
                <a:latin typeface="Arial" pitchFamily="34" charset="0"/>
                <a:cs typeface="Arial" pitchFamily="34" charset="0"/>
              </a:rPr>
              <a:t>Public Trust: </a:t>
            </a:r>
            <a:r>
              <a:rPr lang="en-US" sz="1600" dirty="0">
                <a:latin typeface="Arial" pitchFamily="34" charset="0"/>
                <a:cs typeface="Arial" pitchFamily="34" charset="0"/>
              </a:rPr>
              <a:t>Transparency and efficiency in handling sensitive data build trust between the police and the community.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t>Team Arjuna</a:t>
            </a:r>
            <a:endParaRPr lang="en-IN" b="1" dirty="0"/>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1403349" y="2332351"/>
            <a:ext cx="9385300" cy="1631216"/>
          </a:xfrm>
          <a:prstGeom prst="rect">
            <a:avLst/>
          </a:prstGeom>
          <a:noFill/>
          <a:ln w="9525">
            <a:noFill/>
            <a:miter lim="800000"/>
            <a:headEnd/>
            <a:tailEnd/>
          </a:ln>
        </p:spPr>
        <p:txBody>
          <a:bodyPr wrap="square">
            <a:spAutoFit/>
          </a:bodyPr>
          <a:lstStyle/>
          <a:p>
            <a:pPr marR="0" lvl="0" algn="just" defTabSz="457200" rtl="0" eaLnBrk="1" fontAlgn="base" latinLnBrk="0" hangingPunct="1">
              <a:lnSpc>
                <a:spcPct val="100000"/>
              </a:lnSpc>
              <a:spcBef>
                <a:spcPct val="0"/>
              </a:spcBef>
              <a:spcAft>
                <a:spcPct val="0"/>
              </a:spcAft>
              <a:buClrTx/>
              <a:buSzTx/>
              <a:tabLst/>
              <a:defRPr/>
            </a:pPr>
            <a:r>
              <a:rPr kumimoji="0" lang="en-US"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Reference:</a:t>
            </a:r>
          </a:p>
          <a:p>
            <a:pPr marR="0" lvl="0" algn="just" defTabSz="457200" rtl="0" eaLnBrk="1" fontAlgn="base" latinLnBrk="0" hangingPunct="1">
              <a:lnSpc>
                <a:spcPct val="100000"/>
              </a:lnSpc>
              <a:spcBef>
                <a:spcPct val="0"/>
              </a:spcBef>
              <a:spcAft>
                <a:spcPct val="0"/>
              </a:spcAft>
              <a:buClrTx/>
              <a:buSzTx/>
              <a:tabLst/>
              <a:defRPr/>
            </a:pPr>
            <a:endParaRPr lang="en-US" dirty="0">
              <a:solidFill>
                <a:prstClr val="black"/>
              </a:solidFill>
              <a:latin typeface="Arial" pitchFamily="34" charset="0"/>
              <a:cs typeface="Arial" pitchFamily="34" charset="0"/>
            </a:endParaRPr>
          </a:p>
          <a:p>
            <a:pPr marL="285750" marR="0" lvl="0" indent="-285750" algn="just" defTabSz="457200" rtl="0" eaLnBrk="1" fontAlgn="base" latinLnBrk="0" hangingPunct="1">
              <a:lnSpc>
                <a:spcPct val="30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hlinkClick r:id="rId3"/>
              </a:rPr>
              <a:t>https://drive.google.com/file/d/1e4fC5Bwp00_iCzjj-2sZN2FdoDGnf5fb/view?usp=drive_link</a:t>
            </a: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L="285750" marR="0" lvl="0" indent="-28575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hlinkClick r:id="rId4"/>
              </a:rPr>
              <a:t>https://drive.google.com/file/d/1Br1HW0yzQN0y0rNoiJaE-CDNxqoAfENH/view?usp=sharing</a:t>
            </a:r>
            <a:endParaRPr kumimoji="0" lang="en-US" sz="16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5">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b="1" dirty="0"/>
              <a:t>Team Arjuna</a:t>
            </a:r>
            <a:endParaRPr lang="en-IN" b="1" dirty="0"/>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7725</TotalTime>
  <Words>578</Words>
  <Application>Microsoft Office PowerPoint</Application>
  <PresentationFormat>Widescreen</PresentationFormat>
  <Paragraphs>83</Paragraphs>
  <Slides>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ＭＳ Ｐゴシック</vt:lpstr>
      <vt:lpstr>Arial</vt:lpstr>
      <vt:lpstr>Calibri</vt:lpstr>
      <vt:lpstr>Courier New</vt:lpstr>
      <vt:lpstr>Garamond</vt:lpstr>
      <vt:lpstr>Times New Roman</vt:lpstr>
      <vt:lpstr>TradeGothic</vt:lpstr>
      <vt:lpstr>Wingdings</vt:lpstr>
      <vt:lpstr>Office Theme</vt:lpstr>
      <vt:lpstr>SMART INDIA HACKATHON 2024</vt:lpstr>
      <vt:lpstr>Fuzzy Name Conversion in Police Records</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Jeet Nakrani</cp:lastModifiedBy>
  <cp:revision>149</cp:revision>
  <dcterms:created xsi:type="dcterms:W3CDTF">2013-12-12T18:46:50Z</dcterms:created>
  <dcterms:modified xsi:type="dcterms:W3CDTF">2024-09-27T13:27:17Z</dcterms:modified>
  <cp:category/>
</cp:coreProperties>
</file>