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ppt/slideLayouts/slideLayout2.xml" Type="http://schemas.openxmlformats.org/officeDocument/2006/relationships/slideLayout"/><Relationship Id="rId6" Target="ppt/slideLayouts/slideLayout3.xml" Type="http://schemas.openxmlformats.org/officeDocument/2006/relationships/slideLayout"/><Relationship Id="rId7" Target="ppt/slideLayouts/slideLayout4.xml" Type="http://schemas.openxmlformats.org/officeDocument/2006/relationships/slideLayout"/><Relationship Id="rId8" Target="ppt/slideLayouts/slideLayout5.xml" Type="http://schemas.openxmlformats.org/officeDocument/2006/relationships/slideLayout"/><Relationship Id="rId9" Target="ppt/slideLayouts/slideLayout6.xml" Type="http://schemas.openxmlformats.org/officeDocument/2006/relationships/slideLayout"/></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14" d="100"/>
          <a:sy n="114" d="100"/>
        </p:scale>
        <p:origin x="91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false">
  <p:cSld name="Blank">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itle" showMasterSp="false">
  <p:cSld name="标题幻灯片">
    <p:bg>
      <p:bgPr>
        <a:solidFill>
          <a:srgbClr val="FFFFFF"/>
        </a:solidFill>
      </p:bgPr>
    </p:bg>
    <p:spTree>
      <p:nvGrpSpPr>
        <p:cNvPr id="1" name=""/>
        <p:cNvGrpSpPr/>
        <p:nvPr/>
      </p:nvGrpSpPr>
      <p:grpSpPr>
        <a:xfrm>
          <a:off x="0" y="0"/>
          <a:ext cx="0" cy="0"/>
          <a:chOff x="0" y="0"/>
          <a:chExt cx="0" cy="0"/>
        </a:xfrm>
      </p:grpSpPr>
      <p:sp>
        <p:nvSpPr>
          <p:cNvPr name="AutoShape 2" id="2"/>
          <p:cNvSpPr/>
          <p:nvPr/>
        </p:nvSpPr>
        <p:spPr>
          <a:xfrm>
            <a:off x="0" y="0"/>
            <a:ext cx="12192000" cy="6858000"/>
          </a:xfrm>
          <a:prstGeom prst="rect">
            <a:avLst/>
          </a:prstGeom>
          <a:blipFill>
            <a:blip r:embed="rId2"/>
            <a:stretch>
              <a:fillRect t="0" l="0" b="0" r="0"/>
            </a:stretch>
          </a:blipFill>
          <a:ln cap="flat" cmpd="sng">
            <a:prstDash val="solid"/>
          </a:ln>
        </p:spPr>
        <p:txBody>
          <a:bodyPr vert="horz" anchor="ctr" tIns="45720" lIns="91440" bIns="45720" rIns="91440">
            <a:normAutofit/>
          </a:bodyPr>
          <a:p>
            <a:pPr algn="ctr" marL="0"/>
          </a:p>
        </p:txBody>
      </p:sp>
      <p:sp>
        <p:nvSpPr>
          <p:cNvPr name="AutoShape 3" id="3"/>
          <p:cNvSpPr/>
          <p:nvPr>
            <p:ph type="subTitle" idx="1"/>
          </p:nvPr>
        </p:nvSpPr>
        <p:spPr>
          <a:xfrm>
            <a:off x="808397" y="3337041"/>
            <a:ext cx="5426076" cy="558799"/>
          </a:xfrm>
        </p:spPr>
        <p:txBody>
          <a:bodyPr vert="horz" anchor="ctr" tIns="45720" lIns="91440" bIns="45720" rIns="91440">
            <a:normAutofit/>
          </a:bodyPr>
          <a:p>
            <a:pPr algn="l" indent="0" marL="0">
              <a:lnSpc>
                <a:spcPct val="90000"/>
              </a:lnSpc>
              <a:spcBef>
                <a:spcPts val="1000"/>
              </a:spcBef>
            </a:pPr>
            <a:r>
              <a:rPr lang="en-US" b="false" i="false" sz="2000" baseline="0" u="none">
                <a:solidFill>
                  <a:srgbClr val="FFFFFF"/>
                </a:solidFill>
                <a:latin typeface="Arial"/>
                <a:ea typeface="Arial"/>
              </a:rPr>
              <a:t>Click to edit Master subtitle style</a:t>
            </a:r>
          </a:p>
        </p:txBody>
      </p:sp>
      <p:sp>
        <p:nvSpPr>
          <p:cNvPr name="AutoShape 4" id="4"/>
          <p:cNvSpPr/>
          <p:nvPr>
            <p:ph type="ctrTitle"/>
          </p:nvPr>
        </p:nvSpPr>
        <p:spPr>
          <a:xfrm>
            <a:off x="808397" y="2012476"/>
            <a:ext cx="5426076" cy="1324566"/>
          </a:xfrm>
        </p:spPr>
        <p:txBody>
          <a:bodyPr vert="horz" anchor="ctr" tIns="45720" lIns="91440" bIns="45720" rIns="91440">
            <a:normAutofit/>
          </a:bodyPr>
          <a:p>
            <a:pPr algn="l">
              <a:lnSpc>
                <a:spcPct val="90000"/>
              </a:lnSpc>
              <a:spcBef>
                <a:spcPct val="0"/>
              </a:spcBef>
            </a:pPr>
            <a:r>
              <a:rPr lang="en-US" b="true" i="false" sz="4000" baseline="0" u="none">
                <a:solidFill>
                  <a:srgbClr val="FFFFFF"/>
                </a:solidFill>
                <a:latin typeface="Arial"/>
                <a:ea typeface="Arial"/>
              </a:rPr>
              <a:t>Click to edit Master title style</a:t>
            </a:r>
          </a:p>
        </p:txBody>
      </p:sp>
      <p:sp>
        <p:nvSpPr>
          <p:cNvPr name="AutoShape 5" id="5"/>
          <p:cNvSpPr/>
          <p:nvPr>
            <p:ph type="body" sz="quarter" idx="10"/>
          </p:nvPr>
        </p:nvSpPr>
        <p:spPr>
          <a:xfrm>
            <a:off x="808397" y="4940892"/>
            <a:ext cx="5426076" cy="296271"/>
          </a:xfrm>
        </p:spPr>
        <p:txBody>
          <a:bodyPr vert="horz" anchor="ctr" tIns="45720" lIns="91440" bIns="45720" rIns="91440">
            <a:noAutofit/>
          </a:bodyPr>
          <a:p>
            <a:pPr algn="l" indent="0" marL="0">
              <a:lnSpc>
                <a:spcPct val="90000"/>
              </a:lnSpc>
              <a:spcBef>
                <a:spcPts val="1000"/>
              </a:spcBef>
            </a:pPr>
            <a:r>
              <a:rPr lang="en-US" b="false" i="false" sz="1500" baseline="0" u="none">
                <a:solidFill>
                  <a:srgbClr val="FFFFFF"/>
                </a:solidFill>
                <a:latin typeface="Arial"/>
                <a:ea typeface="Arial"/>
              </a:rPr>
              <a:t>Signature</a:t>
            </a:r>
          </a:p>
        </p:txBody>
      </p:sp>
      <p:sp>
        <p:nvSpPr>
          <p:cNvPr name="AutoShape 6" id="6"/>
          <p:cNvSpPr/>
          <p:nvPr>
            <p:ph type="body" sz="quarter" idx="11"/>
          </p:nvPr>
        </p:nvSpPr>
        <p:spPr>
          <a:xfrm>
            <a:off x="808397" y="5237163"/>
            <a:ext cx="5426076" cy="296271"/>
          </a:xfrm>
        </p:spPr>
        <p:txBody>
          <a:bodyPr vert="horz" anchor="ctr" tIns="45720" lIns="91440" bIns="45720" rIns="91440">
            <a:noAutofit/>
          </a:bodyPr>
          <a:p>
            <a:pPr algn="l" indent="0" marL="0">
              <a:lnSpc>
                <a:spcPct val="90000"/>
              </a:lnSpc>
              <a:spcBef>
                <a:spcPts val="1000"/>
              </a:spcBef>
            </a:pPr>
            <a:r>
              <a:rPr lang="en-US" b="false" i="false" sz="1500" baseline="0" u="none">
                <a:solidFill>
                  <a:srgbClr val="FFFFFF"/>
                </a:solidFill>
                <a:latin typeface="Arial"/>
                <a:ea typeface="Arial"/>
              </a:rPr>
              <a:t>Date</a:t>
            </a:r>
          </a:p>
        </p:txBody>
      </p:sp>
      <p:sp>
        <p:nvSpPr>
          <p:cNvPr name="AutoShape 7" id="7"/>
          <p:cNvSpPr/>
          <p:nvPr/>
        </p:nvSpPr>
        <p:spPr>
          <a:xfrm>
            <a:off x="7879776" y="478970"/>
            <a:ext cx="2073243" cy="2046030"/>
          </a:xfrm>
          <a:prstGeom prst="rect">
            <a:avLst/>
          </a:prstGeom>
          <a:solidFill>
            <a:schemeClr val="accent3">
              <a:alpha val="48000"/>
              <a:lumMod val="50000"/>
            </a:schemeClr>
          </a:solidFill>
          <a:ln cap="flat" cmpd="sng">
            <a:prstDash val="solid"/>
          </a:ln>
        </p:spPr>
        <p:txBody>
          <a:bodyPr vert="horz" anchor="ctr" tIns="45720" lIns="91440" bIns="45720" rIns="91440">
            <a:normAutofit/>
          </a:bodyPr>
          <a:p>
            <a:pPr algn="ctr" marL="0"/>
          </a:p>
        </p:txBody>
      </p:sp>
      <p:sp>
        <p:nvSpPr>
          <p:cNvPr name="AutoShape 8" id="8"/>
          <p:cNvSpPr/>
          <p:nvPr/>
        </p:nvSpPr>
        <p:spPr>
          <a:xfrm>
            <a:off x="9506987" y="2027948"/>
            <a:ext cx="1522963" cy="1656739"/>
          </a:xfrm>
          <a:prstGeom prst="rect">
            <a:avLst/>
          </a:prstGeom>
          <a:solidFill>
            <a:schemeClr val="accent1">
              <a:alpha val="48000"/>
            </a:schemeClr>
          </a:solidFill>
          <a:ln cap="flat" cmpd="sng">
            <a:prstDash val="solid"/>
          </a:ln>
        </p:spPr>
        <p:txBody>
          <a:bodyPr vert="horz" anchor="ctr" tIns="45720" lIns="91440" bIns="45720" rIns="91440">
            <a:normAutofit/>
          </a:bodyPr>
          <a:p>
            <a:pPr algn="ctr" marL="0"/>
          </a:p>
        </p:txBody>
      </p:sp>
      <p:sp>
        <p:nvSpPr>
          <p:cNvPr name="AutoShape 9" id="9"/>
          <p:cNvSpPr/>
          <p:nvPr/>
        </p:nvSpPr>
        <p:spPr>
          <a:xfrm>
            <a:off x="6237836" y="3976571"/>
            <a:ext cx="1647731" cy="1646444"/>
          </a:xfrm>
          <a:prstGeom prst="rect">
            <a:avLst/>
          </a:prstGeom>
          <a:solidFill>
            <a:schemeClr val="accent1">
              <a:alpha val="31000"/>
            </a:schemeClr>
          </a:solidFill>
          <a:ln cap="flat" cmpd="sng">
            <a:prstDash val="solid"/>
          </a:ln>
        </p:spPr>
        <p:txBody>
          <a:bodyPr vert="horz" anchor="ctr" tIns="45720" lIns="91440" bIns="45720" rIns="91440">
            <a:normAutofit/>
          </a:bodyPr>
          <a:p>
            <a:pPr algn="ctr" marL="0"/>
          </a:p>
        </p:txBody>
      </p:sp>
      <p:sp>
        <p:nvSpPr>
          <p:cNvPr name="AutoShape 10" id="10"/>
          <p:cNvSpPr/>
          <p:nvPr/>
        </p:nvSpPr>
        <p:spPr>
          <a:xfrm>
            <a:off x="8388035" y="3375040"/>
            <a:ext cx="2915216" cy="2932954"/>
          </a:xfrm>
          <a:prstGeom prst="rect">
            <a:avLst/>
          </a:prstGeom>
          <a:solidFill>
            <a:schemeClr val="accent4">
              <a:alpha val="51000"/>
              <a:lumMod val="75000"/>
            </a:schemeClr>
          </a:solidFill>
          <a:ln cap="flat" cmpd="sng">
            <a:prstDash val="solid"/>
          </a:ln>
        </p:spPr>
        <p:txBody>
          <a:bodyPr vert="horz" anchor="ctr" tIns="45720" lIns="91440" bIns="45720" rIns="91440">
            <a:normAutofit/>
          </a:bodyPr>
          <a:p>
            <a:pPr algn="ctr" marL="0"/>
          </a:p>
        </p:txBody>
      </p:sp>
      <p:sp>
        <p:nvSpPr>
          <p:cNvPr name="AutoShape 11" id="11"/>
          <p:cNvSpPr/>
          <p:nvPr/>
        </p:nvSpPr>
        <p:spPr>
          <a:xfrm>
            <a:off x="7061702" y="5180273"/>
            <a:ext cx="2245259" cy="1646444"/>
          </a:xfrm>
          <a:prstGeom prst="rect">
            <a:avLst/>
          </a:prstGeom>
          <a:solidFill>
            <a:schemeClr val="accent6">
              <a:alpha val="84000"/>
              <a:lumMod val="50000"/>
            </a:schemeClr>
          </a:solidFill>
          <a:ln cap="flat" cmpd="sng">
            <a:prstDash val="solid"/>
          </a:ln>
        </p:spPr>
        <p:txBody>
          <a:bodyPr vert="horz" anchor="ctr" tIns="45720" lIns="91440" bIns="45720" rIns="91440">
            <a:normAutofit/>
          </a:bodyPr>
          <a:p>
            <a:pPr algn="ctr" marL="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showMasterSp="false">
  <p:cSld name="节标题">
    <p:bg>
      <p:bgPr>
        <a:solidFill>
          <a:srgbClr val="FFFFFF"/>
        </a:solidFill>
      </p:bgPr>
    </p:bg>
    <p:spTree>
      <p:nvGrpSpPr>
        <p:cNvPr id="1" name=""/>
        <p:cNvGrpSpPr/>
        <p:nvPr/>
      </p:nvGrpSpPr>
      <p:grpSpPr>
        <a:xfrm>
          <a:off x="0" y="0"/>
          <a:ext cx="0" cy="0"/>
          <a:chOff x="0" y="0"/>
          <a:chExt cx="0" cy="0"/>
        </a:xfrm>
      </p:grpSpPr>
      <p:sp>
        <p:nvSpPr>
          <p:cNvPr name="AutoShape 2" id="2"/>
          <p:cNvSpPr/>
          <p:nvPr/>
        </p:nvSpPr>
        <p:spPr>
          <a:xfrm>
            <a:off x="1785738" y="2025838"/>
            <a:ext cx="3145290" cy="3128207"/>
          </a:xfrm>
          <a:prstGeom prst="rect">
            <a:avLst/>
          </a:prstGeom>
          <a:blipFill>
            <a:blip r:embed="rId2"/>
            <a:srcRect/>
            <a:stretch>
              <a:fillRect t="0" l="-38266" b="0" r="-38266"/>
            </a:stretch>
          </a:blipFill>
          <a:ln cap="flat" cmpd="sng">
            <a:prstDash val="solid"/>
          </a:ln>
        </p:spPr>
        <p:txBody>
          <a:bodyPr vert="horz" anchor="ctr" tIns="45720" lIns="91440" bIns="45720" rIns="91440">
            <a:normAutofit/>
          </a:bodyPr>
          <a:p>
            <a:pPr algn="ctr" marL="0"/>
          </a:p>
        </p:txBody>
      </p:sp>
      <p:sp>
        <p:nvSpPr>
          <p:cNvPr name="AutoShape 3" id="3"/>
          <p:cNvSpPr/>
          <p:nvPr>
            <p:ph type="title"/>
          </p:nvPr>
        </p:nvSpPr>
        <p:spPr>
          <a:xfrm>
            <a:off x="5494441" y="3589942"/>
            <a:ext cx="5419185" cy="895350"/>
          </a:xfrm>
        </p:spPr>
        <p:txBody>
          <a:bodyPr vert="horz" anchor="b" tIns="45720" lIns="91440" bIns="45720" rIns="91440">
            <a:normAutofit/>
          </a:bodyPr>
          <a:p>
            <a:pPr algn="l">
              <a:lnSpc>
                <a:spcPct val="90000"/>
              </a:lnSpc>
              <a:spcBef>
                <a:spcPct val="0"/>
              </a:spcBef>
            </a:pPr>
            <a:r>
              <a:rPr lang="en-US" b="true" i="false" sz="2400" baseline="0" u="none">
                <a:solidFill>
                  <a:srgbClr val="000000"/>
                </a:solidFill>
                <a:latin typeface="Arial"/>
                <a:ea typeface="Arial"/>
              </a:rPr>
              <a:t>Click to edit Master title style</a:t>
            </a:r>
          </a:p>
        </p:txBody>
      </p:sp>
      <p:sp>
        <p:nvSpPr>
          <p:cNvPr name="AutoShape 4" id="4"/>
          <p:cNvSpPr/>
          <p:nvPr>
            <p:ph type="body" idx="1"/>
          </p:nvPr>
        </p:nvSpPr>
        <p:spPr>
          <a:xfrm>
            <a:off x="5495557" y="4485292"/>
            <a:ext cx="5419185" cy="1015623"/>
          </a:xfrm>
        </p:spPr>
        <p:txBody>
          <a:bodyPr vert="horz" anchor="t" tIns="45720" lIns="91440" bIns="45720" rIns="91440">
            <a:normAutofit/>
          </a:bodyPr>
          <a:p>
            <a:pPr algn="l" indent="0" marL="0">
              <a:lnSpc>
                <a:spcPct val="100000"/>
              </a:lnSpc>
              <a:spcBef>
                <a:spcPts val="1000"/>
              </a:spcBef>
            </a:pPr>
            <a:r>
              <a:rPr lang="en-US" b="false" i="false" sz="1100" baseline="0" u="none">
                <a:solidFill>
                  <a:srgbClr val="000000"/>
                </a:solidFill>
                <a:latin typeface="Arial"/>
                <a:ea typeface="Arial"/>
              </a:rPr>
              <a:t>Edit Master text styles</a:t>
            </a:r>
          </a:p>
        </p:txBody>
      </p:sp>
      <p:sp>
        <p:nvSpPr>
          <p:cNvPr name="AutoShape 5" id="5"/>
          <p:cNvSpPr/>
          <p:nvPr/>
        </p:nvSpPr>
        <p:spPr>
          <a:xfrm>
            <a:off x="2735385" y="2930630"/>
            <a:ext cx="2554740" cy="2570285"/>
          </a:xfrm>
          <a:prstGeom prst="rect">
            <a:avLst/>
          </a:prstGeom>
          <a:solidFill>
            <a:schemeClr val="accent4">
              <a:alpha val="51000"/>
              <a:lumMod val="75000"/>
            </a:schemeClr>
          </a:solidFill>
          <a:ln cap="flat" cmpd="sng">
            <a:prstDash val="solid"/>
          </a:ln>
        </p:spPr>
        <p:txBody>
          <a:bodyPr vert="horz" anchor="ctr" tIns="45720" lIns="91440" bIns="45720" rIns="91440">
            <a:normAutofit/>
          </a:bodyPr>
          <a:p>
            <a:pPr algn="ctr" marL="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p:bgPr>
    </p:bg>
    <p:spTree>
      <p:nvGrpSpPr>
        <p:cNvPr id="1" name=""/>
        <p:cNvGrpSpPr/>
        <p:nvPr/>
      </p:nvGrpSpPr>
      <p:grpSpPr>
        <a:xfrm>
          <a:off x="0" y="0"/>
          <a:ext cx="0" cy="0"/>
          <a:chOff x="0" y="0"/>
          <a:chExt cx="0" cy="0"/>
        </a:xfrm>
      </p:grpSpPr>
      <p:sp>
        <p:nvSpPr>
          <p:cNvPr name="AutoShape 2" id="2"/>
          <p:cNvSpPr/>
          <p:nvPr>
            <p:ph type="dt" sz="half" idx="10"/>
          </p:nvPr>
        </p:nvSpPr>
        <p:spPr>
          <a:xfrm>
            <a:off x="5401732" y="6240463"/>
            <a:ext cx="1388536" cy="206381"/>
          </a:xfrm>
        </p:spPr>
        <p:txBody>
          <a:bodyPr vert="horz" anchor="ctr" tIns="45720" lIns="91440" bIns="45720" rIns="91440">
            <a:normAutofit/>
          </a:bodyPr>
          <a:p>
            <a:pPr algn="ctr" marL="0"/>
            <a:r>
              <a:rPr lang="zh-CN" b="false" i="false" sz="1000" baseline="0" u="none" altLang="en-US">
                <a:solidFill>
                  <a:srgbClr val="000000">
                    <a:lumMod val="50000"/>
                    <a:lumOff val="50000"/>
                  </a:srgbClr>
                </a:solidFill>
                <a:latin typeface="Arial"/>
                <a:ea typeface="Arial"/>
              </a:rPr>
              <a:t>2024/8/12</a:t>
            </a:r>
          </a:p>
        </p:txBody>
      </p:sp>
      <p:sp>
        <p:nvSpPr>
          <p:cNvPr name="AutoShape 3" id="3"/>
          <p:cNvSpPr/>
          <p:nvPr>
            <p:ph type="sldNum" sz="quarter" idx="12"/>
          </p:nvPr>
        </p:nvSpPr>
        <p:spPr>
          <a:xfrm>
            <a:off x="8610599" y="6240463"/>
            <a:ext cx="2909888" cy="206381"/>
          </a:xfrm>
        </p:spPr>
        <p:txBody>
          <a:bodyPr vert="horz" anchor="ctr" tIns="45720" lIns="91440" bIns="45720" rIns="91440">
            <a:normAutofit/>
          </a:bodyPr>
          <a:p>
            <a:pPr algn="r" marL="0"/>
            <a:fld type="slidenum" id="{3386411A-70EE-422D-B97C-F56BEE3FF077}">
              <a:rPr lang="zh-CN" b="false" i="false" sz="1000" baseline="0" u="none" altLang="en-US">
                <a:solidFill>
                  <a:srgbClr val="000000">
                    <a:lumMod val="50000"/>
                    <a:lumOff val="50000"/>
                  </a:srgbClr>
                </a:solidFill>
                <a:latin typeface="Arial"/>
                <a:ea typeface="Arial"/>
              </a:rPr>
              <a:t>‹#›</a:t>
            </a:fld>
          </a:p>
        </p:txBody>
      </p:sp>
      <p:sp>
        <p:nvSpPr>
          <p:cNvPr name="AutoShape 4" id="4"/>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Arial"/>
                <a:ea typeface="Arial"/>
              </a:rPr>
              <a:t>Click to edit Master title style</a:t>
            </a:r>
          </a:p>
        </p:txBody>
      </p:sp>
      <p:sp>
        <p:nvSpPr>
          <p:cNvPr name="AutoShape 5" id="5"/>
          <p:cNvSpPr/>
          <p:nvPr>
            <p:ph type="obj" sz="quarter" idx="13"/>
          </p:nvPr>
        </p:nvSpPr>
        <p:spPr>
          <a:xfrm>
            <a:off x="669925" y="1130299"/>
            <a:ext cx="10850563" cy="5006975"/>
          </a:xfrm>
        </p:spPr>
        <p:txBody>
          <a:bodyPr vert="horz" anchor="t" tIns="45720" lIns="91440" bIns="45720" rIns="91440">
            <a:normAutofit/>
          </a:bodyPr>
          <a:p>
            <a:pPr algn="l" indent="-228589" marL="228589">
              <a:lnSpc>
                <a:spcPct val="90000"/>
              </a:lnSpc>
              <a:spcBef>
                <a:spcPts val="1000"/>
              </a:spcBef>
            </a:pPr>
            <a:r>
              <a:rPr lang="en-US" b="false" i="false" sz="1800" baseline="0" u="none">
                <a:solidFill>
                  <a:srgbClr val="000000"/>
                </a:solidFill>
                <a:latin typeface="Arial"/>
                <a:ea typeface="Arial"/>
              </a:rPr>
              <a:t>Edit Master text styles</a:t>
            </a:r>
          </a:p>
          <a:p>
            <a:pPr algn="l" indent="-228589" lvl="1" marL="685766">
              <a:lnSpc>
                <a:spcPct val="90000"/>
              </a:lnSpc>
              <a:spcBef>
                <a:spcPts val="500"/>
              </a:spcBef>
            </a:pPr>
            <a:r>
              <a:rPr lang="en-US" b="false" i="false" sz="1600" baseline="0" u="none">
                <a:solidFill>
                  <a:srgbClr val="000000"/>
                </a:solidFill>
                <a:latin typeface="Arial"/>
                <a:ea typeface="Arial"/>
              </a:rPr>
              <a:t>Second level</a:t>
            </a:r>
          </a:p>
          <a:p>
            <a:pPr algn="l" indent="-228589" lvl="2" marL="1142942">
              <a:lnSpc>
                <a:spcPct val="90000"/>
              </a:lnSpc>
              <a:spcBef>
                <a:spcPts val="500"/>
              </a:spcBef>
            </a:pPr>
            <a:r>
              <a:rPr lang="en-US" b="false" i="false" sz="1400" baseline="0" u="none">
                <a:solidFill>
                  <a:srgbClr val="000000"/>
                </a:solidFill>
                <a:latin typeface="Arial"/>
                <a:ea typeface="Arial"/>
              </a:rPr>
              <a:t>Third level</a:t>
            </a:r>
          </a:p>
          <a:p>
            <a:pPr algn="l" indent="-228589" lvl="3" marL="1600120">
              <a:lnSpc>
                <a:spcPct val="90000"/>
              </a:lnSpc>
              <a:spcBef>
                <a:spcPts val="500"/>
              </a:spcBef>
            </a:pPr>
            <a:r>
              <a:rPr lang="en-US" b="false" i="false" sz="1200" baseline="0" u="none">
                <a:solidFill>
                  <a:srgbClr val="000000"/>
                </a:solidFill>
                <a:latin typeface="Arial"/>
                <a:ea typeface="Arial"/>
              </a:rPr>
              <a:t>Fourth level</a:t>
            </a:r>
          </a:p>
          <a:p>
            <a:pPr algn="l" indent="-228589" lvl="4" marL="2057298">
              <a:lnSpc>
                <a:spcPct val="90000"/>
              </a:lnSpc>
              <a:spcBef>
                <a:spcPts val="500"/>
              </a:spcBef>
            </a:pPr>
            <a:r>
              <a:rPr lang="en-US" b="false" i="false" sz="1200" baseline="0" u="none">
                <a:solidFill>
                  <a:srgbClr val="000000"/>
                </a:solidFill>
                <a:latin typeface="Arial"/>
                <a:ea typeface="Arial"/>
              </a:rPr>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仅标题页">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Arial"/>
                <a:ea typeface="Arial"/>
              </a:rPr>
              <a:t>Click to edit Master title style</a:t>
            </a:r>
          </a:p>
        </p:txBody>
      </p:sp>
      <p:sp>
        <p:nvSpPr>
          <p:cNvPr name="AutoShape 3" id="3"/>
          <p:cNvSpPr/>
          <p:nvPr>
            <p:ph type="dt" sz="half" idx="10"/>
          </p:nvPr>
        </p:nvSpPr>
        <p:spPr>
          <a:xfrm>
            <a:off x="5401732" y="6240463"/>
            <a:ext cx="1388536" cy="206381"/>
          </a:xfrm>
        </p:spPr>
        <p:txBody>
          <a:bodyPr vert="horz" anchor="ctr" tIns="45720" lIns="91440" bIns="45720" rIns="91440">
            <a:normAutofit/>
          </a:bodyPr>
          <a:p>
            <a:pPr algn="ctr" marL="0"/>
            <a:r>
              <a:rPr lang="zh-CN" b="false" i="false" sz="1000" baseline="0" u="none" altLang="en-US">
                <a:solidFill>
                  <a:srgbClr val="000000">
                    <a:lumMod val="50000"/>
                    <a:lumOff val="50000"/>
                  </a:srgbClr>
                </a:solidFill>
                <a:latin typeface="Arial"/>
                <a:ea typeface="Arial"/>
              </a:rPr>
              <a:t>2024/8/12</a:t>
            </a:r>
          </a:p>
        </p:txBody>
      </p:sp>
      <p:sp>
        <p:nvSpPr>
          <p:cNvPr name="AutoShape 4" id="4"/>
          <p:cNvSpPr/>
          <p:nvPr>
            <p:ph type="ftr" sz="quarter" idx="11"/>
          </p:nvPr>
        </p:nvSpPr>
        <p:spPr>
          <a:xfrm>
            <a:off x="669924" y="6240463"/>
            <a:ext cx="4140201" cy="206381"/>
          </a:xfrm>
          <a:prstGeom prst="rect">
            <a:avLst/>
          </a:prstGeom>
        </p:spPr>
        <p:txBody>
          <a:bodyPr vert="horz" anchor="t" tIns="45720" lIns="91440" bIns="45720" rIns="91440">
            <a:normAutofit/>
          </a:bodyPr>
          <a:p>
            <a:pPr algn="l" marL="0"/>
            <a:r>
              <a:rPr lang="en-US" b="false" i="false" sz="1800" baseline="0" u="none">
                <a:solidFill>
                  <a:srgbClr val="000000"/>
                </a:solidFill>
                <a:latin typeface="Arial"/>
                <a:ea typeface="Arial"/>
              </a:rPr>
              <a:t>OfficePLU</a:t>
            </a:r>
          </a:p>
        </p:txBody>
      </p:sp>
      <p:sp>
        <p:nvSpPr>
          <p:cNvPr name="AutoShape 5" id="5"/>
          <p:cNvSpPr/>
          <p:nvPr>
            <p:ph type="sldNum" sz="quarter" idx="12"/>
          </p:nvPr>
        </p:nvSpPr>
        <p:spPr>
          <a:xfrm>
            <a:off x="8610599" y="6240463"/>
            <a:ext cx="2909888" cy="206381"/>
          </a:xfrm>
        </p:spPr>
        <p:txBody>
          <a:bodyPr vert="horz" anchor="ctr" tIns="45720" lIns="91440" bIns="45720" rIns="91440">
            <a:normAutofit/>
          </a:bodyPr>
          <a:p>
            <a:pPr algn="r" marL="0"/>
            <a:fld type="slidenum" id="{3386411A-70EE-422D-B97C-F56BEE3FF077}">
              <a:rPr lang="zh-CN" b="false" i="false" sz="1000" baseline="0" u="none" altLang="en-US">
                <a:solidFill>
                  <a:srgbClr val="000000">
                    <a:lumMod val="50000"/>
                    <a:lumOff val="50000"/>
                  </a:srgbClr>
                </a:solidFill>
                <a:latin typeface="Arial"/>
                <a:ea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showMasterSp="false">
  <p:cSld name="末尾幻灯片">
    <p:bg>
      <p:bgPr>
        <a:solidFill>
          <a:srgbClr val="FFFFFF"/>
        </a:solidFill>
      </p:bgPr>
    </p:bg>
    <p:spTree>
      <p:nvGrpSpPr>
        <p:cNvPr id="1" name=""/>
        <p:cNvGrpSpPr/>
        <p:nvPr/>
      </p:nvGrpSpPr>
      <p:grpSpPr>
        <a:xfrm>
          <a:off x="0" y="0"/>
          <a:ext cx="0" cy="0"/>
          <a:chOff x="0" y="0"/>
          <a:chExt cx="0" cy="0"/>
        </a:xfrm>
      </p:grpSpPr>
      <p:sp>
        <p:nvSpPr>
          <p:cNvPr name="AutoShape 2" id="2"/>
          <p:cNvSpPr/>
          <p:nvPr/>
        </p:nvSpPr>
        <p:spPr>
          <a:xfrm>
            <a:off x="0" y="0"/>
            <a:ext cx="12192000" cy="6858000"/>
          </a:xfrm>
          <a:prstGeom prst="rect">
            <a:avLst/>
          </a:prstGeom>
          <a:blipFill>
            <a:blip r:embed="rId2"/>
            <a:stretch>
              <a:fillRect t="0" l="0" b="0" r="0"/>
            </a:stretch>
          </a:blipFill>
          <a:ln cap="flat" cmpd="sng">
            <a:prstDash val="solid"/>
          </a:ln>
        </p:spPr>
        <p:txBody>
          <a:bodyPr vert="horz" anchor="ctr" tIns="45720" lIns="91440" bIns="45720" rIns="91440">
            <a:normAutofit/>
          </a:bodyPr>
          <a:p>
            <a:pPr algn="ctr" marL="0"/>
          </a:p>
        </p:txBody>
      </p:sp>
      <p:sp>
        <p:nvSpPr>
          <p:cNvPr name="AutoShape 3" id="3"/>
          <p:cNvSpPr/>
          <p:nvPr/>
        </p:nvSpPr>
        <p:spPr>
          <a:xfrm>
            <a:off x="1060678" y="1283290"/>
            <a:ext cx="9941152" cy="4633875"/>
          </a:xfrm>
          <a:prstGeom prst="rect">
            <a:avLst/>
          </a:prstGeom>
          <a:solidFill>
            <a:srgbClr val="000000">
              <a:alpha val="25000"/>
              <a:lumMod val="95000"/>
              <a:lumOff val="5000"/>
            </a:srgbClr>
          </a:solidFill>
          <a:ln cap="flat" cmpd="sng">
            <a:prstDash val="solid"/>
          </a:ln>
        </p:spPr>
        <p:txBody>
          <a:bodyPr vert="horz" anchor="ctr" tIns="45720" lIns="91440" bIns="45720" rIns="91440">
            <a:normAutofit/>
          </a:bodyPr>
          <a:p>
            <a:pPr algn="ctr" marL="0"/>
          </a:p>
        </p:txBody>
      </p:sp>
      <p:sp>
        <p:nvSpPr>
          <p:cNvPr name="AutoShape 4" id="4"/>
          <p:cNvSpPr/>
          <p:nvPr>
            <p:ph type="ctrTitle"/>
          </p:nvPr>
        </p:nvSpPr>
        <p:spPr>
          <a:xfrm>
            <a:off x="3382962" y="2165577"/>
            <a:ext cx="5426076" cy="1621509"/>
          </a:xfrm>
        </p:spPr>
        <p:txBody>
          <a:bodyPr vert="horz" anchor="b" tIns="45720" lIns="91440" bIns="45720" rIns="91440">
            <a:normAutofit/>
          </a:bodyPr>
          <a:p>
            <a:pPr algn="ctr" indent="0" marL="0">
              <a:lnSpc>
                <a:spcPct val="90000"/>
              </a:lnSpc>
              <a:spcBef>
                <a:spcPct val="0"/>
              </a:spcBef>
            </a:pPr>
            <a:r>
              <a:rPr lang="en-US" b="true" i="false" sz="3200" baseline="0" u="none">
                <a:solidFill>
                  <a:srgbClr val="FFFFFF"/>
                </a:solidFill>
                <a:latin typeface="Arial"/>
                <a:ea typeface="Arial"/>
              </a:rPr>
              <a:t>Conclusion</a:t>
            </a:r>
          </a:p>
        </p:txBody>
      </p:sp>
      <p:sp>
        <p:nvSpPr>
          <p:cNvPr name="AutoShape 5" id="5"/>
          <p:cNvSpPr/>
          <p:nvPr>
            <p:ph type="body" sz="quarter" idx="18"/>
          </p:nvPr>
        </p:nvSpPr>
        <p:spPr>
          <a:xfrm>
            <a:off x="3382962" y="4471813"/>
            <a:ext cx="5426076" cy="310871"/>
          </a:xfrm>
        </p:spPr>
        <p:txBody>
          <a:bodyPr vert="horz" anchor="t" tIns="45720" lIns="91440" bIns="45720" rIns="91440">
            <a:normAutofit/>
          </a:bodyPr>
          <a:p>
            <a:pPr fontAlgn="auto" algn="ctr" indent="-228589" marR="0" marL="228589">
              <a:lnSpc>
                <a:spcPct val="90000"/>
              </a:lnSpc>
              <a:spcBef>
                <a:spcPts val="1000"/>
              </a:spcBef>
              <a:spcAft>
                <a:spcPct val="0"/>
              </a:spcAft>
            </a:pPr>
            <a:r>
              <a:rPr lang="en-US" b="false" i="false" sz="1500" baseline="0" u="none">
                <a:solidFill>
                  <a:srgbClr val="FFFFFF"/>
                </a:solidFill>
                <a:latin typeface="Arial"/>
                <a:ea typeface="Arial"/>
              </a:rPr>
              <a:t>Data</a:t>
            </a:r>
          </a:p>
        </p:txBody>
      </p:sp>
      <p:sp>
        <p:nvSpPr>
          <p:cNvPr name="AutoShape 6" id="6"/>
          <p:cNvSpPr/>
          <p:nvPr>
            <p:ph type="body" sz="quarter" idx="10"/>
          </p:nvPr>
        </p:nvSpPr>
        <p:spPr>
          <a:xfrm>
            <a:off x="3382963" y="4175542"/>
            <a:ext cx="5426076" cy="296271"/>
          </a:xfrm>
        </p:spPr>
        <p:txBody>
          <a:bodyPr vert="horz" anchor="ctr" tIns="45720" lIns="91440" bIns="45720" rIns="91440">
            <a:noAutofit/>
          </a:bodyPr>
          <a:p>
            <a:pPr algn="ctr" indent="0" marL="0">
              <a:lnSpc>
                <a:spcPct val="90000"/>
              </a:lnSpc>
              <a:spcBef>
                <a:spcPts val="1000"/>
              </a:spcBef>
            </a:pPr>
            <a:r>
              <a:rPr lang="en-US" b="false" i="false" sz="1500" baseline="0" u="none">
                <a:solidFill>
                  <a:srgbClr val="FFFFFF"/>
                </a:solidFill>
                <a:latin typeface="Arial"/>
                <a:ea typeface="Arial"/>
              </a:rPr>
              <a:t>Signature</a:t>
            </a:r>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 Id="rId3" Target="../slideLayouts/slideLayout2.xml" Type="http://schemas.openxmlformats.org/officeDocument/2006/relationships/slideLayout"/><Relationship Id="rId4" Target="../slideLayouts/slideLayout3.xml" Type="http://schemas.openxmlformats.org/officeDocument/2006/relationships/slideLayout"/><Relationship Id="rId5" Target="../slideLayouts/slideLayout4.xml" Type="http://schemas.openxmlformats.org/officeDocument/2006/relationships/slideLayout"/><Relationship Id="rId6" Target="../slideLayouts/slideLayout5.xml" Type="http://schemas.openxmlformats.org/officeDocument/2006/relationships/slideLayout"/><Relationship Id="rId7" Target="../slideLayouts/slideLayout6.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a:prstGeom prst="rect">
            <a:avLst/>
          </a:prstGeo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Arial"/>
                <a:ea typeface="Arial"/>
              </a:rPr>
              <a:t>Click to edit Master title style</a:t>
            </a:r>
          </a:p>
        </p:txBody>
      </p:sp>
      <p:sp>
        <p:nvSpPr>
          <p:cNvPr name="AutoShape 3" id="3"/>
          <p:cNvSpPr/>
          <p:nvPr>
            <p:ph type="body" idx="1"/>
          </p:nvPr>
        </p:nvSpPr>
        <p:spPr>
          <a:xfrm>
            <a:off x="669924" y="1123950"/>
            <a:ext cx="10850563" cy="5019675"/>
          </a:xfrm>
          <a:prstGeom prst="rect">
            <a:avLst/>
          </a:prstGeom>
        </p:spPr>
        <p:txBody>
          <a:bodyPr vert="horz" anchor="t" tIns="45720" lIns="91440" bIns="45720" rIns="91440">
            <a:normAutofit/>
          </a:bodyPr>
          <a:p>
            <a:pPr algn="l" indent="-228589" marL="228589">
              <a:lnSpc>
                <a:spcPct val="90000"/>
              </a:lnSpc>
              <a:spcBef>
                <a:spcPts val="1000"/>
              </a:spcBef>
            </a:pPr>
            <a:r>
              <a:rPr lang="en-US" b="false" i="false" sz="1800" baseline="0" u="none">
                <a:solidFill>
                  <a:srgbClr val="000000"/>
                </a:solidFill>
                <a:latin typeface="Arial"/>
                <a:ea typeface="Arial"/>
              </a:rPr>
              <a:t>Edit Master text styles</a:t>
            </a:r>
          </a:p>
          <a:p>
            <a:pPr algn="l" indent="-228589" lvl="1" marL="685766">
              <a:lnSpc>
                <a:spcPct val="90000"/>
              </a:lnSpc>
              <a:spcBef>
                <a:spcPts val="500"/>
              </a:spcBef>
            </a:pPr>
            <a:r>
              <a:rPr lang="en-US" b="false" i="false" sz="1600" baseline="0" u="none">
                <a:solidFill>
                  <a:srgbClr val="000000"/>
                </a:solidFill>
                <a:latin typeface="Arial"/>
                <a:ea typeface="Arial"/>
              </a:rPr>
              <a:t>Second level</a:t>
            </a:r>
          </a:p>
          <a:p>
            <a:pPr algn="l" indent="-228589" lvl="2" marL="1142942">
              <a:lnSpc>
                <a:spcPct val="90000"/>
              </a:lnSpc>
              <a:spcBef>
                <a:spcPts val="500"/>
              </a:spcBef>
            </a:pPr>
            <a:r>
              <a:rPr lang="en-US" b="false" i="false" sz="1400" baseline="0" u="none">
                <a:solidFill>
                  <a:srgbClr val="000000"/>
                </a:solidFill>
                <a:latin typeface="Arial"/>
                <a:ea typeface="Arial"/>
              </a:rPr>
              <a:t>Third level</a:t>
            </a:r>
          </a:p>
          <a:p>
            <a:pPr algn="l" indent="-228589" lvl="3" marL="1600120">
              <a:lnSpc>
                <a:spcPct val="90000"/>
              </a:lnSpc>
              <a:spcBef>
                <a:spcPts val="500"/>
              </a:spcBef>
            </a:pPr>
            <a:r>
              <a:rPr lang="en-US" b="false" i="false" sz="1200" baseline="0" u="none">
                <a:solidFill>
                  <a:srgbClr val="000000"/>
                </a:solidFill>
                <a:latin typeface="Arial"/>
                <a:ea typeface="Arial"/>
              </a:rPr>
              <a:t>Fourth level</a:t>
            </a:r>
          </a:p>
          <a:p>
            <a:pPr algn="l" indent="-228589" lvl="4" marL="2057298">
              <a:lnSpc>
                <a:spcPct val="90000"/>
              </a:lnSpc>
              <a:spcBef>
                <a:spcPts val="500"/>
              </a:spcBef>
            </a:pPr>
            <a:r>
              <a:rPr lang="en-US" b="false" i="false" sz="1200" baseline="0" u="none">
                <a:solidFill>
                  <a:srgbClr val="000000"/>
                </a:solidFill>
                <a:latin typeface="Arial"/>
                <a:ea typeface="Arial"/>
              </a:rPr>
              <a:t>Fifth level</a:t>
            </a:r>
          </a:p>
        </p:txBody>
      </p:sp>
      <p:cxnSp>
        <p:nvCxnSpPr>
          <p:cNvPr name="Connector 4" id="4"/>
          <p:cNvCxnSpPr/>
          <p:nvPr/>
        </p:nvCxnSpPr>
        <p:spPr>
          <a:xfrm>
            <a:off x="669924" y="1028700"/>
            <a:ext cx="10850563" cy="0"/>
          </a:xfrm>
          <a:prstGeom prst="line">
            <a:avLst/>
          </a:prstGeom>
          <a:ln w="3175" cap="flat" cmpd="sng">
            <a:solidFill>
              <a:srgbClr val="000000">
                <a:lumMod val="50000"/>
                <a:lumOff val="50000"/>
              </a:srgbClr>
            </a:solidFill>
            <a:prstDash val="solid"/>
          </a:ln>
        </p:spPr>
      </p:cxnSp>
      <p:sp>
        <p:nvSpPr>
          <p:cNvPr name="AutoShape 5" id="5"/>
          <p:cNvSpPr/>
          <p:nvPr>
            <p:ph type="dt" sz="half" idx="2"/>
          </p:nvPr>
        </p:nvSpPr>
        <p:spPr>
          <a:xfrm>
            <a:off x="5401732" y="6240463"/>
            <a:ext cx="1388536" cy="206381"/>
          </a:xfrm>
          <a:prstGeom prst="rect">
            <a:avLst/>
          </a:prstGeom>
        </p:spPr>
        <p:txBody>
          <a:bodyPr vert="horz" anchor="ctr" tIns="45720" lIns="91440" bIns="45720" rIns="91440">
            <a:normAutofit/>
          </a:bodyPr>
          <a:p>
            <a:pPr algn="l" marL="0"/>
            <a:r>
              <a:rPr lang="zh-CN" b="false" i="false" sz="1800" baseline="0" u="none" altLang="en-US">
                <a:solidFill>
                  <a:srgbClr val="000000"/>
                </a:solidFill>
                <a:latin typeface="Arial"/>
                <a:ea typeface="Arial"/>
              </a:rPr>
              <a:t>2024/8/12</a:t>
            </a:r>
          </a:p>
        </p:txBody>
      </p:sp>
      <p:sp>
        <p:nvSpPr>
          <p:cNvPr name="AutoShape 6" id="6"/>
          <p:cNvSpPr/>
          <p:nvPr>
            <p:ph type="sldNum" sz="quarter" idx="4"/>
          </p:nvPr>
        </p:nvSpPr>
        <p:spPr>
          <a:xfrm>
            <a:off x="8610599" y="6240463"/>
            <a:ext cx="2909888" cy="206381"/>
          </a:xfrm>
          <a:prstGeom prst="rect">
            <a:avLst/>
          </a:prstGeom>
        </p:spPr>
        <p:txBody>
          <a:bodyPr vert="horz" anchor="ctr" tIns="45720" lIns="91440" bIns="45720" rIns="91440">
            <a:normAutofit/>
          </a:bodyPr>
          <a:p>
            <a:pPr algn="l" marL="0"/>
            <a:fld type="slidenum" id="{3386411A-70EE-422D-B97C-F56BEE3FF077}">
              <a:rPr lang="zh-CN" b="false" i="false" sz="1800" baseline="0" u="none" altLang="en-US">
                <a:solidFill>
                  <a:srgbClr val="000000"/>
                </a:solidFill>
                <a:latin typeface="Arial"/>
                <a:ea typeface="Arial"/>
              </a:rPr>
              <a:t>‹#›</a:t>
            </a:fld>
          </a:p>
        </p:txBody>
      </p:sp>
    </p:spTree>
  </p:cSld>
  <p:clrMap bg1="lt1" tx1="dk1" bg2="lt2" tx2="dk2" accent1="accent1" accent2="accent2" accent3="accent3" accent4="accent4" accent5="accent5" accent6="accent6" hlink="hlink" folHlink="folHlink"/>
  <p:sldLayoutIdLst>
    <p:sldLayoutId id="2147483655" r:id="rId1"/>
    <p:sldLayoutId id="2147483656" r:id="rId3"/>
    <p:sldLayoutId id="2147483657" r:id="rId4"/>
    <p:sldLayoutId id="2147483658" r:id="rId5"/>
    <p:sldLayoutId id="2147483659" r:id="rId6"/>
    <p:sldLayoutId id="2147483660" r:id="rId7"/>
  </p:sldLayoutIdLst>
  <p:hf sldNum="true" dt="false"/>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5.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5.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5.xml" Type="http://schemas.openxmlformats.org/officeDocument/2006/relationships/slideLayout"/><Relationship Id="rId2" Target="../media/image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5.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ctrTitle"/>
          </p:nvPr>
        </p:nvSpPr>
        <p:spPr>
          <a:xfrm>
            <a:off x="808396" y="2012476"/>
            <a:ext cx="7074569" cy="1324566"/>
          </a:xfrm>
        </p:spPr>
        <p:txBody>
          <a:bodyPr vert="horz" anchor="ctr" tIns="45720" lIns="91440" bIns="45720" rIns="91440">
            <a:normAutofit/>
          </a:bodyPr>
          <a:p>
            <a:pPr algn="l">
              <a:lnSpc>
                <a:spcPct val="90000"/>
              </a:lnSpc>
              <a:spcBef>
                <a:spcPct val="0"/>
              </a:spcBef>
            </a:pPr>
            <a:r>
              <a:rPr lang="en-US" b="true" i="false" sz="4000" baseline="0" u="none">
                <a:solidFill>
                  <a:srgbClr val="FFFFFF"/>
                </a:solidFill>
                <a:latin typeface="+mn-ea"/>
                <a:ea typeface="+mn-ea"/>
              </a:rPr>
              <a:t>Generative Adversarial Networks (GANs)</a:t>
            </a:r>
          </a:p>
        </p:txBody>
      </p:sp>
      <p:sp>
        <p:nvSpPr>
          <p:cNvPr name="AutoShape 3" id="3"/>
          <p:cNvSpPr/>
          <p:nvPr>
            <p:ph type="body" sz="quarter" idx="10"/>
          </p:nvPr>
        </p:nvSpPr>
        <p:spPr>
          <a:xfrm>
            <a:off x="868161" y="3429000"/>
            <a:ext cx="5426076" cy="296271"/>
          </a:xfrm>
        </p:spPr>
        <p:txBody>
          <a:bodyPr vert="horz" anchor="ctr" tIns="45720" lIns="91440" bIns="45720" rIns="91440">
            <a:normAutofit/>
          </a:bodyPr>
          <a:p>
            <a:pPr algn="l" indent="0" marL="0">
              <a:lnSpc>
                <a:spcPct val="90000"/>
              </a:lnSpc>
              <a:spcBef>
                <a:spcPts val="1000"/>
              </a:spcBef>
            </a:pPr>
            <a:r>
              <a:rPr lang="zh-CN" b="false" i="false" sz="1600" baseline="0" u="none" altLang="en-US">
                <a:solidFill>
                  <a:srgbClr val="FFFFFF"/>
                </a:solidFill>
                <a:latin typeface="微软雅黑"/>
                <a:ea typeface="微软雅黑"/>
              </a:rPr>
              <a:t>Reporter</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Variants of GANs</a:t>
            </a:r>
          </a:p>
        </p:txBody>
      </p:sp>
      <p:grpSp>
        <p:nvGrpSpPr>
          <p:cNvPr name="Group 3" id="3"/>
          <p:cNvGrpSpPr/>
          <p:nvPr/>
        </p:nvGrpSpPr>
        <p:grpSpPr>
          <a:xfrm>
            <a:off x="669925" y="1642004"/>
            <a:ext cx="10850563" cy="4519744"/>
            <a:chOff x="669925" y="1642004"/>
            <a:chExt cx="10850563" cy="4519744"/>
          </a:xfrm>
        </p:grpSpPr>
        <p:cxnSp>
          <p:nvCxnSpPr>
            <p:cNvPr name="Connector 4" id="4"/>
            <p:cNvCxnSpPr/>
            <p:nvPr/>
          </p:nvCxnSpPr>
          <p:spPr>
            <a:xfrm flipH="true">
              <a:off x="669925" y="3816466"/>
              <a:ext cx="3842634" cy="0"/>
            </a:xfrm>
            <a:prstGeom prst="line">
              <a:avLst/>
            </a:prstGeom>
            <a:ln w="3175" cap="rnd" cmpd="sng">
              <a:solidFill>
                <a:srgbClr val="FFFFFF">
                  <a:lumMod val="75000"/>
                </a:srgbClr>
              </a:solidFill>
              <a:prstDash val="solid"/>
            </a:ln>
          </p:spPr>
        </p:cxnSp>
        <p:cxnSp>
          <p:nvCxnSpPr>
            <p:cNvPr name="Connector 5" id="5"/>
            <p:cNvCxnSpPr/>
            <p:nvPr/>
          </p:nvCxnSpPr>
          <p:spPr>
            <a:xfrm>
              <a:off x="6710188" y="2021518"/>
              <a:ext cx="4810300" cy="0"/>
            </a:xfrm>
            <a:prstGeom prst="line">
              <a:avLst/>
            </a:prstGeom>
            <a:ln w="3175" cap="rnd" cmpd="sng">
              <a:solidFill>
                <a:srgbClr val="FFFFFF">
                  <a:lumMod val="75000"/>
                </a:srgbClr>
              </a:solidFill>
              <a:prstDash val="solid"/>
            </a:ln>
          </p:spPr>
        </p:cxnSp>
        <p:cxnSp>
          <p:nvCxnSpPr>
            <p:cNvPr name="Connector 6" id="6"/>
            <p:cNvCxnSpPr/>
            <p:nvPr/>
          </p:nvCxnSpPr>
          <p:spPr>
            <a:xfrm>
              <a:off x="7116826" y="5127035"/>
              <a:ext cx="4402074" cy="0"/>
            </a:xfrm>
            <a:prstGeom prst="line">
              <a:avLst/>
            </a:prstGeom>
            <a:ln w="3175" cap="rnd" cmpd="sng">
              <a:solidFill>
                <a:srgbClr val="FFFFFF">
                  <a:lumMod val="75000"/>
                </a:srgbClr>
              </a:solidFill>
              <a:prstDash val="solid"/>
            </a:ln>
          </p:spPr>
        </p:cxnSp>
        <p:grpSp>
          <p:nvGrpSpPr>
            <p:cNvPr name="Group 7" id="7"/>
            <p:cNvGrpSpPr/>
            <p:nvPr/>
          </p:nvGrpSpPr>
          <p:grpSpPr>
            <a:xfrm>
              <a:off x="4512559" y="2021518"/>
              <a:ext cx="3166882" cy="3234064"/>
              <a:chOff x="4512559" y="2021518"/>
              <a:chExt cx="3166882" cy="3234064"/>
            </a:xfrm>
          </p:grpSpPr>
          <p:grpSp>
            <p:nvGrpSpPr>
              <p:cNvPr name="Group 8" id="8"/>
              <p:cNvGrpSpPr/>
              <p:nvPr/>
            </p:nvGrpSpPr>
            <p:grpSpPr>
              <a:xfrm>
                <a:off x="4512559" y="2209162"/>
                <a:ext cx="1371878" cy="2952798"/>
                <a:chOff x="4512559" y="2209162"/>
                <a:chExt cx="1371878" cy="2952798"/>
              </a:xfrm>
            </p:grpSpPr>
            <p:grpSp>
              <p:nvGrpSpPr>
                <p:cNvPr name="Group 9" id="9"/>
                <p:cNvGrpSpPr/>
                <p:nvPr/>
              </p:nvGrpSpPr>
              <p:grpSpPr>
                <a:xfrm>
                  <a:off x="4708542" y="3050098"/>
                  <a:ext cx="935633" cy="1405976"/>
                  <a:chOff x="7868993" y="3085609"/>
                  <a:chExt cx="935633" cy="1405976"/>
                </a:xfrm>
                <a:solidFill>
                  <a:schemeClr val="accent1">
                    <a:lumMod val="75000"/>
                  </a:schemeClr>
                </a:solidFill>
              </p:grpSpPr>
              <p:sp>
                <p:nvSpPr>
                  <p:cNvPr name="Freeform 10" id="10"/>
                  <p:cNvSpPr/>
                  <p:nvPr/>
                </p:nvSpPr>
                <p:spPr>
                  <a:xfrm>
                    <a:off x="7868993" y="3085609"/>
                    <a:ext cx="796231" cy="613924"/>
                  </a:xfrm>
                  <a:custGeom>
                    <a:avLst/>
                    <a:gdLst/>
                    <a:ahLst/>
                    <a:cxnLst/>
                    <a:rect r="r" b="b" t="t" l="l"/>
                    <a:pathLst>
                      <a:path w="971" h="741" stroke="true" fill="norm" extrusionOk="false">
                        <a:moveTo>
                          <a:pt x="0" y="74"/>
                        </a:moveTo>
                        <a:lnTo>
                          <a:pt x="653" y="0"/>
                        </a:lnTo>
                        <a:lnTo>
                          <a:pt x="971" y="384"/>
                        </a:lnTo>
                        <a:lnTo>
                          <a:pt x="403" y="741"/>
                        </a:lnTo>
                        <a:lnTo>
                          <a:pt x="133" y="566"/>
                        </a:lnTo>
                        <a:lnTo>
                          <a:pt x="0" y="74"/>
                        </a:ln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sp>
                <p:nvSpPr>
                  <p:cNvPr name="Freeform 11" id="11"/>
                  <p:cNvSpPr/>
                  <p:nvPr/>
                </p:nvSpPr>
                <p:spPr>
                  <a:xfrm>
                    <a:off x="8080556" y="3131176"/>
                    <a:ext cx="487087" cy="325603"/>
                  </a:xfrm>
                  <a:custGeom>
                    <a:avLst/>
                    <a:gdLst/>
                    <a:ahLst/>
                    <a:cxnLst/>
                    <a:rect r="r" b="b" t="t" l="l"/>
                    <a:pathLst>
                      <a:path w="594" h="393" stroke="true" fill="norm" extrusionOk="false">
                        <a:moveTo>
                          <a:pt x="36" y="393"/>
                        </a:moveTo>
                        <a:lnTo>
                          <a:pt x="594" y="331"/>
                        </a:lnTo>
                        <a:lnTo>
                          <a:pt x="407" y="80"/>
                        </a:lnTo>
                        <a:lnTo>
                          <a:pt x="152" y="0"/>
                        </a:lnTo>
                        <a:lnTo>
                          <a:pt x="0" y="42"/>
                        </a:lnTo>
                        <a:lnTo>
                          <a:pt x="0" y="246"/>
                        </a:lnTo>
                        <a:lnTo>
                          <a:pt x="36" y="393"/>
                        </a:lnTo>
                        <a:close/>
                      </a:path>
                    </a:pathLst>
                  </a:custGeom>
                  <a:grpFill/>
                </p:spPr>
                <p:txBody>
                  <a:bodyPr vert="horz" anchor="t" wrap="square" tIns="45720" lIns="91440" bIns="45720" rIns="91440">
                    <a:normAutofit/>
                  </a:bodyPr>
                  <a:p>
                    <a:pPr algn="l" indent="0" marR="0" marL="0">
                      <a:lnSpc>
                        <a:spcPct val="90000"/>
                      </a:lnSpc>
                      <a:spcBef>
                        <a:spcPct val="0"/>
                      </a:spcBef>
                      <a:spcAft>
                        <a:spcPct val="0"/>
                      </a:spcAft>
                    </a:pPr>
                  </a:p>
                </p:txBody>
              </p:sp>
              <p:sp>
                <p:nvSpPr>
                  <p:cNvPr name="Freeform 12" id="12"/>
                  <p:cNvSpPr/>
                  <p:nvPr/>
                </p:nvSpPr>
                <p:spPr>
                  <a:xfrm>
                    <a:off x="7923933" y="3772440"/>
                    <a:ext cx="436246" cy="687661"/>
                  </a:xfrm>
                  <a:custGeom>
                    <a:avLst/>
                    <a:gdLst/>
                    <a:ahLst/>
                    <a:cxnLst/>
                    <a:rect r="r" b="b" t="t" l="l"/>
                    <a:pathLst>
                      <a:path w="225" h="351" stroke="true" fill="norm" extrusionOk="false">
                        <a:moveTo>
                          <a:pt x="55" y="351"/>
                        </a:moveTo>
                        <a:cubicBezTo>
                          <a:pt x="210" y="304"/>
                          <a:pt x="210" y="304"/>
                          <a:pt x="210" y="304"/>
                        </a:cubicBezTo>
                        <a:cubicBezTo>
                          <a:pt x="225" y="70"/>
                          <a:pt x="225" y="70"/>
                          <a:pt x="225" y="70"/>
                        </a:cubicBezTo>
                        <a:cubicBezTo>
                          <a:pt x="163" y="0"/>
                          <a:pt x="163" y="0"/>
                          <a:pt x="163" y="0"/>
                        </a:cubicBezTo>
                        <a:cubicBezTo>
                          <a:pt x="163" y="0"/>
                          <a:pt x="38" y="82"/>
                          <a:pt x="36" y="84"/>
                        </a:cubicBezTo>
                        <a:cubicBezTo>
                          <a:pt x="35" y="85"/>
                          <a:pt x="0" y="200"/>
                          <a:pt x="0" y="200"/>
                        </a:cubicBezTo>
                        <a:lnTo>
                          <a:pt x="55" y="351"/>
                        </a:ln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sp>
                <p:nvSpPr>
                  <p:cNvPr name="Freeform 13" id="13"/>
                  <p:cNvSpPr/>
                  <p:nvPr/>
                </p:nvSpPr>
                <p:spPr>
                  <a:xfrm>
                    <a:off x="8169937" y="4023478"/>
                    <a:ext cx="634689" cy="468107"/>
                  </a:xfrm>
                  <a:custGeom>
                    <a:avLst/>
                    <a:gdLst/>
                    <a:ahLst/>
                    <a:cxnLst/>
                    <a:rect r="r" b="b" t="t" l="l"/>
                    <a:pathLst>
                      <a:path w="327" h="239" stroke="true" fill="norm" extrusionOk="false">
                        <a:moveTo>
                          <a:pt x="6" y="23"/>
                        </a:moveTo>
                        <a:cubicBezTo>
                          <a:pt x="327" y="0"/>
                          <a:pt x="327" y="0"/>
                          <a:pt x="327" y="0"/>
                        </a:cubicBezTo>
                        <a:cubicBezTo>
                          <a:pt x="249" y="160"/>
                          <a:pt x="249" y="160"/>
                          <a:pt x="249" y="160"/>
                        </a:cubicBezTo>
                        <a:cubicBezTo>
                          <a:pt x="249" y="160"/>
                          <a:pt x="113" y="239"/>
                          <a:pt x="108" y="239"/>
                        </a:cubicBezTo>
                        <a:cubicBezTo>
                          <a:pt x="103" y="238"/>
                          <a:pt x="3" y="152"/>
                          <a:pt x="1" y="152"/>
                        </a:cubicBezTo>
                        <a:cubicBezTo>
                          <a:pt x="0" y="151"/>
                          <a:pt x="6" y="23"/>
                          <a:pt x="6" y="23"/>
                        </a:cubicBez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sp>
                <p:nvSpPr>
                  <p:cNvPr name="Freeform 14" id="14"/>
                  <p:cNvSpPr/>
                  <p:nvPr/>
                </p:nvSpPr>
                <p:spPr>
                  <a:xfrm>
                    <a:off x="8278998" y="3287763"/>
                    <a:ext cx="484626" cy="856676"/>
                  </a:xfrm>
                  <a:custGeom>
                    <a:avLst/>
                    <a:gdLst/>
                    <a:ahLst/>
                    <a:cxnLst/>
                    <a:rect r="r" b="b" t="t" l="l"/>
                    <a:pathLst>
                      <a:path w="591" h="1034" stroke="true" fill="norm" extrusionOk="false">
                        <a:moveTo>
                          <a:pt x="94" y="1034"/>
                        </a:moveTo>
                        <a:lnTo>
                          <a:pt x="579" y="968"/>
                        </a:lnTo>
                        <a:lnTo>
                          <a:pt x="591" y="497"/>
                        </a:lnTo>
                        <a:lnTo>
                          <a:pt x="402" y="24"/>
                        </a:lnTo>
                        <a:lnTo>
                          <a:pt x="321" y="0"/>
                        </a:lnTo>
                        <a:lnTo>
                          <a:pt x="0" y="19"/>
                        </a:lnTo>
                        <a:lnTo>
                          <a:pt x="94" y="1034"/>
                        </a:ln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grpSp>
            <p:sp>
              <p:nvSpPr>
                <p:cNvPr name="Freeform 15" id="15"/>
                <p:cNvSpPr/>
                <p:nvPr/>
              </p:nvSpPr>
              <p:spPr>
                <a:xfrm>
                  <a:off x="4720022" y="2209162"/>
                  <a:ext cx="1164415" cy="2952798"/>
                </a:xfrm>
                <a:custGeom>
                  <a:avLst/>
                  <a:gdLst/>
                  <a:ahLst/>
                  <a:cxnLst/>
                  <a:rect r="r" b="b" t="t" l="l"/>
                  <a:pathLst>
                    <a:path w="600" h="1506" stroke="true" fill="norm" extrusionOk="false">
                      <a:moveTo>
                        <a:pt x="121" y="0"/>
                      </a:moveTo>
                      <a:cubicBezTo>
                        <a:pt x="0" y="438"/>
                        <a:pt x="0" y="438"/>
                        <a:pt x="0" y="438"/>
                      </a:cubicBezTo>
                      <a:cubicBezTo>
                        <a:pt x="118" y="618"/>
                        <a:pt x="118" y="618"/>
                        <a:pt x="118" y="618"/>
                      </a:cubicBezTo>
                      <a:cubicBezTo>
                        <a:pt x="119" y="617"/>
                        <a:pt x="119" y="616"/>
                        <a:pt x="119" y="615"/>
                      </a:cubicBezTo>
                      <a:cubicBezTo>
                        <a:pt x="119" y="614"/>
                        <a:pt x="120" y="613"/>
                        <a:pt x="120" y="612"/>
                      </a:cubicBezTo>
                      <a:cubicBezTo>
                        <a:pt x="120" y="612"/>
                        <a:pt x="120" y="611"/>
                        <a:pt x="121" y="610"/>
                      </a:cubicBezTo>
                      <a:cubicBezTo>
                        <a:pt x="121" y="609"/>
                        <a:pt x="121" y="608"/>
                        <a:pt x="121" y="607"/>
                      </a:cubicBezTo>
                      <a:cubicBezTo>
                        <a:pt x="129" y="581"/>
                        <a:pt x="139" y="560"/>
                        <a:pt x="151" y="544"/>
                      </a:cubicBezTo>
                      <a:cubicBezTo>
                        <a:pt x="163" y="529"/>
                        <a:pt x="176" y="518"/>
                        <a:pt x="190" y="514"/>
                      </a:cubicBezTo>
                      <a:cubicBezTo>
                        <a:pt x="205" y="510"/>
                        <a:pt x="220" y="511"/>
                        <a:pt x="235" y="519"/>
                      </a:cubicBezTo>
                      <a:cubicBezTo>
                        <a:pt x="250" y="527"/>
                        <a:pt x="266" y="541"/>
                        <a:pt x="280" y="561"/>
                      </a:cubicBezTo>
                      <a:cubicBezTo>
                        <a:pt x="294" y="582"/>
                        <a:pt x="306" y="608"/>
                        <a:pt x="316" y="636"/>
                      </a:cubicBezTo>
                      <a:cubicBezTo>
                        <a:pt x="325" y="665"/>
                        <a:pt x="332" y="696"/>
                        <a:pt x="336" y="728"/>
                      </a:cubicBezTo>
                      <a:cubicBezTo>
                        <a:pt x="340" y="760"/>
                        <a:pt x="341" y="793"/>
                        <a:pt x="339" y="824"/>
                      </a:cubicBezTo>
                      <a:cubicBezTo>
                        <a:pt x="336" y="855"/>
                        <a:pt x="331" y="885"/>
                        <a:pt x="322" y="912"/>
                      </a:cubicBezTo>
                      <a:cubicBezTo>
                        <a:pt x="314" y="938"/>
                        <a:pt x="303" y="958"/>
                        <a:pt x="290" y="973"/>
                      </a:cubicBezTo>
                      <a:cubicBezTo>
                        <a:pt x="277" y="987"/>
                        <a:pt x="263" y="996"/>
                        <a:pt x="249" y="998"/>
                      </a:cubicBezTo>
                      <a:cubicBezTo>
                        <a:pt x="234" y="1000"/>
                        <a:pt x="219" y="997"/>
                        <a:pt x="204" y="987"/>
                      </a:cubicBezTo>
                      <a:cubicBezTo>
                        <a:pt x="189" y="978"/>
                        <a:pt x="175" y="963"/>
                        <a:pt x="162" y="942"/>
                      </a:cubicBezTo>
                      <a:cubicBezTo>
                        <a:pt x="161" y="941"/>
                        <a:pt x="160" y="940"/>
                        <a:pt x="160" y="939"/>
                      </a:cubicBezTo>
                      <a:cubicBezTo>
                        <a:pt x="159" y="938"/>
                        <a:pt x="159" y="937"/>
                        <a:pt x="158" y="936"/>
                      </a:cubicBezTo>
                      <a:cubicBezTo>
                        <a:pt x="158" y="935"/>
                        <a:pt x="157" y="934"/>
                        <a:pt x="157" y="933"/>
                      </a:cubicBezTo>
                      <a:cubicBezTo>
                        <a:pt x="156" y="932"/>
                        <a:pt x="155" y="931"/>
                        <a:pt x="155" y="930"/>
                      </a:cubicBezTo>
                      <a:cubicBezTo>
                        <a:pt x="88" y="1148"/>
                        <a:pt x="88" y="1148"/>
                        <a:pt x="88" y="1148"/>
                      </a:cubicBezTo>
                      <a:cubicBezTo>
                        <a:pt x="303" y="1506"/>
                        <a:pt x="303" y="1506"/>
                        <a:pt x="303" y="1506"/>
                      </a:cubicBezTo>
                      <a:cubicBezTo>
                        <a:pt x="600" y="655"/>
                        <a:pt x="600" y="655"/>
                        <a:pt x="600" y="655"/>
                      </a:cubicBezTo>
                      <a:cubicBezTo>
                        <a:pt x="121" y="0"/>
                        <a:pt x="121" y="0"/>
                        <a:pt x="121" y="0"/>
                      </a:cubicBezTo>
                      <a:close/>
                    </a:path>
                  </a:pathLst>
                </a:custGeom>
                <a:solidFill>
                  <a:schemeClr val="accent1"/>
                </a:solidFill>
                <a:ln>
                  <a:solidFill>
                    <a:schemeClr val="accent1"/>
                  </a:solidFill>
                </a:ln>
              </p:spPr>
              <p:txBody>
                <a:bodyPr vert="horz" anchor="t" wrap="square" tIns="45720" lIns="91440" bIns="45720" rIns="91440">
                  <a:normAutofit/>
                </a:bodyPr>
                <a:p>
                  <a:pPr algn="l" marL="0"/>
                </a:p>
              </p:txBody>
            </p:sp>
            <p:sp>
              <p:nvSpPr>
                <p:cNvPr name="Freeform 16" id="16"/>
                <p:cNvSpPr/>
                <p:nvPr/>
              </p:nvSpPr>
              <p:spPr>
                <a:xfrm>
                  <a:off x="4512559" y="3111407"/>
                  <a:ext cx="840511" cy="1313184"/>
                </a:xfrm>
                <a:custGeom>
                  <a:avLst/>
                  <a:gdLst/>
                  <a:ahLst/>
                  <a:cxnLst/>
                  <a:rect r="r" b="b" t="t" l="l"/>
                  <a:pathLst>
                    <a:path w="433" h="670" stroke="true" fill="norm" extrusionOk="false">
                      <a:moveTo>
                        <a:pt x="101" y="0"/>
                      </a:moveTo>
                      <a:cubicBezTo>
                        <a:pt x="220" y="182"/>
                        <a:pt x="220" y="182"/>
                        <a:pt x="220" y="182"/>
                      </a:cubicBezTo>
                      <a:cubicBezTo>
                        <a:pt x="232" y="200"/>
                        <a:pt x="232" y="200"/>
                        <a:pt x="232" y="200"/>
                      </a:cubicBezTo>
                      <a:cubicBezTo>
                        <a:pt x="232" y="198"/>
                        <a:pt x="232" y="196"/>
                        <a:pt x="233" y="193"/>
                      </a:cubicBezTo>
                      <a:cubicBezTo>
                        <a:pt x="233" y="191"/>
                        <a:pt x="233" y="189"/>
                        <a:pt x="234" y="187"/>
                      </a:cubicBezTo>
                      <a:cubicBezTo>
                        <a:pt x="234" y="185"/>
                        <a:pt x="235" y="183"/>
                        <a:pt x="235" y="181"/>
                      </a:cubicBezTo>
                      <a:cubicBezTo>
                        <a:pt x="236" y="179"/>
                        <a:pt x="236" y="177"/>
                        <a:pt x="237" y="175"/>
                      </a:cubicBezTo>
                      <a:cubicBezTo>
                        <a:pt x="237" y="174"/>
                        <a:pt x="237" y="173"/>
                        <a:pt x="237" y="172"/>
                      </a:cubicBezTo>
                      <a:cubicBezTo>
                        <a:pt x="238" y="171"/>
                        <a:pt x="238" y="171"/>
                        <a:pt x="238" y="170"/>
                      </a:cubicBezTo>
                      <a:cubicBezTo>
                        <a:pt x="238" y="169"/>
                        <a:pt x="239" y="168"/>
                        <a:pt x="239" y="167"/>
                      </a:cubicBezTo>
                      <a:cubicBezTo>
                        <a:pt x="239" y="166"/>
                        <a:pt x="239" y="165"/>
                        <a:pt x="240" y="164"/>
                      </a:cubicBezTo>
                      <a:cubicBezTo>
                        <a:pt x="247" y="141"/>
                        <a:pt x="255" y="122"/>
                        <a:pt x="266" y="109"/>
                      </a:cubicBezTo>
                      <a:cubicBezTo>
                        <a:pt x="276" y="95"/>
                        <a:pt x="288" y="86"/>
                        <a:pt x="301" y="82"/>
                      </a:cubicBezTo>
                      <a:cubicBezTo>
                        <a:pt x="313" y="79"/>
                        <a:pt x="327" y="80"/>
                        <a:pt x="340" y="87"/>
                      </a:cubicBezTo>
                      <a:cubicBezTo>
                        <a:pt x="354" y="94"/>
                        <a:pt x="367" y="106"/>
                        <a:pt x="380" y="125"/>
                      </a:cubicBezTo>
                      <a:cubicBezTo>
                        <a:pt x="392" y="143"/>
                        <a:pt x="403" y="166"/>
                        <a:pt x="411" y="191"/>
                      </a:cubicBezTo>
                      <a:cubicBezTo>
                        <a:pt x="419" y="216"/>
                        <a:pt x="425" y="243"/>
                        <a:pt x="429" y="271"/>
                      </a:cubicBezTo>
                      <a:cubicBezTo>
                        <a:pt x="432" y="299"/>
                        <a:pt x="433" y="328"/>
                        <a:pt x="431" y="356"/>
                      </a:cubicBezTo>
                      <a:cubicBezTo>
                        <a:pt x="429" y="383"/>
                        <a:pt x="425" y="409"/>
                        <a:pt x="417" y="433"/>
                      </a:cubicBezTo>
                      <a:cubicBezTo>
                        <a:pt x="409" y="456"/>
                        <a:pt x="400" y="474"/>
                        <a:pt x="389" y="487"/>
                      </a:cubicBezTo>
                      <a:cubicBezTo>
                        <a:pt x="378" y="500"/>
                        <a:pt x="365" y="507"/>
                        <a:pt x="352" y="509"/>
                      </a:cubicBezTo>
                      <a:cubicBezTo>
                        <a:pt x="339" y="512"/>
                        <a:pt x="326" y="509"/>
                        <a:pt x="313" y="500"/>
                      </a:cubicBezTo>
                      <a:cubicBezTo>
                        <a:pt x="300" y="492"/>
                        <a:pt x="287" y="479"/>
                        <a:pt x="275" y="460"/>
                      </a:cubicBezTo>
                      <a:cubicBezTo>
                        <a:pt x="275" y="459"/>
                        <a:pt x="274" y="458"/>
                        <a:pt x="274" y="457"/>
                      </a:cubicBezTo>
                      <a:cubicBezTo>
                        <a:pt x="273" y="456"/>
                        <a:pt x="272" y="455"/>
                        <a:pt x="272" y="455"/>
                      </a:cubicBezTo>
                      <a:cubicBezTo>
                        <a:pt x="271" y="454"/>
                        <a:pt x="271" y="453"/>
                        <a:pt x="270" y="452"/>
                      </a:cubicBezTo>
                      <a:cubicBezTo>
                        <a:pt x="270" y="451"/>
                        <a:pt x="269" y="450"/>
                        <a:pt x="269" y="449"/>
                      </a:cubicBezTo>
                      <a:cubicBezTo>
                        <a:pt x="268" y="447"/>
                        <a:pt x="267" y="445"/>
                        <a:pt x="266" y="444"/>
                      </a:cubicBezTo>
                      <a:cubicBezTo>
                        <a:pt x="265" y="442"/>
                        <a:pt x="264" y="440"/>
                        <a:pt x="263" y="438"/>
                      </a:cubicBezTo>
                      <a:cubicBezTo>
                        <a:pt x="262" y="437"/>
                        <a:pt x="261" y="435"/>
                        <a:pt x="261" y="433"/>
                      </a:cubicBezTo>
                      <a:cubicBezTo>
                        <a:pt x="260" y="431"/>
                        <a:pt x="259" y="429"/>
                        <a:pt x="258" y="428"/>
                      </a:cubicBezTo>
                      <a:cubicBezTo>
                        <a:pt x="251" y="450"/>
                        <a:pt x="251" y="450"/>
                        <a:pt x="251" y="450"/>
                      </a:cubicBezTo>
                      <a:cubicBezTo>
                        <a:pt x="184" y="670"/>
                        <a:pt x="184" y="670"/>
                        <a:pt x="184" y="670"/>
                      </a:cubicBezTo>
                      <a:cubicBezTo>
                        <a:pt x="0" y="364"/>
                        <a:pt x="0" y="364"/>
                        <a:pt x="0" y="364"/>
                      </a:cubicBezTo>
                      <a:lnTo>
                        <a:pt x="101" y="0"/>
                      </a:lnTo>
                      <a:close/>
                    </a:path>
                  </a:pathLst>
                </a:custGeom>
                <a:solidFill>
                  <a:schemeClr val="accent1"/>
                </a:solidFill>
              </p:spPr>
              <p:txBody>
                <a:bodyPr vert="horz" anchor="t" wrap="square" tIns="45720" lIns="91440" bIns="45720" rIns="91440">
                  <a:normAutofit/>
                </a:bodyPr>
                <a:p>
                  <a:pPr algn="l" indent="0" marR="0" marL="0">
                    <a:lnSpc>
                      <a:spcPct val="100000"/>
                    </a:lnSpc>
                    <a:spcBef>
                      <a:spcPct val="0"/>
                    </a:spcBef>
                    <a:spcAft>
                      <a:spcPct val="0"/>
                    </a:spcAft>
                  </a:pPr>
                </a:p>
              </p:txBody>
            </p:sp>
            <p:sp>
              <p:nvSpPr>
                <p:cNvPr name="Freeform 17" id="17"/>
                <p:cNvSpPr/>
                <p:nvPr/>
              </p:nvSpPr>
              <p:spPr>
                <a:xfrm>
                  <a:off x="4530599" y="3150346"/>
                  <a:ext cx="806891" cy="1235304"/>
                </a:xfrm>
                <a:custGeom>
                  <a:avLst/>
                  <a:gdLst/>
                  <a:ahLst/>
                  <a:cxnLst/>
                  <a:rect r="r" b="b" t="t" l="l"/>
                  <a:pathLst>
                    <a:path w="416" h="630" stroke="true" fill="norm" extrusionOk="false">
                      <a:moveTo>
                        <a:pt x="0" y="343"/>
                      </a:moveTo>
                      <a:cubicBezTo>
                        <a:pt x="95" y="0"/>
                        <a:pt x="95" y="0"/>
                        <a:pt x="95" y="0"/>
                      </a:cubicBezTo>
                      <a:cubicBezTo>
                        <a:pt x="227" y="202"/>
                        <a:pt x="227" y="202"/>
                        <a:pt x="227" y="202"/>
                      </a:cubicBezTo>
                      <a:cubicBezTo>
                        <a:pt x="231" y="181"/>
                        <a:pt x="231" y="181"/>
                        <a:pt x="231" y="181"/>
                      </a:cubicBezTo>
                      <a:cubicBezTo>
                        <a:pt x="231" y="179"/>
                        <a:pt x="231" y="177"/>
                        <a:pt x="232" y="175"/>
                      </a:cubicBezTo>
                      <a:cubicBezTo>
                        <a:pt x="232" y="173"/>
                        <a:pt x="232" y="171"/>
                        <a:pt x="233" y="169"/>
                      </a:cubicBezTo>
                      <a:cubicBezTo>
                        <a:pt x="233" y="167"/>
                        <a:pt x="234" y="165"/>
                        <a:pt x="234" y="163"/>
                      </a:cubicBezTo>
                      <a:cubicBezTo>
                        <a:pt x="235" y="161"/>
                        <a:pt x="237" y="153"/>
                        <a:pt x="237" y="153"/>
                      </a:cubicBezTo>
                      <a:cubicBezTo>
                        <a:pt x="238" y="149"/>
                        <a:pt x="238" y="149"/>
                        <a:pt x="238" y="149"/>
                      </a:cubicBezTo>
                      <a:cubicBezTo>
                        <a:pt x="238" y="146"/>
                        <a:pt x="238" y="146"/>
                        <a:pt x="238" y="146"/>
                      </a:cubicBezTo>
                      <a:cubicBezTo>
                        <a:pt x="245" y="125"/>
                        <a:pt x="253" y="107"/>
                        <a:pt x="263" y="94"/>
                      </a:cubicBezTo>
                      <a:cubicBezTo>
                        <a:pt x="273" y="81"/>
                        <a:pt x="283" y="73"/>
                        <a:pt x="294" y="70"/>
                      </a:cubicBezTo>
                      <a:cubicBezTo>
                        <a:pt x="298" y="69"/>
                        <a:pt x="302" y="68"/>
                        <a:pt x="306" y="68"/>
                      </a:cubicBezTo>
                      <a:cubicBezTo>
                        <a:pt x="313" y="68"/>
                        <a:pt x="320" y="70"/>
                        <a:pt x="327" y="74"/>
                      </a:cubicBezTo>
                      <a:cubicBezTo>
                        <a:pt x="340" y="81"/>
                        <a:pt x="352" y="92"/>
                        <a:pt x="364" y="109"/>
                      </a:cubicBezTo>
                      <a:cubicBezTo>
                        <a:pt x="376" y="127"/>
                        <a:pt x="386" y="148"/>
                        <a:pt x="394" y="173"/>
                      </a:cubicBezTo>
                      <a:cubicBezTo>
                        <a:pt x="402" y="198"/>
                        <a:pt x="408" y="224"/>
                        <a:pt x="412" y="252"/>
                      </a:cubicBezTo>
                      <a:cubicBezTo>
                        <a:pt x="415" y="280"/>
                        <a:pt x="416" y="308"/>
                        <a:pt x="414" y="335"/>
                      </a:cubicBezTo>
                      <a:cubicBezTo>
                        <a:pt x="412" y="363"/>
                        <a:pt x="408" y="388"/>
                        <a:pt x="400" y="410"/>
                      </a:cubicBezTo>
                      <a:cubicBezTo>
                        <a:pt x="393" y="432"/>
                        <a:pt x="384" y="449"/>
                        <a:pt x="373" y="462"/>
                      </a:cubicBezTo>
                      <a:cubicBezTo>
                        <a:pt x="364" y="473"/>
                        <a:pt x="353" y="479"/>
                        <a:pt x="342" y="481"/>
                      </a:cubicBezTo>
                      <a:cubicBezTo>
                        <a:pt x="340" y="482"/>
                        <a:pt x="337" y="482"/>
                        <a:pt x="335" y="482"/>
                      </a:cubicBezTo>
                      <a:cubicBezTo>
                        <a:pt x="326" y="482"/>
                        <a:pt x="317" y="479"/>
                        <a:pt x="308" y="474"/>
                      </a:cubicBezTo>
                      <a:cubicBezTo>
                        <a:pt x="296" y="466"/>
                        <a:pt x="284" y="453"/>
                        <a:pt x="273" y="436"/>
                      </a:cubicBezTo>
                      <a:cubicBezTo>
                        <a:pt x="271" y="433"/>
                        <a:pt x="271" y="433"/>
                        <a:pt x="271" y="433"/>
                      </a:cubicBezTo>
                      <a:cubicBezTo>
                        <a:pt x="268" y="428"/>
                        <a:pt x="268" y="428"/>
                        <a:pt x="268" y="428"/>
                      </a:cubicBezTo>
                      <a:cubicBezTo>
                        <a:pt x="268" y="427"/>
                        <a:pt x="267" y="426"/>
                        <a:pt x="267" y="425"/>
                      </a:cubicBezTo>
                      <a:cubicBezTo>
                        <a:pt x="266" y="423"/>
                        <a:pt x="265" y="422"/>
                        <a:pt x="264" y="420"/>
                      </a:cubicBezTo>
                      <a:cubicBezTo>
                        <a:pt x="263" y="418"/>
                        <a:pt x="263" y="417"/>
                        <a:pt x="262" y="416"/>
                      </a:cubicBezTo>
                      <a:cubicBezTo>
                        <a:pt x="262" y="416"/>
                        <a:pt x="260" y="411"/>
                        <a:pt x="259" y="410"/>
                      </a:cubicBezTo>
                      <a:cubicBezTo>
                        <a:pt x="258" y="408"/>
                        <a:pt x="257" y="406"/>
                        <a:pt x="257" y="404"/>
                      </a:cubicBezTo>
                      <a:cubicBezTo>
                        <a:pt x="248" y="384"/>
                        <a:pt x="248" y="384"/>
                        <a:pt x="248" y="384"/>
                      </a:cubicBezTo>
                      <a:cubicBezTo>
                        <a:pt x="172" y="630"/>
                        <a:pt x="172" y="630"/>
                        <a:pt x="172" y="630"/>
                      </a:cubicBezTo>
                      <a:lnTo>
                        <a:pt x="0" y="343"/>
                      </a:lnTo>
                      <a:close/>
                    </a:path>
                  </a:pathLst>
                </a:custGeom>
                <a:solidFill>
                  <a:schemeClr val="accent1"/>
                </a:solidFill>
                <a:ln>
                  <a:solidFill>
                    <a:schemeClr val="accent1"/>
                  </a:solidFill>
                </a:ln>
              </p:spPr>
              <p:txBody>
                <a:bodyPr vert="horz" anchor="t" wrap="square" tIns="45720" lIns="91440" bIns="45720" rIns="91440">
                  <a:normAutofit/>
                </a:bodyPr>
                <a:p>
                  <a:pPr algn="l" marL="0"/>
                </a:p>
              </p:txBody>
            </p:sp>
          </p:grpSp>
          <p:grpSp>
            <p:nvGrpSpPr>
              <p:cNvPr name="Group 18" id="18"/>
              <p:cNvGrpSpPr/>
              <p:nvPr/>
            </p:nvGrpSpPr>
            <p:grpSpPr>
              <a:xfrm>
                <a:off x="4955364" y="2021518"/>
                <a:ext cx="2724076" cy="1471831"/>
                <a:chOff x="4955364" y="2021518"/>
                <a:chExt cx="2724076" cy="1471831"/>
              </a:xfrm>
            </p:grpSpPr>
            <p:grpSp>
              <p:nvGrpSpPr>
                <p:cNvPr name="Group 19" id="19"/>
                <p:cNvGrpSpPr/>
                <p:nvPr/>
              </p:nvGrpSpPr>
              <p:grpSpPr>
                <a:xfrm>
                  <a:off x="5665495" y="2035603"/>
                  <a:ext cx="1486540" cy="1202564"/>
                  <a:chOff x="8825946" y="2071114"/>
                  <a:chExt cx="1486540" cy="1202564"/>
                </a:xfrm>
                <a:solidFill>
                  <a:srgbClr val="FFFFFF">
                    <a:lumMod val="85000"/>
                  </a:srgbClr>
                </a:solidFill>
              </p:grpSpPr>
              <p:sp>
                <p:nvSpPr>
                  <p:cNvPr name="Freeform 20" id="20"/>
                  <p:cNvSpPr/>
                  <p:nvPr/>
                </p:nvSpPr>
                <p:spPr>
                  <a:xfrm>
                    <a:off x="8957828" y="2071114"/>
                    <a:ext cx="572368" cy="584097"/>
                  </a:xfrm>
                  <a:custGeom>
                    <a:avLst/>
                    <a:gdLst/>
                    <a:ahLst/>
                    <a:cxnLst/>
                    <a:rect r="r" b="b" t="t" l="l"/>
                    <a:pathLst>
                      <a:path w="698" h="705" stroke="true" fill="norm" extrusionOk="false">
                        <a:moveTo>
                          <a:pt x="168" y="0"/>
                        </a:moveTo>
                        <a:lnTo>
                          <a:pt x="0" y="485"/>
                        </a:lnTo>
                        <a:lnTo>
                          <a:pt x="457" y="705"/>
                        </a:lnTo>
                        <a:lnTo>
                          <a:pt x="698" y="606"/>
                        </a:lnTo>
                        <a:lnTo>
                          <a:pt x="660" y="352"/>
                        </a:lnTo>
                        <a:lnTo>
                          <a:pt x="168" y="0"/>
                        </a:lnTo>
                        <a:close/>
                      </a:path>
                    </a:pathLst>
                  </a:custGeom>
                  <a:grpFill/>
                </p:spPr>
                <p:txBody>
                  <a:bodyPr vert="horz" anchor="t" wrap="square" tIns="45720" lIns="91440" bIns="45720" rIns="91440">
                    <a:normAutofit/>
                  </a:bodyPr>
                  <a:p>
                    <a:pPr algn="l" marL="0"/>
                  </a:p>
                </p:txBody>
              </p:sp>
              <p:sp>
                <p:nvSpPr>
                  <p:cNvPr name="Freeform 21" id="21"/>
                  <p:cNvSpPr/>
                  <p:nvPr/>
                </p:nvSpPr>
                <p:spPr>
                  <a:xfrm>
                    <a:off x="8825946" y="2484113"/>
                    <a:ext cx="424766" cy="572498"/>
                  </a:xfrm>
                  <a:custGeom>
                    <a:avLst/>
                    <a:gdLst/>
                    <a:ahLst/>
                    <a:cxnLst/>
                    <a:rect r="r" b="b" t="t" l="l"/>
                    <a:pathLst>
                      <a:path w="518" h="691" stroke="true" fill="norm" extrusionOk="false">
                        <a:moveTo>
                          <a:pt x="518" y="71"/>
                        </a:moveTo>
                        <a:lnTo>
                          <a:pt x="303" y="691"/>
                        </a:lnTo>
                        <a:lnTo>
                          <a:pt x="45" y="407"/>
                        </a:lnTo>
                        <a:lnTo>
                          <a:pt x="0" y="94"/>
                        </a:lnTo>
                        <a:lnTo>
                          <a:pt x="166" y="0"/>
                        </a:lnTo>
                        <a:lnTo>
                          <a:pt x="518" y="71"/>
                        </a:lnTo>
                        <a:close/>
                      </a:path>
                    </a:pathLst>
                  </a:custGeom>
                  <a:grpFill/>
                </p:spPr>
                <p:txBody>
                  <a:bodyPr vert="horz" anchor="t" wrap="square" tIns="45720" lIns="91440" bIns="45720" rIns="91440">
                    <a:normAutofit/>
                  </a:bodyPr>
                  <a:p>
                    <a:pPr algn="l" marL="0"/>
                  </a:p>
                </p:txBody>
              </p:sp>
              <p:sp>
                <p:nvSpPr>
                  <p:cNvPr name="Freeform 22" id="22"/>
                  <p:cNvSpPr/>
                  <p:nvPr/>
                </p:nvSpPr>
                <p:spPr>
                  <a:xfrm>
                    <a:off x="9588416" y="2502765"/>
                    <a:ext cx="724070" cy="486333"/>
                  </a:xfrm>
                  <a:custGeom>
                    <a:avLst/>
                    <a:gdLst/>
                    <a:ahLst/>
                    <a:cxnLst/>
                    <a:rect r="r" b="b" t="t" l="l"/>
                    <a:pathLst>
                      <a:path w="883" h="587" stroke="true" fill="norm" extrusionOk="false">
                        <a:moveTo>
                          <a:pt x="883" y="78"/>
                        </a:moveTo>
                        <a:lnTo>
                          <a:pt x="665" y="587"/>
                        </a:lnTo>
                        <a:lnTo>
                          <a:pt x="137" y="411"/>
                        </a:lnTo>
                        <a:lnTo>
                          <a:pt x="0" y="142"/>
                        </a:lnTo>
                        <a:lnTo>
                          <a:pt x="279" y="0"/>
                        </a:lnTo>
                        <a:lnTo>
                          <a:pt x="883" y="78"/>
                        </a:lnTo>
                        <a:close/>
                      </a:path>
                    </a:pathLst>
                  </a:custGeom>
                  <a:grpFill/>
                </p:spPr>
                <p:txBody>
                  <a:bodyPr vert="horz" anchor="t" wrap="square" tIns="45720" lIns="91440" bIns="45720" rIns="91440">
                    <a:normAutofit/>
                  </a:bodyPr>
                  <a:p>
                    <a:pPr algn="l" marL="0"/>
                  </a:p>
                </p:txBody>
              </p:sp>
              <p:sp>
                <p:nvSpPr>
                  <p:cNvPr name="Freeform 23" id="23"/>
                  <p:cNvSpPr/>
                  <p:nvPr/>
                </p:nvSpPr>
                <p:spPr>
                  <a:xfrm>
                    <a:off x="9654156" y="2778231"/>
                    <a:ext cx="432966" cy="495447"/>
                  </a:xfrm>
                  <a:custGeom>
                    <a:avLst/>
                    <a:gdLst/>
                    <a:ahLst/>
                    <a:cxnLst/>
                    <a:rect r="r" b="b" t="t" l="l"/>
                    <a:pathLst>
                      <a:path w="223" h="253" stroke="true" fill="norm" extrusionOk="false">
                        <a:moveTo>
                          <a:pt x="83" y="0"/>
                        </a:moveTo>
                        <a:cubicBezTo>
                          <a:pt x="0" y="241"/>
                          <a:pt x="0" y="241"/>
                          <a:pt x="0" y="241"/>
                        </a:cubicBezTo>
                        <a:cubicBezTo>
                          <a:pt x="118" y="253"/>
                          <a:pt x="118" y="253"/>
                          <a:pt x="118" y="253"/>
                        </a:cubicBezTo>
                        <a:cubicBezTo>
                          <a:pt x="118" y="253"/>
                          <a:pt x="223" y="198"/>
                          <a:pt x="223" y="193"/>
                        </a:cubicBezTo>
                        <a:cubicBezTo>
                          <a:pt x="223" y="188"/>
                          <a:pt x="203" y="75"/>
                          <a:pt x="203" y="75"/>
                        </a:cubicBezTo>
                        <a:lnTo>
                          <a:pt x="83" y="0"/>
                        </a:lnTo>
                        <a:close/>
                      </a:path>
                    </a:pathLst>
                  </a:custGeom>
                  <a:grpFill/>
                </p:spPr>
                <p:txBody>
                  <a:bodyPr vert="horz" anchor="t" wrap="square" tIns="45720" lIns="91440" bIns="45720" rIns="91440">
                    <a:normAutofit/>
                  </a:bodyPr>
                  <a:p>
                    <a:pPr algn="l" marL="0"/>
                  </a:p>
                </p:txBody>
              </p:sp>
              <p:sp>
                <p:nvSpPr>
                  <p:cNvPr name="Freeform 24" id="24"/>
                  <p:cNvSpPr/>
                  <p:nvPr/>
                </p:nvSpPr>
                <p:spPr>
                  <a:xfrm>
                    <a:off x="9014408" y="2524307"/>
                    <a:ext cx="874952" cy="642922"/>
                  </a:xfrm>
                  <a:custGeom>
                    <a:avLst/>
                    <a:gdLst/>
                    <a:ahLst/>
                    <a:cxnLst/>
                    <a:rect r="r" b="b" t="t" l="l"/>
                    <a:pathLst>
                      <a:path w="451" h="328" stroke="true" fill="norm" extrusionOk="false">
                        <a:moveTo>
                          <a:pt x="451" y="138"/>
                        </a:moveTo>
                        <a:cubicBezTo>
                          <a:pt x="451" y="138"/>
                          <a:pt x="395" y="328"/>
                          <a:pt x="400" y="327"/>
                        </a:cubicBezTo>
                        <a:cubicBezTo>
                          <a:pt x="405" y="326"/>
                          <a:pt x="22" y="247"/>
                          <a:pt x="22" y="247"/>
                        </a:cubicBezTo>
                        <a:cubicBezTo>
                          <a:pt x="0" y="169"/>
                          <a:pt x="0" y="169"/>
                          <a:pt x="0" y="169"/>
                        </a:cubicBezTo>
                        <a:cubicBezTo>
                          <a:pt x="42" y="0"/>
                          <a:pt x="42" y="0"/>
                          <a:pt x="42" y="0"/>
                        </a:cubicBezTo>
                        <a:lnTo>
                          <a:pt x="451" y="138"/>
                        </a:lnTo>
                        <a:close/>
                      </a:path>
                    </a:pathLst>
                  </a:custGeom>
                  <a:grpFill/>
                </p:spPr>
                <p:txBody>
                  <a:bodyPr vert="horz" anchor="t" wrap="square" tIns="45720" lIns="91440" bIns="45720" rIns="91440">
                    <a:normAutofit/>
                  </a:bodyPr>
                  <a:p>
                    <a:pPr algn="l" marL="0"/>
                  </a:p>
                </p:txBody>
              </p:sp>
            </p:grpSp>
            <p:sp>
              <p:nvSpPr>
                <p:cNvPr name="Freeform 25" id="25"/>
                <p:cNvSpPr/>
                <p:nvPr/>
              </p:nvSpPr>
              <p:spPr>
                <a:xfrm>
                  <a:off x="4955364" y="2193422"/>
                  <a:ext cx="2724076" cy="1299927"/>
                </a:xfrm>
                <a:custGeom>
                  <a:avLst/>
                  <a:gdLst/>
                  <a:ahLst/>
                  <a:cxnLst/>
                  <a:rect r="r" b="b" t="t" l="l"/>
                  <a:pathLst>
                    <a:path w="1404" h="663" stroke="true" fill="norm" extrusionOk="false">
                      <a:moveTo>
                        <a:pt x="455" y="0"/>
                      </a:moveTo>
                      <a:cubicBezTo>
                        <a:pt x="0" y="8"/>
                        <a:pt x="0" y="8"/>
                        <a:pt x="0" y="8"/>
                      </a:cubicBezTo>
                      <a:cubicBezTo>
                        <a:pt x="479" y="663"/>
                        <a:pt x="479" y="663"/>
                        <a:pt x="479" y="663"/>
                      </a:cubicBezTo>
                      <a:cubicBezTo>
                        <a:pt x="1404" y="587"/>
                        <a:pt x="1404" y="587"/>
                        <a:pt x="1404" y="587"/>
                      </a:cubicBezTo>
                      <a:cubicBezTo>
                        <a:pt x="1120" y="269"/>
                        <a:pt x="1120" y="269"/>
                        <a:pt x="1120" y="269"/>
                      </a:cubicBezTo>
                      <a:cubicBezTo>
                        <a:pt x="876" y="280"/>
                        <a:pt x="876" y="280"/>
                        <a:pt x="876" y="280"/>
                      </a:cubicBezTo>
                      <a:cubicBezTo>
                        <a:pt x="876" y="281"/>
                        <a:pt x="877" y="282"/>
                        <a:pt x="877" y="282"/>
                      </a:cubicBezTo>
                      <a:cubicBezTo>
                        <a:pt x="878" y="283"/>
                        <a:pt x="879" y="284"/>
                        <a:pt x="879" y="284"/>
                      </a:cubicBezTo>
                      <a:cubicBezTo>
                        <a:pt x="880" y="285"/>
                        <a:pt x="881" y="286"/>
                        <a:pt x="881" y="286"/>
                      </a:cubicBezTo>
                      <a:cubicBezTo>
                        <a:pt x="882" y="287"/>
                        <a:pt x="882" y="288"/>
                        <a:pt x="883" y="289"/>
                      </a:cubicBezTo>
                      <a:cubicBezTo>
                        <a:pt x="899" y="308"/>
                        <a:pt x="909" y="326"/>
                        <a:pt x="913" y="344"/>
                      </a:cubicBezTo>
                      <a:cubicBezTo>
                        <a:pt x="918" y="361"/>
                        <a:pt x="916" y="377"/>
                        <a:pt x="909" y="391"/>
                      </a:cubicBezTo>
                      <a:cubicBezTo>
                        <a:pt x="902" y="405"/>
                        <a:pt x="889" y="417"/>
                        <a:pt x="871" y="426"/>
                      </a:cubicBezTo>
                      <a:cubicBezTo>
                        <a:pt x="853" y="435"/>
                        <a:pt x="829" y="441"/>
                        <a:pt x="801" y="443"/>
                      </a:cubicBezTo>
                      <a:cubicBezTo>
                        <a:pt x="772" y="445"/>
                        <a:pt x="741" y="442"/>
                        <a:pt x="710" y="436"/>
                      </a:cubicBezTo>
                      <a:cubicBezTo>
                        <a:pt x="679" y="430"/>
                        <a:pt x="648" y="420"/>
                        <a:pt x="618" y="408"/>
                      </a:cubicBezTo>
                      <a:cubicBezTo>
                        <a:pt x="588" y="396"/>
                        <a:pt x="560" y="381"/>
                        <a:pt x="536" y="364"/>
                      </a:cubicBezTo>
                      <a:cubicBezTo>
                        <a:pt x="511" y="347"/>
                        <a:pt x="490" y="328"/>
                        <a:pt x="475" y="308"/>
                      </a:cubicBezTo>
                      <a:cubicBezTo>
                        <a:pt x="459" y="288"/>
                        <a:pt x="451" y="269"/>
                        <a:pt x="448" y="251"/>
                      </a:cubicBezTo>
                      <a:cubicBezTo>
                        <a:pt x="446" y="234"/>
                        <a:pt x="449" y="219"/>
                        <a:pt x="458" y="205"/>
                      </a:cubicBezTo>
                      <a:cubicBezTo>
                        <a:pt x="467" y="192"/>
                        <a:pt x="481" y="181"/>
                        <a:pt x="500" y="173"/>
                      </a:cubicBezTo>
                      <a:cubicBezTo>
                        <a:pt x="519" y="166"/>
                        <a:pt x="543" y="161"/>
                        <a:pt x="571" y="160"/>
                      </a:cubicBezTo>
                      <a:cubicBezTo>
                        <a:pt x="572" y="160"/>
                        <a:pt x="573" y="160"/>
                        <a:pt x="574" y="160"/>
                      </a:cubicBezTo>
                      <a:cubicBezTo>
                        <a:pt x="576" y="160"/>
                        <a:pt x="577" y="160"/>
                        <a:pt x="578" y="160"/>
                      </a:cubicBezTo>
                      <a:cubicBezTo>
                        <a:pt x="579" y="160"/>
                        <a:pt x="580" y="160"/>
                        <a:pt x="582" y="160"/>
                      </a:cubicBezTo>
                      <a:cubicBezTo>
                        <a:pt x="583" y="160"/>
                        <a:pt x="584" y="160"/>
                        <a:pt x="585" y="160"/>
                      </a:cubicBezTo>
                      <a:cubicBezTo>
                        <a:pt x="455" y="0"/>
                        <a:pt x="455" y="0"/>
                        <a:pt x="455" y="0"/>
                      </a:cubicBezTo>
                      <a:close/>
                    </a:path>
                  </a:pathLst>
                </a:custGeom>
                <a:solidFill>
                  <a:srgbClr val="FFFFFF">
                    <a:lumMod val="95000"/>
                  </a:srgbClr>
                </a:solidFill>
              </p:spPr>
              <p:txBody>
                <a:bodyPr vert="horz" anchor="t" wrap="square" tIns="45720" lIns="91440" bIns="45720" rIns="91440">
                  <a:normAutofit/>
                </a:bodyPr>
                <a:p>
                  <a:pPr algn="l" marL="0"/>
                </a:p>
              </p:txBody>
            </p:sp>
            <p:grpSp>
              <p:nvGrpSpPr>
                <p:cNvPr name="Group 26" id="26"/>
                <p:cNvGrpSpPr/>
                <p:nvPr/>
              </p:nvGrpSpPr>
              <p:grpSpPr>
                <a:xfrm>
                  <a:off x="5927758" y="2021518"/>
                  <a:ext cx="1224276" cy="850877"/>
                  <a:chOff x="9088209" y="2057029"/>
                  <a:chExt cx="1224276" cy="850877"/>
                </a:xfrm>
                <a:solidFill>
                  <a:srgbClr val="FFFFFF">
                    <a:lumMod val="95000"/>
                  </a:srgbClr>
                </a:solidFill>
              </p:grpSpPr>
              <p:sp>
                <p:nvSpPr>
                  <p:cNvPr name="Freeform 27" id="27"/>
                  <p:cNvSpPr/>
                  <p:nvPr/>
                </p:nvSpPr>
                <p:spPr>
                  <a:xfrm>
                    <a:off x="9088209" y="2057029"/>
                    <a:ext cx="1224276" cy="850877"/>
                  </a:xfrm>
                  <a:custGeom>
                    <a:avLst/>
                    <a:gdLst/>
                    <a:ahLst/>
                    <a:cxnLst/>
                    <a:rect r="r" b="b" t="t" l="l"/>
                    <a:pathLst>
                      <a:path w="631" h="434" stroke="true" fill="norm" extrusionOk="false">
                        <a:moveTo>
                          <a:pt x="399" y="0"/>
                        </a:moveTo>
                        <a:cubicBezTo>
                          <a:pt x="4" y="7"/>
                          <a:pt x="4" y="7"/>
                          <a:pt x="4" y="7"/>
                        </a:cubicBezTo>
                        <a:cubicBezTo>
                          <a:pt x="137" y="168"/>
                          <a:pt x="137" y="168"/>
                          <a:pt x="137" y="168"/>
                        </a:cubicBezTo>
                        <a:cubicBezTo>
                          <a:pt x="150" y="184"/>
                          <a:pt x="150" y="184"/>
                          <a:pt x="150" y="184"/>
                        </a:cubicBezTo>
                        <a:cubicBezTo>
                          <a:pt x="148" y="184"/>
                          <a:pt x="145" y="184"/>
                          <a:pt x="143" y="184"/>
                        </a:cubicBezTo>
                        <a:cubicBezTo>
                          <a:pt x="141" y="184"/>
                          <a:pt x="139" y="184"/>
                          <a:pt x="137" y="183"/>
                        </a:cubicBezTo>
                        <a:cubicBezTo>
                          <a:pt x="135" y="183"/>
                          <a:pt x="133" y="183"/>
                          <a:pt x="131" y="183"/>
                        </a:cubicBezTo>
                        <a:cubicBezTo>
                          <a:pt x="128" y="183"/>
                          <a:pt x="126" y="183"/>
                          <a:pt x="124" y="183"/>
                        </a:cubicBezTo>
                        <a:cubicBezTo>
                          <a:pt x="123" y="183"/>
                          <a:pt x="122" y="183"/>
                          <a:pt x="121" y="183"/>
                        </a:cubicBezTo>
                        <a:cubicBezTo>
                          <a:pt x="119" y="183"/>
                          <a:pt x="118" y="183"/>
                          <a:pt x="117" y="183"/>
                        </a:cubicBezTo>
                        <a:cubicBezTo>
                          <a:pt x="116" y="183"/>
                          <a:pt x="115" y="183"/>
                          <a:pt x="113" y="183"/>
                        </a:cubicBezTo>
                        <a:cubicBezTo>
                          <a:pt x="112" y="183"/>
                          <a:pt x="111" y="183"/>
                          <a:pt x="110" y="183"/>
                        </a:cubicBezTo>
                        <a:cubicBezTo>
                          <a:pt x="85" y="184"/>
                          <a:pt x="64" y="188"/>
                          <a:pt x="48" y="195"/>
                        </a:cubicBezTo>
                        <a:cubicBezTo>
                          <a:pt x="31" y="202"/>
                          <a:pt x="18" y="211"/>
                          <a:pt x="11" y="223"/>
                        </a:cubicBezTo>
                        <a:cubicBezTo>
                          <a:pt x="3" y="235"/>
                          <a:pt x="0" y="249"/>
                          <a:pt x="2" y="264"/>
                        </a:cubicBezTo>
                        <a:cubicBezTo>
                          <a:pt x="4" y="279"/>
                          <a:pt x="12" y="296"/>
                          <a:pt x="26" y="314"/>
                        </a:cubicBezTo>
                        <a:cubicBezTo>
                          <a:pt x="39" y="331"/>
                          <a:pt x="58" y="348"/>
                          <a:pt x="79" y="363"/>
                        </a:cubicBezTo>
                        <a:cubicBezTo>
                          <a:pt x="101" y="378"/>
                          <a:pt x="126" y="391"/>
                          <a:pt x="152" y="402"/>
                        </a:cubicBezTo>
                        <a:cubicBezTo>
                          <a:pt x="178" y="413"/>
                          <a:pt x="206" y="421"/>
                          <a:pt x="233" y="426"/>
                        </a:cubicBezTo>
                        <a:cubicBezTo>
                          <a:pt x="260" y="432"/>
                          <a:pt x="287" y="434"/>
                          <a:pt x="313" y="432"/>
                        </a:cubicBezTo>
                        <a:cubicBezTo>
                          <a:pt x="338" y="431"/>
                          <a:pt x="358" y="426"/>
                          <a:pt x="375" y="418"/>
                        </a:cubicBezTo>
                        <a:cubicBezTo>
                          <a:pt x="391" y="410"/>
                          <a:pt x="402" y="400"/>
                          <a:pt x="408" y="387"/>
                        </a:cubicBezTo>
                        <a:cubicBezTo>
                          <a:pt x="415" y="375"/>
                          <a:pt x="416" y="361"/>
                          <a:pt x="413" y="345"/>
                        </a:cubicBezTo>
                        <a:cubicBezTo>
                          <a:pt x="409" y="330"/>
                          <a:pt x="400" y="314"/>
                          <a:pt x="386" y="297"/>
                        </a:cubicBezTo>
                        <a:cubicBezTo>
                          <a:pt x="385" y="296"/>
                          <a:pt x="385" y="295"/>
                          <a:pt x="384" y="295"/>
                        </a:cubicBezTo>
                        <a:cubicBezTo>
                          <a:pt x="383" y="294"/>
                          <a:pt x="383" y="293"/>
                          <a:pt x="382" y="293"/>
                        </a:cubicBezTo>
                        <a:cubicBezTo>
                          <a:pt x="382" y="292"/>
                          <a:pt x="381" y="291"/>
                          <a:pt x="380" y="291"/>
                        </a:cubicBezTo>
                        <a:cubicBezTo>
                          <a:pt x="380" y="290"/>
                          <a:pt x="379" y="289"/>
                          <a:pt x="379" y="289"/>
                        </a:cubicBezTo>
                        <a:cubicBezTo>
                          <a:pt x="377" y="287"/>
                          <a:pt x="376" y="286"/>
                          <a:pt x="375" y="284"/>
                        </a:cubicBezTo>
                        <a:cubicBezTo>
                          <a:pt x="373" y="283"/>
                          <a:pt x="372" y="282"/>
                          <a:pt x="370" y="280"/>
                        </a:cubicBezTo>
                        <a:cubicBezTo>
                          <a:pt x="369" y="279"/>
                          <a:pt x="368" y="278"/>
                          <a:pt x="366" y="276"/>
                        </a:cubicBezTo>
                        <a:cubicBezTo>
                          <a:pt x="365" y="275"/>
                          <a:pt x="363" y="274"/>
                          <a:pt x="362" y="272"/>
                        </a:cubicBezTo>
                        <a:cubicBezTo>
                          <a:pt x="385" y="271"/>
                          <a:pt x="385" y="271"/>
                          <a:pt x="385" y="271"/>
                        </a:cubicBezTo>
                        <a:cubicBezTo>
                          <a:pt x="631" y="260"/>
                          <a:pt x="631" y="260"/>
                          <a:pt x="631" y="260"/>
                        </a:cubicBezTo>
                        <a:cubicBezTo>
                          <a:pt x="399" y="0"/>
                          <a:pt x="399" y="0"/>
                          <a:pt x="399" y="0"/>
                        </a:cubicBezTo>
                        <a:close/>
                      </a:path>
                    </a:pathLst>
                  </a:custGeom>
                  <a:grpFill/>
                </p:spPr>
                <p:txBody>
                  <a:bodyPr vert="horz" anchor="t" wrap="square" tIns="45720" lIns="91440" bIns="45720" rIns="91440">
                    <a:normAutofit/>
                  </a:bodyPr>
                  <a:p>
                    <a:pPr algn="l" marL="0"/>
                  </a:p>
                </p:txBody>
              </p:sp>
              <p:sp>
                <p:nvSpPr>
                  <p:cNvPr name="Freeform 28" id="28"/>
                  <p:cNvSpPr/>
                  <p:nvPr/>
                </p:nvSpPr>
                <p:spPr>
                  <a:xfrm>
                    <a:off x="9102970" y="2072771"/>
                    <a:ext cx="1175895" cy="817737"/>
                  </a:xfrm>
                  <a:custGeom>
                    <a:avLst/>
                    <a:gdLst/>
                    <a:ahLst/>
                    <a:cxnLst/>
                    <a:rect r="r" b="b" t="t" l="l"/>
                    <a:pathLst>
                      <a:path w="606" h="417" stroke="true" fill="norm" extrusionOk="false">
                        <a:moveTo>
                          <a:pt x="289" y="417"/>
                        </a:moveTo>
                        <a:cubicBezTo>
                          <a:pt x="269" y="417"/>
                          <a:pt x="248" y="415"/>
                          <a:pt x="227" y="410"/>
                        </a:cubicBezTo>
                        <a:cubicBezTo>
                          <a:pt x="200" y="405"/>
                          <a:pt x="173" y="397"/>
                          <a:pt x="147" y="386"/>
                        </a:cubicBezTo>
                        <a:cubicBezTo>
                          <a:pt x="121" y="375"/>
                          <a:pt x="97" y="363"/>
                          <a:pt x="76" y="348"/>
                        </a:cubicBezTo>
                        <a:cubicBezTo>
                          <a:pt x="54" y="333"/>
                          <a:pt x="37" y="317"/>
                          <a:pt x="24" y="301"/>
                        </a:cubicBezTo>
                        <a:cubicBezTo>
                          <a:pt x="12" y="285"/>
                          <a:pt x="4" y="269"/>
                          <a:pt x="2" y="255"/>
                        </a:cubicBezTo>
                        <a:cubicBezTo>
                          <a:pt x="0" y="242"/>
                          <a:pt x="3" y="230"/>
                          <a:pt x="9" y="220"/>
                        </a:cubicBezTo>
                        <a:cubicBezTo>
                          <a:pt x="16" y="209"/>
                          <a:pt x="28" y="201"/>
                          <a:pt x="43" y="194"/>
                        </a:cubicBezTo>
                        <a:cubicBezTo>
                          <a:pt x="59" y="188"/>
                          <a:pt x="79" y="184"/>
                          <a:pt x="102" y="183"/>
                        </a:cubicBezTo>
                        <a:cubicBezTo>
                          <a:pt x="111" y="183"/>
                          <a:pt x="111" y="183"/>
                          <a:pt x="111" y="183"/>
                        </a:cubicBezTo>
                        <a:cubicBezTo>
                          <a:pt x="111" y="183"/>
                          <a:pt x="115" y="183"/>
                          <a:pt x="116" y="183"/>
                        </a:cubicBezTo>
                        <a:cubicBezTo>
                          <a:pt x="118" y="183"/>
                          <a:pt x="120" y="183"/>
                          <a:pt x="122" y="183"/>
                        </a:cubicBezTo>
                        <a:cubicBezTo>
                          <a:pt x="124" y="183"/>
                          <a:pt x="126" y="183"/>
                          <a:pt x="128" y="184"/>
                        </a:cubicBezTo>
                        <a:cubicBezTo>
                          <a:pt x="134" y="184"/>
                          <a:pt x="134" y="184"/>
                          <a:pt x="134" y="184"/>
                        </a:cubicBezTo>
                        <a:cubicBezTo>
                          <a:pt x="137" y="184"/>
                          <a:pt x="139" y="184"/>
                          <a:pt x="141" y="185"/>
                        </a:cubicBezTo>
                        <a:cubicBezTo>
                          <a:pt x="161" y="187"/>
                          <a:pt x="161" y="187"/>
                          <a:pt x="161" y="187"/>
                        </a:cubicBezTo>
                        <a:cubicBezTo>
                          <a:pt x="135" y="155"/>
                          <a:pt x="135" y="155"/>
                          <a:pt x="135" y="155"/>
                        </a:cubicBezTo>
                        <a:cubicBezTo>
                          <a:pt x="13" y="7"/>
                          <a:pt x="13" y="7"/>
                          <a:pt x="13" y="7"/>
                        </a:cubicBezTo>
                        <a:cubicBezTo>
                          <a:pt x="387" y="0"/>
                          <a:pt x="387" y="0"/>
                          <a:pt x="387" y="0"/>
                        </a:cubicBezTo>
                        <a:cubicBezTo>
                          <a:pt x="606" y="245"/>
                          <a:pt x="606" y="245"/>
                          <a:pt x="606" y="245"/>
                        </a:cubicBezTo>
                        <a:cubicBezTo>
                          <a:pt x="333" y="257"/>
                          <a:pt x="333" y="257"/>
                          <a:pt x="333" y="257"/>
                        </a:cubicBezTo>
                        <a:cubicBezTo>
                          <a:pt x="348" y="271"/>
                          <a:pt x="348" y="271"/>
                          <a:pt x="348" y="271"/>
                        </a:cubicBezTo>
                        <a:cubicBezTo>
                          <a:pt x="350" y="272"/>
                          <a:pt x="351" y="273"/>
                          <a:pt x="353" y="274"/>
                        </a:cubicBezTo>
                        <a:cubicBezTo>
                          <a:pt x="357" y="278"/>
                          <a:pt x="357" y="278"/>
                          <a:pt x="357" y="278"/>
                        </a:cubicBezTo>
                        <a:cubicBezTo>
                          <a:pt x="361" y="282"/>
                          <a:pt x="361" y="282"/>
                          <a:pt x="361" y="282"/>
                        </a:cubicBezTo>
                        <a:cubicBezTo>
                          <a:pt x="362" y="283"/>
                          <a:pt x="365" y="287"/>
                          <a:pt x="365" y="287"/>
                        </a:cubicBezTo>
                        <a:cubicBezTo>
                          <a:pt x="370" y="292"/>
                          <a:pt x="370" y="292"/>
                          <a:pt x="370" y="292"/>
                        </a:cubicBezTo>
                        <a:cubicBezTo>
                          <a:pt x="372" y="294"/>
                          <a:pt x="372" y="294"/>
                          <a:pt x="372" y="294"/>
                        </a:cubicBezTo>
                        <a:cubicBezTo>
                          <a:pt x="385" y="309"/>
                          <a:pt x="393" y="325"/>
                          <a:pt x="397" y="339"/>
                        </a:cubicBezTo>
                        <a:cubicBezTo>
                          <a:pt x="400" y="353"/>
                          <a:pt x="399" y="365"/>
                          <a:pt x="393" y="376"/>
                        </a:cubicBezTo>
                        <a:cubicBezTo>
                          <a:pt x="387" y="387"/>
                          <a:pt x="377" y="396"/>
                          <a:pt x="363" y="403"/>
                        </a:cubicBezTo>
                        <a:cubicBezTo>
                          <a:pt x="347" y="410"/>
                          <a:pt x="328" y="415"/>
                          <a:pt x="304" y="416"/>
                        </a:cubicBezTo>
                        <a:cubicBezTo>
                          <a:pt x="299" y="417"/>
                          <a:pt x="294" y="417"/>
                          <a:pt x="289" y="417"/>
                        </a:cubicBezTo>
                        <a:close/>
                      </a:path>
                    </a:pathLst>
                  </a:custGeom>
                  <a:grpFill/>
                </p:spPr>
                <p:txBody>
                  <a:bodyPr vert="horz" anchor="t" wrap="square" tIns="45720" lIns="91440" bIns="45720" rIns="91440">
                    <a:normAutofit/>
                  </a:bodyPr>
                  <a:p>
                    <a:pPr algn="l" marL="0"/>
                  </a:p>
                </p:txBody>
              </p:sp>
            </p:grpSp>
          </p:grpSp>
          <p:grpSp>
            <p:nvGrpSpPr>
              <p:cNvPr name="Group 29" id="29"/>
              <p:cNvGrpSpPr/>
              <p:nvPr/>
            </p:nvGrpSpPr>
            <p:grpSpPr>
              <a:xfrm>
                <a:off x="5308790" y="3344216"/>
                <a:ext cx="2370651" cy="1911366"/>
                <a:chOff x="5308790" y="3344216"/>
                <a:chExt cx="2370651" cy="1911366"/>
              </a:xfrm>
            </p:grpSpPr>
            <p:grpSp>
              <p:nvGrpSpPr>
                <p:cNvPr name="Group 30" id="30"/>
                <p:cNvGrpSpPr/>
                <p:nvPr/>
              </p:nvGrpSpPr>
              <p:grpSpPr>
                <a:xfrm>
                  <a:off x="5712235" y="3664021"/>
                  <a:ext cx="1710363" cy="1591561"/>
                  <a:chOff x="8872686" y="3699532"/>
                  <a:chExt cx="1710363" cy="1591561"/>
                </a:xfrm>
                <a:solidFill>
                  <a:srgbClr val="FFFFFF">
                    <a:lumMod val="85000"/>
                  </a:srgbClr>
                </a:solidFill>
              </p:grpSpPr>
              <p:sp>
                <p:nvSpPr>
                  <p:cNvPr name="Freeform 31" id="31"/>
                  <p:cNvSpPr/>
                  <p:nvPr/>
                </p:nvSpPr>
                <p:spPr>
                  <a:xfrm>
                    <a:off x="9139830" y="4565321"/>
                    <a:ext cx="781471" cy="725772"/>
                  </a:xfrm>
                  <a:custGeom>
                    <a:avLst/>
                    <a:gdLst/>
                    <a:ahLst/>
                    <a:cxnLst/>
                    <a:rect r="r" b="b" t="t" l="l"/>
                    <a:pathLst>
                      <a:path w="953" h="876" stroke="true" fill="norm" extrusionOk="false">
                        <a:moveTo>
                          <a:pt x="473" y="876"/>
                        </a:moveTo>
                        <a:lnTo>
                          <a:pt x="0" y="261"/>
                        </a:lnTo>
                        <a:lnTo>
                          <a:pt x="236" y="0"/>
                        </a:lnTo>
                        <a:lnTo>
                          <a:pt x="953" y="0"/>
                        </a:lnTo>
                        <a:lnTo>
                          <a:pt x="773" y="348"/>
                        </a:lnTo>
                        <a:lnTo>
                          <a:pt x="473" y="876"/>
                        </a:ln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sp>
                <p:nvSpPr>
                  <p:cNvPr name="Freeform 32" id="32"/>
                  <p:cNvSpPr/>
                  <p:nvPr/>
                </p:nvSpPr>
                <p:spPr>
                  <a:xfrm>
                    <a:off x="8872686" y="4013535"/>
                    <a:ext cx="663389" cy="764713"/>
                  </a:xfrm>
                  <a:custGeom>
                    <a:avLst/>
                    <a:gdLst/>
                    <a:ahLst/>
                    <a:cxnLst/>
                    <a:rect r="r" b="b" t="t" l="l"/>
                    <a:pathLst>
                      <a:path w="342" h="390" stroke="true" fill="norm" extrusionOk="false">
                        <a:moveTo>
                          <a:pt x="342" y="309"/>
                        </a:moveTo>
                        <a:cubicBezTo>
                          <a:pt x="112" y="0"/>
                          <a:pt x="112" y="0"/>
                          <a:pt x="112" y="0"/>
                        </a:cubicBezTo>
                        <a:cubicBezTo>
                          <a:pt x="112" y="0"/>
                          <a:pt x="0" y="185"/>
                          <a:pt x="2" y="198"/>
                        </a:cubicBezTo>
                        <a:cubicBezTo>
                          <a:pt x="4" y="211"/>
                          <a:pt x="102" y="340"/>
                          <a:pt x="102" y="340"/>
                        </a:cubicBezTo>
                        <a:cubicBezTo>
                          <a:pt x="252" y="390"/>
                          <a:pt x="252" y="390"/>
                          <a:pt x="252" y="390"/>
                        </a:cubicBezTo>
                        <a:lnTo>
                          <a:pt x="342" y="309"/>
                        </a:ln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sp>
                <p:nvSpPr>
                  <p:cNvPr name="Freeform 33" id="33"/>
                  <p:cNvSpPr/>
                  <p:nvPr/>
                </p:nvSpPr>
                <p:spPr>
                  <a:xfrm>
                    <a:off x="9644137" y="3936484"/>
                    <a:ext cx="938912" cy="599839"/>
                  </a:xfrm>
                  <a:custGeom>
                    <a:avLst/>
                    <a:gdLst/>
                    <a:ahLst/>
                    <a:cxnLst/>
                    <a:rect r="r" b="b" t="t" l="l"/>
                    <a:pathLst>
                      <a:path w="1145" h="724" stroke="true" fill="norm" extrusionOk="false">
                        <a:moveTo>
                          <a:pt x="1145" y="648"/>
                        </a:moveTo>
                        <a:lnTo>
                          <a:pt x="722" y="0"/>
                        </a:lnTo>
                        <a:lnTo>
                          <a:pt x="0" y="35"/>
                        </a:lnTo>
                        <a:lnTo>
                          <a:pt x="532" y="724"/>
                        </a:lnTo>
                        <a:lnTo>
                          <a:pt x="1145" y="648"/>
                        </a:ln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sp>
                <p:nvSpPr>
                  <p:cNvPr name="Freeform 34" id="34"/>
                  <p:cNvSpPr/>
                  <p:nvPr/>
                </p:nvSpPr>
                <p:spPr>
                  <a:xfrm>
                    <a:off x="9685316" y="3699532"/>
                    <a:ext cx="706849" cy="545158"/>
                  </a:xfrm>
                  <a:custGeom>
                    <a:avLst/>
                    <a:gdLst/>
                    <a:ahLst/>
                    <a:cxnLst/>
                    <a:rect r="r" b="b" t="t" l="l"/>
                    <a:pathLst>
                      <a:path w="364" h="278" stroke="true" fill="norm" extrusionOk="false">
                        <a:moveTo>
                          <a:pt x="177" y="278"/>
                        </a:moveTo>
                        <a:cubicBezTo>
                          <a:pt x="0" y="22"/>
                          <a:pt x="0" y="22"/>
                          <a:pt x="0" y="22"/>
                        </a:cubicBezTo>
                        <a:cubicBezTo>
                          <a:pt x="163" y="0"/>
                          <a:pt x="163" y="0"/>
                          <a:pt x="163" y="0"/>
                        </a:cubicBezTo>
                        <a:cubicBezTo>
                          <a:pt x="163" y="0"/>
                          <a:pt x="342" y="60"/>
                          <a:pt x="344" y="71"/>
                        </a:cubicBezTo>
                        <a:cubicBezTo>
                          <a:pt x="345" y="82"/>
                          <a:pt x="364" y="190"/>
                          <a:pt x="357" y="198"/>
                        </a:cubicBezTo>
                        <a:cubicBezTo>
                          <a:pt x="349" y="205"/>
                          <a:pt x="177" y="278"/>
                          <a:pt x="177" y="278"/>
                        </a:cubicBez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sp>
                <p:nvSpPr>
                  <p:cNvPr name="Freeform 35" id="35"/>
                  <p:cNvSpPr/>
                  <p:nvPr/>
                </p:nvSpPr>
                <p:spPr>
                  <a:xfrm>
                    <a:off x="9180011" y="3851977"/>
                    <a:ext cx="931532" cy="884016"/>
                  </a:xfrm>
                  <a:custGeom>
                    <a:avLst/>
                    <a:gdLst/>
                    <a:ahLst/>
                    <a:cxnLst/>
                    <a:rect r="r" b="b" t="t" l="l"/>
                    <a:pathLst>
                      <a:path w="480" h="451" stroke="true" fill="norm" extrusionOk="false">
                        <a:moveTo>
                          <a:pt x="480" y="205"/>
                        </a:moveTo>
                        <a:cubicBezTo>
                          <a:pt x="334" y="0"/>
                          <a:pt x="334" y="0"/>
                          <a:pt x="334" y="0"/>
                        </a:cubicBezTo>
                        <a:cubicBezTo>
                          <a:pt x="143" y="47"/>
                          <a:pt x="143" y="47"/>
                          <a:pt x="143" y="47"/>
                        </a:cubicBezTo>
                        <a:cubicBezTo>
                          <a:pt x="143" y="47"/>
                          <a:pt x="0" y="226"/>
                          <a:pt x="0" y="235"/>
                        </a:cubicBezTo>
                        <a:cubicBezTo>
                          <a:pt x="0" y="245"/>
                          <a:pt x="122" y="451"/>
                          <a:pt x="122" y="451"/>
                        </a:cubicBezTo>
                        <a:lnTo>
                          <a:pt x="480" y="205"/>
                        </a:ln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grpSp>
            <p:grpSp>
              <p:nvGrpSpPr>
                <p:cNvPr name="Group 36" id="36"/>
                <p:cNvGrpSpPr/>
                <p:nvPr/>
              </p:nvGrpSpPr>
              <p:grpSpPr>
                <a:xfrm>
                  <a:off x="5308790" y="3344216"/>
                  <a:ext cx="2370651" cy="1911365"/>
                  <a:chOff x="8469241" y="3379727"/>
                  <a:chExt cx="2370651" cy="1911365"/>
                </a:xfrm>
                <a:solidFill>
                  <a:srgbClr val="FFFFFF">
                    <a:lumMod val="95000"/>
                  </a:srgbClr>
                </a:solidFill>
              </p:grpSpPr>
              <p:sp>
                <p:nvSpPr>
                  <p:cNvPr name="Freeform 37" id="37"/>
                  <p:cNvSpPr/>
                  <p:nvPr/>
                </p:nvSpPr>
                <p:spPr>
                  <a:xfrm>
                    <a:off x="8469241" y="3379727"/>
                    <a:ext cx="2370651" cy="1817744"/>
                  </a:xfrm>
                  <a:custGeom>
                    <a:avLst/>
                    <a:gdLst/>
                    <a:ahLst/>
                    <a:cxnLst/>
                    <a:rect r="r" b="b" t="t" l="l"/>
                    <a:pathLst>
                      <a:path w="1222" h="927" stroke="true" fill="norm" extrusionOk="false">
                        <a:moveTo>
                          <a:pt x="1222" y="0"/>
                        </a:moveTo>
                        <a:cubicBezTo>
                          <a:pt x="1037" y="412"/>
                          <a:pt x="1037" y="412"/>
                          <a:pt x="1037" y="412"/>
                        </a:cubicBezTo>
                        <a:cubicBezTo>
                          <a:pt x="804" y="441"/>
                          <a:pt x="804" y="441"/>
                          <a:pt x="804" y="441"/>
                        </a:cubicBezTo>
                        <a:cubicBezTo>
                          <a:pt x="805" y="440"/>
                          <a:pt x="805" y="439"/>
                          <a:pt x="806" y="437"/>
                        </a:cubicBezTo>
                        <a:cubicBezTo>
                          <a:pt x="807" y="436"/>
                          <a:pt x="807" y="435"/>
                          <a:pt x="808" y="434"/>
                        </a:cubicBezTo>
                        <a:cubicBezTo>
                          <a:pt x="808" y="433"/>
                          <a:pt x="809" y="432"/>
                          <a:pt x="809" y="431"/>
                        </a:cubicBezTo>
                        <a:cubicBezTo>
                          <a:pt x="810" y="430"/>
                          <a:pt x="810" y="429"/>
                          <a:pt x="810" y="428"/>
                        </a:cubicBezTo>
                        <a:cubicBezTo>
                          <a:pt x="821" y="402"/>
                          <a:pt x="826" y="379"/>
                          <a:pt x="825" y="358"/>
                        </a:cubicBezTo>
                        <a:cubicBezTo>
                          <a:pt x="825" y="337"/>
                          <a:pt x="819" y="318"/>
                          <a:pt x="808" y="303"/>
                        </a:cubicBezTo>
                        <a:cubicBezTo>
                          <a:pt x="797" y="288"/>
                          <a:pt x="781" y="276"/>
                          <a:pt x="761" y="269"/>
                        </a:cubicBezTo>
                        <a:cubicBezTo>
                          <a:pt x="740" y="262"/>
                          <a:pt x="716" y="259"/>
                          <a:pt x="687" y="262"/>
                        </a:cubicBezTo>
                        <a:cubicBezTo>
                          <a:pt x="659" y="265"/>
                          <a:pt x="630" y="273"/>
                          <a:pt x="601" y="286"/>
                        </a:cubicBezTo>
                        <a:cubicBezTo>
                          <a:pt x="572" y="298"/>
                          <a:pt x="544" y="315"/>
                          <a:pt x="518" y="335"/>
                        </a:cubicBezTo>
                        <a:cubicBezTo>
                          <a:pt x="492" y="354"/>
                          <a:pt x="468" y="377"/>
                          <a:pt x="449" y="401"/>
                        </a:cubicBezTo>
                        <a:cubicBezTo>
                          <a:pt x="429" y="425"/>
                          <a:pt x="414" y="451"/>
                          <a:pt x="404" y="477"/>
                        </a:cubicBezTo>
                        <a:cubicBezTo>
                          <a:pt x="394" y="503"/>
                          <a:pt x="391" y="527"/>
                          <a:pt x="393" y="548"/>
                        </a:cubicBezTo>
                        <a:cubicBezTo>
                          <a:pt x="395" y="569"/>
                          <a:pt x="403" y="587"/>
                          <a:pt x="415" y="601"/>
                        </a:cubicBezTo>
                        <a:cubicBezTo>
                          <a:pt x="428" y="615"/>
                          <a:pt x="445" y="625"/>
                          <a:pt x="465" y="631"/>
                        </a:cubicBezTo>
                        <a:cubicBezTo>
                          <a:pt x="486" y="637"/>
                          <a:pt x="511" y="638"/>
                          <a:pt x="538" y="634"/>
                        </a:cubicBezTo>
                        <a:cubicBezTo>
                          <a:pt x="539" y="634"/>
                          <a:pt x="540" y="634"/>
                          <a:pt x="541" y="634"/>
                        </a:cubicBezTo>
                        <a:cubicBezTo>
                          <a:pt x="542" y="633"/>
                          <a:pt x="543" y="633"/>
                          <a:pt x="544" y="633"/>
                        </a:cubicBezTo>
                        <a:cubicBezTo>
                          <a:pt x="545" y="633"/>
                          <a:pt x="546" y="633"/>
                          <a:pt x="547" y="633"/>
                        </a:cubicBezTo>
                        <a:cubicBezTo>
                          <a:pt x="548" y="632"/>
                          <a:pt x="549" y="632"/>
                          <a:pt x="550" y="632"/>
                        </a:cubicBezTo>
                        <a:cubicBezTo>
                          <a:pt x="461" y="853"/>
                          <a:pt x="461" y="853"/>
                          <a:pt x="461" y="853"/>
                        </a:cubicBezTo>
                        <a:cubicBezTo>
                          <a:pt x="0" y="927"/>
                          <a:pt x="0" y="927"/>
                          <a:pt x="0" y="927"/>
                        </a:cubicBezTo>
                        <a:cubicBezTo>
                          <a:pt x="297" y="76"/>
                          <a:pt x="297" y="76"/>
                          <a:pt x="297" y="76"/>
                        </a:cubicBezTo>
                        <a:lnTo>
                          <a:pt x="1222" y="0"/>
                        </a:lnTo>
                        <a:close/>
                      </a:path>
                    </a:pathLst>
                  </a:custGeom>
                  <a:grpFill/>
                </p:spPr>
                <p:txBody>
                  <a:bodyPr vert="horz" anchor="t" wrap="square" tIns="45720" lIns="91440" bIns="45720" rIns="91440">
                    <a:normAutofit/>
                  </a:bodyPr>
                  <a:p>
                    <a:pPr algn="l" indent="0" marR="0" marL="0">
                      <a:lnSpc>
                        <a:spcPct val="100000"/>
                      </a:lnSpc>
                      <a:spcBef>
                        <a:spcPct val="0"/>
                      </a:spcBef>
                      <a:spcAft>
                        <a:spcPct val="0"/>
                      </a:spcAft>
                    </a:pPr>
                  </a:p>
                </p:txBody>
              </p:sp>
              <p:grpSp>
                <p:nvGrpSpPr>
                  <p:cNvPr name="Group 38" id="38"/>
                  <p:cNvGrpSpPr/>
                  <p:nvPr/>
                </p:nvGrpSpPr>
                <p:grpSpPr>
                  <a:xfrm>
                    <a:off x="9397314" y="4177579"/>
                    <a:ext cx="1185736" cy="1113513"/>
                    <a:chOff x="9397314" y="4177579"/>
                    <a:chExt cx="1185736" cy="1113513"/>
                  </a:xfrm>
                  <a:grpFill/>
                </p:grpSpPr>
                <p:sp>
                  <p:nvSpPr>
                    <p:cNvPr name="Freeform 39" id="39"/>
                    <p:cNvSpPr/>
                    <p:nvPr/>
                  </p:nvSpPr>
                  <p:spPr>
                    <a:xfrm>
                      <a:off x="9397314" y="4177579"/>
                      <a:ext cx="1185736" cy="1113513"/>
                    </a:xfrm>
                    <a:custGeom>
                      <a:avLst/>
                      <a:gdLst/>
                      <a:ahLst/>
                      <a:cxnLst/>
                      <a:rect r="r" b="b" t="t" l="l"/>
                      <a:pathLst>
                        <a:path w="611" h="568" stroke="true" fill="norm" extrusionOk="false">
                          <a:moveTo>
                            <a:pt x="261" y="3"/>
                          </a:moveTo>
                          <a:cubicBezTo>
                            <a:pt x="236" y="5"/>
                            <a:pt x="210" y="13"/>
                            <a:pt x="185" y="24"/>
                          </a:cubicBezTo>
                          <a:cubicBezTo>
                            <a:pt x="160" y="35"/>
                            <a:pt x="135" y="50"/>
                            <a:pt x="112" y="67"/>
                          </a:cubicBezTo>
                          <a:cubicBezTo>
                            <a:pt x="89" y="84"/>
                            <a:pt x="68" y="104"/>
                            <a:pt x="51" y="125"/>
                          </a:cubicBezTo>
                          <a:cubicBezTo>
                            <a:pt x="34" y="147"/>
                            <a:pt x="21" y="169"/>
                            <a:pt x="12" y="192"/>
                          </a:cubicBezTo>
                          <a:cubicBezTo>
                            <a:pt x="3" y="215"/>
                            <a:pt x="0" y="236"/>
                            <a:pt x="2" y="255"/>
                          </a:cubicBezTo>
                          <a:cubicBezTo>
                            <a:pt x="4" y="273"/>
                            <a:pt x="10" y="289"/>
                            <a:pt x="21" y="301"/>
                          </a:cubicBezTo>
                          <a:cubicBezTo>
                            <a:pt x="32" y="314"/>
                            <a:pt x="47" y="323"/>
                            <a:pt x="65" y="328"/>
                          </a:cubicBezTo>
                          <a:cubicBezTo>
                            <a:pt x="84" y="333"/>
                            <a:pt x="105" y="334"/>
                            <a:pt x="130" y="331"/>
                          </a:cubicBezTo>
                          <a:cubicBezTo>
                            <a:pt x="131" y="331"/>
                            <a:pt x="132" y="331"/>
                            <a:pt x="133" y="331"/>
                          </a:cubicBezTo>
                          <a:cubicBezTo>
                            <a:pt x="134" y="330"/>
                            <a:pt x="135" y="330"/>
                            <a:pt x="136" y="330"/>
                          </a:cubicBezTo>
                          <a:cubicBezTo>
                            <a:pt x="137" y="330"/>
                            <a:pt x="138" y="330"/>
                            <a:pt x="139" y="330"/>
                          </a:cubicBezTo>
                          <a:cubicBezTo>
                            <a:pt x="140" y="329"/>
                            <a:pt x="141" y="329"/>
                            <a:pt x="142" y="329"/>
                          </a:cubicBezTo>
                          <a:cubicBezTo>
                            <a:pt x="144" y="329"/>
                            <a:pt x="146" y="328"/>
                            <a:pt x="148" y="328"/>
                          </a:cubicBezTo>
                          <a:cubicBezTo>
                            <a:pt x="150" y="327"/>
                            <a:pt x="152" y="327"/>
                            <a:pt x="154" y="326"/>
                          </a:cubicBezTo>
                          <a:cubicBezTo>
                            <a:pt x="156" y="326"/>
                            <a:pt x="158" y="325"/>
                            <a:pt x="160" y="325"/>
                          </a:cubicBezTo>
                          <a:cubicBezTo>
                            <a:pt x="162" y="324"/>
                            <a:pt x="164" y="324"/>
                            <a:pt x="166" y="323"/>
                          </a:cubicBezTo>
                          <a:cubicBezTo>
                            <a:pt x="158" y="344"/>
                            <a:pt x="158" y="344"/>
                            <a:pt x="158" y="344"/>
                          </a:cubicBezTo>
                          <a:cubicBezTo>
                            <a:pt x="67" y="568"/>
                            <a:pt x="67" y="568"/>
                            <a:pt x="67" y="568"/>
                          </a:cubicBezTo>
                          <a:cubicBezTo>
                            <a:pt x="452" y="506"/>
                            <a:pt x="452" y="506"/>
                            <a:pt x="452" y="506"/>
                          </a:cubicBezTo>
                          <a:cubicBezTo>
                            <a:pt x="611" y="151"/>
                            <a:pt x="611" y="151"/>
                            <a:pt x="611" y="151"/>
                          </a:cubicBezTo>
                          <a:cubicBezTo>
                            <a:pt x="375" y="180"/>
                            <a:pt x="375" y="180"/>
                            <a:pt x="375" y="180"/>
                          </a:cubicBezTo>
                          <a:cubicBezTo>
                            <a:pt x="352" y="183"/>
                            <a:pt x="352" y="183"/>
                            <a:pt x="352" y="183"/>
                          </a:cubicBezTo>
                          <a:cubicBezTo>
                            <a:pt x="353" y="182"/>
                            <a:pt x="354" y="180"/>
                            <a:pt x="355" y="178"/>
                          </a:cubicBezTo>
                          <a:cubicBezTo>
                            <a:pt x="356" y="176"/>
                            <a:pt x="358" y="174"/>
                            <a:pt x="359" y="173"/>
                          </a:cubicBezTo>
                          <a:cubicBezTo>
                            <a:pt x="360" y="171"/>
                            <a:pt x="361" y="169"/>
                            <a:pt x="362" y="167"/>
                          </a:cubicBezTo>
                          <a:cubicBezTo>
                            <a:pt x="363" y="165"/>
                            <a:pt x="364" y="163"/>
                            <a:pt x="364" y="162"/>
                          </a:cubicBezTo>
                          <a:cubicBezTo>
                            <a:pt x="365" y="160"/>
                            <a:pt x="366" y="159"/>
                            <a:pt x="366" y="158"/>
                          </a:cubicBezTo>
                          <a:cubicBezTo>
                            <a:pt x="367" y="157"/>
                            <a:pt x="367" y="156"/>
                            <a:pt x="368" y="155"/>
                          </a:cubicBezTo>
                          <a:cubicBezTo>
                            <a:pt x="368" y="154"/>
                            <a:pt x="369" y="153"/>
                            <a:pt x="369" y="152"/>
                          </a:cubicBezTo>
                          <a:cubicBezTo>
                            <a:pt x="369" y="151"/>
                            <a:pt x="370" y="150"/>
                            <a:pt x="370" y="149"/>
                          </a:cubicBezTo>
                          <a:cubicBezTo>
                            <a:pt x="380" y="126"/>
                            <a:pt x="384" y="105"/>
                            <a:pt x="383" y="87"/>
                          </a:cubicBezTo>
                          <a:cubicBezTo>
                            <a:pt x="383" y="68"/>
                            <a:pt x="377" y="52"/>
                            <a:pt x="368" y="39"/>
                          </a:cubicBezTo>
                          <a:cubicBezTo>
                            <a:pt x="358" y="25"/>
                            <a:pt x="344" y="15"/>
                            <a:pt x="326" y="9"/>
                          </a:cubicBezTo>
                          <a:cubicBezTo>
                            <a:pt x="308" y="2"/>
                            <a:pt x="286" y="0"/>
                            <a:pt x="261" y="3"/>
                          </a:cubicBezTo>
                          <a:close/>
                        </a:path>
                      </a:pathLst>
                    </a:custGeom>
                    <a:grpFill/>
                  </p:spPr>
                  <p:txBody>
                    <a:bodyPr vert="horz" anchor="t" wrap="square" tIns="45720" lIns="91440" bIns="45720" rIns="91440">
                      <a:normAutofit/>
                    </a:bodyPr>
                    <a:p>
                      <a:pPr algn="l" marL="0"/>
                    </a:p>
                  </p:txBody>
                </p:sp>
                <p:sp>
                  <p:nvSpPr>
                    <p:cNvPr name="Freeform 40" id="40"/>
                    <p:cNvSpPr/>
                    <p:nvPr/>
                  </p:nvSpPr>
                  <p:spPr>
                    <a:xfrm>
                      <a:off x="9412893" y="4196635"/>
                      <a:ext cx="1144735" cy="1072916"/>
                    </a:xfrm>
                    <a:custGeom>
                      <a:avLst/>
                      <a:gdLst/>
                      <a:ahLst/>
                      <a:cxnLst/>
                      <a:rect r="r" b="b" t="t" l="l"/>
                      <a:pathLst>
                        <a:path w="590" h="547" stroke="true" fill="norm" extrusionOk="false">
                          <a:moveTo>
                            <a:pt x="172" y="301"/>
                          </a:moveTo>
                          <a:cubicBezTo>
                            <a:pt x="156" y="305"/>
                            <a:pt x="156" y="305"/>
                            <a:pt x="156" y="305"/>
                          </a:cubicBezTo>
                          <a:cubicBezTo>
                            <a:pt x="154" y="306"/>
                            <a:pt x="152" y="306"/>
                            <a:pt x="150" y="307"/>
                          </a:cubicBezTo>
                          <a:cubicBezTo>
                            <a:pt x="148" y="307"/>
                            <a:pt x="146" y="308"/>
                            <a:pt x="144" y="308"/>
                          </a:cubicBezTo>
                          <a:cubicBezTo>
                            <a:pt x="138" y="310"/>
                            <a:pt x="138" y="310"/>
                            <a:pt x="138" y="310"/>
                          </a:cubicBezTo>
                          <a:cubicBezTo>
                            <a:pt x="136" y="310"/>
                            <a:pt x="134" y="311"/>
                            <a:pt x="132" y="311"/>
                          </a:cubicBezTo>
                          <a:cubicBezTo>
                            <a:pt x="132" y="311"/>
                            <a:pt x="124" y="312"/>
                            <a:pt x="123" y="313"/>
                          </a:cubicBezTo>
                          <a:cubicBezTo>
                            <a:pt x="121" y="313"/>
                            <a:pt x="121" y="313"/>
                            <a:pt x="121" y="313"/>
                          </a:cubicBezTo>
                          <a:cubicBezTo>
                            <a:pt x="112" y="314"/>
                            <a:pt x="103" y="315"/>
                            <a:pt x="95" y="315"/>
                          </a:cubicBezTo>
                          <a:cubicBezTo>
                            <a:pt x="82" y="315"/>
                            <a:pt x="70" y="313"/>
                            <a:pt x="60" y="310"/>
                          </a:cubicBezTo>
                          <a:cubicBezTo>
                            <a:pt x="43" y="305"/>
                            <a:pt x="29" y="297"/>
                            <a:pt x="19" y="286"/>
                          </a:cubicBezTo>
                          <a:cubicBezTo>
                            <a:pt x="9" y="275"/>
                            <a:pt x="4" y="260"/>
                            <a:pt x="2" y="244"/>
                          </a:cubicBezTo>
                          <a:cubicBezTo>
                            <a:pt x="0" y="226"/>
                            <a:pt x="3" y="206"/>
                            <a:pt x="11" y="185"/>
                          </a:cubicBezTo>
                          <a:cubicBezTo>
                            <a:pt x="20" y="163"/>
                            <a:pt x="33" y="142"/>
                            <a:pt x="50" y="120"/>
                          </a:cubicBezTo>
                          <a:cubicBezTo>
                            <a:pt x="66" y="100"/>
                            <a:pt x="86" y="80"/>
                            <a:pt x="109" y="63"/>
                          </a:cubicBezTo>
                          <a:cubicBezTo>
                            <a:pt x="131" y="46"/>
                            <a:pt x="155" y="32"/>
                            <a:pt x="180" y="21"/>
                          </a:cubicBezTo>
                          <a:cubicBezTo>
                            <a:pt x="206" y="10"/>
                            <a:pt x="231" y="3"/>
                            <a:pt x="254" y="1"/>
                          </a:cubicBezTo>
                          <a:cubicBezTo>
                            <a:pt x="261" y="0"/>
                            <a:pt x="267" y="0"/>
                            <a:pt x="273" y="0"/>
                          </a:cubicBezTo>
                          <a:cubicBezTo>
                            <a:pt x="289" y="0"/>
                            <a:pt x="303" y="2"/>
                            <a:pt x="315" y="6"/>
                          </a:cubicBezTo>
                          <a:cubicBezTo>
                            <a:pt x="331" y="12"/>
                            <a:pt x="344" y="21"/>
                            <a:pt x="353" y="33"/>
                          </a:cubicBezTo>
                          <a:cubicBezTo>
                            <a:pt x="362" y="45"/>
                            <a:pt x="367" y="60"/>
                            <a:pt x="367" y="77"/>
                          </a:cubicBezTo>
                          <a:cubicBezTo>
                            <a:pt x="368" y="95"/>
                            <a:pt x="364" y="115"/>
                            <a:pt x="355" y="135"/>
                          </a:cubicBezTo>
                          <a:cubicBezTo>
                            <a:pt x="355" y="136"/>
                            <a:pt x="354" y="139"/>
                            <a:pt x="354" y="139"/>
                          </a:cubicBezTo>
                          <a:cubicBezTo>
                            <a:pt x="351" y="145"/>
                            <a:pt x="351" y="145"/>
                            <a:pt x="351" y="145"/>
                          </a:cubicBezTo>
                          <a:cubicBezTo>
                            <a:pt x="349" y="148"/>
                            <a:pt x="349" y="148"/>
                            <a:pt x="349" y="148"/>
                          </a:cubicBezTo>
                          <a:cubicBezTo>
                            <a:pt x="346" y="153"/>
                            <a:pt x="346" y="153"/>
                            <a:pt x="346" y="153"/>
                          </a:cubicBezTo>
                          <a:cubicBezTo>
                            <a:pt x="346" y="155"/>
                            <a:pt x="345" y="157"/>
                            <a:pt x="344" y="158"/>
                          </a:cubicBezTo>
                          <a:cubicBezTo>
                            <a:pt x="343" y="160"/>
                            <a:pt x="342" y="161"/>
                            <a:pt x="341" y="162"/>
                          </a:cubicBezTo>
                          <a:cubicBezTo>
                            <a:pt x="340" y="164"/>
                            <a:pt x="340" y="164"/>
                            <a:pt x="340" y="164"/>
                          </a:cubicBezTo>
                          <a:cubicBezTo>
                            <a:pt x="339" y="165"/>
                            <a:pt x="338" y="167"/>
                            <a:pt x="337" y="169"/>
                          </a:cubicBezTo>
                          <a:cubicBezTo>
                            <a:pt x="328" y="184"/>
                            <a:pt x="328" y="184"/>
                            <a:pt x="328" y="184"/>
                          </a:cubicBezTo>
                          <a:cubicBezTo>
                            <a:pt x="590" y="151"/>
                            <a:pt x="590" y="151"/>
                            <a:pt x="590" y="151"/>
                          </a:cubicBezTo>
                          <a:cubicBezTo>
                            <a:pt x="438" y="489"/>
                            <a:pt x="438" y="489"/>
                            <a:pt x="438" y="489"/>
                          </a:cubicBezTo>
                          <a:cubicBezTo>
                            <a:pt x="72" y="547"/>
                            <a:pt x="72" y="547"/>
                            <a:pt x="72" y="547"/>
                          </a:cubicBezTo>
                          <a:lnTo>
                            <a:pt x="172" y="301"/>
                          </a:lnTo>
                          <a:close/>
                        </a:path>
                      </a:pathLst>
                    </a:custGeom>
                    <a:grpFill/>
                  </p:spPr>
                  <p:txBody>
                    <a:bodyPr vert="horz" anchor="t" wrap="square" tIns="45720" lIns="91440" bIns="45720" rIns="91440">
                      <a:normAutofit/>
                    </a:bodyPr>
                    <a:p>
                      <a:pPr algn="l" marL="0"/>
                    </a:p>
                  </p:txBody>
                </p:sp>
              </p:grpSp>
            </p:grpSp>
          </p:grpSp>
          <p:sp>
            <p:nvSpPr>
              <p:cNvPr name="Freeform 41" id="41"/>
              <p:cNvSpPr/>
              <p:nvPr/>
            </p:nvSpPr>
            <p:spPr>
              <a:xfrm>
                <a:off x="4952905" y="2209162"/>
                <a:ext cx="2726536" cy="2952798"/>
              </a:xfrm>
              <a:custGeom>
                <a:avLst/>
                <a:gdLst/>
                <a:ahLst/>
                <a:cxnLst/>
                <a:rect r="r" b="b" t="t" l="l"/>
                <a:pathLst>
                  <a:path w="3325" h="3564" stroke="true" fill="norm" extrusionOk="false">
                    <a:moveTo>
                      <a:pt x="3318" y="1363"/>
                    </a:moveTo>
                    <a:lnTo>
                      <a:pt x="1141" y="1541"/>
                    </a:lnTo>
                    <a:lnTo>
                      <a:pt x="15" y="0"/>
                    </a:lnTo>
                    <a:lnTo>
                      <a:pt x="3" y="0"/>
                    </a:lnTo>
                    <a:lnTo>
                      <a:pt x="0" y="12"/>
                    </a:lnTo>
                    <a:lnTo>
                      <a:pt x="1127" y="1550"/>
                    </a:lnTo>
                    <a:lnTo>
                      <a:pt x="426" y="3555"/>
                    </a:lnTo>
                    <a:lnTo>
                      <a:pt x="434" y="3564"/>
                    </a:lnTo>
                    <a:lnTo>
                      <a:pt x="443" y="3564"/>
                    </a:lnTo>
                    <a:lnTo>
                      <a:pt x="1143" y="1557"/>
                    </a:lnTo>
                    <a:lnTo>
                      <a:pt x="3321" y="1380"/>
                    </a:lnTo>
                    <a:lnTo>
                      <a:pt x="3325" y="1370"/>
                    </a:lnTo>
                    <a:lnTo>
                      <a:pt x="3318" y="1363"/>
                    </a:lnTo>
                    <a:close/>
                  </a:path>
                </a:pathLst>
              </a:custGeom>
              <a:solidFill>
                <a:srgbClr val="FFFFFF">
                  <a:alpha val="20000"/>
                  <a:lumMod val="50000"/>
                </a:srgbClr>
              </a:solidFill>
            </p:spPr>
            <p:txBody>
              <a:bodyPr vert="horz" anchor="t" wrap="square" tIns="45720" lIns="91440" bIns="45720" rIns="91440">
                <a:normAutofit/>
              </a:bodyPr>
              <a:p>
                <a:pPr algn="l" indent="0" marR="0" marL="0">
                  <a:lnSpc>
                    <a:spcPct val="100000"/>
                  </a:lnSpc>
                  <a:spcBef>
                    <a:spcPct val="0"/>
                  </a:spcBef>
                  <a:spcAft>
                    <a:spcPct val="0"/>
                  </a:spcAft>
                </a:pPr>
              </a:p>
            </p:txBody>
          </p:sp>
        </p:grpSp>
        <p:grpSp>
          <p:nvGrpSpPr>
            <p:cNvPr name="Group 42" id="42"/>
            <p:cNvGrpSpPr/>
            <p:nvPr/>
          </p:nvGrpSpPr>
          <p:grpSpPr>
            <a:xfrm>
              <a:off x="7253049" y="1642004"/>
              <a:ext cx="3859213" cy="1414227"/>
              <a:chOff x="7591520" y="2487790"/>
              <a:chExt cx="4180723" cy="1414227"/>
            </a:xfrm>
          </p:grpSpPr>
          <p:sp>
            <p:nvSpPr>
              <p:cNvPr name="AutoShape 43" id="43"/>
              <p:cNvSpPr/>
              <p:nvPr/>
            </p:nvSpPr>
            <p:spPr>
              <a:xfrm>
                <a:off x="7591520" y="2880134"/>
                <a:ext cx="4180723" cy="1021883"/>
              </a:xfrm>
              <a:prstGeom prst="rect">
                <a:avLst/>
              </a:prstGeom>
              <a:noFill/>
            </p:spPr>
            <p:txBody>
              <a:bodyPr vert="horz" anchor="t" wrap="square" tIns="45720" lIns="91440" bIns="45720" rIns="91440">
                <a:spAutoFit/>
              </a:bodyPr>
              <a:p>
                <a:pPr algn="l" marL="0">
                  <a:lnSpc>
                    <a:spcPct val="150000"/>
                  </a:lnSpc>
                </a:pPr>
                <a:r>
                  <a:rPr lang="en-US" b="false" i="false" sz="1400" baseline="0" u="none">
                    <a:solidFill>
                      <a:srgbClr val="000000"/>
                    </a:solidFill>
                    <a:latin typeface="Arial"/>
                    <a:ea typeface="Arial"/>
                  </a:rPr>
                  <a:t>Conditional GANs (cGANs) extend the original GAN framework by incorporating additional information, such as class labels, during the generation process, enabling controlled sample generation tailored to specific conditions.</a:t>
                </a:r>
              </a:p>
            </p:txBody>
          </p:sp>
          <p:sp>
            <p:nvSpPr>
              <p:cNvPr name="TextBox 44" id="44"/>
              <p:cNvSpPr txBox="true"/>
              <p:nvPr/>
            </p:nvSpPr>
            <p:spPr>
              <a:xfrm>
                <a:off x="7591520" y="2487790"/>
                <a:ext cx="4180723" cy="338554"/>
              </a:xfrm>
              <a:prstGeom prst="rect">
                <a:avLst/>
              </a:prstGeom>
              <a:noFill/>
            </p:spPr>
            <p:txBody>
              <a:bodyPr anchor="b" rtlCol="false" vert="horz" wrap="square" tIns="45720" lIns="91440" bIns="45720" rIns="91440">
                <a:spAutoFit/>
              </a:bodyPr>
              <a:lstStyle/>
              <a:p>
                <a:pPr algn="l" marL="0">
                  <a:lnSpc>
                    <a:spcPct val="100000"/>
                  </a:lnSpc>
                  <a:spcBef>
                    <a:spcPct val="0"/>
                  </a:spcBef>
                  <a:defRPr/>
                </a:pPr>
                <a:r>
                  <a:rPr lang="en-US" b="true" i="false" sz="1600" baseline="0" u="none">
                    <a:solidFill>
                      <a:srgbClr val="000000"/>
                    </a:solidFill>
                    <a:latin typeface="Arial"/>
                    <a:ea typeface="Arial"/>
                  </a:rPr>
                  <a:t>Conditional GANs</a:t>
                </a:r>
                <a:endParaRPr lang="en-US" sz="1100"/>
              </a:p>
            </p:txBody>
          </p:sp>
        </p:grpSp>
        <p:grpSp>
          <p:nvGrpSpPr>
            <p:cNvPr name="Group 45" id="45"/>
            <p:cNvGrpSpPr/>
            <p:nvPr/>
          </p:nvGrpSpPr>
          <p:grpSpPr>
            <a:xfrm>
              <a:off x="7659688" y="4747521"/>
              <a:ext cx="3859213" cy="1414227"/>
              <a:chOff x="7591520" y="2487790"/>
              <a:chExt cx="4180723" cy="1414227"/>
            </a:xfrm>
          </p:grpSpPr>
          <p:sp>
            <p:nvSpPr>
              <p:cNvPr name="AutoShape 46" id="46"/>
              <p:cNvSpPr/>
              <p:nvPr/>
            </p:nvSpPr>
            <p:spPr>
              <a:xfrm>
                <a:off x="7591520" y="2880134"/>
                <a:ext cx="4180723" cy="1021883"/>
              </a:xfrm>
              <a:prstGeom prst="rect">
                <a:avLst/>
              </a:prstGeom>
              <a:noFill/>
            </p:spPr>
            <p:txBody>
              <a:bodyPr vert="horz" anchor="t" wrap="square" tIns="45720" lIns="91440" bIns="45720" rIns="91440">
                <a:spAutoFit/>
              </a:bodyPr>
              <a:p>
                <a:pPr algn="l" marL="0">
                  <a:lnSpc>
                    <a:spcPct val="150000"/>
                  </a:lnSpc>
                </a:pPr>
                <a:r>
                  <a:rPr lang="en-US" b="false" i="false" sz="1400" baseline="0" u="none">
                    <a:solidFill>
                      <a:srgbClr val="000000"/>
                    </a:solidFill>
                    <a:latin typeface="Arial"/>
                    <a:ea typeface="Arial"/>
                  </a:rPr>
                  <a:t>CycleGANs facilitate image translation without paired examples. They can transform an image from one domain to another while preserving key characteristics, making them useful in tasks like artistic style transfer.</a:t>
                </a:r>
              </a:p>
            </p:txBody>
          </p:sp>
          <p:sp>
            <p:nvSpPr>
              <p:cNvPr name="TextBox 47" id="47"/>
              <p:cNvSpPr txBox="true"/>
              <p:nvPr/>
            </p:nvSpPr>
            <p:spPr>
              <a:xfrm>
                <a:off x="7591520" y="2487790"/>
                <a:ext cx="4180723" cy="338554"/>
              </a:xfrm>
              <a:prstGeom prst="rect">
                <a:avLst/>
              </a:prstGeom>
              <a:noFill/>
            </p:spPr>
            <p:txBody>
              <a:bodyPr anchor="b" rtlCol="false" vert="horz" wrap="square" tIns="45720" lIns="91440" bIns="45720" rIns="91440">
                <a:spAutoFit/>
              </a:bodyPr>
              <a:lstStyle/>
              <a:p>
                <a:pPr algn="l" marL="0">
                  <a:lnSpc>
                    <a:spcPct val="100000"/>
                  </a:lnSpc>
                  <a:spcBef>
                    <a:spcPct val="0"/>
                  </a:spcBef>
                  <a:defRPr/>
                </a:pPr>
                <a:r>
                  <a:rPr lang="en-US" b="true" i="false" sz="1600" baseline="0" u="none">
                    <a:solidFill>
                      <a:srgbClr val="000000"/>
                    </a:solidFill>
                    <a:latin typeface="Arial"/>
                    <a:ea typeface="Arial"/>
                  </a:rPr>
                  <a:t>CycleGANs</a:t>
                </a:r>
                <a:endParaRPr lang="en-US" sz="1100"/>
              </a:p>
            </p:txBody>
          </p:sp>
        </p:grpSp>
        <p:grpSp>
          <p:nvGrpSpPr>
            <p:cNvPr name="Group 48" id="48"/>
            <p:cNvGrpSpPr/>
            <p:nvPr/>
          </p:nvGrpSpPr>
          <p:grpSpPr>
            <a:xfrm>
              <a:off x="669925" y="3436952"/>
              <a:ext cx="3859213" cy="1414227"/>
              <a:chOff x="7591520" y="2487790"/>
              <a:chExt cx="4180723" cy="1414227"/>
            </a:xfrm>
          </p:grpSpPr>
          <p:sp>
            <p:nvSpPr>
              <p:cNvPr name="AutoShape 49" id="49"/>
              <p:cNvSpPr/>
              <p:nvPr/>
            </p:nvSpPr>
            <p:spPr>
              <a:xfrm>
                <a:off x="7591520" y="2880134"/>
                <a:ext cx="4180723" cy="1021883"/>
              </a:xfrm>
              <a:prstGeom prst="rect">
                <a:avLst/>
              </a:prstGeom>
              <a:noFill/>
            </p:spPr>
            <p:txBody>
              <a:bodyPr vert="horz" anchor="t" wrap="square" tIns="45720" lIns="91440" bIns="45720" rIns="91440">
                <a:spAutoFit/>
              </a:bodyPr>
              <a:p>
                <a:pPr algn="l" marL="0">
                  <a:lnSpc>
                    <a:spcPct val="150000"/>
                  </a:lnSpc>
                </a:pPr>
                <a:r>
                  <a:rPr lang="en-US" b="false" i="false" sz="1400" baseline="0" u="none">
                    <a:solidFill>
                      <a:srgbClr val="000000"/>
                    </a:solidFill>
                    <a:latin typeface="Arial"/>
                    <a:ea typeface="Arial"/>
                  </a:rPr>
                  <a:t>Progressive Growing GANs begin training with low-resolution images and progressively increase the resolution throughout the training process. This approach allows for finer details to be incorporated gradually, yielding high-quality images.</a:t>
                </a:r>
              </a:p>
            </p:txBody>
          </p:sp>
          <p:sp>
            <p:nvSpPr>
              <p:cNvPr name="TextBox 50" id="50"/>
              <p:cNvSpPr txBox="true"/>
              <p:nvPr/>
            </p:nvSpPr>
            <p:spPr>
              <a:xfrm>
                <a:off x="7591520" y="2487790"/>
                <a:ext cx="4180723" cy="338554"/>
              </a:xfrm>
              <a:prstGeom prst="rect">
                <a:avLst/>
              </a:prstGeom>
              <a:noFill/>
            </p:spPr>
            <p:txBody>
              <a:bodyPr anchor="b" rtlCol="false" vert="horz" wrap="square" tIns="45720" lIns="91440" bIns="45720" rIns="91440">
                <a:spAutoFit/>
              </a:bodyPr>
              <a:lstStyle/>
              <a:p>
                <a:pPr algn="l" marL="0">
                  <a:lnSpc>
                    <a:spcPct val="100000"/>
                  </a:lnSpc>
                  <a:spcBef>
                    <a:spcPct val="0"/>
                  </a:spcBef>
                  <a:defRPr/>
                </a:pPr>
                <a:r>
                  <a:rPr lang="en-US" b="true" i="false" sz="1600" baseline="0" u="none">
                    <a:solidFill>
                      <a:srgbClr val="000000"/>
                    </a:solidFill>
                    <a:latin typeface="Arial"/>
                    <a:ea typeface="Arial"/>
                  </a:rPr>
                  <a:t>Progressive Growing GANs</a:t>
                </a:r>
                <a:endParaRPr lang="en-US" sz="1100"/>
              </a:p>
            </p:txBody>
          </p:sp>
        </p:gr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Applications in Various Domains</a:t>
            </a:r>
          </a:p>
        </p:txBody>
      </p:sp>
      <p:cxnSp>
        <p:nvCxnSpPr>
          <p:cNvPr name="Connector 3" id="3"/>
          <p:cNvCxnSpPr/>
          <p:nvPr/>
        </p:nvCxnSpPr>
        <p:spPr>
          <a:xfrm flipV="true">
            <a:off x="5842205" y="1386529"/>
            <a:ext cx="2424046" cy="959327"/>
          </a:xfrm>
          <a:prstGeom prst="line">
            <a:avLst/>
          </a:prstGeom>
          <a:ln w="3175" cap="rnd" cmpd="sng">
            <a:solidFill>
              <a:srgbClr val="FFFFFF">
                <a:lumMod val="75000"/>
              </a:srgbClr>
            </a:solidFill>
            <a:prstDash val="solid"/>
          </a:ln>
        </p:spPr>
      </p:cxnSp>
      <p:cxnSp>
        <p:nvCxnSpPr>
          <p:cNvPr name="Connector 4" id="4"/>
          <p:cNvCxnSpPr/>
          <p:nvPr/>
        </p:nvCxnSpPr>
        <p:spPr>
          <a:xfrm>
            <a:off x="7681298" y="3515118"/>
            <a:ext cx="237742" cy="864982"/>
          </a:xfrm>
          <a:prstGeom prst="line">
            <a:avLst/>
          </a:prstGeom>
          <a:ln w="3175" cap="rnd" cmpd="sng">
            <a:solidFill>
              <a:srgbClr val="FFFFFF">
                <a:lumMod val="75000"/>
              </a:srgbClr>
            </a:solidFill>
            <a:prstDash val="solid"/>
          </a:ln>
        </p:spPr>
      </p:cxnSp>
      <p:cxnSp>
        <p:nvCxnSpPr>
          <p:cNvPr name="Connector 5" id="5"/>
          <p:cNvCxnSpPr/>
          <p:nvPr/>
        </p:nvCxnSpPr>
        <p:spPr>
          <a:xfrm flipH="true">
            <a:off x="3637889" y="2751545"/>
            <a:ext cx="1363177" cy="18148"/>
          </a:xfrm>
          <a:prstGeom prst="line">
            <a:avLst/>
          </a:prstGeom>
          <a:ln w="3175" cap="rnd" cmpd="sng">
            <a:solidFill>
              <a:srgbClr val="FFFFFF">
                <a:lumMod val="75000"/>
              </a:srgbClr>
            </a:solidFill>
            <a:prstDash val="solid"/>
          </a:ln>
        </p:spPr>
      </p:cxnSp>
      <p:grpSp>
        <p:nvGrpSpPr>
          <p:cNvPr name="Group 6" id="6"/>
          <p:cNvGrpSpPr/>
          <p:nvPr/>
        </p:nvGrpSpPr>
        <p:grpSpPr>
          <a:xfrm>
            <a:off x="3765200" y="1453026"/>
            <a:ext cx="4655251" cy="3951948"/>
            <a:chOff x="3736974" y="2141538"/>
            <a:chExt cx="4718051" cy="4005262"/>
          </a:xfrm>
          <a:solidFill>
            <a:srgbClr val="FFFFFF">
              <a:lumMod val="95000"/>
            </a:srgbClr>
          </a:solidFill>
        </p:grpSpPr>
        <p:sp>
          <p:nvSpPr>
            <p:cNvPr name="Freeform 7" id="7"/>
            <p:cNvSpPr/>
            <p:nvPr/>
          </p:nvSpPr>
          <p:spPr>
            <a:xfrm>
              <a:off x="4187824" y="2460625"/>
              <a:ext cx="1422400" cy="784225"/>
            </a:xfrm>
            <a:custGeom>
              <a:avLst/>
              <a:gdLst/>
              <a:ahLst/>
              <a:cxnLst/>
              <a:rect r="r" b="b" t="t" l="l"/>
              <a:pathLst>
                <a:path w="896" h="494" stroke="true" fill="norm" extrusionOk="true">
                  <a:moveTo>
                    <a:pt x="68" y="402"/>
                  </a:moveTo>
                  <a:lnTo>
                    <a:pt x="60" y="404"/>
                  </a:lnTo>
                  <a:lnTo>
                    <a:pt x="54" y="407"/>
                  </a:lnTo>
                  <a:lnTo>
                    <a:pt x="49" y="412"/>
                  </a:lnTo>
                  <a:lnTo>
                    <a:pt x="46" y="418"/>
                  </a:lnTo>
                  <a:lnTo>
                    <a:pt x="44" y="426"/>
                  </a:lnTo>
                  <a:lnTo>
                    <a:pt x="46" y="432"/>
                  </a:lnTo>
                  <a:lnTo>
                    <a:pt x="49" y="439"/>
                  </a:lnTo>
                  <a:lnTo>
                    <a:pt x="54" y="443"/>
                  </a:lnTo>
                  <a:lnTo>
                    <a:pt x="60" y="446"/>
                  </a:lnTo>
                  <a:lnTo>
                    <a:pt x="68" y="448"/>
                  </a:lnTo>
                  <a:lnTo>
                    <a:pt x="76" y="446"/>
                  </a:lnTo>
                  <a:lnTo>
                    <a:pt x="82" y="443"/>
                  </a:lnTo>
                  <a:lnTo>
                    <a:pt x="87" y="439"/>
                  </a:lnTo>
                  <a:lnTo>
                    <a:pt x="90" y="432"/>
                  </a:lnTo>
                  <a:lnTo>
                    <a:pt x="90" y="426"/>
                  </a:lnTo>
                  <a:lnTo>
                    <a:pt x="90" y="418"/>
                  </a:lnTo>
                  <a:lnTo>
                    <a:pt x="87" y="412"/>
                  </a:lnTo>
                  <a:lnTo>
                    <a:pt x="82" y="407"/>
                  </a:lnTo>
                  <a:lnTo>
                    <a:pt x="76" y="404"/>
                  </a:lnTo>
                  <a:lnTo>
                    <a:pt x="68" y="402"/>
                  </a:lnTo>
                  <a:close/>
                  <a:moveTo>
                    <a:pt x="828" y="46"/>
                  </a:moveTo>
                  <a:lnTo>
                    <a:pt x="820" y="47"/>
                  </a:lnTo>
                  <a:lnTo>
                    <a:pt x="814" y="51"/>
                  </a:lnTo>
                  <a:lnTo>
                    <a:pt x="809" y="55"/>
                  </a:lnTo>
                  <a:lnTo>
                    <a:pt x="806" y="62"/>
                  </a:lnTo>
                  <a:lnTo>
                    <a:pt x="805" y="68"/>
                  </a:lnTo>
                  <a:lnTo>
                    <a:pt x="806" y="76"/>
                  </a:lnTo>
                  <a:lnTo>
                    <a:pt x="809" y="82"/>
                  </a:lnTo>
                  <a:lnTo>
                    <a:pt x="814" y="87"/>
                  </a:lnTo>
                  <a:lnTo>
                    <a:pt x="820" y="90"/>
                  </a:lnTo>
                  <a:lnTo>
                    <a:pt x="828" y="91"/>
                  </a:lnTo>
                  <a:lnTo>
                    <a:pt x="834" y="90"/>
                  </a:lnTo>
                  <a:lnTo>
                    <a:pt x="841" y="87"/>
                  </a:lnTo>
                  <a:lnTo>
                    <a:pt x="845" y="82"/>
                  </a:lnTo>
                  <a:lnTo>
                    <a:pt x="849" y="76"/>
                  </a:lnTo>
                  <a:lnTo>
                    <a:pt x="850" y="68"/>
                  </a:lnTo>
                  <a:lnTo>
                    <a:pt x="849" y="62"/>
                  </a:lnTo>
                  <a:lnTo>
                    <a:pt x="845" y="55"/>
                  </a:lnTo>
                  <a:lnTo>
                    <a:pt x="841" y="51"/>
                  </a:lnTo>
                  <a:lnTo>
                    <a:pt x="834" y="47"/>
                  </a:lnTo>
                  <a:lnTo>
                    <a:pt x="828" y="46"/>
                  </a:lnTo>
                  <a:close/>
                  <a:moveTo>
                    <a:pt x="828" y="0"/>
                  </a:moveTo>
                  <a:lnTo>
                    <a:pt x="849" y="3"/>
                  </a:lnTo>
                  <a:lnTo>
                    <a:pt x="867" y="13"/>
                  </a:lnTo>
                  <a:lnTo>
                    <a:pt x="883" y="29"/>
                  </a:lnTo>
                  <a:lnTo>
                    <a:pt x="893" y="47"/>
                  </a:lnTo>
                  <a:lnTo>
                    <a:pt x="896" y="68"/>
                  </a:lnTo>
                  <a:lnTo>
                    <a:pt x="893" y="90"/>
                  </a:lnTo>
                  <a:lnTo>
                    <a:pt x="883" y="109"/>
                  </a:lnTo>
                  <a:lnTo>
                    <a:pt x="867" y="123"/>
                  </a:lnTo>
                  <a:lnTo>
                    <a:pt x="849" y="134"/>
                  </a:lnTo>
                  <a:lnTo>
                    <a:pt x="828" y="137"/>
                  </a:lnTo>
                  <a:lnTo>
                    <a:pt x="805" y="132"/>
                  </a:lnTo>
                  <a:lnTo>
                    <a:pt x="784" y="121"/>
                  </a:lnTo>
                  <a:lnTo>
                    <a:pt x="770" y="104"/>
                  </a:lnTo>
                  <a:lnTo>
                    <a:pt x="332" y="189"/>
                  </a:lnTo>
                  <a:lnTo>
                    <a:pt x="129" y="398"/>
                  </a:lnTo>
                  <a:lnTo>
                    <a:pt x="134" y="410"/>
                  </a:lnTo>
                  <a:lnTo>
                    <a:pt x="135" y="426"/>
                  </a:lnTo>
                  <a:lnTo>
                    <a:pt x="132" y="446"/>
                  </a:lnTo>
                  <a:lnTo>
                    <a:pt x="123" y="465"/>
                  </a:lnTo>
                  <a:lnTo>
                    <a:pt x="109" y="481"/>
                  </a:lnTo>
                  <a:lnTo>
                    <a:pt x="90" y="490"/>
                  </a:lnTo>
                  <a:lnTo>
                    <a:pt x="68" y="494"/>
                  </a:lnTo>
                  <a:lnTo>
                    <a:pt x="46" y="490"/>
                  </a:lnTo>
                  <a:lnTo>
                    <a:pt x="27" y="481"/>
                  </a:lnTo>
                  <a:lnTo>
                    <a:pt x="13" y="465"/>
                  </a:lnTo>
                  <a:lnTo>
                    <a:pt x="3" y="446"/>
                  </a:lnTo>
                  <a:lnTo>
                    <a:pt x="0" y="426"/>
                  </a:lnTo>
                  <a:lnTo>
                    <a:pt x="3" y="404"/>
                  </a:lnTo>
                  <a:lnTo>
                    <a:pt x="13" y="385"/>
                  </a:lnTo>
                  <a:lnTo>
                    <a:pt x="27" y="371"/>
                  </a:lnTo>
                  <a:lnTo>
                    <a:pt x="46" y="362"/>
                  </a:lnTo>
                  <a:lnTo>
                    <a:pt x="68" y="357"/>
                  </a:lnTo>
                  <a:lnTo>
                    <a:pt x="84" y="360"/>
                  </a:lnTo>
                  <a:lnTo>
                    <a:pt x="98" y="365"/>
                  </a:lnTo>
                  <a:lnTo>
                    <a:pt x="310" y="146"/>
                  </a:lnTo>
                  <a:lnTo>
                    <a:pt x="761" y="60"/>
                  </a:lnTo>
                  <a:lnTo>
                    <a:pt x="767" y="36"/>
                  </a:lnTo>
                  <a:lnTo>
                    <a:pt x="783" y="18"/>
                  </a:lnTo>
                  <a:lnTo>
                    <a:pt x="803" y="5"/>
                  </a:lnTo>
                  <a:lnTo>
                    <a:pt x="828"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8" id="8"/>
            <p:cNvSpPr/>
            <p:nvPr/>
          </p:nvSpPr>
          <p:spPr>
            <a:xfrm>
              <a:off x="7904162" y="3198813"/>
              <a:ext cx="550863" cy="1344613"/>
            </a:xfrm>
            <a:custGeom>
              <a:avLst/>
              <a:gdLst/>
              <a:ahLst/>
              <a:cxnLst/>
              <a:rect r="r" b="b" t="t" l="l"/>
              <a:pathLst>
                <a:path w="347" h="847" stroke="true" fill="norm" extrusionOk="true">
                  <a:moveTo>
                    <a:pt x="192" y="756"/>
                  </a:moveTo>
                  <a:lnTo>
                    <a:pt x="184" y="757"/>
                  </a:lnTo>
                  <a:lnTo>
                    <a:pt x="177" y="761"/>
                  </a:lnTo>
                  <a:lnTo>
                    <a:pt x="173" y="765"/>
                  </a:lnTo>
                  <a:lnTo>
                    <a:pt x="170" y="772"/>
                  </a:lnTo>
                  <a:lnTo>
                    <a:pt x="170" y="779"/>
                  </a:lnTo>
                  <a:lnTo>
                    <a:pt x="170" y="786"/>
                  </a:lnTo>
                  <a:lnTo>
                    <a:pt x="173" y="792"/>
                  </a:lnTo>
                  <a:lnTo>
                    <a:pt x="177" y="797"/>
                  </a:lnTo>
                  <a:lnTo>
                    <a:pt x="184" y="800"/>
                  </a:lnTo>
                  <a:lnTo>
                    <a:pt x="192" y="801"/>
                  </a:lnTo>
                  <a:lnTo>
                    <a:pt x="199" y="800"/>
                  </a:lnTo>
                  <a:lnTo>
                    <a:pt x="206" y="797"/>
                  </a:lnTo>
                  <a:lnTo>
                    <a:pt x="210" y="792"/>
                  </a:lnTo>
                  <a:lnTo>
                    <a:pt x="214" y="786"/>
                  </a:lnTo>
                  <a:lnTo>
                    <a:pt x="214" y="779"/>
                  </a:lnTo>
                  <a:lnTo>
                    <a:pt x="214" y="772"/>
                  </a:lnTo>
                  <a:lnTo>
                    <a:pt x="210" y="765"/>
                  </a:lnTo>
                  <a:lnTo>
                    <a:pt x="206" y="761"/>
                  </a:lnTo>
                  <a:lnTo>
                    <a:pt x="199" y="757"/>
                  </a:lnTo>
                  <a:lnTo>
                    <a:pt x="192" y="756"/>
                  </a:lnTo>
                  <a:close/>
                  <a:moveTo>
                    <a:pt x="67" y="44"/>
                  </a:moveTo>
                  <a:lnTo>
                    <a:pt x="61" y="46"/>
                  </a:lnTo>
                  <a:lnTo>
                    <a:pt x="55" y="49"/>
                  </a:lnTo>
                  <a:lnTo>
                    <a:pt x="50" y="54"/>
                  </a:lnTo>
                  <a:lnTo>
                    <a:pt x="47" y="60"/>
                  </a:lnTo>
                  <a:lnTo>
                    <a:pt x="45" y="68"/>
                  </a:lnTo>
                  <a:lnTo>
                    <a:pt x="47" y="76"/>
                  </a:lnTo>
                  <a:lnTo>
                    <a:pt x="50" y="80"/>
                  </a:lnTo>
                  <a:lnTo>
                    <a:pt x="55" y="87"/>
                  </a:lnTo>
                  <a:lnTo>
                    <a:pt x="61" y="90"/>
                  </a:lnTo>
                  <a:lnTo>
                    <a:pt x="67" y="90"/>
                  </a:lnTo>
                  <a:lnTo>
                    <a:pt x="75" y="90"/>
                  </a:lnTo>
                  <a:lnTo>
                    <a:pt x="82" y="87"/>
                  </a:lnTo>
                  <a:lnTo>
                    <a:pt x="86" y="80"/>
                  </a:lnTo>
                  <a:lnTo>
                    <a:pt x="89" y="76"/>
                  </a:lnTo>
                  <a:lnTo>
                    <a:pt x="91" y="68"/>
                  </a:lnTo>
                  <a:lnTo>
                    <a:pt x="89" y="60"/>
                  </a:lnTo>
                  <a:lnTo>
                    <a:pt x="86" y="54"/>
                  </a:lnTo>
                  <a:lnTo>
                    <a:pt x="82" y="49"/>
                  </a:lnTo>
                  <a:lnTo>
                    <a:pt x="75" y="46"/>
                  </a:lnTo>
                  <a:lnTo>
                    <a:pt x="67" y="44"/>
                  </a:lnTo>
                  <a:close/>
                  <a:moveTo>
                    <a:pt x="67" y="0"/>
                  </a:moveTo>
                  <a:lnTo>
                    <a:pt x="89" y="3"/>
                  </a:lnTo>
                  <a:lnTo>
                    <a:pt x="108" y="13"/>
                  </a:lnTo>
                  <a:lnTo>
                    <a:pt x="122" y="27"/>
                  </a:lnTo>
                  <a:lnTo>
                    <a:pt x="133" y="46"/>
                  </a:lnTo>
                  <a:lnTo>
                    <a:pt x="137" y="68"/>
                  </a:lnTo>
                  <a:lnTo>
                    <a:pt x="133" y="85"/>
                  </a:lnTo>
                  <a:lnTo>
                    <a:pt x="127" y="102"/>
                  </a:lnTo>
                  <a:lnTo>
                    <a:pt x="116" y="115"/>
                  </a:lnTo>
                  <a:lnTo>
                    <a:pt x="347" y="572"/>
                  </a:lnTo>
                  <a:lnTo>
                    <a:pt x="247" y="739"/>
                  </a:lnTo>
                  <a:lnTo>
                    <a:pt x="256" y="757"/>
                  </a:lnTo>
                  <a:lnTo>
                    <a:pt x="259" y="779"/>
                  </a:lnTo>
                  <a:lnTo>
                    <a:pt x="256" y="800"/>
                  </a:lnTo>
                  <a:lnTo>
                    <a:pt x="247" y="819"/>
                  </a:lnTo>
                  <a:lnTo>
                    <a:pt x="232" y="834"/>
                  </a:lnTo>
                  <a:lnTo>
                    <a:pt x="214" y="844"/>
                  </a:lnTo>
                  <a:lnTo>
                    <a:pt x="192" y="847"/>
                  </a:lnTo>
                  <a:lnTo>
                    <a:pt x="170" y="844"/>
                  </a:lnTo>
                  <a:lnTo>
                    <a:pt x="151" y="834"/>
                  </a:lnTo>
                  <a:lnTo>
                    <a:pt x="137" y="819"/>
                  </a:lnTo>
                  <a:lnTo>
                    <a:pt x="127" y="800"/>
                  </a:lnTo>
                  <a:lnTo>
                    <a:pt x="124" y="779"/>
                  </a:lnTo>
                  <a:lnTo>
                    <a:pt x="127" y="757"/>
                  </a:lnTo>
                  <a:lnTo>
                    <a:pt x="137" y="739"/>
                  </a:lnTo>
                  <a:lnTo>
                    <a:pt x="151" y="724"/>
                  </a:lnTo>
                  <a:lnTo>
                    <a:pt x="170" y="713"/>
                  </a:lnTo>
                  <a:lnTo>
                    <a:pt x="192" y="710"/>
                  </a:lnTo>
                  <a:lnTo>
                    <a:pt x="199" y="712"/>
                  </a:lnTo>
                  <a:lnTo>
                    <a:pt x="207" y="713"/>
                  </a:lnTo>
                  <a:lnTo>
                    <a:pt x="295" y="570"/>
                  </a:lnTo>
                  <a:lnTo>
                    <a:pt x="77" y="135"/>
                  </a:lnTo>
                  <a:lnTo>
                    <a:pt x="67" y="135"/>
                  </a:lnTo>
                  <a:lnTo>
                    <a:pt x="47" y="132"/>
                  </a:lnTo>
                  <a:lnTo>
                    <a:pt x="28" y="123"/>
                  </a:lnTo>
                  <a:lnTo>
                    <a:pt x="12" y="109"/>
                  </a:lnTo>
                  <a:lnTo>
                    <a:pt x="3" y="90"/>
                  </a:lnTo>
                  <a:lnTo>
                    <a:pt x="0" y="68"/>
                  </a:lnTo>
                  <a:lnTo>
                    <a:pt x="3" y="46"/>
                  </a:lnTo>
                  <a:lnTo>
                    <a:pt x="12" y="27"/>
                  </a:lnTo>
                  <a:lnTo>
                    <a:pt x="28" y="13"/>
                  </a:lnTo>
                  <a:lnTo>
                    <a:pt x="47" y="3"/>
                  </a:lnTo>
                  <a:lnTo>
                    <a:pt x="67"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9" id="9"/>
            <p:cNvSpPr/>
            <p:nvPr/>
          </p:nvSpPr>
          <p:spPr>
            <a:xfrm>
              <a:off x="4397374" y="2765425"/>
              <a:ext cx="1236663" cy="700088"/>
            </a:xfrm>
            <a:custGeom>
              <a:avLst/>
              <a:gdLst/>
              <a:ahLst/>
              <a:cxnLst/>
              <a:rect r="r" b="b" t="t" l="l"/>
              <a:pathLst>
                <a:path w="779" h="441" stroke="true" fill="norm" extrusionOk="true">
                  <a:moveTo>
                    <a:pt x="69" y="350"/>
                  </a:moveTo>
                  <a:lnTo>
                    <a:pt x="61" y="352"/>
                  </a:lnTo>
                  <a:lnTo>
                    <a:pt x="55" y="355"/>
                  </a:lnTo>
                  <a:lnTo>
                    <a:pt x="50" y="360"/>
                  </a:lnTo>
                  <a:lnTo>
                    <a:pt x="47" y="366"/>
                  </a:lnTo>
                  <a:lnTo>
                    <a:pt x="46" y="374"/>
                  </a:lnTo>
                  <a:lnTo>
                    <a:pt x="47" y="380"/>
                  </a:lnTo>
                  <a:lnTo>
                    <a:pt x="50" y="386"/>
                  </a:lnTo>
                  <a:lnTo>
                    <a:pt x="55" y="391"/>
                  </a:lnTo>
                  <a:lnTo>
                    <a:pt x="61" y="394"/>
                  </a:lnTo>
                  <a:lnTo>
                    <a:pt x="69" y="396"/>
                  </a:lnTo>
                  <a:lnTo>
                    <a:pt x="76" y="394"/>
                  </a:lnTo>
                  <a:lnTo>
                    <a:pt x="82" y="391"/>
                  </a:lnTo>
                  <a:lnTo>
                    <a:pt x="87" y="386"/>
                  </a:lnTo>
                  <a:lnTo>
                    <a:pt x="90" y="380"/>
                  </a:lnTo>
                  <a:lnTo>
                    <a:pt x="91" y="374"/>
                  </a:lnTo>
                  <a:lnTo>
                    <a:pt x="90" y="366"/>
                  </a:lnTo>
                  <a:lnTo>
                    <a:pt x="87" y="360"/>
                  </a:lnTo>
                  <a:lnTo>
                    <a:pt x="82" y="355"/>
                  </a:lnTo>
                  <a:lnTo>
                    <a:pt x="76" y="352"/>
                  </a:lnTo>
                  <a:lnTo>
                    <a:pt x="69" y="350"/>
                  </a:lnTo>
                  <a:close/>
                  <a:moveTo>
                    <a:pt x="712" y="45"/>
                  </a:moveTo>
                  <a:lnTo>
                    <a:pt x="704" y="47"/>
                  </a:lnTo>
                  <a:lnTo>
                    <a:pt x="698" y="50"/>
                  </a:lnTo>
                  <a:lnTo>
                    <a:pt x="693" y="55"/>
                  </a:lnTo>
                  <a:lnTo>
                    <a:pt x="690" y="61"/>
                  </a:lnTo>
                  <a:lnTo>
                    <a:pt x="690" y="67"/>
                  </a:lnTo>
                  <a:lnTo>
                    <a:pt x="690" y="75"/>
                  </a:lnTo>
                  <a:lnTo>
                    <a:pt x="693" y="82"/>
                  </a:lnTo>
                  <a:lnTo>
                    <a:pt x="698" y="86"/>
                  </a:lnTo>
                  <a:lnTo>
                    <a:pt x="704" y="89"/>
                  </a:lnTo>
                  <a:lnTo>
                    <a:pt x="712" y="91"/>
                  </a:lnTo>
                  <a:lnTo>
                    <a:pt x="720" y="89"/>
                  </a:lnTo>
                  <a:lnTo>
                    <a:pt x="726" y="86"/>
                  </a:lnTo>
                  <a:lnTo>
                    <a:pt x="731" y="82"/>
                  </a:lnTo>
                  <a:lnTo>
                    <a:pt x="734" y="75"/>
                  </a:lnTo>
                  <a:lnTo>
                    <a:pt x="735" y="67"/>
                  </a:lnTo>
                  <a:lnTo>
                    <a:pt x="734" y="61"/>
                  </a:lnTo>
                  <a:lnTo>
                    <a:pt x="731" y="55"/>
                  </a:lnTo>
                  <a:lnTo>
                    <a:pt x="726" y="50"/>
                  </a:lnTo>
                  <a:lnTo>
                    <a:pt x="720" y="47"/>
                  </a:lnTo>
                  <a:lnTo>
                    <a:pt x="712" y="45"/>
                  </a:lnTo>
                  <a:close/>
                  <a:moveTo>
                    <a:pt x="712" y="0"/>
                  </a:moveTo>
                  <a:lnTo>
                    <a:pt x="734" y="3"/>
                  </a:lnTo>
                  <a:lnTo>
                    <a:pt x="753" y="12"/>
                  </a:lnTo>
                  <a:lnTo>
                    <a:pt x="767" y="28"/>
                  </a:lnTo>
                  <a:lnTo>
                    <a:pt x="776" y="47"/>
                  </a:lnTo>
                  <a:lnTo>
                    <a:pt x="779" y="67"/>
                  </a:lnTo>
                  <a:lnTo>
                    <a:pt x="776" y="89"/>
                  </a:lnTo>
                  <a:lnTo>
                    <a:pt x="767" y="108"/>
                  </a:lnTo>
                  <a:lnTo>
                    <a:pt x="753" y="122"/>
                  </a:lnTo>
                  <a:lnTo>
                    <a:pt x="734" y="133"/>
                  </a:lnTo>
                  <a:lnTo>
                    <a:pt x="712" y="137"/>
                  </a:lnTo>
                  <a:lnTo>
                    <a:pt x="688" y="132"/>
                  </a:lnTo>
                  <a:lnTo>
                    <a:pt x="668" y="121"/>
                  </a:lnTo>
                  <a:lnTo>
                    <a:pt x="654" y="104"/>
                  </a:lnTo>
                  <a:lnTo>
                    <a:pt x="281" y="179"/>
                  </a:lnTo>
                  <a:lnTo>
                    <a:pt x="131" y="342"/>
                  </a:lnTo>
                  <a:lnTo>
                    <a:pt x="135" y="358"/>
                  </a:lnTo>
                  <a:lnTo>
                    <a:pt x="137" y="374"/>
                  </a:lnTo>
                  <a:lnTo>
                    <a:pt x="134" y="394"/>
                  </a:lnTo>
                  <a:lnTo>
                    <a:pt x="124" y="413"/>
                  </a:lnTo>
                  <a:lnTo>
                    <a:pt x="109" y="429"/>
                  </a:lnTo>
                  <a:lnTo>
                    <a:pt x="90" y="438"/>
                  </a:lnTo>
                  <a:lnTo>
                    <a:pt x="69" y="441"/>
                  </a:lnTo>
                  <a:lnTo>
                    <a:pt x="47" y="438"/>
                  </a:lnTo>
                  <a:lnTo>
                    <a:pt x="28" y="429"/>
                  </a:lnTo>
                  <a:lnTo>
                    <a:pt x="14" y="413"/>
                  </a:lnTo>
                  <a:lnTo>
                    <a:pt x="5" y="394"/>
                  </a:lnTo>
                  <a:lnTo>
                    <a:pt x="0" y="374"/>
                  </a:lnTo>
                  <a:lnTo>
                    <a:pt x="5" y="352"/>
                  </a:lnTo>
                  <a:lnTo>
                    <a:pt x="14" y="333"/>
                  </a:lnTo>
                  <a:lnTo>
                    <a:pt x="28" y="319"/>
                  </a:lnTo>
                  <a:lnTo>
                    <a:pt x="47" y="308"/>
                  </a:lnTo>
                  <a:lnTo>
                    <a:pt x="69" y="305"/>
                  </a:lnTo>
                  <a:lnTo>
                    <a:pt x="83" y="306"/>
                  </a:lnTo>
                  <a:lnTo>
                    <a:pt x="98" y="311"/>
                  </a:lnTo>
                  <a:lnTo>
                    <a:pt x="258" y="138"/>
                  </a:lnTo>
                  <a:lnTo>
                    <a:pt x="644" y="58"/>
                  </a:lnTo>
                  <a:lnTo>
                    <a:pt x="652" y="34"/>
                  </a:lnTo>
                  <a:lnTo>
                    <a:pt x="668" y="17"/>
                  </a:lnTo>
                  <a:lnTo>
                    <a:pt x="688" y="5"/>
                  </a:lnTo>
                  <a:lnTo>
                    <a:pt x="712"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0" id="10"/>
            <p:cNvSpPr/>
            <p:nvPr/>
          </p:nvSpPr>
          <p:spPr>
            <a:xfrm>
              <a:off x="3911599" y="2552700"/>
              <a:ext cx="658813" cy="1878013"/>
            </a:xfrm>
            <a:custGeom>
              <a:avLst/>
              <a:gdLst/>
              <a:ahLst/>
              <a:cxnLst/>
              <a:rect r="r" b="b" t="t" l="l"/>
              <a:pathLst>
                <a:path w="415" h="1183" stroke="true" fill="norm" extrusionOk="true">
                  <a:moveTo>
                    <a:pt x="96" y="1092"/>
                  </a:moveTo>
                  <a:lnTo>
                    <a:pt x="88" y="1092"/>
                  </a:lnTo>
                  <a:lnTo>
                    <a:pt x="82" y="1097"/>
                  </a:lnTo>
                  <a:lnTo>
                    <a:pt x="77" y="1102"/>
                  </a:lnTo>
                  <a:lnTo>
                    <a:pt x="74" y="1108"/>
                  </a:lnTo>
                  <a:lnTo>
                    <a:pt x="72" y="1114"/>
                  </a:lnTo>
                  <a:lnTo>
                    <a:pt x="74" y="1122"/>
                  </a:lnTo>
                  <a:lnTo>
                    <a:pt x="77" y="1128"/>
                  </a:lnTo>
                  <a:lnTo>
                    <a:pt x="82" y="1133"/>
                  </a:lnTo>
                  <a:lnTo>
                    <a:pt x="88" y="1136"/>
                  </a:lnTo>
                  <a:lnTo>
                    <a:pt x="96" y="1138"/>
                  </a:lnTo>
                  <a:lnTo>
                    <a:pt x="104" y="1136"/>
                  </a:lnTo>
                  <a:lnTo>
                    <a:pt x="108" y="1133"/>
                  </a:lnTo>
                  <a:lnTo>
                    <a:pt x="115" y="1128"/>
                  </a:lnTo>
                  <a:lnTo>
                    <a:pt x="118" y="1122"/>
                  </a:lnTo>
                  <a:lnTo>
                    <a:pt x="118" y="1114"/>
                  </a:lnTo>
                  <a:lnTo>
                    <a:pt x="118" y="1108"/>
                  </a:lnTo>
                  <a:lnTo>
                    <a:pt x="115" y="1102"/>
                  </a:lnTo>
                  <a:lnTo>
                    <a:pt x="108" y="1097"/>
                  </a:lnTo>
                  <a:lnTo>
                    <a:pt x="104" y="1092"/>
                  </a:lnTo>
                  <a:lnTo>
                    <a:pt x="96" y="1092"/>
                  </a:lnTo>
                  <a:close/>
                  <a:moveTo>
                    <a:pt x="287" y="46"/>
                  </a:moveTo>
                  <a:lnTo>
                    <a:pt x="280" y="47"/>
                  </a:lnTo>
                  <a:lnTo>
                    <a:pt x="273" y="51"/>
                  </a:lnTo>
                  <a:lnTo>
                    <a:pt x="269" y="55"/>
                  </a:lnTo>
                  <a:lnTo>
                    <a:pt x="265" y="62"/>
                  </a:lnTo>
                  <a:lnTo>
                    <a:pt x="264" y="69"/>
                  </a:lnTo>
                  <a:lnTo>
                    <a:pt x="265" y="76"/>
                  </a:lnTo>
                  <a:lnTo>
                    <a:pt x="269" y="82"/>
                  </a:lnTo>
                  <a:lnTo>
                    <a:pt x="273" y="87"/>
                  </a:lnTo>
                  <a:lnTo>
                    <a:pt x="280" y="90"/>
                  </a:lnTo>
                  <a:lnTo>
                    <a:pt x="287" y="91"/>
                  </a:lnTo>
                  <a:lnTo>
                    <a:pt x="294" y="90"/>
                  </a:lnTo>
                  <a:lnTo>
                    <a:pt x="300" y="87"/>
                  </a:lnTo>
                  <a:lnTo>
                    <a:pt x="306" y="82"/>
                  </a:lnTo>
                  <a:lnTo>
                    <a:pt x="309" y="76"/>
                  </a:lnTo>
                  <a:lnTo>
                    <a:pt x="309" y="69"/>
                  </a:lnTo>
                  <a:lnTo>
                    <a:pt x="309" y="62"/>
                  </a:lnTo>
                  <a:lnTo>
                    <a:pt x="306" y="55"/>
                  </a:lnTo>
                  <a:lnTo>
                    <a:pt x="300" y="51"/>
                  </a:lnTo>
                  <a:lnTo>
                    <a:pt x="294" y="47"/>
                  </a:lnTo>
                  <a:lnTo>
                    <a:pt x="287" y="46"/>
                  </a:lnTo>
                  <a:close/>
                  <a:moveTo>
                    <a:pt x="287" y="0"/>
                  </a:moveTo>
                  <a:lnTo>
                    <a:pt x="309" y="4"/>
                  </a:lnTo>
                  <a:lnTo>
                    <a:pt x="328" y="15"/>
                  </a:lnTo>
                  <a:lnTo>
                    <a:pt x="342" y="29"/>
                  </a:lnTo>
                  <a:lnTo>
                    <a:pt x="352" y="47"/>
                  </a:lnTo>
                  <a:lnTo>
                    <a:pt x="355" y="69"/>
                  </a:lnTo>
                  <a:lnTo>
                    <a:pt x="352" y="90"/>
                  </a:lnTo>
                  <a:lnTo>
                    <a:pt x="342" y="109"/>
                  </a:lnTo>
                  <a:lnTo>
                    <a:pt x="328" y="124"/>
                  </a:lnTo>
                  <a:lnTo>
                    <a:pt x="309" y="134"/>
                  </a:lnTo>
                  <a:lnTo>
                    <a:pt x="287" y="137"/>
                  </a:lnTo>
                  <a:lnTo>
                    <a:pt x="272" y="135"/>
                  </a:lnTo>
                  <a:lnTo>
                    <a:pt x="258" y="131"/>
                  </a:lnTo>
                  <a:lnTo>
                    <a:pt x="61" y="352"/>
                  </a:lnTo>
                  <a:lnTo>
                    <a:pt x="415" y="750"/>
                  </a:lnTo>
                  <a:lnTo>
                    <a:pt x="152" y="1076"/>
                  </a:lnTo>
                  <a:lnTo>
                    <a:pt x="160" y="1095"/>
                  </a:lnTo>
                  <a:lnTo>
                    <a:pt x="163" y="1114"/>
                  </a:lnTo>
                  <a:lnTo>
                    <a:pt x="160" y="1136"/>
                  </a:lnTo>
                  <a:lnTo>
                    <a:pt x="151" y="1155"/>
                  </a:lnTo>
                  <a:lnTo>
                    <a:pt x="137" y="1169"/>
                  </a:lnTo>
                  <a:lnTo>
                    <a:pt x="118" y="1179"/>
                  </a:lnTo>
                  <a:lnTo>
                    <a:pt x="96" y="1183"/>
                  </a:lnTo>
                  <a:lnTo>
                    <a:pt x="74" y="1179"/>
                  </a:lnTo>
                  <a:lnTo>
                    <a:pt x="55" y="1169"/>
                  </a:lnTo>
                  <a:lnTo>
                    <a:pt x="41" y="1155"/>
                  </a:lnTo>
                  <a:lnTo>
                    <a:pt x="31" y="1136"/>
                  </a:lnTo>
                  <a:lnTo>
                    <a:pt x="28" y="1114"/>
                  </a:lnTo>
                  <a:lnTo>
                    <a:pt x="31" y="1092"/>
                  </a:lnTo>
                  <a:lnTo>
                    <a:pt x="41" y="1075"/>
                  </a:lnTo>
                  <a:lnTo>
                    <a:pt x="55" y="1059"/>
                  </a:lnTo>
                  <a:lnTo>
                    <a:pt x="74" y="1050"/>
                  </a:lnTo>
                  <a:lnTo>
                    <a:pt x="96" y="1047"/>
                  </a:lnTo>
                  <a:lnTo>
                    <a:pt x="107" y="1047"/>
                  </a:lnTo>
                  <a:lnTo>
                    <a:pt x="116" y="1050"/>
                  </a:lnTo>
                  <a:lnTo>
                    <a:pt x="355" y="751"/>
                  </a:lnTo>
                  <a:lnTo>
                    <a:pt x="0" y="352"/>
                  </a:lnTo>
                  <a:lnTo>
                    <a:pt x="226" y="98"/>
                  </a:lnTo>
                  <a:lnTo>
                    <a:pt x="221" y="84"/>
                  </a:lnTo>
                  <a:lnTo>
                    <a:pt x="218" y="69"/>
                  </a:lnTo>
                  <a:lnTo>
                    <a:pt x="223" y="47"/>
                  </a:lnTo>
                  <a:lnTo>
                    <a:pt x="232" y="29"/>
                  </a:lnTo>
                  <a:lnTo>
                    <a:pt x="247" y="15"/>
                  </a:lnTo>
                  <a:lnTo>
                    <a:pt x="265" y="4"/>
                  </a:lnTo>
                  <a:lnTo>
                    <a:pt x="287"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1" id="11"/>
            <p:cNvSpPr/>
            <p:nvPr/>
          </p:nvSpPr>
          <p:spPr>
            <a:xfrm>
              <a:off x="4295774" y="3460750"/>
              <a:ext cx="693738" cy="1087438"/>
            </a:xfrm>
            <a:custGeom>
              <a:avLst/>
              <a:gdLst/>
              <a:ahLst/>
              <a:cxnLst/>
              <a:rect r="r" b="b" t="t" l="l"/>
              <a:pathLst>
                <a:path w="437" h="685" stroke="true" fill="norm" extrusionOk="true">
                  <a:moveTo>
                    <a:pt x="67" y="594"/>
                  </a:moveTo>
                  <a:lnTo>
                    <a:pt x="61" y="596"/>
                  </a:lnTo>
                  <a:lnTo>
                    <a:pt x="55" y="599"/>
                  </a:lnTo>
                  <a:lnTo>
                    <a:pt x="50" y="603"/>
                  </a:lnTo>
                  <a:lnTo>
                    <a:pt x="47" y="610"/>
                  </a:lnTo>
                  <a:lnTo>
                    <a:pt x="45" y="618"/>
                  </a:lnTo>
                  <a:lnTo>
                    <a:pt x="47" y="624"/>
                  </a:lnTo>
                  <a:lnTo>
                    <a:pt x="50" y="630"/>
                  </a:lnTo>
                  <a:lnTo>
                    <a:pt x="55" y="635"/>
                  </a:lnTo>
                  <a:lnTo>
                    <a:pt x="61" y="638"/>
                  </a:lnTo>
                  <a:lnTo>
                    <a:pt x="67" y="640"/>
                  </a:lnTo>
                  <a:lnTo>
                    <a:pt x="75" y="638"/>
                  </a:lnTo>
                  <a:lnTo>
                    <a:pt x="81" y="635"/>
                  </a:lnTo>
                  <a:lnTo>
                    <a:pt x="86" y="630"/>
                  </a:lnTo>
                  <a:lnTo>
                    <a:pt x="89" y="624"/>
                  </a:lnTo>
                  <a:lnTo>
                    <a:pt x="91" y="618"/>
                  </a:lnTo>
                  <a:lnTo>
                    <a:pt x="89" y="610"/>
                  </a:lnTo>
                  <a:lnTo>
                    <a:pt x="86" y="603"/>
                  </a:lnTo>
                  <a:lnTo>
                    <a:pt x="81" y="599"/>
                  </a:lnTo>
                  <a:lnTo>
                    <a:pt x="75" y="596"/>
                  </a:lnTo>
                  <a:lnTo>
                    <a:pt x="67" y="594"/>
                  </a:lnTo>
                  <a:close/>
                  <a:moveTo>
                    <a:pt x="276" y="46"/>
                  </a:moveTo>
                  <a:lnTo>
                    <a:pt x="268" y="47"/>
                  </a:lnTo>
                  <a:lnTo>
                    <a:pt x="262" y="50"/>
                  </a:lnTo>
                  <a:lnTo>
                    <a:pt x="257" y="55"/>
                  </a:lnTo>
                  <a:lnTo>
                    <a:pt x="254" y="61"/>
                  </a:lnTo>
                  <a:lnTo>
                    <a:pt x="253" y="68"/>
                  </a:lnTo>
                  <a:lnTo>
                    <a:pt x="254" y="76"/>
                  </a:lnTo>
                  <a:lnTo>
                    <a:pt x="257" y="82"/>
                  </a:lnTo>
                  <a:lnTo>
                    <a:pt x="262" y="87"/>
                  </a:lnTo>
                  <a:lnTo>
                    <a:pt x="268" y="90"/>
                  </a:lnTo>
                  <a:lnTo>
                    <a:pt x="276" y="91"/>
                  </a:lnTo>
                  <a:lnTo>
                    <a:pt x="283" y="90"/>
                  </a:lnTo>
                  <a:lnTo>
                    <a:pt x="289" y="87"/>
                  </a:lnTo>
                  <a:lnTo>
                    <a:pt x="294" y="82"/>
                  </a:lnTo>
                  <a:lnTo>
                    <a:pt x="297" y="76"/>
                  </a:lnTo>
                  <a:lnTo>
                    <a:pt x="298" y="68"/>
                  </a:lnTo>
                  <a:lnTo>
                    <a:pt x="297" y="61"/>
                  </a:lnTo>
                  <a:lnTo>
                    <a:pt x="294" y="55"/>
                  </a:lnTo>
                  <a:lnTo>
                    <a:pt x="289" y="50"/>
                  </a:lnTo>
                  <a:lnTo>
                    <a:pt x="283" y="47"/>
                  </a:lnTo>
                  <a:lnTo>
                    <a:pt x="276" y="46"/>
                  </a:lnTo>
                  <a:close/>
                  <a:moveTo>
                    <a:pt x="276" y="0"/>
                  </a:moveTo>
                  <a:lnTo>
                    <a:pt x="297" y="3"/>
                  </a:lnTo>
                  <a:lnTo>
                    <a:pt x="316" y="13"/>
                  </a:lnTo>
                  <a:lnTo>
                    <a:pt x="331" y="28"/>
                  </a:lnTo>
                  <a:lnTo>
                    <a:pt x="341" y="47"/>
                  </a:lnTo>
                  <a:lnTo>
                    <a:pt x="344" y="68"/>
                  </a:lnTo>
                  <a:lnTo>
                    <a:pt x="342" y="87"/>
                  </a:lnTo>
                  <a:lnTo>
                    <a:pt x="334" y="102"/>
                  </a:lnTo>
                  <a:lnTo>
                    <a:pt x="437" y="211"/>
                  </a:lnTo>
                  <a:lnTo>
                    <a:pt x="125" y="581"/>
                  </a:lnTo>
                  <a:lnTo>
                    <a:pt x="133" y="599"/>
                  </a:lnTo>
                  <a:lnTo>
                    <a:pt x="136" y="618"/>
                  </a:lnTo>
                  <a:lnTo>
                    <a:pt x="133" y="638"/>
                  </a:lnTo>
                  <a:lnTo>
                    <a:pt x="122" y="657"/>
                  </a:lnTo>
                  <a:lnTo>
                    <a:pt x="108" y="673"/>
                  </a:lnTo>
                  <a:lnTo>
                    <a:pt x="89" y="682"/>
                  </a:lnTo>
                  <a:lnTo>
                    <a:pt x="67" y="685"/>
                  </a:lnTo>
                  <a:lnTo>
                    <a:pt x="47" y="682"/>
                  </a:lnTo>
                  <a:lnTo>
                    <a:pt x="28" y="673"/>
                  </a:lnTo>
                  <a:lnTo>
                    <a:pt x="12" y="657"/>
                  </a:lnTo>
                  <a:lnTo>
                    <a:pt x="3" y="638"/>
                  </a:lnTo>
                  <a:lnTo>
                    <a:pt x="0" y="618"/>
                  </a:lnTo>
                  <a:lnTo>
                    <a:pt x="3" y="596"/>
                  </a:lnTo>
                  <a:lnTo>
                    <a:pt x="12" y="577"/>
                  </a:lnTo>
                  <a:lnTo>
                    <a:pt x="28" y="563"/>
                  </a:lnTo>
                  <a:lnTo>
                    <a:pt x="47" y="553"/>
                  </a:lnTo>
                  <a:lnTo>
                    <a:pt x="67" y="548"/>
                  </a:lnTo>
                  <a:lnTo>
                    <a:pt x="80" y="550"/>
                  </a:lnTo>
                  <a:lnTo>
                    <a:pt x="91" y="553"/>
                  </a:lnTo>
                  <a:lnTo>
                    <a:pt x="375" y="212"/>
                  </a:lnTo>
                  <a:lnTo>
                    <a:pt x="300" y="132"/>
                  </a:lnTo>
                  <a:lnTo>
                    <a:pt x="292" y="134"/>
                  </a:lnTo>
                  <a:lnTo>
                    <a:pt x="284" y="135"/>
                  </a:lnTo>
                  <a:lnTo>
                    <a:pt x="276" y="137"/>
                  </a:lnTo>
                  <a:lnTo>
                    <a:pt x="254" y="134"/>
                  </a:lnTo>
                  <a:lnTo>
                    <a:pt x="235" y="123"/>
                  </a:lnTo>
                  <a:lnTo>
                    <a:pt x="221" y="109"/>
                  </a:lnTo>
                  <a:lnTo>
                    <a:pt x="210" y="90"/>
                  </a:lnTo>
                  <a:lnTo>
                    <a:pt x="207" y="68"/>
                  </a:lnTo>
                  <a:lnTo>
                    <a:pt x="210" y="47"/>
                  </a:lnTo>
                  <a:lnTo>
                    <a:pt x="221" y="28"/>
                  </a:lnTo>
                  <a:lnTo>
                    <a:pt x="235" y="13"/>
                  </a:lnTo>
                  <a:lnTo>
                    <a:pt x="254" y="3"/>
                  </a:lnTo>
                  <a:lnTo>
                    <a:pt x="276"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2" id="12"/>
            <p:cNvSpPr/>
            <p:nvPr/>
          </p:nvSpPr>
          <p:spPr>
            <a:xfrm>
              <a:off x="4598987" y="4233863"/>
              <a:ext cx="2139950" cy="850900"/>
            </a:xfrm>
            <a:custGeom>
              <a:avLst/>
              <a:gdLst/>
              <a:ahLst/>
              <a:cxnLst/>
              <a:rect r="r" b="b" t="t" l="l"/>
              <a:pathLst>
                <a:path w="1348" h="536" stroke="true" fill="norm" extrusionOk="true">
                  <a:moveTo>
                    <a:pt x="1279" y="198"/>
                  </a:moveTo>
                  <a:lnTo>
                    <a:pt x="1273" y="200"/>
                  </a:lnTo>
                  <a:lnTo>
                    <a:pt x="1267" y="203"/>
                  </a:lnTo>
                  <a:lnTo>
                    <a:pt x="1262" y="208"/>
                  </a:lnTo>
                  <a:lnTo>
                    <a:pt x="1259" y="214"/>
                  </a:lnTo>
                  <a:lnTo>
                    <a:pt x="1257" y="222"/>
                  </a:lnTo>
                  <a:lnTo>
                    <a:pt x="1259" y="228"/>
                  </a:lnTo>
                  <a:lnTo>
                    <a:pt x="1262" y="234"/>
                  </a:lnTo>
                  <a:lnTo>
                    <a:pt x="1267" y="239"/>
                  </a:lnTo>
                  <a:lnTo>
                    <a:pt x="1273" y="242"/>
                  </a:lnTo>
                  <a:lnTo>
                    <a:pt x="1279" y="244"/>
                  </a:lnTo>
                  <a:lnTo>
                    <a:pt x="1287" y="242"/>
                  </a:lnTo>
                  <a:lnTo>
                    <a:pt x="1293" y="239"/>
                  </a:lnTo>
                  <a:lnTo>
                    <a:pt x="1298" y="234"/>
                  </a:lnTo>
                  <a:lnTo>
                    <a:pt x="1301" y="228"/>
                  </a:lnTo>
                  <a:lnTo>
                    <a:pt x="1303" y="222"/>
                  </a:lnTo>
                  <a:lnTo>
                    <a:pt x="1301" y="214"/>
                  </a:lnTo>
                  <a:lnTo>
                    <a:pt x="1298" y="208"/>
                  </a:lnTo>
                  <a:lnTo>
                    <a:pt x="1293" y="203"/>
                  </a:lnTo>
                  <a:lnTo>
                    <a:pt x="1287" y="200"/>
                  </a:lnTo>
                  <a:lnTo>
                    <a:pt x="1279" y="198"/>
                  </a:lnTo>
                  <a:close/>
                  <a:moveTo>
                    <a:pt x="68" y="46"/>
                  </a:moveTo>
                  <a:lnTo>
                    <a:pt x="62" y="47"/>
                  </a:lnTo>
                  <a:lnTo>
                    <a:pt x="55" y="50"/>
                  </a:lnTo>
                  <a:lnTo>
                    <a:pt x="51" y="55"/>
                  </a:lnTo>
                  <a:lnTo>
                    <a:pt x="48" y="61"/>
                  </a:lnTo>
                  <a:lnTo>
                    <a:pt x="46" y="68"/>
                  </a:lnTo>
                  <a:lnTo>
                    <a:pt x="48" y="76"/>
                  </a:lnTo>
                  <a:lnTo>
                    <a:pt x="51" y="82"/>
                  </a:lnTo>
                  <a:lnTo>
                    <a:pt x="55" y="87"/>
                  </a:lnTo>
                  <a:lnTo>
                    <a:pt x="62" y="90"/>
                  </a:lnTo>
                  <a:lnTo>
                    <a:pt x="68" y="91"/>
                  </a:lnTo>
                  <a:lnTo>
                    <a:pt x="76" y="90"/>
                  </a:lnTo>
                  <a:lnTo>
                    <a:pt x="82" y="87"/>
                  </a:lnTo>
                  <a:lnTo>
                    <a:pt x="87" y="82"/>
                  </a:lnTo>
                  <a:lnTo>
                    <a:pt x="90" y="76"/>
                  </a:lnTo>
                  <a:lnTo>
                    <a:pt x="92" y="68"/>
                  </a:lnTo>
                  <a:lnTo>
                    <a:pt x="90" y="61"/>
                  </a:lnTo>
                  <a:lnTo>
                    <a:pt x="87" y="55"/>
                  </a:lnTo>
                  <a:lnTo>
                    <a:pt x="82" y="50"/>
                  </a:lnTo>
                  <a:lnTo>
                    <a:pt x="76" y="47"/>
                  </a:lnTo>
                  <a:lnTo>
                    <a:pt x="68" y="46"/>
                  </a:lnTo>
                  <a:close/>
                  <a:moveTo>
                    <a:pt x="68" y="0"/>
                  </a:moveTo>
                  <a:lnTo>
                    <a:pt x="90" y="3"/>
                  </a:lnTo>
                  <a:lnTo>
                    <a:pt x="109" y="13"/>
                  </a:lnTo>
                  <a:lnTo>
                    <a:pt x="123" y="28"/>
                  </a:lnTo>
                  <a:lnTo>
                    <a:pt x="134" y="47"/>
                  </a:lnTo>
                  <a:lnTo>
                    <a:pt x="137" y="68"/>
                  </a:lnTo>
                  <a:lnTo>
                    <a:pt x="136" y="79"/>
                  </a:lnTo>
                  <a:lnTo>
                    <a:pt x="134" y="88"/>
                  </a:lnTo>
                  <a:lnTo>
                    <a:pt x="549" y="484"/>
                  </a:lnTo>
                  <a:lnTo>
                    <a:pt x="1212" y="226"/>
                  </a:lnTo>
                  <a:lnTo>
                    <a:pt x="1212" y="222"/>
                  </a:lnTo>
                  <a:lnTo>
                    <a:pt x="1215" y="200"/>
                  </a:lnTo>
                  <a:lnTo>
                    <a:pt x="1224" y="181"/>
                  </a:lnTo>
                  <a:lnTo>
                    <a:pt x="1240" y="167"/>
                  </a:lnTo>
                  <a:lnTo>
                    <a:pt x="1259" y="156"/>
                  </a:lnTo>
                  <a:lnTo>
                    <a:pt x="1279" y="153"/>
                  </a:lnTo>
                  <a:lnTo>
                    <a:pt x="1301" y="156"/>
                  </a:lnTo>
                  <a:lnTo>
                    <a:pt x="1320" y="167"/>
                  </a:lnTo>
                  <a:lnTo>
                    <a:pt x="1334" y="181"/>
                  </a:lnTo>
                  <a:lnTo>
                    <a:pt x="1345" y="200"/>
                  </a:lnTo>
                  <a:lnTo>
                    <a:pt x="1348" y="222"/>
                  </a:lnTo>
                  <a:lnTo>
                    <a:pt x="1345" y="242"/>
                  </a:lnTo>
                  <a:lnTo>
                    <a:pt x="1334" y="261"/>
                  </a:lnTo>
                  <a:lnTo>
                    <a:pt x="1320" y="277"/>
                  </a:lnTo>
                  <a:lnTo>
                    <a:pt x="1301" y="286"/>
                  </a:lnTo>
                  <a:lnTo>
                    <a:pt x="1279" y="289"/>
                  </a:lnTo>
                  <a:lnTo>
                    <a:pt x="1260" y="286"/>
                  </a:lnTo>
                  <a:lnTo>
                    <a:pt x="1245" y="280"/>
                  </a:lnTo>
                  <a:lnTo>
                    <a:pt x="1230" y="267"/>
                  </a:lnTo>
                  <a:lnTo>
                    <a:pt x="538" y="536"/>
                  </a:lnTo>
                  <a:lnTo>
                    <a:pt x="106" y="126"/>
                  </a:lnTo>
                  <a:lnTo>
                    <a:pt x="88" y="134"/>
                  </a:lnTo>
                  <a:lnTo>
                    <a:pt x="68" y="137"/>
                  </a:lnTo>
                  <a:lnTo>
                    <a:pt x="48" y="134"/>
                  </a:lnTo>
                  <a:lnTo>
                    <a:pt x="29" y="124"/>
                  </a:lnTo>
                  <a:lnTo>
                    <a:pt x="13" y="109"/>
                  </a:lnTo>
                  <a:lnTo>
                    <a:pt x="4" y="90"/>
                  </a:lnTo>
                  <a:lnTo>
                    <a:pt x="0" y="68"/>
                  </a:lnTo>
                  <a:lnTo>
                    <a:pt x="4" y="47"/>
                  </a:lnTo>
                  <a:lnTo>
                    <a:pt x="13" y="28"/>
                  </a:lnTo>
                  <a:lnTo>
                    <a:pt x="29" y="13"/>
                  </a:lnTo>
                  <a:lnTo>
                    <a:pt x="48" y="3"/>
                  </a:lnTo>
                  <a:lnTo>
                    <a:pt x="68"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3" id="13"/>
            <p:cNvSpPr/>
            <p:nvPr/>
          </p:nvSpPr>
          <p:spPr>
            <a:xfrm>
              <a:off x="6883399" y="5499100"/>
              <a:ext cx="484188" cy="482600"/>
            </a:xfrm>
            <a:custGeom>
              <a:avLst/>
              <a:gdLst/>
              <a:ahLst/>
              <a:cxnLst/>
              <a:rect r="r" b="b" t="t" l="l"/>
              <a:pathLst>
                <a:path w="305" h="304" stroke="true" fill="norm" extrusionOk="true">
                  <a:moveTo>
                    <a:pt x="238" y="213"/>
                  </a:moveTo>
                  <a:lnTo>
                    <a:pt x="230" y="215"/>
                  </a:lnTo>
                  <a:lnTo>
                    <a:pt x="223" y="218"/>
                  </a:lnTo>
                  <a:lnTo>
                    <a:pt x="219" y="223"/>
                  </a:lnTo>
                  <a:lnTo>
                    <a:pt x="216" y="229"/>
                  </a:lnTo>
                  <a:lnTo>
                    <a:pt x="214" y="235"/>
                  </a:lnTo>
                  <a:lnTo>
                    <a:pt x="216" y="243"/>
                  </a:lnTo>
                  <a:lnTo>
                    <a:pt x="219" y="249"/>
                  </a:lnTo>
                  <a:lnTo>
                    <a:pt x="223" y="254"/>
                  </a:lnTo>
                  <a:lnTo>
                    <a:pt x="230" y="257"/>
                  </a:lnTo>
                  <a:lnTo>
                    <a:pt x="238" y="259"/>
                  </a:lnTo>
                  <a:lnTo>
                    <a:pt x="244" y="257"/>
                  </a:lnTo>
                  <a:lnTo>
                    <a:pt x="250" y="254"/>
                  </a:lnTo>
                  <a:lnTo>
                    <a:pt x="255" y="249"/>
                  </a:lnTo>
                  <a:lnTo>
                    <a:pt x="258" y="243"/>
                  </a:lnTo>
                  <a:lnTo>
                    <a:pt x="260" y="235"/>
                  </a:lnTo>
                  <a:lnTo>
                    <a:pt x="258" y="229"/>
                  </a:lnTo>
                  <a:lnTo>
                    <a:pt x="255" y="223"/>
                  </a:lnTo>
                  <a:lnTo>
                    <a:pt x="250" y="218"/>
                  </a:lnTo>
                  <a:lnTo>
                    <a:pt x="244" y="215"/>
                  </a:lnTo>
                  <a:lnTo>
                    <a:pt x="238" y="213"/>
                  </a:lnTo>
                  <a:close/>
                  <a:moveTo>
                    <a:pt x="68" y="44"/>
                  </a:moveTo>
                  <a:lnTo>
                    <a:pt x="62" y="45"/>
                  </a:lnTo>
                  <a:lnTo>
                    <a:pt x="55" y="48"/>
                  </a:lnTo>
                  <a:lnTo>
                    <a:pt x="49" y="53"/>
                  </a:lnTo>
                  <a:lnTo>
                    <a:pt x="46" y="59"/>
                  </a:lnTo>
                  <a:lnTo>
                    <a:pt x="46" y="67"/>
                  </a:lnTo>
                  <a:lnTo>
                    <a:pt x="46" y="75"/>
                  </a:lnTo>
                  <a:lnTo>
                    <a:pt x="49" y="80"/>
                  </a:lnTo>
                  <a:lnTo>
                    <a:pt x="55" y="86"/>
                  </a:lnTo>
                  <a:lnTo>
                    <a:pt x="62" y="89"/>
                  </a:lnTo>
                  <a:lnTo>
                    <a:pt x="68" y="89"/>
                  </a:lnTo>
                  <a:lnTo>
                    <a:pt x="76" y="89"/>
                  </a:lnTo>
                  <a:lnTo>
                    <a:pt x="82" y="86"/>
                  </a:lnTo>
                  <a:lnTo>
                    <a:pt x="87" y="80"/>
                  </a:lnTo>
                  <a:lnTo>
                    <a:pt x="90" y="75"/>
                  </a:lnTo>
                  <a:lnTo>
                    <a:pt x="92" y="67"/>
                  </a:lnTo>
                  <a:lnTo>
                    <a:pt x="90" y="59"/>
                  </a:lnTo>
                  <a:lnTo>
                    <a:pt x="87" y="53"/>
                  </a:lnTo>
                  <a:lnTo>
                    <a:pt x="82" y="48"/>
                  </a:lnTo>
                  <a:lnTo>
                    <a:pt x="76" y="45"/>
                  </a:lnTo>
                  <a:lnTo>
                    <a:pt x="68" y="44"/>
                  </a:lnTo>
                  <a:close/>
                  <a:moveTo>
                    <a:pt x="68" y="0"/>
                  </a:moveTo>
                  <a:lnTo>
                    <a:pt x="90" y="3"/>
                  </a:lnTo>
                  <a:lnTo>
                    <a:pt x="109" y="12"/>
                  </a:lnTo>
                  <a:lnTo>
                    <a:pt x="123" y="26"/>
                  </a:lnTo>
                  <a:lnTo>
                    <a:pt x="132" y="45"/>
                  </a:lnTo>
                  <a:lnTo>
                    <a:pt x="137" y="67"/>
                  </a:lnTo>
                  <a:lnTo>
                    <a:pt x="134" y="84"/>
                  </a:lnTo>
                  <a:lnTo>
                    <a:pt x="128" y="100"/>
                  </a:lnTo>
                  <a:lnTo>
                    <a:pt x="203" y="177"/>
                  </a:lnTo>
                  <a:lnTo>
                    <a:pt x="219" y="171"/>
                  </a:lnTo>
                  <a:lnTo>
                    <a:pt x="238" y="168"/>
                  </a:lnTo>
                  <a:lnTo>
                    <a:pt x="258" y="171"/>
                  </a:lnTo>
                  <a:lnTo>
                    <a:pt x="277" y="180"/>
                  </a:lnTo>
                  <a:lnTo>
                    <a:pt x="293" y="196"/>
                  </a:lnTo>
                  <a:lnTo>
                    <a:pt x="302" y="215"/>
                  </a:lnTo>
                  <a:lnTo>
                    <a:pt x="305" y="235"/>
                  </a:lnTo>
                  <a:lnTo>
                    <a:pt x="302" y="257"/>
                  </a:lnTo>
                  <a:lnTo>
                    <a:pt x="293" y="276"/>
                  </a:lnTo>
                  <a:lnTo>
                    <a:pt x="277" y="290"/>
                  </a:lnTo>
                  <a:lnTo>
                    <a:pt x="258" y="301"/>
                  </a:lnTo>
                  <a:lnTo>
                    <a:pt x="238" y="304"/>
                  </a:lnTo>
                  <a:lnTo>
                    <a:pt x="216" y="301"/>
                  </a:lnTo>
                  <a:lnTo>
                    <a:pt x="197" y="290"/>
                  </a:lnTo>
                  <a:lnTo>
                    <a:pt x="183" y="276"/>
                  </a:lnTo>
                  <a:lnTo>
                    <a:pt x="172" y="257"/>
                  </a:lnTo>
                  <a:lnTo>
                    <a:pt x="168" y="235"/>
                  </a:lnTo>
                  <a:lnTo>
                    <a:pt x="170" y="227"/>
                  </a:lnTo>
                  <a:lnTo>
                    <a:pt x="172" y="220"/>
                  </a:lnTo>
                  <a:lnTo>
                    <a:pt x="173" y="212"/>
                  </a:lnTo>
                  <a:lnTo>
                    <a:pt x="93" y="130"/>
                  </a:lnTo>
                  <a:lnTo>
                    <a:pt x="82" y="135"/>
                  </a:lnTo>
                  <a:lnTo>
                    <a:pt x="68" y="135"/>
                  </a:lnTo>
                  <a:lnTo>
                    <a:pt x="46" y="132"/>
                  </a:lnTo>
                  <a:lnTo>
                    <a:pt x="29" y="122"/>
                  </a:lnTo>
                  <a:lnTo>
                    <a:pt x="13" y="108"/>
                  </a:lnTo>
                  <a:lnTo>
                    <a:pt x="4" y="89"/>
                  </a:lnTo>
                  <a:lnTo>
                    <a:pt x="0" y="67"/>
                  </a:lnTo>
                  <a:lnTo>
                    <a:pt x="4" y="45"/>
                  </a:lnTo>
                  <a:lnTo>
                    <a:pt x="13" y="26"/>
                  </a:lnTo>
                  <a:lnTo>
                    <a:pt x="29" y="12"/>
                  </a:lnTo>
                  <a:lnTo>
                    <a:pt x="46" y="3"/>
                  </a:lnTo>
                  <a:lnTo>
                    <a:pt x="68"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4" id="14"/>
            <p:cNvSpPr/>
            <p:nvPr/>
          </p:nvSpPr>
          <p:spPr>
            <a:xfrm>
              <a:off x="6000749" y="2954338"/>
              <a:ext cx="1284288" cy="417513"/>
            </a:xfrm>
            <a:custGeom>
              <a:avLst/>
              <a:gdLst/>
              <a:ahLst/>
              <a:cxnLst/>
              <a:rect r="r" b="b" t="t" l="l"/>
              <a:pathLst>
                <a:path w="809" h="263" stroke="true" fill="norm" extrusionOk="true">
                  <a:moveTo>
                    <a:pt x="742" y="73"/>
                  </a:moveTo>
                  <a:lnTo>
                    <a:pt x="734" y="74"/>
                  </a:lnTo>
                  <a:lnTo>
                    <a:pt x="728" y="77"/>
                  </a:lnTo>
                  <a:lnTo>
                    <a:pt x="723" y="82"/>
                  </a:lnTo>
                  <a:lnTo>
                    <a:pt x="720" y="88"/>
                  </a:lnTo>
                  <a:lnTo>
                    <a:pt x="718" y="95"/>
                  </a:lnTo>
                  <a:lnTo>
                    <a:pt x="720" y="101"/>
                  </a:lnTo>
                  <a:lnTo>
                    <a:pt x="720" y="102"/>
                  </a:lnTo>
                  <a:lnTo>
                    <a:pt x="723" y="109"/>
                  </a:lnTo>
                  <a:lnTo>
                    <a:pt x="728" y="113"/>
                  </a:lnTo>
                  <a:lnTo>
                    <a:pt x="734" y="117"/>
                  </a:lnTo>
                  <a:lnTo>
                    <a:pt x="742" y="118"/>
                  </a:lnTo>
                  <a:lnTo>
                    <a:pt x="748" y="117"/>
                  </a:lnTo>
                  <a:lnTo>
                    <a:pt x="754" y="113"/>
                  </a:lnTo>
                  <a:lnTo>
                    <a:pt x="759" y="109"/>
                  </a:lnTo>
                  <a:lnTo>
                    <a:pt x="762" y="102"/>
                  </a:lnTo>
                  <a:lnTo>
                    <a:pt x="764" y="95"/>
                  </a:lnTo>
                  <a:lnTo>
                    <a:pt x="762" y="88"/>
                  </a:lnTo>
                  <a:lnTo>
                    <a:pt x="759" y="82"/>
                  </a:lnTo>
                  <a:lnTo>
                    <a:pt x="754" y="77"/>
                  </a:lnTo>
                  <a:lnTo>
                    <a:pt x="748" y="74"/>
                  </a:lnTo>
                  <a:lnTo>
                    <a:pt x="742" y="73"/>
                  </a:lnTo>
                  <a:close/>
                  <a:moveTo>
                    <a:pt x="69" y="46"/>
                  </a:moveTo>
                  <a:lnTo>
                    <a:pt x="62" y="47"/>
                  </a:lnTo>
                  <a:lnTo>
                    <a:pt x="55" y="51"/>
                  </a:lnTo>
                  <a:lnTo>
                    <a:pt x="51" y="55"/>
                  </a:lnTo>
                  <a:lnTo>
                    <a:pt x="47" y="62"/>
                  </a:lnTo>
                  <a:lnTo>
                    <a:pt x="46" y="69"/>
                  </a:lnTo>
                  <a:lnTo>
                    <a:pt x="47" y="76"/>
                  </a:lnTo>
                  <a:lnTo>
                    <a:pt x="51" y="82"/>
                  </a:lnTo>
                  <a:lnTo>
                    <a:pt x="55" y="87"/>
                  </a:lnTo>
                  <a:lnTo>
                    <a:pt x="62" y="91"/>
                  </a:lnTo>
                  <a:lnTo>
                    <a:pt x="69" y="91"/>
                  </a:lnTo>
                  <a:lnTo>
                    <a:pt x="76" y="91"/>
                  </a:lnTo>
                  <a:lnTo>
                    <a:pt x="82" y="87"/>
                  </a:lnTo>
                  <a:lnTo>
                    <a:pt x="87" y="82"/>
                  </a:lnTo>
                  <a:lnTo>
                    <a:pt x="90" y="76"/>
                  </a:lnTo>
                  <a:lnTo>
                    <a:pt x="91" y="69"/>
                  </a:lnTo>
                  <a:lnTo>
                    <a:pt x="90" y="62"/>
                  </a:lnTo>
                  <a:lnTo>
                    <a:pt x="87" y="55"/>
                  </a:lnTo>
                  <a:lnTo>
                    <a:pt x="82" y="51"/>
                  </a:lnTo>
                  <a:lnTo>
                    <a:pt x="76" y="47"/>
                  </a:lnTo>
                  <a:lnTo>
                    <a:pt x="69" y="46"/>
                  </a:lnTo>
                  <a:close/>
                  <a:moveTo>
                    <a:pt x="69" y="0"/>
                  </a:moveTo>
                  <a:lnTo>
                    <a:pt x="90" y="5"/>
                  </a:lnTo>
                  <a:lnTo>
                    <a:pt x="109" y="14"/>
                  </a:lnTo>
                  <a:lnTo>
                    <a:pt x="124" y="29"/>
                  </a:lnTo>
                  <a:lnTo>
                    <a:pt x="134" y="47"/>
                  </a:lnTo>
                  <a:lnTo>
                    <a:pt x="137" y="69"/>
                  </a:lnTo>
                  <a:lnTo>
                    <a:pt x="135" y="82"/>
                  </a:lnTo>
                  <a:lnTo>
                    <a:pt x="132" y="96"/>
                  </a:lnTo>
                  <a:lnTo>
                    <a:pt x="266" y="212"/>
                  </a:lnTo>
                  <a:lnTo>
                    <a:pt x="673" y="88"/>
                  </a:lnTo>
                  <a:lnTo>
                    <a:pt x="681" y="65"/>
                  </a:lnTo>
                  <a:lnTo>
                    <a:pt x="695" y="44"/>
                  </a:lnTo>
                  <a:lnTo>
                    <a:pt x="717" y="32"/>
                  </a:lnTo>
                  <a:lnTo>
                    <a:pt x="742" y="27"/>
                  </a:lnTo>
                  <a:lnTo>
                    <a:pt x="762" y="30"/>
                  </a:lnTo>
                  <a:lnTo>
                    <a:pt x="781" y="40"/>
                  </a:lnTo>
                  <a:lnTo>
                    <a:pt x="797" y="55"/>
                  </a:lnTo>
                  <a:lnTo>
                    <a:pt x="806" y="74"/>
                  </a:lnTo>
                  <a:lnTo>
                    <a:pt x="809" y="95"/>
                  </a:lnTo>
                  <a:lnTo>
                    <a:pt x="806" y="117"/>
                  </a:lnTo>
                  <a:lnTo>
                    <a:pt x="797" y="135"/>
                  </a:lnTo>
                  <a:lnTo>
                    <a:pt x="781" y="150"/>
                  </a:lnTo>
                  <a:lnTo>
                    <a:pt x="762" y="161"/>
                  </a:lnTo>
                  <a:lnTo>
                    <a:pt x="742" y="164"/>
                  </a:lnTo>
                  <a:lnTo>
                    <a:pt x="718" y="159"/>
                  </a:lnTo>
                  <a:lnTo>
                    <a:pt x="699" y="148"/>
                  </a:lnTo>
                  <a:lnTo>
                    <a:pt x="684" y="132"/>
                  </a:lnTo>
                  <a:lnTo>
                    <a:pt x="255" y="263"/>
                  </a:lnTo>
                  <a:lnTo>
                    <a:pt x="101" y="129"/>
                  </a:lnTo>
                  <a:lnTo>
                    <a:pt x="85" y="135"/>
                  </a:lnTo>
                  <a:lnTo>
                    <a:pt x="69" y="137"/>
                  </a:lnTo>
                  <a:lnTo>
                    <a:pt x="47" y="134"/>
                  </a:lnTo>
                  <a:lnTo>
                    <a:pt x="29" y="124"/>
                  </a:lnTo>
                  <a:lnTo>
                    <a:pt x="14" y="109"/>
                  </a:lnTo>
                  <a:lnTo>
                    <a:pt x="3" y="91"/>
                  </a:lnTo>
                  <a:lnTo>
                    <a:pt x="0" y="69"/>
                  </a:lnTo>
                  <a:lnTo>
                    <a:pt x="3" y="47"/>
                  </a:lnTo>
                  <a:lnTo>
                    <a:pt x="14" y="29"/>
                  </a:lnTo>
                  <a:lnTo>
                    <a:pt x="29" y="14"/>
                  </a:lnTo>
                  <a:lnTo>
                    <a:pt x="47" y="5"/>
                  </a:lnTo>
                  <a:lnTo>
                    <a:pt x="69"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5" id="15"/>
            <p:cNvSpPr/>
            <p:nvPr/>
          </p:nvSpPr>
          <p:spPr>
            <a:xfrm>
              <a:off x="6145212" y="4730750"/>
              <a:ext cx="1960563" cy="725488"/>
            </a:xfrm>
            <a:custGeom>
              <a:avLst/>
              <a:gdLst/>
              <a:ahLst/>
              <a:cxnLst/>
              <a:rect r="r" b="b" t="t" l="l"/>
              <a:pathLst>
                <a:path w="1235" h="457" stroke="true" fill="norm" extrusionOk="true">
                  <a:moveTo>
                    <a:pt x="70" y="116"/>
                  </a:moveTo>
                  <a:lnTo>
                    <a:pt x="62" y="118"/>
                  </a:lnTo>
                  <a:lnTo>
                    <a:pt x="55" y="121"/>
                  </a:lnTo>
                  <a:lnTo>
                    <a:pt x="51" y="125"/>
                  </a:lnTo>
                  <a:lnTo>
                    <a:pt x="48" y="132"/>
                  </a:lnTo>
                  <a:lnTo>
                    <a:pt x="46" y="138"/>
                  </a:lnTo>
                  <a:lnTo>
                    <a:pt x="48" y="146"/>
                  </a:lnTo>
                  <a:lnTo>
                    <a:pt x="51" y="152"/>
                  </a:lnTo>
                  <a:lnTo>
                    <a:pt x="55" y="157"/>
                  </a:lnTo>
                  <a:lnTo>
                    <a:pt x="62" y="160"/>
                  </a:lnTo>
                  <a:lnTo>
                    <a:pt x="70" y="162"/>
                  </a:lnTo>
                  <a:lnTo>
                    <a:pt x="76" y="160"/>
                  </a:lnTo>
                  <a:lnTo>
                    <a:pt x="82" y="157"/>
                  </a:lnTo>
                  <a:lnTo>
                    <a:pt x="87" y="152"/>
                  </a:lnTo>
                  <a:lnTo>
                    <a:pt x="90" y="146"/>
                  </a:lnTo>
                  <a:lnTo>
                    <a:pt x="92" y="138"/>
                  </a:lnTo>
                  <a:lnTo>
                    <a:pt x="90" y="132"/>
                  </a:lnTo>
                  <a:lnTo>
                    <a:pt x="87" y="125"/>
                  </a:lnTo>
                  <a:lnTo>
                    <a:pt x="82" y="121"/>
                  </a:lnTo>
                  <a:lnTo>
                    <a:pt x="76" y="118"/>
                  </a:lnTo>
                  <a:lnTo>
                    <a:pt x="70" y="116"/>
                  </a:lnTo>
                  <a:close/>
                  <a:moveTo>
                    <a:pt x="1166" y="44"/>
                  </a:moveTo>
                  <a:lnTo>
                    <a:pt x="1160" y="45"/>
                  </a:lnTo>
                  <a:lnTo>
                    <a:pt x="1153" y="48"/>
                  </a:lnTo>
                  <a:lnTo>
                    <a:pt x="1149" y="53"/>
                  </a:lnTo>
                  <a:lnTo>
                    <a:pt x="1146" y="59"/>
                  </a:lnTo>
                  <a:lnTo>
                    <a:pt x="1144" y="67"/>
                  </a:lnTo>
                  <a:lnTo>
                    <a:pt x="1146" y="74"/>
                  </a:lnTo>
                  <a:lnTo>
                    <a:pt x="1149" y="80"/>
                  </a:lnTo>
                  <a:lnTo>
                    <a:pt x="1153" y="86"/>
                  </a:lnTo>
                  <a:lnTo>
                    <a:pt x="1160" y="89"/>
                  </a:lnTo>
                  <a:lnTo>
                    <a:pt x="1166" y="89"/>
                  </a:lnTo>
                  <a:lnTo>
                    <a:pt x="1174" y="89"/>
                  </a:lnTo>
                  <a:lnTo>
                    <a:pt x="1180" y="86"/>
                  </a:lnTo>
                  <a:lnTo>
                    <a:pt x="1185" y="80"/>
                  </a:lnTo>
                  <a:lnTo>
                    <a:pt x="1188" y="74"/>
                  </a:lnTo>
                  <a:lnTo>
                    <a:pt x="1190" y="67"/>
                  </a:lnTo>
                  <a:lnTo>
                    <a:pt x="1188" y="59"/>
                  </a:lnTo>
                  <a:lnTo>
                    <a:pt x="1185" y="53"/>
                  </a:lnTo>
                  <a:lnTo>
                    <a:pt x="1180" y="48"/>
                  </a:lnTo>
                  <a:lnTo>
                    <a:pt x="1174" y="45"/>
                  </a:lnTo>
                  <a:lnTo>
                    <a:pt x="1166" y="44"/>
                  </a:lnTo>
                  <a:close/>
                  <a:moveTo>
                    <a:pt x="1166" y="0"/>
                  </a:moveTo>
                  <a:lnTo>
                    <a:pt x="1188" y="3"/>
                  </a:lnTo>
                  <a:lnTo>
                    <a:pt x="1207" y="12"/>
                  </a:lnTo>
                  <a:lnTo>
                    <a:pt x="1221" y="26"/>
                  </a:lnTo>
                  <a:lnTo>
                    <a:pt x="1230" y="45"/>
                  </a:lnTo>
                  <a:lnTo>
                    <a:pt x="1235" y="67"/>
                  </a:lnTo>
                  <a:lnTo>
                    <a:pt x="1230" y="89"/>
                  </a:lnTo>
                  <a:lnTo>
                    <a:pt x="1221" y="108"/>
                  </a:lnTo>
                  <a:lnTo>
                    <a:pt x="1207" y="122"/>
                  </a:lnTo>
                  <a:lnTo>
                    <a:pt x="1188" y="132"/>
                  </a:lnTo>
                  <a:lnTo>
                    <a:pt x="1166" y="135"/>
                  </a:lnTo>
                  <a:lnTo>
                    <a:pt x="1149" y="133"/>
                  </a:lnTo>
                  <a:lnTo>
                    <a:pt x="1131" y="125"/>
                  </a:lnTo>
                  <a:lnTo>
                    <a:pt x="765" y="433"/>
                  </a:lnTo>
                  <a:lnTo>
                    <a:pt x="352" y="457"/>
                  </a:lnTo>
                  <a:lnTo>
                    <a:pt x="95" y="202"/>
                  </a:lnTo>
                  <a:lnTo>
                    <a:pt x="82" y="206"/>
                  </a:lnTo>
                  <a:lnTo>
                    <a:pt x="70" y="207"/>
                  </a:lnTo>
                  <a:lnTo>
                    <a:pt x="48" y="204"/>
                  </a:lnTo>
                  <a:lnTo>
                    <a:pt x="29" y="193"/>
                  </a:lnTo>
                  <a:lnTo>
                    <a:pt x="13" y="179"/>
                  </a:lnTo>
                  <a:lnTo>
                    <a:pt x="4" y="160"/>
                  </a:lnTo>
                  <a:lnTo>
                    <a:pt x="0" y="138"/>
                  </a:lnTo>
                  <a:lnTo>
                    <a:pt x="4" y="118"/>
                  </a:lnTo>
                  <a:lnTo>
                    <a:pt x="13" y="99"/>
                  </a:lnTo>
                  <a:lnTo>
                    <a:pt x="29" y="83"/>
                  </a:lnTo>
                  <a:lnTo>
                    <a:pt x="48" y="74"/>
                  </a:lnTo>
                  <a:lnTo>
                    <a:pt x="70" y="70"/>
                  </a:lnTo>
                  <a:lnTo>
                    <a:pt x="90" y="74"/>
                  </a:lnTo>
                  <a:lnTo>
                    <a:pt x="109" y="83"/>
                  </a:lnTo>
                  <a:lnTo>
                    <a:pt x="125" y="99"/>
                  </a:lnTo>
                  <a:lnTo>
                    <a:pt x="134" y="118"/>
                  </a:lnTo>
                  <a:lnTo>
                    <a:pt x="137" y="138"/>
                  </a:lnTo>
                  <a:lnTo>
                    <a:pt x="136" y="155"/>
                  </a:lnTo>
                  <a:lnTo>
                    <a:pt x="129" y="171"/>
                  </a:lnTo>
                  <a:lnTo>
                    <a:pt x="370" y="411"/>
                  </a:lnTo>
                  <a:lnTo>
                    <a:pt x="748" y="389"/>
                  </a:lnTo>
                  <a:lnTo>
                    <a:pt x="1103" y="91"/>
                  </a:lnTo>
                  <a:lnTo>
                    <a:pt x="1100" y="80"/>
                  </a:lnTo>
                  <a:lnTo>
                    <a:pt x="1098" y="67"/>
                  </a:lnTo>
                  <a:lnTo>
                    <a:pt x="1102" y="45"/>
                  </a:lnTo>
                  <a:lnTo>
                    <a:pt x="1111" y="26"/>
                  </a:lnTo>
                  <a:lnTo>
                    <a:pt x="1127" y="12"/>
                  </a:lnTo>
                  <a:lnTo>
                    <a:pt x="1146" y="3"/>
                  </a:lnTo>
                  <a:lnTo>
                    <a:pt x="1166"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6" id="16"/>
            <p:cNvSpPr/>
            <p:nvPr/>
          </p:nvSpPr>
          <p:spPr>
            <a:xfrm>
              <a:off x="6846887" y="4321175"/>
              <a:ext cx="1201738" cy="336550"/>
            </a:xfrm>
            <a:custGeom>
              <a:avLst/>
              <a:gdLst/>
              <a:ahLst/>
              <a:cxnLst/>
              <a:rect r="r" b="b" t="t" l="l"/>
              <a:pathLst>
                <a:path w="757" h="212" stroke="true" fill="norm" extrusionOk="true">
                  <a:moveTo>
                    <a:pt x="689" y="121"/>
                  </a:moveTo>
                  <a:lnTo>
                    <a:pt x="682" y="121"/>
                  </a:lnTo>
                  <a:lnTo>
                    <a:pt x="675" y="124"/>
                  </a:lnTo>
                  <a:lnTo>
                    <a:pt x="671" y="131"/>
                  </a:lnTo>
                  <a:lnTo>
                    <a:pt x="667" y="137"/>
                  </a:lnTo>
                  <a:lnTo>
                    <a:pt x="666" y="143"/>
                  </a:lnTo>
                  <a:lnTo>
                    <a:pt x="667" y="151"/>
                  </a:lnTo>
                  <a:lnTo>
                    <a:pt x="671" y="157"/>
                  </a:lnTo>
                  <a:lnTo>
                    <a:pt x="675" y="162"/>
                  </a:lnTo>
                  <a:lnTo>
                    <a:pt x="682" y="165"/>
                  </a:lnTo>
                  <a:lnTo>
                    <a:pt x="689" y="167"/>
                  </a:lnTo>
                  <a:lnTo>
                    <a:pt x="696" y="165"/>
                  </a:lnTo>
                  <a:lnTo>
                    <a:pt x="702" y="162"/>
                  </a:lnTo>
                  <a:lnTo>
                    <a:pt x="707" y="157"/>
                  </a:lnTo>
                  <a:lnTo>
                    <a:pt x="710" y="151"/>
                  </a:lnTo>
                  <a:lnTo>
                    <a:pt x="711" y="143"/>
                  </a:lnTo>
                  <a:lnTo>
                    <a:pt x="710" y="137"/>
                  </a:lnTo>
                  <a:lnTo>
                    <a:pt x="707" y="131"/>
                  </a:lnTo>
                  <a:lnTo>
                    <a:pt x="702" y="124"/>
                  </a:lnTo>
                  <a:lnTo>
                    <a:pt x="696" y="121"/>
                  </a:lnTo>
                  <a:lnTo>
                    <a:pt x="689" y="121"/>
                  </a:lnTo>
                  <a:close/>
                  <a:moveTo>
                    <a:pt x="69" y="72"/>
                  </a:moveTo>
                  <a:lnTo>
                    <a:pt x="61" y="72"/>
                  </a:lnTo>
                  <a:lnTo>
                    <a:pt x="55" y="76"/>
                  </a:lnTo>
                  <a:lnTo>
                    <a:pt x="50" y="82"/>
                  </a:lnTo>
                  <a:lnTo>
                    <a:pt x="47" y="88"/>
                  </a:lnTo>
                  <a:lnTo>
                    <a:pt x="45" y="94"/>
                  </a:lnTo>
                  <a:lnTo>
                    <a:pt x="47" y="102"/>
                  </a:lnTo>
                  <a:lnTo>
                    <a:pt x="50" y="109"/>
                  </a:lnTo>
                  <a:lnTo>
                    <a:pt x="55" y="113"/>
                  </a:lnTo>
                  <a:lnTo>
                    <a:pt x="61" y="116"/>
                  </a:lnTo>
                  <a:lnTo>
                    <a:pt x="69" y="118"/>
                  </a:lnTo>
                  <a:lnTo>
                    <a:pt x="75" y="116"/>
                  </a:lnTo>
                  <a:lnTo>
                    <a:pt x="82" y="113"/>
                  </a:lnTo>
                  <a:lnTo>
                    <a:pt x="86" y="109"/>
                  </a:lnTo>
                  <a:lnTo>
                    <a:pt x="89" y="102"/>
                  </a:lnTo>
                  <a:lnTo>
                    <a:pt x="91" y="94"/>
                  </a:lnTo>
                  <a:lnTo>
                    <a:pt x="89" y="88"/>
                  </a:lnTo>
                  <a:lnTo>
                    <a:pt x="86" y="82"/>
                  </a:lnTo>
                  <a:lnTo>
                    <a:pt x="82" y="76"/>
                  </a:lnTo>
                  <a:lnTo>
                    <a:pt x="75" y="72"/>
                  </a:lnTo>
                  <a:lnTo>
                    <a:pt x="69" y="72"/>
                  </a:lnTo>
                  <a:close/>
                  <a:moveTo>
                    <a:pt x="281" y="0"/>
                  </a:moveTo>
                  <a:lnTo>
                    <a:pt x="634" y="102"/>
                  </a:lnTo>
                  <a:lnTo>
                    <a:pt x="649" y="88"/>
                  </a:lnTo>
                  <a:lnTo>
                    <a:pt x="667" y="79"/>
                  </a:lnTo>
                  <a:lnTo>
                    <a:pt x="689" y="76"/>
                  </a:lnTo>
                  <a:lnTo>
                    <a:pt x="710" y="79"/>
                  </a:lnTo>
                  <a:lnTo>
                    <a:pt x="729" y="88"/>
                  </a:lnTo>
                  <a:lnTo>
                    <a:pt x="744" y="104"/>
                  </a:lnTo>
                  <a:lnTo>
                    <a:pt x="754" y="121"/>
                  </a:lnTo>
                  <a:lnTo>
                    <a:pt x="757" y="143"/>
                  </a:lnTo>
                  <a:lnTo>
                    <a:pt x="754" y="165"/>
                  </a:lnTo>
                  <a:lnTo>
                    <a:pt x="744" y="184"/>
                  </a:lnTo>
                  <a:lnTo>
                    <a:pt x="729" y="198"/>
                  </a:lnTo>
                  <a:lnTo>
                    <a:pt x="710" y="207"/>
                  </a:lnTo>
                  <a:lnTo>
                    <a:pt x="689" y="212"/>
                  </a:lnTo>
                  <a:lnTo>
                    <a:pt x="667" y="207"/>
                  </a:lnTo>
                  <a:lnTo>
                    <a:pt x="649" y="200"/>
                  </a:lnTo>
                  <a:lnTo>
                    <a:pt x="634" y="186"/>
                  </a:lnTo>
                  <a:lnTo>
                    <a:pt x="625" y="167"/>
                  </a:lnTo>
                  <a:lnTo>
                    <a:pt x="620" y="146"/>
                  </a:lnTo>
                  <a:lnTo>
                    <a:pt x="281" y="47"/>
                  </a:lnTo>
                  <a:lnTo>
                    <a:pt x="137" y="91"/>
                  </a:lnTo>
                  <a:lnTo>
                    <a:pt x="137" y="94"/>
                  </a:lnTo>
                  <a:lnTo>
                    <a:pt x="133" y="116"/>
                  </a:lnTo>
                  <a:lnTo>
                    <a:pt x="124" y="135"/>
                  </a:lnTo>
                  <a:lnTo>
                    <a:pt x="108" y="149"/>
                  </a:lnTo>
                  <a:lnTo>
                    <a:pt x="89" y="159"/>
                  </a:lnTo>
                  <a:lnTo>
                    <a:pt x="69" y="164"/>
                  </a:lnTo>
                  <a:lnTo>
                    <a:pt x="47" y="159"/>
                  </a:lnTo>
                  <a:lnTo>
                    <a:pt x="28" y="149"/>
                  </a:lnTo>
                  <a:lnTo>
                    <a:pt x="14" y="135"/>
                  </a:lnTo>
                  <a:lnTo>
                    <a:pt x="3" y="116"/>
                  </a:lnTo>
                  <a:lnTo>
                    <a:pt x="0" y="94"/>
                  </a:lnTo>
                  <a:lnTo>
                    <a:pt x="3" y="72"/>
                  </a:lnTo>
                  <a:lnTo>
                    <a:pt x="14" y="55"/>
                  </a:lnTo>
                  <a:lnTo>
                    <a:pt x="28" y="39"/>
                  </a:lnTo>
                  <a:lnTo>
                    <a:pt x="47" y="30"/>
                  </a:lnTo>
                  <a:lnTo>
                    <a:pt x="69" y="27"/>
                  </a:lnTo>
                  <a:lnTo>
                    <a:pt x="88" y="30"/>
                  </a:lnTo>
                  <a:lnTo>
                    <a:pt x="105" y="36"/>
                  </a:lnTo>
                  <a:lnTo>
                    <a:pt x="119" y="49"/>
                  </a:lnTo>
                  <a:lnTo>
                    <a:pt x="281"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7" id="17"/>
            <p:cNvSpPr/>
            <p:nvPr/>
          </p:nvSpPr>
          <p:spPr>
            <a:xfrm>
              <a:off x="5899149" y="4914900"/>
              <a:ext cx="1257300" cy="1231900"/>
            </a:xfrm>
            <a:custGeom>
              <a:avLst/>
              <a:gdLst/>
              <a:ahLst/>
              <a:cxnLst/>
              <a:rect r="r" b="b" t="t" l="l"/>
              <a:pathLst>
                <a:path w="792" h="776" stroke="true" fill="norm" extrusionOk="true">
                  <a:moveTo>
                    <a:pt x="724" y="685"/>
                  </a:moveTo>
                  <a:lnTo>
                    <a:pt x="716" y="687"/>
                  </a:lnTo>
                  <a:lnTo>
                    <a:pt x="710" y="690"/>
                  </a:lnTo>
                  <a:lnTo>
                    <a:pt x="705" y="694"/>
                  </a:lnTo>
                  <a:lnTo>
                    <a:pt x="702" y="701"/>
                  </a:lnTo>
                  <a:lnTo>
                    <a:pt x="701" y="708"/>
                  </a:lnTo>
                  <a:lnTo>
                    <a:pt x="702" y="715"/>
                  </a:lnTo>
                  <a:lnTo>
                    <a:pt x="705" y="721"/>
                  </a:lnTo>
                  <a:lnTo>
                    <a:pt x="710" y="726"/>
                  </a:lnTo>
                  <a:lnTo>
                    <a:pt x="716" y="729"/>
                  </a:lnTo>
                  <a:lnTo>
                    <a:pt x="724" y="730"/>
                  </a:lnTo>
                  <a:lnTo>
                    <a:pt x="730" y="729"/>
                  </a:lnTo>
                  <a:lnTo>
                    <a:pt x="737" y="726"/>
                  </a:lnTo>
                  <a:lnTo>
                    <a:pt x="743" y="721"/>
                  </a:lnTo>
                  <a:lnTo>
                    <a:pt x="746" y="715"/>
                  </a:lnTo>
                  <a:lnTo>
                    <a:pt x="746" y="708"/>
                  </a:lnTo>
                  <a:lnTo>
                    <a:pt x="746" y="701"/>
                  </a:lnTo>
                  <a:lnTo>
                    <a:pt x="743" y="694"/>
                  </a:lnTo>
                  <a:lnTo>
                    <a:pt x="737" y="690"/>
                  </a:lnTo>
                  <a:lnTo>
                    <a:pt x="730" y="687"/>
                  </a:lnTo>
                  <a:lnTo>
                    <a:pt x="724" y="685"/>
                  </a:lnTo>
                  <a:close/>
                  <a:moveTo>
                    <a:pt x="67" y="46"/>
                  </a:moveTo>
                  <a:lnTo>
                    <a:pt x="61" y="47"/>
                  </a:lnTo>
                  <a:lnTo>
                    <a:pt x="55" y="50"/>
                  </a:lnTo>
                  <a:lnTo>
                    <a:pt x="50" y="55"/>
                  </a:lnTo>
                  <a:lnTo>
                    <a:pt x="47" y="61"/>
                  </a:lnTo>
                  <a:lnTo>
                    <a:pt x="45" y="68"/>
                  </a:lnTo>
                  <a:lnTo>
                    <a:pt x="47" y="75"/>
                  </a:lnTo>
                  <a:lnTo>
                    <a:pt x="50" y="82"/>
                  </a:lnTo>
                  <a:lnTo>
                    <a:pt x="55" y="86"/>
                  </a:lnTo>
                  <a:lnTo>
                    <a:pt x="61" y="90"/>
                  </a:lnTo>
                  <a:lnTo>
                    <a:pt x="67" y="91"/>
                  </a:lnTo>
                  <a:lnTo>
                    <a:pt x="75" y="90"/>
                  </a:lnTo>
                  <a:lnTo>
                    <a:pt x="82" y="86"/>
                  </a:lnTo>
                  <a:lnTo>
                    <a:pt x="86" y="82"/>
                  </a:lnTo>
                  <a:lnTo>
                    <a:pt x="89" y="75"/>
                  </a:lnTo>
                  <a:lnTo>
                    <a:pt x="91" y="68"/>
                  </a:lnTo>
                  <a:lnTo>
                    <a:pt x="89" y="61"/>
                  </a:lnTo>
                  <a:lnTo>
                    <a:pt x="86" y="55"/>
                  </a:lnTo>
                  <a:lnTo>
                    <a:pt x="82" y="50"/>
                  </a:lnTo>
                  <a:lnTo>
                    <a:pt x="75" y="47"/>
                  </a:lnTo>
                  <a:lnTo>
                    <a:pt x="67" y="46"/>
                  </a:lnTo>
                  <a:close/>
                  <a:moveTo>
                    <a:pt x="67" y="0"/>
                  </a:moveTo>
                  <a:lnTo>
                    <a:pt x="89" y="3"/>
                  </a:lnTo>
                  <a:lnTo>
                    <a:pt x="108" y="13"/>
                  </a:lnTo>
                  <a:lnTo>
                    <a:pt x="122" y="28"/>
                  </a:lnTo>
                  <a:lnTo>
                    <a:pt x="132" y="47"/>
                  </a:lnTo>
                  <a:lnTo>
                    <a:pt x="137" y="68"/>
                  </a:lnTo>
                  <a:lnTo>
                    <a:pt x="135" y="83"/>
                  </a:lnTo>
                  <a:lnTo>
                    <a:pt x="129" y="97"/>
                  </a:lnTo>
                  <a:lnTo>
                    <a:pt x="694" y="647"/>
                  </a:lnTo>
                  <a:lnTo>
                    <a:pt x="708" y="641"/>
                  </a:lnTo>
                  <a:lnTo>
                    <a:pt x="724" y="639"/>
                  </a:lnTo>
                  <a:lnTo>
                    <a:pt x="746" y="643"/>
                  </a:lnTo>
                  <a:lnTo>
                    <a:pt x="763" y="654"/>
                  </a:lnTo>
                  <a:lnTo>
                    <a:pt x="779" y="668"/>
                  </a:lnTo>
                  <a:lnTo>
                    <a:pt x="788" y="687"/>
                  </a:lnTo>
                  <a:lnTo>
                    <a:pt x="792" y="708"/>
                  </a:lnTo>
                  <a:lnTo>
                    <a:pt x="788" y="729"/>
                  </a:lnTo>
                  <a:lnTo>
                    <a:pt x="779" y="748"/>
                  </a:lnTo>
                  <a:lnTo>
                    <a:pt x="763" y="763"/>
                  </a:lnTo>
                  <a:lnTo>
                    <a:pt x="746" y="773"/>
                  </a:lnTo>
                  <a:lnTo>
                    <a:pt x="724" y="776"/>
                  </a:lnTo>
                  <a:lnTo>
                    <a:pt x="702" y="773"/>
                  </a:lnTo>
                  <a:lnTo>
                    <a:pt x="683" y="763"/>
                  </a:lnTo>
                  <a:lnTo>
                    <a:pt x="669" y="748"/>
                  </a:lnTo>
                  <a:lnTo>
                    <a:pt x="660" y="729"/>
                  </a:lnTo>
                  <a:lnTo>
                    <a:pt x="655" y="708"/>
                  </a:lnTo>
                  <a:lnTo>
                    <a:pt x="658" y="693"/>
                  </a:lnTo>
                  <a:lnTo>
                    <a:pt x="663" y="679"/>
                  </a:lnTo>
                  <a:lnTo>
                    <a:pt x="97" y="129"/>
                  </a:lnTo>
                  <a:lnTo>
                    <a:pt x="83" y="135"/>
                  </a:lnTo>
                  <a:lnTo>
                    <a:pt x="67" y="137"/>
                  </a:lnTo>
                  <a:lnTo>
                    <a:pt x="47" y="134"/>
                  </a:lnTo>
                  <a:lnTo>
                    <a:pt x="28" y="123"/>
                  </a:lnTo>
                  <a:lnTo>
                    <a:pt x="12" y="108"/>
                  </a:lnTo>
                  <a:lnTo>
                    <a:pt x="3" y="90"/>
                  </a:lnTo>
                  <a:lnTo>
                    <a:pt x="0" y="68"/>
                  </a:lnTo>
                  <a:lnTo>
                    <a:pt x="3" y="47"/>
                  </a:lnTo>
                  <a:lnTo>
                    <a:pt x="12" y="28"/>
                  </a:lnTo>
                  <a:lnTo>
                    <a:pt x="28" y="13"/>
                  </a:lnTo>
                  <a:lnTo>
                    <a:pt x="47" y="3"/>
                  </a:lnTo>
                  <a:lnTo>
                    <a:pt x="67"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8" id="18"/>
            <p:cNvSpPr/>
            <p:nvPr/>
          </p:nvSpPr>
          <p:spPr>
            <a:xfrm>
              <a:off x="5078412" y="3657600"/>
              <a:ext cx="782638" cy="788988"/>
            </a:xfrm>
            <a:custGeom>
              <a:avLst/>
              <a:gdLst/>
              <a:ahLst/>
              <a:cxnLst/>
              <a:rect r="r" b="b" t="t" l="l"/>
              <a:pathLst>
                <a:path w="493" h="497" stroke="true" fill="norm" extrusionOk="true">
                  <a:moveTo>
                    <a:pt x="426" y="406"/>
                  </a:moveTo>
                  <a:lnTo>
                    <a:pt x="418" y="407"/>
                  </a:lnTo>
                  <a:lnTo>
                    <a:pt x="412" y="410"/>
                  </a:lnTo>
                  <a:lnTo>
                    <a:pt x="407" y="415"/>
                  </a:lnTo>
                  <a:lnTo>
                    <a:pt x="404" y="421"/>
                  </a:lnTo>
                  <a:lnTo>
                    <a:pt x="404" y="428"/>
                  </a:lnTo>
                  <a:lnTo>
                    <a:pt x="404" y="435"/>
                  </a:lnTo>
                  <a:lnTo>
                    <a:pt x="407" y="442"/>
                  </a:lnTo>
                  <a:lnTo>
                    <a:pt x="412" y="446"/>
                  </a:lnTo>
                  <a:lnTo>
                    <a:pt x="418" y="450"/>
                  </a:lnTo>
                  <a:lnTo>
                    <a:pt x="426" y="451"/>
                  </a:lnTo>
                  <a:lnTo>
                    <a:pt x="434" y="450"/>
                  </a:lnTo>
                  <a:lnTo>
                    <a:pt x="440" y="446"/>
                  </a:lnTo>
                  <a:lnTo>
                    <a:pt x="445" y="442"/>
                  </a:lnTo>
                  <a:lnTo>
                    <a:pt x="448" y="435"/>
                  </a:lnTo>
                  <a:lnTo>
                    <a:pt x="448" y="428"/>
                  </a:lnTo>
                  <a:lnTo>
                    <a:pt x="448" y="421"/>
                  </a:lnTo>
                  <a:lnTo>
                    <a:pt x="445" y="415"/>
                  </a:lnTo>
                  <a:lnTo>
                    <a:pt x="440" y="410"/>
                  </a:lnTo>
                  <a:lnTo>
                    <a:pt x="434" y="407"/>
                  </a:lnTo>
                  <a:lnTo>
                    <a:pt x="426" y="406"/>
                  </a:lnTo>
                  <a:close/>
                  <a:moveTo>
                    <a:pt x="69" y="44"/>
                  </a:moveTo>
                  <a:lnTo>
                    <a:pt x="61" y="46"/>
                  </a:lnTo>
                  <a:lnTo>
                    <a:pt x="55" y="49"/>
                  </a:lnTo>
                  <a:lnTo>
                    <a:pt x="50" y="54"/>
                  </a:lnTo>
                  <a:lnTo>
                    <a:pt x="47" y="60"/>
                  </a:lnTo>
                  <a:lnTo>
                    <a:pt x="46" y="68"/>
                  </a:lnTo>
                  <a:lnTo>
                    <a:pt x="47" y="76"/>
                  </a:lnTo>
                  <a:lnTo>
                    <a:pt x="50" y="80"/>
                  </a:lnTo>
                  <a:lnTo>
                    <a:pt x="55" y="87"/>
                  </a:lnTo>
                  <a:lnTo>
                    <a:pt x="61" y="90"/>
                  </a:lnTo>
                  <a:lnTo>
                    <a:pt x="69" y="90"/>
                  </a:lnTo>
                  <a:lnTo>
                    <a:pt x="75" y="90"/>
                  </a:lnTo>
                  <a:lnTo>
                    <a:pt x="82" y="87"/>
                  </a:lnTo>
                  <a:lnTo>
                    <a:pt x="86" y="80"/>
                  </a:lnTo>
                  <a:lnTo>
                    <a:pt x="90" y="76"/>
                  </a:lnTo>
                  <a:lnTo>
                    <a:pt x="91" y="68"/>
                  </a:lnTo>
                  <a:lnTo>
                    <a:pt x="90" y="60"/>
                  </a:lnTo>
                  <a:lnTo>
                    <a:pt x="86" y="54"/>
                  </a:lnTo>
                  <a:lnTo>
                    <a:pt x="82" y="49"/>
                  </a:lnTo>
                  <a:lnTo>
                    <a:pt x="75" y="46"/>
                  </a:lnTo>
                  <a:lnTo>
                    <a:pt x="69" y="44"/>
                  </a:lnTo>
                  <a:close/>
                  <a:moveTo>
                    <a:pt x="69" y="0"/>
                  </a:moveTo>
                  <a:lnTo>
                    <a:pt x="90" y="3"/>
                  </a:lnTo>
                  <a:lnTo>
                    <a:pt x="108" y="13"/>
                  </a:lnTo>
                  <a:lnTo>
                    <a:pt x="124" y="27"/>
                  </a:lnTo>
                  <a:lnTo>
                    <a:pt x="134" y="46"/>
                  </a:lnTo>
                  <a:lnTo>
                    <a:pt x="137" y="68"/>
                  </a:lnTo>
                  <a:lnTo>
                    <a:pt x="135" y="84"/>
                  </a:lnTo>
                  <a:lnTo>
                    <a:pt x="129" y="98"/>
                  </a:lnTo>
                  <a:lnTo>
                    <a:pt x="130" y="98"/>
                  </a:lnTo>
                  <a:lnTo>
                    <a:pt x="393" y="369"/>
                  </a:lnTo>
                  <a:lnTo>
                    <a:pt x="409" y="362"/>
                  </a:lnTo>
                  <a:lnTo>
                    <a:pt x="426" y="360"/>
                  </a:lnTo>
                  <a:lnTo>
                    <a:pt x="448" y="363"/>
                  </a:lnTo>
                  <a:lnTo>
                    <a:pt x="467" y="373"/>
                  </a:lnTo>
                  <a:lnTo>
                    <a:pt x="481" y="388"/>
                  </a:lnTo>
                  <a:lnTo>
                    <a:pt x="490" y="407"/>
                  </a:lnTo>
                  <a:lnTo>
                    <a:pt x="493" y="428"/>
                  </a:lnTo>
                  <a:lnTo>
                    <a:pt x="490" y="450"/>
                  </a:lnTo>
                  <a:lnTo>
                    <a:pt x="481" y="468"/>
                  </a:lnTo>
                  <a:lnTo>
                    <a:pt x="467" y="483"/>
                  </a:lnTo>
                  <a:lnTo>
                    <a:pt x="448" y="494"/>
                  </a:lnTo>
                  <a:lnTo>
                    <a:pt x="426" y="497"/>
                  </a:lnTo>
                  <a:lnTo>
                    <a:pt x="404" y="494"/>
                  </a:lnTo>
                  <a:lnTo>
                    <a:pt x="385" y="483"/>
                  </a:lnTo>
                  <a:lnTo>
                    <a:pt x="371" y="468"/>
                  </a:lnTo>
                  <a:lnTo>
                    <a:pt x="361" y="450"/>
                  </a:lnTo>
                  <a:lnTo>
                    <a:pt x="358" y="428"/>
                  </a:lnTo>
                  <a:lnTo>
                    <a:pt x="358" y="415"/>
                  </a:lnTo>
                  <a:lnTo>
                    <a:pt x="363" y="402"/>
                  </a:lnTo>
                  <a:lnTo>
                    <a:pt x="97" y="129"/>
                  </a:lnTo>
                  <a:lnTo>
                    <a:pt x="83" y="134"/>
                  </a:lnTo>
                  <a:lnTo>
                    <a:pt x="69" y="135"/>
                  </a:lnTo>
                  <a:lnTo>
                    <a:pt x="47" y="132"/>
                  </a:lnTo>
                  <a:lnTo>
                    <a:pt x="28" y="123"/>
                  </a:lnTo>
                  <a:lnTo>
                    <a:pt x="14" y="109"/>
                  </a:lnTo>
                  <a:lnTo>
                    <a:pt x="3" y="90"/>
                  </a:lnTo>
                  <a:lnTo>
                    <a:pt x="0" y="68"/>
                  </a:lnTo>
                  <a:lnTo>
                    <a:pt x="3" y="46"/>
                  </a:lnTo>
                  <a:lnTo>
                    <a:pt x="14" y="27"/>
                  </a:lnTo>
                  <a:lnTo>
                    <a:pt x="28" y="13"/>
                  </a:lnTo>
                  <a:lnTo>
                    <a:pt x="47" y="3"/>
                  </a:lnTo>
                  <a:lnTo>
                    <a:pt x="69"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19" id="19"/>
            <p:cNvSpPr/>
            <p:nvPr/>
          </p:nvSpPr>
          <p:spPr>
            <a:xfrm>
              <a:off x="4929187" y="4064000"/>
              <a:ext cx="2057400" cy="671513"/>
            </a:xfrm>
            <a:custGeom>
              <a:avLst/>
              <a:gdLst/>
              <a:ahLst/>
              <a:cxnLst/>
              <a:rect r="r" b="b" t="t" l="l"/>
              <a:pathLst>
                <a:path w="1296" h="423" stroke="true" fill="norm" extrusionOk="true">
                  <a:moveTo>
                    <a:pt x="1228" y="58"/>
                  </a:moveTo>
                  <a:lnTo>
                    <a:pt x="1220" y="60"/>
                  </a:lnTo>
                  <a:lnTo>
                    <a:pt x="1214" y="63"/>
                  </a:lnTo>
                  <a:lnTo>
                    <a:pt x="1209" y="68"/>
                  </a:lnTo>
                  <a:lnTo>
                    <a:pt x="1206" y="74"/>
                  </a:lnTo>
                  <a:lnTo>
                    <a:pt x="1205" y="82"/>
                  </a:lnTo>
                  <a:lnTo>
                    <a:pt x="1206" y="88"/>
                  </a:lnTo>
                  <a:lnTo>
                    <a:pt x="1209" y="95"/>
                  </a:lnTo>
                  <a:lnTo>
                    <a:pt x="1214" y="99"/>
                  </a:lnTo>
                  <a:lnTo>
                    <a:pt x="1220" y="102"/>
                  </a:lnTo>
                  <a:lnTo>
                    <a:pt x="1228" y="104"/>
                  </a:lnTo>
                  <a:lnTo>
                    <a:pt x="1235" y="102"/>
                  </a:lnTo>
                  <a:lnTo>
                    <a:pt x="1241" y="99"/>
                  </a:lnTo>
                  <a:lnTo>
                    <a:pt x="1246" y="95"/>
                  </a:lnTo>
                  <a:lnTo>
                    <a:pt x="1249" y="88"/>
                  </a:lnTo>
                  <a:lnTo>
                    <a:pt x="1250" y="82"/>
                  </a:lnTo>
                  <a:lnTo>
                    <a:pt x="1249" y="74"/>
                  </a:lnTo>
                  <a:lnTo>
                    <a:pt x="1246" y="68"/>
                  </a:lnTo>
                  <a:lnTo>
                    <a:pt x="1241" y="63"/>
                  </a:lnTo>
                  <a:lnTo>
                    <a:pt x="1235" y="60"/>
                  </a:lnTo>
                  <a:lnTo>
                    <a:pt x="1228" y="58"/>
                  </a:lnTo>
                  <a:close/>
                  <a:moveTo>
                    <a:pt x="69" y="46"/>
                  </a:moveTo>
                  <a:lnTo>
                    <a:pt x="61" y="47"/>
                  </a:lnTo>
                  <a:lnTo>
                    <a:pt x="55" y="51"/>
                  </a:lnTo>
                  <a:lnTo>
                    <a:pt x="50" y="55"/>
                  </a:lnTo>
                  <a:lnTo>
                    <a:pt x="47" y="62"/>
                  </a:lnTo>
                  <a:lnTo>
                    <a:pt x="45" y="68"/>
                  </a:lnTo>
                  <a:lnTo>
                    <a:pt x="47" y="76"/>
                  </a:lnTo>
                  <a:lnTo>
                    <a:pt x="50" y="82"/>
                  </a:lnTo>
                  <a:lnTo>
                    <a:pt x="55" y="87"/>
                  </a:lnTo>
                  <a:lnTo>
                    <a:pt x="61" y="90"/>
                  </a:lnTo>
                  <a:lnTo>
                    <a:pt x="69" y="91"/>
                  </a:lnTo>
                  <a:lnTo>
                    <a:pt x="75" y="90"/>
                  </a:lnTo>
                  <a:lnTo>
                    <a:pt x="82" y="87"/>
                  </a:lnTo>
                  <a:lnTo>
                    <a:pt x="86" y="82"/>
                  </a:lnTo>
                  <a:lnTo>
                    <a:pt x="89" y="76"/>
                  </a:lnTo>
                  <a:lnTo>
                    <a:pt x="91" y="68"/>
                  </a:lnTo>
                  <a:lnTo>
                    <a:pt x="89" y="62"/>
                  </a:lnTo>
                  <a:lnTo>
                    <a:pt x="86" y="55"/>
                  </a:lnTo>
                  <a:lnTo>
                    <a:pt x="82" y="51"/>
                  </a:lnTo>
                  <a:lnTo>
                    <a:pt x="75" y="47"/>
                  </a:lnTo>
                  <a:lnTo>
                    <a:pt x="69" y="46"/>
                  </a:lnTo>
                  <a:close/>
                  <a:moveTo>
                    <a:pt x="69" y="0"/>
                  </a:moveTo>
                  <a:lnTo>
                    <a:pt x="89" y="3"/>
                  </a:lnTo>
                  <a:lnTo>
                    <a:pt x="108" y="13"/>
                  </a:lnTo>
                  <a:lnTo>
                    <a:pt x="124" y="29"/>
                  </a:lnTo>
                  <a:lnTo>
                    <a:pt x="133" y="47"/>
                  </a:lnTo>
                  <a:lnTo>
                    <a:pt x="136" y="68"/>
                  </a:lnTo>
                  <a:lnTo>
                    <a:pt x="136" y="77"/>
                  </a:lnTo>
                  <a:lnTo>
                    <a:pt x="135" y="85"/>
                  </a:lnTo>
                  <a:lnTo>
                    <a:pt x="132" y="93"/>
                  </a:lnTo>
                  <a:lnTo>
                    <a:pt x="399" y="369"/>
                  </a:lnTo>
                  <a:lnTo>
                    <a:pt x="1159" y="80"/>
                  </a:lnTo>
                  <a:lnTo>
                    <a:pt x="1164" y="58"/>
                  </a:lnTo>
                  <a:lnTo>
                    <a:pt x="1173" y="41"/>
                  </a:lnTo>
                  <a:lnTo>
                    <a:pt x="1187" y="25"/>
                  </a:lnTo>
                  <a:lnTo>
                    <a:pt x="1206" y="16"/>
                  </a:lnTo>
                  <a:lnTo>
                    <a:pt x="1228" y="13"/>
                  </a:lnTo>
                  <a:lnTo>
                    <a:pt x="1249" y="16"/>
                  </a:lnTo>
                  <a:lnTo>
                    <a:pt x="1268" y="25"/>
                  </a:lnTo>
                  <a:lnTo>
                    <a:pt x="1283" y="41"/>
                  </a:lnTo>
                  <a:lnTo>
                    <a:pt x="1293" y="60"/>
                  </a:lnTo>
                  <a:lnTo>
                    <a:pt x="1296" y="82"/>
                  </a:lnTo>
                  <a:lnTo>
                    <a:pt x="1293" y="102"/>
                  </a:lnTo>
                  <a:lnTo>
                    <a:pt x="1283" y="121"/>
                  </a:lnTo>
                  <a:lnTo>
                    <a:pt x="1268" y="137"/>
                  </a:lnTo>
                  <a:lnTo>
                    <a:pt x="1249" y="146"/>
                  </a:lnTo>
                  <a:lnTo>
                    <a:pt x="1228" y="150"/>
                  </a:lnTo>
                  <a:lnTo>
                    <a:pt x="1206" y="146"/>
                  </a:lnTo>
                  <a:lnTo>
                    <a:pt x="1189" y="137"/>
                  </a:lnTo>
                  <a:lnTo>
                    <a:pt x="1173" y="123"/>
                  </a:lnTo>
                  <a:lnTo>
                    <a:pt x="388" y="423"/>
                  </a:lnTo>
                  <a:lnTo>
                    <a:pt x="102" y="128"/>
                  </a:lnTo>
                  <a:lnTo>
                    <a:pt x="86" y="134"/>
                  </a:lnTo>
                  <a:lnTo>
                    <a:pt x="69" y="137"/>
                  </a:lnTo>
                  <a:lnTo>
                    <a:pt x="47" y="132"/>
                  </a:lnTo>
                  <a:lnTo>
                    <a:pt x="28" y="123"/>
                  </a:lnTo>
                  <a:lnTo>
                    <a:pt x="14" y="109"/>
                  </a:lnTo>
                  <a:lnTo>
                    <a:pt x="3" y="90"/>
                  </a:lnTo>
                  <a:lnTo>
                    <a:pt x="0" y="68"/>
                  </a:lnTo>
                  <a:lnTo>
                    <a:pt x="3" y="47"/>
                  </a:lnTo>
                  <a:lnTo>
                    <a:pt x="14" y="29"/>
                  </a:lnTo>
                  <a:lnTo>
                    <a:pt x="28" y="13"/>
                  </a:lnTo>
                  <a:lnTo>
                    <a:pt x="47" y="3"/>
                  </a:lnTo>
                  <a:lnTo>
                    <a:pt x="69"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20" id="20"/>
            <p:cNvSpPr/>
            <p:nvPr/>
          </p:nvSpPr>
          <p:spPr>
            <a:xfrm>
              <a:off x="3736974" y="3268663"/>
              <a:ext cx="346075" cy="841375"/>
            </a:xfrm>
            <a:custGeom>
              <a:avLst/>
              <a:gdLst/>
              <a:ahLst/>
              <a:cxnLst/>
              <a:rect r="r" b="b" t="t" l="l"/>
              <a:pathLst>
                <a:path w="218" h="530" stroke="true" fill="norm" extrusionOk="true">
                  <a:moveTo>
                    <a:pt x="151" y="440"/>
                  </a:moveTo>
                  <a:lnTo>
                    <a:pt x="143" y="440"/>
                  </a:lnTo>
                  <a:lnTo>
                    <a:pt x="137" y="443"/>
                  </a:lnTo>
                  <a:lnTo>
                    <a:pt x="132" y="448"/>
                  </a:lnTo>
                  <a:lnTo>
                    <a:pt x="129" y="454"/>
                  </a:lnTo>
                  <a:lnTo>
                    <a:pt x="127" y="462"/>
                  </a:lnTo>
                  <a:lnTo>
                    <a:pt x="129" y="470"/>
                  </a:lnTo>
                  <a:lnTo>
                    <a:pt x="132" y="476"/>
                  </a:lnTo>
                  <a:lnTo>
                    <a:pt x="137" y="481"/>
                  </a:lnTo>
                  <a:lnTo>
                    <a:pt x="143" y="484"/>
                  </a:lnTo>
                  <a:lnTo>
                    <a:pt x="151" y="486"/>
                  </a:lnTo>
                  <a:lnTo>
                    <a:pt x="157" y="484"/>
                  </a:lnTo>
                  <a:lnTo>
                    <a:pt x="163" y="481"/>
                  </a:lnTo>
                  <a:lnTo>
                    <a:pt x="168" y="476"/>
                  </a:lnTo>
                  <a:lnTo>
                    <a:pt x="173" y="470"/>
                  </a:lnTo>
                  <a:lnTo>
                    <a:pt x="173" y="462"/>
                  </a:lnTo>
                  <a:lnTo>
                    <a:pt x="173" y="454"/>
                  </a:lnTo>
                  <a:lnTo>
                    <a:pt x="168" y="448"/>
                  </a:lnTo>
                  <a:lnTo>
                    <a:pt x="163" y="443"/>
                  </a:lnTo>
                  <a:lnTo>
                    <a:pt x="157" y="440"/>
                  </a:lnTo>
                  <a:lnTo>
                    <a:pt x="151" y="440"/>
                  </a:lnTo>
                  <a:close/>
                  <a:moveTo>
                    <a:pt x="69" y="46"/>
                  </a:moveTo>
                  <a:lnTo>
                    <a:pt x="63" y="47"/>
                  </a:lnTo>
                  <a:lnTo>
                    <a:pt x="56" y="50"/>
                  </a:lnTo>
                  <a:lnTo>
                    <a:pt x="50" y="55"/>
                  </a:lnTo>
                  <a:lnTo>
                    <a:pt x="47" y="61"/>
                  </a:lnTo>
                  <a:lnTo>
                    <a:pt x="47" y="69"/>
                  </a:lnTo>
                  <a:lnTo>
                    <a:pt x="47" y="76"/>
                  </a:lnTo>
                  <a:lnTo>
                    <a:pt x="50" y="82"/>
                  </a:lnTo>
                  <a:lnTo>
                    <a:pt x="56" y="88"/>
                  </a:lnTo>
                  <a:lnTo>
                    <a:pt x="63" y="91"/>
                  </a:lnTo>
                  <a:lnTo>
                    <a:pt x="69" y="91"/>
                  </a:lnTo>
                  <a:lnTo>
                    <a:pt x="77" y="91"/>
                  </a:lnTo>
                  <a:lnTo>
                    <a:pt x="83" y="88"/>
                  </a:lnTo>
                  <a:lnTo>
                    <a:pt x="88" y="82"/>
                  </a:lnTo>
                  <a:lnTo>
                    <a:pt x="91" y="76"/>
                  </a:lnTo>
                  <a:lnTo>
                    <a:pt x="93" y="69"/>
                  </a:lnTo>
                  <a:lnTo>
                    <a:pt x="91" y="61"/>
                  </a:lnTo>
                  <a:lnTo>
                    <a:pt x="88" y="55"/>
                  </a:lnTo>
                  <a:lnTo>
                    <a:pt x="83" y="50"/>
                  </a:lnTo>
                  <a:lnTo>
                    <a:pt x="77" y="47"/>
                  </a:lnTo>
                  <a:lnTo>
                    <a:pt x="69" y="46"/>
                  </a:lnTo>
                  <a:close/>
                  <a:moveTo>
                    <a:pt x="69" y="0"/>
                  </a:moveTo>
                  <a:lnTo>
                    <a:pt x="91" y="5"/>
                  </a:lnTo>
                  <a:lnTo>
                    <a:pt x="110" y="14"/>
                  </a:lnTo>
                  <a:lnTo>
                    <a:pt x="124" y="28"/>
                  </a:lnTo>
                  <a:lnTo>
                    <a:pt x="133" y="47"/>
                  </a:lnTo>
                  <a:lnTo>
                    <a:pt x="138" y="69"/>
                  </a:lnTo>
                  <a:lnTo>
                    <a:pt x="133" y="94"/>
                  </a:lnTo>
                  <a:lnTo>
                    <a:pt x="119" y="115"/>
                  </a:lnTo>
                  <a:lnTo>
                    <a:pt x="100" y="129"/>
                  </a:lnTo>
                  <a:lnTo>
                    <a:pt x="77" y="137"/>
                  </a:lnTo>
                  <a:lnTo>
                    <a:pt x="49" y="310"/>
                  </a:lnTo>
                  <a:lnTo>
                    <a:pt x="127" y="398"/>
                  </a:lnTo>
                  <a:lnTo>
                    <a:pt x="138" y="395"/>
                  </a:lnTo>
                  <a:lnTo>
                    <a:pt x="151" y="395"/>
                  </a:lnTo>
                  <a:lnTo>
                    <a:pt x="173" y="398"/>
                  </a:lnTo>
                  <a:lnTo>
                    <a:pt x="190" y="407"/>
                  </a:lnTo>
                  <a:lnTo>
                    <a:pt x="206" y="421"/>
                  </a:lnTo>
                  <a:lnTo>
                    <a:pt x="215" y="440"/>
                  </a:lnTo>
                  <a:lnTo>
                    <a:pt x="218" y="462"/>
                  </a:lnTo>
                  <a:lnTo>
                    <a:pt x="215" y="484"/>
                  </a:lnTo>
                  <a:lnTo>
                    <a:pt x="206" y="503"/>
                  </a:lnTo>
                  <a:lnTo>
                    <a:pt x="190" y="517"/>
                  </a:lnTo>
                  <a:lnTo>
                    <a:pt x="173" y="526"/>
                  </a:lnTo>
                  <a:lnTo>
                    <a:pt x="151" y="530"/>
                  </a:lnTo>
                  <a:lnTo>
                    <a:pt x="129" y="526"/>
                  </a:lnTo>
                  <a:lnTo>
                    <a:pt x="110" y="517"/>
                  </a:lnTo>
                  <a:lnTo>
                    <a:pt x="96" y="503"/>
                  </a:lnTo>
                  <a:lnTo>
                    <a:pt x="86" y="484"/>
                  </a:lnTo>
                  <a:lnTo>
                    <a:pt x="82" y="462"/>
                  </a:lnTo>
                  <a:lnTo>
                    <a:pt x="85" y="443"/>
                  </a:lnTo>
                  <a:lnTo>
                    <a:pt x="91" y="428"/>
                  </a:lnTo>
                  <a:lnTo>
                    <a:pt x="0" y="322"/>
                  </a:lnTo>
                  <a:lnTo>
                    <a:pt x="33" y="126"/>
                  </a:lnTo>
                  <a:lnTo>
                    <a:pt x="16" y="112"/>
                  </a:lnTo>
                  <a:lnTo>
                    <a:pt x="5" y="91"/>
                  </a:lnTo>
                  <a:lnTo>
                    <a:pt x="1" y="69"/>
                  </a:lnTo>
                  <a:lnTo>
                    <a:pt x="5" y="47"/>
                  </a:lnTo>
                  <a:lnTo>
                    <a:pt x="14" y="28"/>
                  </a:lnTo>
                  <a:lnTo>
                    <a:pt x="28" y="14"/>
                  </a:lnTo>
                  <a:lnTo>
                    <a:pt x="47" y="5"/>
                  </a:lnTo>
                  <a:lnTo>
                    <a:pt x="69"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21" id="21"/>
            <p:cNvSpPr/>
            <p:nvPr/>
          </p:nvSpPr>
          <p:spPr>
            <a:xfrm>
              <a:off x="5667374" y="2141538"/>
              <a:ext cx="1193800" cy="793750"/>
            </a:xfrm>
            <a:custGeom>
              <a:avLst/>
              <a:gdLst/>
              <a:ahLst/>
              <a:cxnLst/>
              <a:rect r="r" b="b" t="t" l="l"/>
              <a:pathLst>
                <a:path w="752" h="500" stroke="true" fill="norm" extrusionOk="true">
                  <a:moveTo>
                    <a:pt x="67" y="201"/>
                  </a:moveTo>
                  <a:lnTo>
                    <a:pt x="61" y="203"/>
                  </a:lnTo>
                  <a:lnTo>
                    <a:pt x="55" y="206"/>
                  </a:lnTo>
                  <a:lnTo>
                    <a:pt x="50" y="211"/>
                  </a:lnTo>
                  <a:lnTo>
                    <a:pt x="47" y="217"/>
                  </a:lnTo>
                  <a:lnTo>
                    <a:pt x="45" y="223"/>
                  </a:lnTo>
                  <a:lnTo>
                    <a:pt x="47" y="231"/>
                  </a:lnTo>
                  <a:lnTo>
                    <a:pt x="50" y="237"/>
                  </a:lnTo>
                  <a:lnTo>
                    <a:pt x="55" y="242"/>
                  </a:lnTo>
                  <a:lnTo>
                    <a:pt x="61" y="245"/>
                  </a:lnTo>
                  <a:lnTo>
                    <a:pt x="67" y="247"/>
                  </a:lnTo>
                  <a:lnTo>
                    <a:pt x="75" y="245"/>
                  </a:lnTo>
                  <a:lnTo>
                    <a:pt x="81" y="242"/>
                  </a:lnTo>
                  <a:lnTo>
                    <a:pt x="86" y="237"/>
                  </a:lnTo>
                  <a:lnTo>
                    <a:pt x="89" y="231"/>
                  </a:lnTo>
                  <a:lnTo>
                    <a:pt x="91" y="223"/>
                  </a:lnTo>
                  <a:lnTo>
                    <a:pt x="89" y="217"/>
                  </a:lnTo>
                  <a:lnTo>
                    <a:pt x="86" y="211"/>
                  </a:lnTo>
                  <a:lnTo>
                    <a:pt x="81" y="206"/>
                  </a:lnTo>
                  <a:lnTo>
                    <a:pt x="75" y="203"/>
                  </a:lnTo>
                  <a:lnTo>
                    <a:pt x="67" y="201"/>
                  </a:lnTo>
                  <a:close/>
                  <a:moveTo>
                    <a:pt x="609" y="46"/>
                  </a:moveTo>
                  <a:lnTo>
                    <a:pt x="603" y="46"/>
                  </a:lnTo>
                  <a:lnTo>
                    <a:pt x="597" y="50"/>
                  </a:lnTo>
                  <a:lnTo>
                    <a:pt x="592" y="55"/>
                  </a:lnTo>
                  <a:lnTo>
                    <a:pt x="589" y="61"/>
                  </a:lnTo>
                  <a:lnTo>
                    <a:pt x="587" y="68"/>
                  </a:lnTo>
                  <a:lnTo>
                    <a:pt x="589" y="76"/>
                  </a:lnTo>
                  <a:lnTo>
                    <a:pt x="592" y="82"/>
                  </a:lnTo>
                  <a:lnTo>
                    <a:pt x="597" y="87"/>
                  </a:lnTo>
                  <a:lnTo>
                    <a:pt x="603" y="90"/>
                  </a:lnTo>
                  <a:lnTo>
                    <a:pt x="609" y="91"/>
                  </a:lnTo>
                  <a:lnTo>
                    <a:pt x="617" y="90"/>
                  </a:lnTo>
                  <a:lnTo>
                    <a:pt x="623" y="87"/>
                  </a:lnTo>
                  <a:lnTo>
                    <a:pt x="628" y="82"/>
                  </a:lnTo>
                  <a:lnTo>
                    <a:pt x="631" y="76"/>
                  </a:lnTo>
                  <a:lnTo>
                    <a:pt x="633" y="68"/>
                  </a:lnTo>
                  <a:lnTo>
                    <a:pt x="631" y="61"/>
                  </a:lnTo>
                  <a:lnTo>
                    <a:pt x="628" y="55"/>
                  </a:lnTo>
                  <a:lnTo>
                    <a:pt x="623" y="50"/>
                  </a:lnTo>
                  <a:lnTo>
                    <a:pt x="617" y="46"/>
                  </a:lnTo>
                  <a:lnTo>
                    <a:pt x="609" y="46"/>
                  </a:lnTo>
                  <a:close/>
                  <a:moveTo>
                    <a:pt x="609" y="0"/>
                  </a:moveTo>
                  <a:lnTo>
                    <a:pt x="631" y="3"/>
                  </a:lnTo>
                  <a:lnTo>
                    <a:pt x="650" y="13"/>
                  </a:lnTo>
                  <a:lnTo>
                    <a:pt x="666" y="28"/>
                  </a:lnTo>
                  <a:lnTo>
                    <a:pt x="675" y="46"/>
                  </a:lnTo>
                  <a:lnTo>
                    <a:pt x="678" y="68"/>
                  </a:lnTo>
                  <a:lnTo>
                    <a:pt x="674" y="93"/>
                  </a:lnTo>
                  <a:lnTo>
                    <a:pt x="661" y="113"/>
                  </a:lnTo>
                  <a:lnTo>
                    <a:pt x="752" y="316"/>
                  </a:lnTo>
                  <a:lnTo>
                    <a:pt x="165" y="500"/>
                  </a:lnTo>
                  <a:lnTo>
                    <a:pt x="75" y="292"/>
                  </a:lnTo>
                  <a:lnTo>
                    <a:pt x="67" y="292"/>
                  </a:lnTo>
                  <a:lnTo>
                    <a:pt x="47" y="289"/>
                  </a:lnTo>
                  <a:lnTo>
                    <a:pt x="28" y="278"/>
                  </a:lnTo>
                  <a:lnTo>
                    <a:pt x="12" y="264"/>
                  </a:lnTo>
                  <a:lnTo>
                    <a:pt x="3" y="245"/>
                  </a:lnTo>
                  <a:lnTo>
                    <a:pt x="0" y="223"/>
                  </a:lnTo>
                  <a:lnTo>
                    <a:pt x="3" y="203"/>
                  </a:lnTo>
                  <a:lnTo>
                    <a:pt x="12" y="184"/>
                  </a:lnTo>
                  <a:lnTo>
                    <a:pt x="28" y="168"/>
                  </a:lnTo>
                  <a:lnTo>
                    <a:pt x="47" y="159"/>
                  </a:lnTo>
                  <a:lnTo>
                    <a:pt x="67" y="156"/>
                  </a:lnTo>
                  <a:lnTo>
                    <a:pt x="89" y="159"/>
                  </a:lnTo>
                  <a:lnTo>
                    <a:pt x="108" y="168"/>
                  </a:lnTo>
                  <a:lnTo>
                    <a:pt x="122" y="184"/>
                  </a:lnTo>
                  <a:lnTo>
                    <a:pt x="132" y="203"/>
                  </a:lnTo>
                  <a:lnTo>
                    <a:pt x="136" y="223"/>
                  </a:lnTo>
                  <a:lnTo>
                    <a:pt x="133" y="242"/>
                  </a:lnTo>
                  <a:lnTo>
                    <a:pt x="127" y="258"/>
                  </a:lnTo>
                  <a:lnTo>
                    <a:pt x="116" y="272"/>
                  </a:lnTo>
                  <a:lnTo>
                    <a:pt x="190" y="445"/>
                  </a:lnTo>
                  <a:lnTo>
                    <a:pt x="689" y="288"/>
                  </a:lnTo>
                  <a:lnTo>
                    <a:pt x="622" y="135"/>
                  </a:lnTo>
                  <a:lnTo>
                    <a:pt x="609" y="137"/>
                  </a:lnTo>
                  <a:lnTo>
                    <a:pt x="589" y="132"/>
                  </a:lnTo>
                  <a:lnTo>
                    <a:pt x="570" y="123"/>
                  </a:lnTo>
                  <a:lnTo>
                    <a:pt x="554" y="109"/>
                  </a:lnTo>
                  <a:lnTo>
                    <a:pt x="545" y="90"/>
                  </a:lnTo>
                  <a:lnTo>
                    <a:pt x="542" y="68"/>
                  </a:lnTo>
                  <a:lnTo>
                    <a:pt x="545" y="46"/>
                  </a:lnTo>
                  <a:lnTo>
                    <a:pt x="554" y="28"/>
                  </a:lnTo>
                  <a:lnTo>
                    <a:pt x="570" y="13"/>
                  </a:lnTo>
                  <a:lnTo>
                    <a:pt x="589" y="3"/>
                  </a:lnTo>
                  <a:lnTo>
                    <a:pt x="609"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22" id="22"/>
            <p:cNvSpPr/>
            <p:nvPr/>
          </p:nvSpPr>
          <p:spPr>
            <a:xfrm>
              <a:off x="6392862" y="2263775"/>
              <a:ext cx="882650" cy="830263"/>
            </a:xfrm>
            <a:custGeom>
              <a:avLst/>
              <a:gdLst/>
              <a:ahLst/>
              <a:cxnLst/>
              <a:rect r="r" b="b" t="t" l="l"/>
              <a:pathLst>
                <a:path w="556" h="523" stroke="true" fill="norm" extrusionOk="true">
                  <a:moveTo>
                    <a:pt x="69" y="432"/>
                  </a:moveTo>
                  <a:lnTo>
                    <a:pt x="61" y="434"/>
                  </a:lnTo>
                  <a:lnTo>
                    <a:pt x="55" y="437"/>
                  </a:lnTo>
                  <a:lnTo>
                    <a:pt x="50" y="442"/>
                  </a:lnTo>
                  <a:lnTo>
                    <a:pt x="47" y="448"/>
                  </a:lnTo>
                  <a:lnTo>
                    <a:pt x="45" y="456"/>
                  </a:lnTo>
                  <a:lnTo>
                    <a:pt x="47" y="462"/>
                  </a:lnTo>
                  <a:lnTo>
                    <a:pt x="50" y="468"/>
                  </a:lnTo>
                  <a:lnTo>
                    <a:pt x="55" y="473"/>
                  </a:lnTo>
                  <a:lnTo>
                    <a:pt x="61" y="478"/>
                  </a:lnTo>
                  <a:lnTo>
                    <a:pt x="69" y="478"/>
                  </a:lnTo>
                  <a:lnTo>
                    <a:pt x="75" y="478"/>
                  </a:lnTo>
                  <a:lnTo>
                    <a:pt x="82" y="473"/>
                  </a:lnTo>
                  <a:lnTo>
                    <a:pt x="86" y="468"/>
                  </a:lnTo>
                  <a:lnTo>
                    <a:pt x="89" y="462"/>
                  </a:lnTo>
                  <a:lnTo>
                    <a:pt x="91" y="456"/>
                  </a:lnTo>
                  <a:lnTo>
                    <a:pt x="89" y="448"/>
                  </a:lnTo>
                  <a:lnTo>
                    <a:pt x="86" y="442"/>
                  </a:lnTo>
                  <a:lnTo>
                    <a:pt x="82" y="437"/>
                  </a:lnTo>
                  <a:lnTo>
                    <a:pt x="75" y="434"/>
                  </a:lnTo>
                  <a:lnTo>
                    <a:pt x="69" y="432"/>
                  </a:lnTo>
                  <a:close/>
                  <a:moveTo>
                    <a:pt x="426" y="46"/>
                  </a:moveTo>
                  <a:lnTo>
                    <a:pt x="419" y="47"/>
                  </a:lnTo>
                  <a:lnTo>
                    <a:pt x="413" y="50"/>
                  </a:lnTo>
                  <a:lnTo>
                    <a:pt x="407" y="55"/>
                  </a:lnTo>
                  <a:lnTo>
                    <a:pt x="404" y="61"/>
                  </a:lnTo>
                  <a:lnTo>
                    <a:pt x="404" y="69"/>
                  </a:lnTo>
                  <a:lnTo>
                    <a:pt x="404" y="76"/>
                  </a:lnTo>
                  <a:lnTo>
                    <a:pt x="407" y="82"/>
                  </a:lnTo>
                  <a:lnTo>
                    <a:pt x="413" y="87"/>
                  </a:lnTo>
                  <a:lnTo>
                    <a:pt x="419" y="91"/>
                  </a:lnTo>
                  <a:lnTo>
                    <a:pt x="426" y="91"/>
                  </a:lnTo>
                  <a:lnTo>
                    <a:pt x="434" y="91"/>
                  </a:lnTo>
                  <a:lnTo>
                    <a:pt x="440" y="87"/>
                  </a:lnTo>
                  <a:lnTo>
                    <a:pt x="445" y="82"/>
                  </a:lnTo>
                  <a:lnTo>
                    <a:pt x="448" y="76"/>
                  </a:lnTo>
                  <a:lnTo>
                    <a:pt x="449" y="69"/>
                  </a:lnTo>
                  <a:lnTo>
                    <a:pt x="448" y="61"/>
                  </a:lnTo>
                  <a:lnTo>
                    <a:pt x="445" y="55"/>
                  </a:lnTo>
                  <a:lnTo>
                    <a:pt x="440" y="50"/>
                  </a:lnTo>
                  <a:lnTo>
                    <a:pt x="434" y="47"/>
                  </a:lnTo>
                  <a:lnTo>
                    <a:pt x="426" y="46"/>
                  </a:lnTo>
                  <a:close/>
                  <a:moveTo>
                    <a:pt x="426" y="0"/>
                  </a:moveTo>
                  <a:lnTo>
                    <a:pt x="448" y="5"/>
                  </a:lnTo>
                  <a:lnTo>
                    <a:pt x="466" y="14"/>
                  </a:lnTo>
                  <a:lnTo>
                    <a:pt x="481" y="28"/>
                  </a:lnTo>
                  <a:lnTo>
                    <a:pt x="490" y="47"/>
                  </a:lnTo>
                  <a:lnTo>
                    <a:pt x="495" y="69"/>
                  </a:lnTo>
                  <a:lnTo>
                    <a:pt x="492" y="88"/>
                  </a:lnTo>
                  <a:lnTo>
                    <a:pt x="484" y="105"/>
                  </a:lnTo>
                  <a:lnTo>
                    <a:pt x="471" y="120"/>
                  </a:lnTo>
                  <a:lnTo>
                    <a:pt x="556" y="344"/>
                  </a:lnTo>
                  <a:lnTo>
                    <a:pt x="137" y="465"/>
                  </a:lnTo>
                  <a:lnTo>
                    <a:pt x="129" y="489"/>
                  </a:lnTo>
                  <a:lnTo>
                    <a:pt x="113" y="508"/>
                  </a:lnTo>
                  <a:lnTo>
                    <a:pt x="93" y="519"/>
                  </a:lnTo>
                  <a:lnTo>
                    <a:pt x="69" y="523"/>
                  </a:lnTo>
                  <a:lnTo>
                    <a:pt x="47" y="520"/>
                  </a:lnTo>
                  <a:lnTo>
                    <a:pt x="28" y="511"/>
                  </a:lnTo>
                  <a:lnTo>
                    <a:pt x="14" y="495"/>
                  </a:lnTo>
                  <a:lnTo>
                    <a:pt x="5" y="476"/>
                  </a:lnTo>
                  <a:lnTo>
                    <a:pt x="0" y="456"/>
                  </a:lnTo>
                  <a:lnTo>
                    <a:pt x="5" y="434"/>
                  </a:lnTo>
                  <a:lnTo>
                    <a:pt x="14" y="415"/>
                  </a:lnTo>
                  <a:lnTo>
                    <a:pt x="28" y="401"/>
                  </a:lnTo>
                  <a:lnTo>
                    <a:pt x="47" y="391"/>
                  </a:lnTo>
                  <a:lnTo>
                    <a:pt x="69" y="387"/>
                  </a:lnTo>
                  <a:lnTo>
                    <a:pt x="93" y="391"/>
                  </a:lnTo>
                  <a:lnTo>
                    <a:pt x="111" y="402"/>
                  </a:lnTo>
                  <a:lnTo>
                    <a:pt x="127" y="421"/>
                  </a:lnTo>
                  <a:lnTo>
                    <a:pt x="496" y="314"/>
                  </a:lnTo>
                  <a:lnTo>
                    <a:pt x="430" y="137"/>
                  </a:lnTo>
                  <a:lnTo>
                    <a:pt x="426" y="137"/>
                  </a:lnTo>
                  <a:lnTo>
                    <a:pt x="404" y="134"/>
                  </a:lnTo>
                  <a:lnTo>
                    <a:pt x="386" y="124"/>
                  </a:lnTo>
                  <a:lnTo>
                    <a:pt x="371" y="109"/>
                  </a:lnTo>
                  <a:lnTo>
                    <a:pt x="361" y="90"/>
                  </a:lnTo>
                  <a:lnTo>
                    <a:pt x="358" y="69"/>
                  </a:lnTo>
                  <a:lnTo>
                    <a:pt x="361" y="47"/>
                  </a:lnTo>
                  <a:lnTo>
                    <a:pt x="371" y="28"/>
                  </a:lnTo>
                  <a:lnTo>
                    <a:pt x="386" y="14"/>
                  </a:lnTo>
                  <a:lnTo>
                    <a:pt x="404" y="5"/>
                  </a:lnTo>
                  <a:lnTo>
                    <a:pt x="426"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23" id="23"/>
            <p:cNvSpPr/>
            <p:nvPr/>
          </p:nvSpPr>
          <p:spPr>
            <a:xfrm>
              <a:off x="7275512" y="2455863"/>
              <a:ext cx="633413" cy="1304925"/>
            </a:xfrm>
            <a:custGeom>
              <a:avLst/>
              <a:gdLst/>
              <a:ahLst/>
              <a:cxnLst/>
              <a:rect r="r" b="b" t="t" l="l"/>
              <a:pathLst>
                <a:path w="399" h="822" stroke="true" fill="norm" extrusionOk="true">
                  <a:moveTo>
                    <a:pt x="277" y="731"/>
                  </a:moveTo>
                  <a:lnTo>
                    <a:pt x="269" y="732"/>
                  </a:lnTo>
                  <a:lnTo>
                    <a:pt x="262" y="735"/>
                  </a:lnTo>
                  <a:lnTo>
                    <a:pt x="258" y="740"/>
                  </a:lnTo>
                  <a:lnTo>
                    <a:pt x="255" y="746"/>
                  </a:lnTo>
                  <a:lnTo>
                    <a:pt x="253" y="753"/>
                  </a:lnTo>
                  <a:lnTo>
                    <a:pt x="255" y="760"/>
                  </a:lnTo>
                  <a:lnTo>
                    <a:pt x="258" y="767"/>
                  </a:lnTo>
                  <a:lnTo>
                    <a:pt x="262" y="771"/>
                  </a:lnTo>
                  <a:lnTo>
                    <a:pt x="269" y="775"/>
                  </a:lnTo>
                  <a:lnTo>
                    <a:pt x="277" y="776"/>
                  </a:lnTo>
                  <a:lnTo>
                    <a:pt x="283" y="775"/>
                  </a:lnTo>
                  <a:lnTo>
                    <a:pt x="289" y="771"/>
                  </a:lnTo>
                  <a:lnTo>
                    <a:pt x="294" y="767"/>
                  </a:lnTo>
                  <a:lnTo>
                    <a:pt x="297" y="760"/>
                  </a:lnTo>
                  <a:lnTo>
                    <a:pt x="299" y="753"/>
                  </a:lnTo>
                  <a:lnTo>
                    <a:pt x="297" y="746"/>
                  </a:lnTo>
                  <a:lnTo>
                    <a:pt x="294" y="740"/>
                  </a:lnTo>
                  <a:lnTo>
                    <a:pt x="289" y="735"/>
                  </a:lnTo>
                  <a:lnTo>
                    <a:pt x="283" y="732"/>
                  </a:lnTo>
                  <a:lnTo>
                    <a:pt x="277" y="731"/>
                  </a:lnTo>
                  <a:close/>
                  <a:moveTo>
                    <a:pt x="68" y="46"/>
                  </a:moveTo>
                  <a:lnTo>
                    <a:pt x="61" y="47"/>
                  </a:lnTo>
                  <a:lnTo>
                    <a:pt x="55" y="50"/>
                  </a:lnTo>
                  <a:lnTo>
                    <a:pt x="50" y="55"/>
                  </a:lnTo>
                  <a:lnTo>
                    <a:pt x="47" y="61"/>
                  </a:lnTo>
                  <a:lnTo>
                    <a:pt x="46" y="68"/>
                  </a:lnTo>
                  <a:lnTo>
                    <a:pt x="47" y="76"/>
                  </a:lnTo>
                  <a:lnTo>
                    <a:pt x="50" y="82"/>
                  </a:lnTo>
                  <a:lnTo>
                    <a:pt x="55" y="86"/>
                  </a:lnTo>
                  <a:lnTo>
                    <a:pt x="61" y="90"/>
                  </a:lnTo>
                  <a:lnTo>
                    <a:pt x="68" y="91"/>
                  </a:lnTo>
                  <a:lnTo>
                    <a:pt x="75" y="90"/>
                  </a:lnTo>
                  <a:lnTo>
                    <a:pt x="82" y="86"/>
                  </a:lnTo>
                  <a:lnTo>
                    <a:pt x="86" y="82"/>
                  </a:lnTo>
                  <a:lnTo>
                    <a:pt x="90" y="76"/>
                  </a:lnTo>
                  <a:lnTo>
                    <a:pt x="91" y="68"/>
                  </a:lnTo>
                  <a:lnTo>
                    <a:pt x="90" y="61"/>
                  </a:lnTo>
                  <a:lnTo>
                    <a:pt x="86" y="55"/>
                  </a:lnTo>
                  <a:lnTo>
                    <a:pt x="82" y="50"/>
                  </a:lnTo>
                  <a:lnTo>
                    <a:pt x="75" y="47"/>
                  </a:lnTo>
                  <a:lnTo>
                    <a:pt x="68" y="46"/>
                  </a:lnTo>
                  <a:close/>
                  <a:moveTo>
                    <a:pt x="68" y="0"/>
                  </a:moveTo>
                  <a:lnTo>
                    <a:pt x="90" y="3"/>
                  </a:lnTo>
                  <a:lnTo>
                    <a:pt x="108" y="13"/>
                  </a:lnTo>
                  <a:lnTo>
                    <a:pt x="123" y="28"/>
                  </a:lnTo>
                  <a:lnTo>
                    <a:pt x="132" y="47"/>
                  </a:lnTo>
                  <a:lnTo>
                    <a:pt x="137" y="68"/>
                  </a:lnTo>
                  <a:lnTo>
                    <a:pt x="135" y="83"/>
                  </a:lnTo>
                  <a:lnTo>
                    <a:pt x="130" y="96"/>
                  </a:lnTo>
                  <a:lnTo>
                    <a:pt x="399" y="350"/>
                  </a:lnTo>
                  <a:lnTo>
                    <a:pt x="313" y="696"/>
                  </a:lnTo>
                  <a:lnTo>
                    <a:pt x="328" y="710"/>
                  </a:lnTo>
                  <a:lnTo>
                    <a:pt x="339" y="731"/>
                  </a:lnTo>
                  <a:lnTo>
                    <a:pt x="344" y="753"/>
                  </a:lnTo>
                  <a:lnTo>
                    <a:pt x="341" y="775"/>
                  </a:lnTo>
                  <a:lnTo>
                    <a:pt x="332" y="793"/>
                  </a:lnTo>
                  <a:lnTo>
                    <a:pt x="316" y="808"/>
                  </a:lnTo>
                  <a:lnTo>
                    <a:pt x="297" y="819"/>
                  </a:lnTo>
                  <a:lnTo>
                    <a:pt x="277" y="822"/>
                  </a:lnTo>
                  <a:lnTo>
                    <a:pt x="255" y="819"/>
                  </a:lnTo>
                  <a:lnTo>
                    <a:pt x="236" y="808"/>
                  </a:lnTo>
                  <a:lnTo>
                    <a:pt x="222" y="793"/>
                  </a:lnTo>
                  <a:lnTo>
                    <a:pt x="211" y="775"/>
                  </a:lnTo>
                  <a:lnTo>
                    <a:pt x="207" y="753"/>
                  </a:lnTo>
                  <a:lnTo>
                    <a:pt x="212" y="729"/>
                  </a:lnTo>
                  <a:lnTo>
                    <a:pt x="225" y="709"/>
                  </a:lnTo>
                  <a:lnTo>
                    <a:pt x="244" y="693"/>
                  </a:lnTo>
                  <a:lnTo>
                    <a:pt x="267" y="685"/>
                  </a:lnTo>
                  <a:lnTo>
                    <a:pt x="347" y="365"/>
                  </a:lnTo>
                  <a:lnTo>
                    <a:pt x="99" y="129"/>
                  </a:lnTo>
                  <a:lnTo>
                    <a:pt x="83" y="134"/>
                  </a:lnTo>
                  <a:lnTo>
                    <a:pt x="68" y="137"/>
                  </a:lnTo>
                  <a:lnTo>
                    <a:pt x="47" y="132"/>
                  </a:lnTo>
                  <a:lnTo>
                    <a:pt x="28" y="123"/>
                  </a:lnTo>
                  <a:lnTo>
                    <a:pt x="13" y="108"/>
                  </a:lnTo>
                  <a:lnTo>
                    <a:pt x="3" y="90"/>
                  </a:lnTo>
                  <a:lnTo>
                    <a:pt x="0" y="68"/>
                  </a:lnTo>
                  <a:lnTo>
                    <a:pt x="3" y="47"/>
                  </a:lnTo>
                  <a:lnTo>
                    <a:pt x="13" y="28"/>
                  </a:lnTo>
                  <a:lnTo>
                    <a:pt x="28" y="13"/>
                  </a:lnTo>
                  <a:lnTo>
                    <a:pt x="47" y="3"/>
                  </a:lnTo>
                  <a:lnTo>
                    <a:pt x="68"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24" id="24"/>
            <p:cNvSpPr/>
            <p:nvPr/>
          </p:nvSpPr>
          <p:spPr>
            <a:xfrm>
              <a:off x="7183437" y="2862263"/>
              <a:ext cx="922338" cy="1319213"/>
            </a:xfrm>
            <a:custGeom>
              <a:avLst/>
              <a:gdLst/>
              <a:ahLst/>
              <a:cxnLst/>
              <a:rect r="r" b="b" t="t" l="l"/>
              <a:pathLst>
                <a:path w="581" h="831" stroke="true" fill="norm" extrusionOk="true">
                  <a:moveTo>
                    <a:pt x="512" y="742"/>
                  </a:moveTo>
                  <a:lnTo>
                    <a:pt x="506" y="742"/>
                  </a:lnTo>
                  <a:lnTo>
                    <a:pt x="499" y="745"/>
                  </a:lnTo>
                  <a:lnTo>
                    <a:pt x="495" y="749"/>
                  </a:lnTo>
                  <a:lnTo>
                    <a:pt x="492" y="756"/>
                  </a:lnTo>
                  <a:lnTo>
                    <a:pt x="490" y="764"/>
                  </a:lnTo>
                  <a:lnTo>
                    <a:pt x="492" y="771"/>
                  </a:lnTo>
                  <a:lnTo>
                    <a:pt x="495" y="778"/>
                  </a:lnTo>
                  <a:lnTo>
                    <a:pt x="499" y="782"/>
                  </a:lnTo>
                  <a:lnTo>
                    <a:pt x="506" y="786"/>
                  </a:lnTo>
                  <a:lnTo>
                    <a:pt x="512" y="786"/>
                  </a:lnTo>
                  <a:lnTo>
                    <a:pt x="520" y="786"/>
                  </a:lnTo>
                  <a:lnTo>
                    <a:pt x="526" y="782"/>
                  </a:lnTo>
                  <a:lnTo>
                    <a:pt x="531" y="778"/>
                  </a:lnTo>
                  <a:lnTo>
                    <a:pt x="534" y="771"/>
                  </a:lnTo>
                  <a:lnTo>
                    <a:pt x="536" y="764"/>
                  </a:lnTo>
                  <a:lnTo>
                    <a:pt x="534" y="756"/>
                  </a:lnTo>
                  <a:lnTo>
                    <a:pt x="531" y="749"/>
                  </a:lnTo>
                  <a:lnTo>
                    <a:pt x="526" y="745"/>
                  </a:lnTo>
                  <a:lnTo>
                    <a:pt x="520" y="742"/>
                  </a:lnTo>
                  <a:lnTo>
                    <a:pt x="512" y="742"/>
                  </a:lnTo>
                  <a:close/>
                  <a:moveTo>
                    <a:pt x="192" y="46"/>
                  </a:moveTo>
                  <a:lnTo>
                    <a:pt x="184" y="47"/>
                  </a:lnTo>
                  <a:lnTo>
                    <a:pt x="177" y="50"/>
                  </a:lnTo>
                  <a:lnTo>
                    <a:pt x="173" y="55"/>
                  </a:lnTo>
                  <a:lnTo>
                    <a:pt x="170" y="61"/>
                  </a:lnTo>
                  <a:lnTo>
                    <a:pt x="168" y="69"/>
                  </a:lnTo>
                  <a:lnTo>
                    <a:pt x="170" y="76"/>
                  </a:lnTo>
                  <a:lnTo>
                    <a:pt x="173" y="82"/>
                  </a:lnTo>
                  <a:lnTo>
                    <a:pt x="177" y="87"/>
                  </a:lnTo>
                  <a:lnTo>
                    <a:pt x="184" y="90"/>
                  </a:lnTo>
                  <a:lnTo>
                    <a:pt x="192" y="91"/>
                  </a:lnTo>
                  <a:lnTo>
                    <a:pt x="198" y="90"/>
                  </a:lnTo>
                  <a:lnTo>
                    <a:pt x="204" y="87"/>
                  </a:lnTo>
                  <a:lnTo>
                    <a:pt x="209" y="82"/>
                  </a:lnTo>
                  <a:lnTo>
                    <a:pt x="212" y="76"/>
                  </a:lnTo>
                  <a:lnTo>
                    <a:pt x="214" y="69"/>
                  </a:lnTo>
                  <a:lnTo>
                    <a:pt x="212" y="61"/>
                  </a:lnTo>
                  <a:lnTo>
                    <a:pt x="209" y="55"/>
                  </a:lnTo>
                  <a:lnTo>
                    <a:pt x="204" y="50"/>
                  </a:lnTo>
                  <a:lnTo>
                    <a:pt x="198" y="47"/>
                  </a:lnTo>
                  <a:lnTo>
                    <a:pt x="192" y="46"/>
                  </a:lnTo>
                  <a:close/>
                  <a:moveTo>
                    <a:pt x="192" y="0"/>
                  </a:moveTo>
                  <a:lnTo>
                    <a:pt x="212" y="3"/>
                  </a:lnTo>
                  <a:lnTo>
                    <a:pt x="231" y="14"/>
                  </a:lnTo>
                  <a:lnTo>
                    <a:pt x="247" y="28"/>
                  </a:lnTo>
                  <a:lnTo>
                    <a:pt x="256" y="47"/>
                  </a:lnTo>
                  <a:lnTo>
                    <a:pt x="259" y="69"/>
                  </a:lnTo>
                  <a:lnTo>
                    <a:pt x="256" y="90"/>
                  </a:lnTo>
                  <a:lnTo>
                    <a:pt x="247" y="109"/>
                  </a:lnTo>
                  <a:lnTo>
                    <a:pt x="231" y="124"/>
                  </a:lnTo>
                  <a:lnTo>
                    <a:pt x="212" y="134"/>
                  </a:lnTo>
                  <a:lnTo>
                    <a:pt x="192" y="137"/>
                  </a:lnTo>
                  <a:lnTo>
                    <a:pt x="56" y="547"/>
                  </a:lnTo>
                  <a:lnTo>
                    <a:pt x="463" y="716"/>
                  </a:lnTo>
                  <a:lnTo>
                    <a:pt x="477" y="705"/>
                  </a:lnTo>
                  <a:lnTo>
                    <a:pt x="493" y="698"/>
                  </a:lnTo>
                  <a:lnTo>
                    <a:pt x="512" y="696"/>
                  </a:lnTo>
                  <a:lnTo>
                    <a:pt x="534" y="699"/>
                  </a:lnTo>
                  <a:lnTo>
                    <a:pt x="553" y="709"/>
                  </a:lnTo>
                  <a:lnTo>
                    <a:pt x="567" y="723"/>
                  </a:lnTo>
                  <a:lnTo>
                    <a:pt x="576" y="742"/>
                  </a:lnTo>
                  <a:lnTo>
                    <a:pt x="581" y="764"/>
                  </a:lnTo>
                  <a:lnTo>
                    <a:pt x="576" y="786"/>
                  </a:lnTo>
                  <a:lnTo>
                    <a:pt x="567" y="804"/>
                  </a:lnTo>
                  <a:lnTo>
                    <a:pt x="553" y="819"/>
                  </a:lnTo>
                  <a:lnTo>
                    <a:pt x="534" y="828"/>
                  </a:lnTo>
                  <a:lnTo>
                    <a:pt x="512" y="831"/>
                  </a:lnTo>
                  <a:lnTo>
                    <a:pt x="492" y="828"/>
                  </a:lnTo>
                  <a:lnTo>
                    <a:pt x="473" y="819"/>
                  </a:lnTo>
                  <a:lnTo>
                    <a:pt x="457" y="804"/>
                  </a:lnTo>
                  <a:lnTo>
                    <a:pt x="448" y="786"/>
                  </a:lnTo>
                  <a:lnTo>
                    <a:pt x="444" y="764"/>
                  </a:lnTo>
                  <a:lnTo>
                    <a:pt x="444" y="757"/>
                  </a:lnTo>
                  <a:lnTo>
                    <a:pt x="0" y="572"/>
                  </a:lnTo>
                  <a:lnTo>
                    <a:pt x="148" y="121"/>
                  </a:lnTo>
                  <a:lnTo>
                    <a:pt x="135" y="107"/>
                  </a:lnTo>
                  <a:lnTo>
                    <a:pt x="126" y="90"/>
                  </a:lnTo>
                  <a:lnTo>
                    <a:pt x="122" y="69"/>
                  </a:lnTo>
                  <a:lnTo>
                    <a:pt x="126" y="47"/>
                  </a:lnTo>
                  <a:lnTo>
                    <a:pt x="137" y="28"/>
                  </a:lnTo>
                  <a:lnTo>
                    <a:pt x="151" y="14"/>
                  </a:lnTo>
                  <a:lnTo>
                    <a:pt x="170" y="3"/>
                  </a:lnTo>
                  <a:lnTo>
                    <a:pt x="192"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25" id="25"/>
            <p:cNvSpPr/>
            <p:nvPr/>
          </p:nvSpPr>
          <p:spPr>
            <a:xfrm>
              <a:off x="4562474" y="2203450"/>
              <a:ext cx="1847850" cy="406400"/>
            </a:xfrm>
            <a:custGeom>
              <a:avLst/>
              <a:gdLst/>
              <a:ahLst/>
              <a:cxnLst/>
              <a:rect r="r" b="b" t="t" l="l"/>
              <a:pathLst>
                <a:path w="1164" h="256" stroke="true" fill="norm" extrusionOk="true">
                  <a:moveTo>
                    <a:pt x="1095" y="165"/>
                  </a:moveTo>
                  <a:lnTo>
                    <a:pt x="1089" y="167"/>
                  </a:lnTo>
                  <a:lnTo>
                    <a:pt x="1082" y="170"/>
                  </a:lnTo>
                  <a:lnTo>
                    <a:pt x="1076" y="175"/>
                  </a:lnTo>
                  <a:lnTo>
                    <a:pt x="1073" y="181"/>
                  </a:lnTo>
                  <a:lnTo>
                    <a:pt x="1073" y="187"/>
                  </a:lnTo>
                  <a:lnTo>
                    <a:pt x="1073" y="195"/>
                  </a:lnTo>
                  <a:lnTo>
                    <a:pt x="1076" y="202"/>
                  </a:lnTo>
                  <a:lnTo>
                    <a:pt x="1082" y="206"/>
                  </a:lnTo>
                  <a:lnTo>
                    <a:pt x="1089" y="209"/>
                  </a:lnTo>
                  <a:lnTo>
                    <a:pt x="1095" y="211"/>
                  </a:lnTo>
                  <a:lnTo>
                    <a:pt x="1103" y="209"/>
                  </a:lnTo>
                  <a:lnTo>
                    <a:pt x="1109" y="206"/>
                  </a:lnTo>
                  <a:lnTo>
                    <a:pt x="1114" y="202"/>
                  </a:lnTo>
                  <a:lnTo>
                    <a:pt x="1117" y="195"/>
                  </a:lnTo>
                  <a:lnTo>
                    <a:pt x="1118" y="187"/>
                  </a:lnTo>
                  <a:lnTo>
                    <a:pt x="1117" y="181"/>
                  </a:lnTo>
                  <a:lnTo>
                    <a:pt x="1114" y="175"/>
                  </a:lnTo>
                  <a:lnTo>
                    <a:pt x="1109" y="170"/>
                  </a:lnTo>
                  <a:lnTo>
                    <a:pt x="1103" y="167"/>
                  </a:lnTo>
                  <a:lnTo>
                    <a:pt x="1095" y="165"/>
                  </a:lnTo>
                  <a:close/>
                  <a:moveTo>
                    <a:pt x="69" y="159"/>
                  </a:moveTo>
                  <a:lnTo>
                    <a:pt x="61" y="161"/>
                  </a:lnTo>
                  <a:lnTo>
                    <a:pt x="55" y="164"/>
                  </a:lnTo>
                  <a:lnTo>
                    <a:pt x="50" y="169"/>
                  </a:lnTo>
                  <a:lnTo>
                    <a:pt x="47" y="175"/>
                  </a:lnTo>
                  <a:lnTo>
                    <a:pt x="45" y="181"/>
                  </a:lnTo>
                  <a:lnTo>
                    <a:pt x="47" y="189"/>
                  </a:lnTo>
                  <a:lnTo>
                    <a:pt x="50" y="195"/>
                  </a:lnTo>
                  <a:lnTo>
                    <a:pt x="55" y="200"/>
                  </a:lnTo>
                  <a:lnTo>
                    <a:pt x="61" y="203"/>
                  </a:lnTo>
                  <a:lnTo>
                    <a:pt x="69" y="205"/>
                  </a:lnTo>
                  <a:lnTo>
                    <a:pt x="75" y="203"/>
                  </a:lnTo>
                  <a:lnTo>
                    <a:pt x="82" y="200"/>
                  </a:lnTo>
                  <a:lnTo>
                    <a:pt x="88" y="195"/>
                  </a:lnTo>
                  <a:lnTo>
                    <a:pt x="91" y="189"/>
                  </a:lnTo>
                  <a:lnTo>
                    <a:pt x="91" y="181"/>
                  </a:lnTo>
                  <a:lnTo>
                    <a:pt x="91" y="175"/>
                  </a:lnTo>
                  <a:lnTo>
                    <a:pt x="88" y="169"/>
                  </a:lnTo>
                  <a:lnTo>
                    <a:pt x="82" y="164"/>
                  </a:lnTo>
                  <a:lnTo>
                    <a:pt x="75" y="161"/>
                  </a:lnTo>
                  <a:lnTo>
                    <a:pt x="69" y="159"/>
                  </a:lnTo>
                  <a:close/>
                  <a:moveTo>
                    <a:pt x="961" y="0"/>
                  </a:moveTo>
                  <a:lnTo>
                    <a:pt x="1084" y="121"/>
                  </a:lnTo>
                  <a:lnTo>
                    <a:pt x="1095" y="120"/>
                  </a:lnTo>
                  <a:lnTo>
                    <a:pt x="1117" y="123"/>
                  </a:lnTo>
                  <a:lnTo>
                    <a:pt x="1136" y="132"/>
                  </a:lnTo>
                  <a:lnTo>
                    <a:pt x="1150" y="148"/>
                  </a:lnTo>
                  <a:lnTo>
                    <a:pt x="1159" y="167"/>
                  </a:lnTo>
                  <a:lnTo>
                    <a:pt x="1164" y="187"/>
                  </a:lnTo>
                  <a:lnTo>
                    <a:pt x="1159" y="209"/>
                  </a:lnTo>
                  <a:lnTo>
                    <a:pt x="1150" y="228"/>
                  </a:lnTo>
                  <a:lnTo>
                    <a:pt x="1136" y="242"/>
                  </a:lnTo>
                  <a:lnTo>
                    <a:pt x="1117" y="253"/>
                  </a:lnTo>
                  <a:lnTo>
                    <a:pt x="1095" y="256"/>
                  </a:lnTo>
                  <a:lnTo>
                    <a:pt x="1073" y="253"/>
                  </a:lnTo>
                  <a:lnTo>
                    <a:pt x="1054" y="242"/>
                  </a:lnTo>
                  <a:lnTo>
                    <a:pt x="1040" y="228"/>
                  </a:lnTo>
                  <a:lnTo>
                    <a:pt x="1030" y="209"/>
                  </a:lnTo>
                  <a:lnTo>
                    <a:pt x="1027" y="187"/>
                  </a:lnTo>
                  <a:lnTo>
                    <a:pt x="1030" y="164"/>
                  </a:lnTo>
                  <a:lnTo>
                    <a:pt x="1043" y="143"/>
                  </a:lnTo>
                  <a:lnTo>
                    <a:pt x="947" y="49"/>
                  </a:lnTo>
                  <a:lnTo>
                    <a:pt x="137" y="191"/>
                  </a:lnTo>
                  <a:lnTo>
                    <a:pt x="129" y="214"/>
                  </a:lnTo>
                  <a:lnTo>
                    <a:pt x="115" y="233"/>
                  </a:lnTo>
                  <a:lnTo>
                    <a:pt x="94" y="245"/>
                  </a:lnTo>
                  <a:lnTo>
                    <a:pt x="69" y="250"/>
                  </a:lnTo>
                  <a:lnTo>
                    <a:pt x="47" y="247"/>
                  </a:lnTo>
                  <a:lnTo>
                    <a:pt x="28" y="236"/>
                  </a:lnTo>
                  <a:lnTo>
                    <a:pt x="14" y="222"/>
                  </a:lnTo>
                  <a:lnTo>
                    <a:pt x="5" y="203"/>
                  </a:lnTo>
                  <a:lnTo>
                    <a:pt x="0" y="181"/>
                  </a:lnTo>
                  <a:lnTo>
                    <a:pt x="5" y="161"/>
                  </a:lnTo>
                  <a:lnTo>
                    <a:pt x="14" y="142"/>
                  </a:lnTo>
                  <a:lnTo>
                    <a:pt x="28" y="126"/>
                  </a:lnTo>
                  <a:lnTo>
                    <a:pt x="47" y="117"/>
                  </a:lnTo>
                  <a:lnTo>
                    <a:pt x="69" y="114"/>
                  </a:lnTo>
                  <a:lnTo>
                    <a:pt x="93" y="118"/>
                  </a:lnTo>
                  <a:lnTo>
                    <a:pt x="111" y="129"/>
                  </a:lnTo>
                  <a:lnTo>
                    <a:pt x="127" y="145"/>
                  </a:lnTo>
                  <a:lnTo>
                    <a:pt x="961"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26" id="26"/>
            <p:cNvSpPr/>
            <p:nvPr/>
          </p:nvSpPr>
          <p:spPr>
            <a:xfrm>
              <a:off x="6619874" y="4929188"/>
              <a:ext cx="815975" cy="304800"/>
            </a:xfrm>
            <a:custGeom>
              <a:avLst/>
              <a:gdLst/>
              <a:ahLst/>
              <a:cxnLst/>
              <a:rect r="r" b="b" t="t" l="l"/>
              <a:pathLst>
                <a:path w="514" h="192" stroke="true" fill="norm" extrusionOk="true">
                  <a:moveTo>
                    <a:pt x="69" y="101"/>
                  </a:moveTo>
                  <a:lnTo>
                    <a:pt x="61" y="103"/>
                  </a:lnTo>
                  <a:lnTo>
                    <a:pt x="55" y="106"/>
                  </a:lnTo>
                  <a:lnTo>
                    <a:pt x="50" y="110"/>
                  </a:lnTo>
                  <a:lnTo>
                    <a:pt x="47" y="117"/>
                  </a:lnTo>
                  <a:lnTo>
                    <a:pt x="45" y="125"/>
                  </a:lnTo>
                  <a:lnTo>
                    <a:pt x="47" y="131"/>
                  </a:lnTo>
                  <a:lnTo>
                    <a:pt x="50" y="137"/>
                  </a:lnTo>
                  <a:lnTo>
                    <a:pt x="55" y="142"/>
                  </a:lnTo>
                  <a:lnTo>
                    <a:pt x="61" y="145"/>
                  </a:lnTo>
                  <a:lnTo>
                    <a:pt x="69" y="147"/>
                  </a:lnTo>
                  <a:lnTo>
                    <a:pt x="75" y="145"/>
                  </a:lnTo>
                  <a:lnTo>
                    <a:pt x="82" y="142"/>
                  </a:lnTo>
                  <a:lnTo>
                    <a:pt x="86" y="137"/>
                  </a:lnTo>
                  <a:lnTo>
                    <a:pt x="89" y="131"/>
                  </a:lnTo>
                  <a:lnTo>
                    <a:pt x="91" y="125"/>
                  </a:lnTo>
                  <a:lnTo>
                    <a:pt x="89" y="117"/>
                  </a:lnTo>
                  <a:lnTo>
                    <a:pt x="86" y="110"/>
                  </a:lnTo>
                  <a:lnTo>
                    <a:pt x="82" y="106"/>
                  </a:lnTo>
                  <a:lnTo>
                    <a:pt x="75" y="103"/>
                  </a:lnTo>
                  <a:lnTo>
                    <a:pt x="69" y="101"/>
                  </a:lnTo>
                  <a:close/>
                  <a:moveTo>
                    <a:pt x="446" y="46"/>
                  </a:moveTo>
                  <a:lnTo>
                    <a:pt x="438" y="48"/>
                  </a:lnTo>
                  <a:lnTo>
                    <a:pt x="432" y="51"/>
                  </a:lnTo>
                  <a:lnTo>
                    <a:pt x="427" y="55"/>
                  </a:lnTo>
                  <a:lnTo>
                    <a:pt x="424" y="62"/>
                  </a:lnTo>
                  <a:lnTo>
                    <a:pt x="422" y="70"/>
                  </a:lnTo>
                  <a:lnTo>
                    <a:pt x="424" y="76"/>
                  </a:lnTo>
                  <a:lnTo>
                    <a:pt x="427" y="82"/>
                  </a:lnTo>
                  <a:lnTo>
                    <a:pt x="432" y="87"/>
                  </a:lnTo>
                  <a:lnTo>
                    <a:pt x="438" y="90"/>
                  </a:lnTo>
                  <a:lnTo>
                    <a:pt x="446" y="92"/>
                  </a:lnTo>
                  <a:lnTo>
                    <a:pt x="452" y="90"/>
                  </a:lnTo>
                  <a:lnTo>
                    <a:pt x="459" y="87"/>
                  </a:lnTo>
                  <a:lnTo>
                    <a:pt x="463" y="82"/>
                  </a:lnTo>
                  <a:lnTo>
                    <a:pt x="466" y="76"/>
                  </a:lnTo>
                  <a:lnTo>
                    <a:pt x="468" y="70"/>
                  </a:lnTo>
                  <a:lnTo>
                    <a:pt x="466" y="62"/>
                  </a:lnTo>
                  <a:lnTo>
                    <a:pt x="463" y="55"/>
                  </a:lnTo>
                  <a:lnTo>
                    <a:pt x="459" y="51"/>
                  </a:lnTo>
                  <a:lnTo>
                    <a:pt x="452" y="48"/>
                  </a:lnTo>
                  <a:lnTo>
                    <a:pt x="446" y="46"/>
                  </a:lnTo>
                  <a:close/>
                  <a:moveTo>
                    <a:pt x="446" y="0"/>
                  </a:moveTo>
                  <a:lnTo>
                    <a:pt x="466" y="4"/>
                  </a:lnTo>
                  <a:lnTo>
                    <a:pt x="485" y="15"/>
                  </a:lnTo>
                  <a:lnTo>
                    <a:pt x="501" y="29"/>
                  </a:lnTo>
                  <a:lnTo>
                    <a:pt x="510" y="48"/>
                  </a:lnTo>
                  <a:lnTo>
                    <a:pt x="514" y="70"/>
                  </a:lnTo>
                  <a:lnTo>
                    <a:pt x="510" y="90"/>
                  </a:lnTo>
                  <a:lnTo>
                    <a:pt x="501" y="109"/>
                  </a:lnTo>
                  <a:lnTo>
                    <a:pt x="485" y="125"/>
                  </a:lnTo>
                  <a:lnTo>
                    <a:pt x="466" y="134"/>
                  </a:lnTo>
                  <a:lnTo>
                    <a:pt x="446" y="137"/>
                  </a:lnTo>
                  <a:lnTo>
                    <a:pt x="426" y="134"/>
                  </a:lnTo>
                  <a:lnTo>
                    <a:pt x="408" y="126"/>
                  </a:lnTo>
                  <a:lnTo>
                    <a:pt x="394" y="114"/>
                  </a:lnTo>
                  <a:lnTo>
                    <a:pt x="383" y="98"/>
                  </a:lnTo>
                  <a:lnTo>
                    <a:pt x="137" y="128"/>
                  </a:lnTo>
                  <a:lnTo>
                    <a:pt x="132" y="148"/>
                  </a:lnTo>
                  <a:lnTo>
                    <a:pt x="122" y="165"/>
                  </a:lnTo>
                  <a:lnTo>
                    <a:pt x="108" y="180"/>
                  </a:lnTo>
                  <a:lnTo>
                    <a:pt x="89" y="189"/>
                  </a:lnTo>
                  <a:lnTo>
                    <a:pt x="69" y="192"/>
                  </a:lnTo>
                  <a:lnTo>
                    <a:pt x="47" y="189"/>
                  </a:lnTo>
                  <a:lnTo>
                    <a:pt x="28" y="180"/>
                  </a:lnTo>
                  <a:lnTo>
                    <a:pt x="14" y="164"/>
                  </a:lnTo>
                  <a:lnTo>
                    <a:pt x="5" y="145"/>
                  </a:lnTo>
                  <a:lnTo>
                    <a:pt x="0" y="125"/>
                  </a:lnTo>
                  <a:lnTo>
                    <a:pt x="5" y="103"/>
                  </a:lnTo>
                  <a:lnTo>
                    <a:pt x="14" y="84"/>
                  </a:lnTo>
                  <a:lnTo>
                    <a:pt x="28" y="70"/>
                  </a:lnTo>
                  <a:lnTo>
                    <a:pt x="47" y="60"/>
                  </a:lnTo>
                  <a:lnTo>
                    <a:pt x="69" y="55"/>
                  </a:lnTo>
                  <a:lnTo>
                    <a:pt x="89" y="59"/>
                  </a:lnTo>
                  <a:lnTo>
                    <a:pt x="108" y="70"/>
                  </a:lnTo>
                  <a:lnTo>
                    <a:pt x="122" y="84"/>
                  </a:lnTo>
                  <a:lnTo>
                    <a:pt x="378" y="52"/>
                  </a:lnTo>
                  <a:lnTo>
                    <a:pt x="388" y="32"/>
                  </a:lnTo>
                  <a:lnTo>
                    <a:pt x="404" y="15"/>
                  </a:lnTo>
                  <a:lnTo>
                    <a:pt x="422" y="5"/>
                  </a:lnTo>
                  <a:lnTo>
                    <a:pt x="446" y="0"/>
                  </a:lnTo>
                  <a:close/>
                </a:path>
              </a:pathLst>
            </a:custGeom>
            <a:grpFill/>
            <a:ln>
              <a:prstDash val="solid"/>
            </a:ln>
          </p:spPr>
          <p:txBody>
            <a:bodyPr vert="horz" anchor="t" wrap="square" tIns="45720" lIns="91440" bIns="45720" rIns="91440">
              <a:prstTxWarp prst="textNoShape">
                <a:avLst/>
              </a:prstTxWarp>
              <a:normAutofit/>
            </a:bodyPr>
            <a:p>
              <a:pPr algn="l" marL="0"/>
            </a:p>
          </p:txBody>
        </p:sp>
        <p:sp>
          <p:nvSpPr>
            <p:cNvPr name="Freeform 27" id="27"/>
            <p:cNvSpPr/>
            <p:nvPr/>
          </p:nvSpPr>
          <p:spPr>
            <a:xfrm>
              <a:off x="6419849" y="4652963"/>
              <a:ext cx="1287463" cy="387350"/>
            </a:xfrm>
            <a:custGeom>
              <a:avLst/>
              <a:gdLst/>
              <a:ahLst/>
              <a:cxnLst/>
              <a:rect r="r" b="b" t="t" l="l"/>
              <a:pathLst>
                <a:path w="811" h="244" stroke="true" fill="norm" extrusionOk="true">
                  <a:moveTo>
                    <a:pt x="743" y="152"/>
                  </a:moveTo>
                  <a:lnTo>
                    <a:pt x="735" y="152"/>
                  </a:lnTo>
                  <a:lnTo>
                    <a:pt x="731" y="156"/>
                  </a:lnTo>
                  <a:lnTo>
                    <a:pt x="724" y="162"/>
                  </a:lnTo>
                  <a:lnTo>
                    <a:pt x="721" y="168"/>
                  </a:lnTo>
                  <a:lnTo>
                    <a:pt x="721" y="174"/>
                  </a:lnTo>
                  <a:lnTo>
                    <a:pt x="721" y="182"/>
                  </a:lnTo>
                  <a:lnTo>
                    <a:pt x="724" y="189"/>
                  </a:lnTo>
                  <a:lnTo>
                    <a:pt x="731" y="193"/>
                  </a:lnTo>
                  <a:lnTo>
                    <a:pt x="735" y="196"/>
                  </a:lnTo>
                  <a:lnTo>
                    <a:pt x="743" y="198"/>
                  </a:lnTo>
                  <a:lnTo>
                    <a:pt x="751" y="196"/>
                  </a:lnTo>
                  <a:lnTo>
                    <a:pt x="757" y="193"/>
                  </a:lnTo>
                  <a:lnTo>
                    <a:pt x="762" y="189"/>
                  </a:lnTo>
                  <a:lnTo>
                    <a:pt x="765" y="182"/>
                  </a:lnTo>
                  <a:lnTo>
                    <a:pt x="767" y="174"/>
                  </a:lnTo>
                  <a:lnTo>
                    <a:pt x="765" y="168"/>
                  </a:lnTo>
                  <a:lnTo>
                    <a:pt x="762" y="162"/>
                  </a:lnTo>
                  <a:lnTo>
                    <a:pt x="757" y="156"/>
                  </a:lnTo>
                  <a:lnTo>
                    <a:pt x="751" y="152"/>
                  </a:lnTo>
                  <a:lnTo>
                    <a:pt x="743" y="152"/>
                  </a:lnTo>
                  <a:close/>
                  <a:moveTo>
                    <a:pt x="68" y="123"/>
                  </a:moveTo>
                  <a:lnTo>
                    <a:pt x="61" y="124"/>
                  </a:lnTo>
                  <a:lnTo>
                    <a:pt x="55" y="127"/>
                  </a:lnTo>
                  <a:lnTo>
                    <a:pt x="49" y="132"/>
                  </a:lnTo>
                  <a:lnTo>
                    <a:pt x="46" y="138"/>
                  </a:lnTo>
                  <a:lnTo>
                    <a:pt x="46" y="146"/>
                  </a:lnTo>
                  <a:lnTo>
                    <a:pt x="46" y="152"/>
                  </a:lnTo>
                  <a:lnTo>
                    <a:pt x="49" y="159"/>
                  </a:lnTo>
                  <a:lnTo>
                    <a:pt x="55" y="163"/>
                  </a:lnTo>
                  <a:lnTo>
                    <a:pt x="61" y="167"/>
                  </a:lnTo>
                  <a:lnTo>
                    <a:pt x="68" y="168"/>
                  </a:lnTo>
                  <a:lnTo>
                    <a:pt x="76" y="167"/>
                  </a:lnTo>
                  <a:lnTo>
                    <a:pt x="82" y="163"/>
                  </a:lnTo>
                  <a:lnTo>
                    <a:pt x="87" y="159"/>
                  </a:lnTo>
                  <a:lnTo>
                    <a:pt x="90" y="152"/>
                  </a:lnTo>
                  <a:lnTo>
                    <a:pt x="91" y="146"/>
                  </a:lnTo>
                  <a:lnTo>
                    <a:pt x="90" y="138"/>
                  </a:lnTo>
                  <a:lnTo>
                    <a:pt x="87" y="132"/>
                  </a:lnTo>
                  <a:lnTo>
                    <a:pt x="82" y="127"/>
                  </a:lnTo>
                  <a:lnTo>
                    <a:pt x="76" y="124"/>
                  </a:lnTo>
                  <a:lnTo>
                    <a:pt x="68" y="123"/>
                  </a:lnTo>
                  <a:close/>
                  <a:moveTo>
                    <a:pt x="567" y="0"/>
                  </a:moveTo>
                  <a:lnTo>
                    <a:pt x="707" y="116"/>
                  </a:lnTo>
                  <a:lnTo>
                    <a:pt x="724" y="108"/>
                  </a:lnTo>
                  <a:lnTo>
                    <a:pt x="743" y="107"/>
                  </a:lnTo>
                  <a:lnTo>
                    <a:pt x="765" y="110"/>
                  </a:lnTo>
                  <a:lnTo>
                    <a:pt x="784" y="119"/>
                  </a:lnTo>
                  <a:lnTo>
                    <a:pt x="798" y="135"/>
                  </a:lnTo>
                  <a:lnTo>
                    <a:pt x="808" y="152"/>
                  </a:lnTo>
                  <a:lnTo>
                    <a:pt x="811" y="174"/>
                  </a:lnTo>
                  <a:lnTo>
                    <a:pt x="808" y="196"/>
                  </a:lnTo>
                  <a:lnTo>
                    <a:pt x="798" y="215"/>
                  </a:lnTo>
                  <a:lnTo>
                    <a:pt x="784" y="229"/>
                  </a:lnTo>
                  <a:lnTo>
                    <a:pt x="765" y="239"/>
                  </a:lnTo>
                  <a:lnTo>
                    <a:pt x="743" y="244"/>
                  </a:lnTo>
                  <a:lnTo>
                    <a:pt x="721" y="239"/>
                  </a:lnTo>
                  <a:lnTo>
                    <a:pt x="702" y="229"/>
                  </a:lnTo>
                  <a:lnTo>
                    <a:pt x="688" y="215"/>
                  </a:lnTo>
                  <a:lnTo>
                    <a:pt x="679" y="196"/>
                  </a:lnTo>
                  <a:lnTo>
                    <a:pt x="676" y="174"/>
                  </a:lnTo>
                  <a:lnTo>
                    <a:pt x="676" y="163"/>
                  </a:lnTo>
                  <a:lnTo>
                    <a:pt x="679" y="152"/>
                  </a:lnTo>
                  <a:lnTo>
                    <a:pt x="556" y="50"/>
                  </a:lnTo>
                  <a:lnTo>
                    <a:pt x="135" y="145"/>
                  </a:lnTo>
                  <a:lnTo>
                    <a:pt x="135" y="146"/>
                  </a:lnTo>
                  <a:lnTo>
                    <a:pt x="132" y="167"/>
                  </a:lnTo>
                  <a:lnTo>
                    <a:pt x="123" y="185"/>
                  </a:lnTo>
                  <a:lnTo>
                    <a:pt x="109" y="201"/>
                  </a:lnTo>
                  <a:lnTo>
                    <a:pt x="90" y="211"/>
                  </a:lnTo>
                  <a:lnTo>
                    <a:pt x="68" y="214"/>
                  </a:lnTo>
                  <a:lnTo>
                    <a:pt x="46" y="211"/>
                  </a:lnTo>
                  <a:lnTo>
                    <a:pt x="27" y="201"/>
                  </a:lnTo>
                  <a:lnTo>
                    <a:pt x="13" y="185"/>
                  </a:lnTo>
                  <a:lnTo>
                    <a:pt x="3" y="167"/>
                  </a:lnTo>
                  <a:lnTo>
                    <a:pt x="0" y="146"/>
                  </a:lnTo>
                  <a:lnTo>
                    <a:pt x="3" y="124"/>
                  </a:lnTo>
                  <a:lnTo>
                    <a:pt x="13" y="105"/>
                  </a:lnTo>
                  <a:lnTo>
                    <a:pt x="27" y="91"/>
                  </a:lnTo>
                  <a:lnTo>
                    <a:pt x="46" y="80"/>
                  </a:lnTo>
                  <a:lnTo>
                    <a:pt x="68" y="77"/>
                  </a:lnTo>
                  <a:lnTo>
                    <a:pt x="88" y="80"/>
                  </a:lnTo>
                  <a:lnTo>
                    <a:pt x="105" y="88"/>
                  </a:lnTo>
                  <a:lnTo>
                    <a:pt x="120" y="102"/>
                  </a:lnTo>
                  <a:lnTo>
                    <a:pt x="567" y="0"/>
                  </a:lnTo>
                  <a:close/>
                </a:path>
              </a:pathLst>
            </a:custGeom>
            <a:grpFill/>
            <a:ln>
              <a:prstDash val="solid"/>
            </a:ln>
          </p:spPr>
          <p:txBody>
            <a:bodyPr vert="horz" anchor="t" wrap="square" tIns="45720" lIns="91440" bIns="45720" rIns="91440">
              <a:prstTxWarp prst="textNoShape">
                <a:avLst/>
              </a:prstTxWarp>
              <a:normAutofit/>
            </a:bodyPr>
            <a:p>
              <a:pPr algn="l" marL="0"/>
            </a:p>
          </p:txBody>
        </p:sp>
      </p:grpSp>
      <p:sp>
        <p:nvSpPr>
          <p:cNvPr name="AutoShape 28" id="28"/>
          <p:cNvSpPr/>
          <p:nvPr/>
        </p:nvSpPr>
        <p:spPr>
          <a:xfrm flipH="true">
            <a:off x="771639" y="3138061"/>
            <a:ext cx="2955411" cy="585610"/>
          </a:xfrm>
          <a:prstGeom prst="rect">
            <a:avLst/>
          </a:prstGeom>
          <a:noFill/>
        </p:spPr>
        <p:txBody>
          <a:bodyPr vert="horz" anchor="t" wrap="square" tIns="45720" lIns="91440" bIns="45720" rIns="91440">
            <a:spAutoFit/>
          </a:bodyPr>
          <a:p>
            <a:pPr algn="r" marL="0">
              <a:lnSpc>
                <a:spcPct val="120000"/>
              </a:lnSpc>
            </a:pPr>
            <a:r>
              <a:rPr lang="en-US" b="false" i="false" sz="1400" baseline="0" u="none">
                <a:solidFill>
                  <a:srgbClr val="000000"/>
                </a:solidFill>
                <a:latin typeface="Arial"/>
                <a:ea typeface="Arial"/>
              </a:rPr>
              <a:t>Beyond visual data, GANs are employed in text generation and audio synthesis, contributing to advancements in natural language processing and the creation of soundscapes in multimedia projects.</a:t>
            </a:r>
          </a:p>
        </p:txBody>
      </p:sp>
      <p:sp>
        <p:nvSpPr>
          <p:cNvPr name="TextBox 29" id="29"/>
          <p:cNvSpPr txBox="true"/>
          <p:nvPr/>
        </p:nvSpPr>
        <p:spPr>
          <a:xfrm flipH="true">
            <a:off x="771641" y="2779631"/>
            <a:ext cx="2955411" cy="338554"/>
          </a:xfrm>
          <a:prstGeom prst="rect">
            <a:avLst/>
          </a:prstGeom>
          <a:noFill/>
        </p:spPr>
        <p:txBody>
          <a:bodyPr anchor="b" rtlCol="false" vert="horz" wrap="square" tIns="45720" lIns="91440" bIns="45720" rIns="91440">
            <a:spAutoFit/>
          </a:bodyPr>
          <a:lstStyle/>
          <a:p>
            <a:pPr algn="r" marL="0">
              <a:lnSpc>
                <a:spcPct val="100000"/>
              </a:lnSpc>
              <a:spcBef>
                <a:spcPct val="0"/>
              </a:spcBef>
              <a:defRPr/>
            </a:pPr>
            <a:r>
              <a:rPr lang="en-US" b="true" i="false" sz="1600" baseline="0" u="none">
                <a:solidFill>
                  <a:srgbClr val="000000"/>
                </a:solidFill>
                <a:latin typeface="Arial"/>
                <a:ea typeface="Arial"/>
              </a:rPr>
              <a:t>Text and Audio Generation</a:t>
            </a:r>
            <a:endParaRPr lang="en-US" sz="1100"/>
          </a:p>
        </p:txBody>
      </p:sp>
      <p:sp>
        <p:nvSpPr>
          <p:cNvPr name="AutoShape 30" id="30"/>
          <p:cNvSpPr/>
          <p:nvPr/>
        </p:nvSpPr>
        <p:spPr>
          <a:xfrm>
            <a:off x="3483689" y="2692593"/>
            <a:ext cx="154200" cy="154200"/>
          </a:xfrm>
          <a:prstGeom prst="ellipse">
            <a:avLst/>
          </a:prstGeom>
          <a:solidFill>
            <a:schemeClr val="accent1"/>
          </a:solidFill>
          <a:ln cap="flat" cmpd="sng">
            <a:prstDash val="solid"/>
          </a:ln>
        </p:spPr>
        <p:txBody>
          <a:bodyPr vert="horz" anchor="ctr" wrap="square" tIns="45720" lIns="91440" bIns="45720" rIns="91440">
            <a:normAutofit/>
          </a:bodyPr>
          <a:p>
            <a:pPr algn="ctr" marL="0"/>
          </a:p>
        </p:txBody>
      </p:sp>
      <p:sp>
        <p:nvSpPr>
          <p:cNvPr name="AutoShape 31" id="31"/>
          <p:cNvSpPr/>
          <p:nvPr/>
        </p:nvSpPr>
        <p:spPr>
          <a:xfrm>
            <a:off x="8393826" y="1575733"/>
            <a:ext cx="3121894" cy="585610"/>
          </a:xfrm>
          <a:prstGeom prst="rect">
            <a:avLst/>
          </a:prstGeom>
          <a:noFill/>
        </p:spPr>
        <p:txBody>
          <a:bodyPr vert="horz" anchor="t" wrap="square" tIns="45720" lIns="91440" bIns="45720" rIns="91440">
            <a:spAutoFit/>
          </a:bodyPr>
          <a:p>
            <a:pPr algn="l" marL="0">
              <a:lnSpc>
                <a:spcPct val="120000"/>
              </a:lnSpc>
            </a:pPr>
            <a:r>
              <a:rPr lang="en-US" b="false" i="false" sz="1400" baseline="0" u="none">
                <a:solidFill>
                  <a:srgbClr val="000000"/>
                </a:solidFill>
                <a:latin typeface="Arial"/>
                <a:ea typeface="Arial"/>
              </a:rPr>
              <a:t>GANs excel in generating realistic images and videos, finding applications in areas such as film production, computer games, and medical imaging, where accurate visual data is crucial.</a:t>
            </a:r>
          </a:p>
        </p:txBody>
      </p:sp>
      <p:sp>
        <p:nvSpPr>
          <p:cNvPr name="TextBox 32" id="32"/>
          <p:cNvSpPr txBox="true"/>
          <p:nvPr/>
        </p:nvSpPr>
        <p:spPr>
          <a:xfrm>
            <a:off x="8393824" y="1217303"/>
            <a:ext cx="3121894" cy="338554"/>
          </a:xfrm>
          <a:prstGeom prst="rect">
            <a:avLst/>
          </a:prstGeom>
          <a:noFill/>
        </p:spPr>
        <p:txBody>
          <a:bodyPr anchor="b" rtlCol="false" vert="horz" wrap="square" tIns="45720" lIns="91440" bIns="45720" rIns="91440">
            <a:spAutoFit/>
          </a:bodyPr>
          <a:lstStyle/>
          <a:p>
            <a:pPr algn="l" marL="0">
              <a:lnSpc>
                <a:spcPct val="100000"/>
              </a:lnSpc>
              <a:spcBef>
                <a:spcPct val="0"/>
              </a:spcBef>
              <a:defRPr/>
            </a:pPr>
            <a:r>
              <a:rPr lang="en-US" b="true" i="false" sz="1600" baseline="0" u="none">
                <a:solidFill>
                  <a:srgbClr val="000000"/>
                </a:solidFill>
                <a:latin typeface="Arial"/>
                <a:ea typeface="Arial"/>
              </a:rPr>
              <a:t>Image and Video</a:t>
            </a:r>
            <a:endParaRPr lang="en-US" sz="1100"/>
          </a:p>
        </p:txBody>
      </p:sp>
      <p:sp>
        <p:nvSpPr>
          <p:cNvPr name="AutoShape 33" id="33"/>
          <p:cNvSpPr/>
          <p:nvPr/>
        </p:nvSpPr>
        <p:spPr>
          <a:xfrm flipH="true">
            <a:off x="8266251" y="1309429"/>
            <a:ext cx="154200" cy="154200"/>
          </a:xfrm>
          <a:prstGeom prst="ellipse">
            <a:avLst/>
          </a:prstGeom>
          <a:solidFill>
            <a:schemeClr val="accent3"/>
          </a:solidFill>
          <a:ln cap="flat" cmpd="sng">
            <a:prstDash val="solid"/>
          </a:ln>
        </p:spPr>
        <p:txBody>
          <a:bodyPr vert="horz" anchor="ctr" wrap="square" tIns="45720" lIns="91440" bIns="45720" rIns="91440">
            <a:normAutofit/>
          </a:bodyPr>
          <a:p>
            <a:pPr algn="l" marL="0"/>
          </a:p>
        </p:txBody>
      </p:sp>
      <p:sp>
        <p:nvSpPr>
          <p:cNvPr name="AutoShape 34" id="34"/>
          <p:cNvSpPr/>
          <p:nvPr/>
        </p:nvSpPr>
        <p:spPr>
          <a:xfrm>
            <a:off x="8075852" y="4507178"/>
            <a:ext cx="3439870" cy="585610"/>
          </a:xfrm>
          <a:prstGeom prst="rect">
            <a:avLst/>
          </a:prstGeom>
          <a:noFill/>
        </p:spPr>
        <p:txBody>
          <a:bodyPr vert="horz" anchor="t" wrap="square" tIns="45720" lIns="91440" bIns="45720" rIns="91440">
            <a:spAutoFit/>
          </a:bodyPr>
          <a:p>
            <a:pPr algn="l" marL="0">
              <a:lnSpc>
                <a:spcPct val="120000"/>
              </a:lnSpc>
            </a:pPr>
            <a:r>
              <a:rPr lang="en-US" b="false" i="false" sz="1400" baseline="0" u="none">
                <a:solidFill>
                  <a:srgbClr val="000000"/>
                </a:solidFill>
                <a:latin typeface="Arial"/>
                <a:ea typeface="Arial"/>
              </a:rPr>
              <a:t>GANs are increasingly used in data augmentation to create synthetic datasets that enhance existing data, especially in domains like medicine, where labeled datasets are often limited.</a:t>
            </a:r>
          </a:p>
        </p:txBody>
      </p:sp>
      <p:sp>
        <p:nvSpPr>
          <p:cNvPr name="TextBox 35" id="35"/>
          <p:cNvSpPr txBox="true"/>
          <p:nvPr/>
        </p:nvSpPr>
        <p:spPr>
          <a:xfrm>
            <a:off x="8075850" y="4148748"/>
            <a:ext cx="3439870" cy="338554"/>
          </a:xfrm>
          <a:prstGeom prst="rect">
            <a:avLst/>
          </a:prstGeom>
          <a:noFill/>
        </p:spPr>
        <p:txBody>
          <a:bodyPr anchor="b" rtlCol="false" vert="horz" wrap="square" tIns="45720" lIns="91440" bIns="45720" rIns="91440">
            <a:spAutoFit/>
          </a:bodyPr>
          <a:lstStyle/>
          <a:p>
            <a:pPr algn="l" marL="0">
              <a:lnSpc>
                <a:spcPct val="100000"/>
              </a:lnSpc>
              <a:spcBef>
                <a:spcPct val="0"/>
              </a:spcBef>
              <a:defRPr/>
            </a:pPr>
            <a:r>
              <a:rPr lang="en-US" b="true" i="false" sz="1600" baseline="0" u="none">
                <a:solidFill>
                  <a:srgbClr val="000000"/>
                </a:solidFill>
                <a:latin typeface="Arial"/>
                <a:ea typeface="Arial"/>
              </a:rPr>
              <a:t>Data Augmentation</a:t>
            </a:r>
            <a:endParaRPr lang="en-US" sz="1100"/>
          </a:p>
        </p:txBody>
      </p:sp>
      <p:sp>
        <p:nvSpPr>
          <p:cNvPr name="AutoShape 36" id="36"/>
          <p:cNvSpPr/>
          <p:nvPr/>
        </p:nvSpPr>
        <p:spPr>
          <a:xfrm flipH="true">
            <a:off x="7876571" y="4313215"/>
            <a:ext cx="154200" cy="154200"/>
          </a:xfrm>
          <a:prstGeom prst="ellipse">
            <a:avLst/>
          </a:prstGeom>
          <a:solidFill>
            <a:schemeClr val="accent4"/>
          </a:solidFill>
          <a:ln cap="flat" cmpd="sng">
            <a:prstDash val="solid"/>
          </a:ln>
        </p:spPr>
        <p:txBody>
          <a:bodyPr vert="horz" anchor="ctr" wrap="square" tIns="45720" lIns="91440" bIns="45720" rIns="91440">
            <a:normAutofit/>
          </a:bodyPr>
          <a:p>
            <a:pPr algn="l" marL="0"/>
          </a:p>
        </p:txBody>
      </p:sp>
      <p:grpSp>
        <p:nvGrpSpPr>
          <p:cNvPr name="Group 37" id="37"/>
          <p:cNvGrpSpPr/>
          <p:nvPr/>
        </p:nvGrpSpPr>
        <p:grpSpPr>
          <a:xfrm>
            <a:off x="4921179" y="2301998"/>
            <a:ext cx="2813199" cy="1311051"/>
            <a:chOff x="4908549" y="3001963"/>
            <a:chExt cx="2851150" cy="1328738"/>
          </a:xfrm>
        </p:grpSpPr>
        <p:sp>
          <p:nvSpPr>
            <p:cNvPr name="Freeform 38" id="38"/>
            <p:cNvSpPr/>
            <p:nvPr/>
          </p:nvSpPr>
          <p:spPr>
            <a:xfrm>
              <a:off x="4908549" y="3246438"/>
              <a:ext cx="1406525" cy="1084263"/>
            </a:xfrm>
            <a:custGeom>
              <a:avLst/>
              <a:gdLst/>
              <a:ahLst/>
              <a:cxnLst/>
              <a:rect r="r" b="b" t="t" l="l"/>
              <a:pathLst>
                <a:path w="886" h="683" stroke="true" fill="norm" extrusionOk="true">
                  <a:moveTo>
                    <a:pt x="819" y="592"/>
                  </a:moveTo>
                  <a:lnTo>
                    <a:pt x="811" y="594"/>
                  </a:lnTo>
                  <a:lnTo>
                    <a:pt x="805" y="597"/>
                  </a:lnTo>
                  <a:lnTo>
                    <a:pt x="800" y="602"/>
                  </a:lnTo>
                  <a:lnTo>
                    <a:pt x="797" y="608"/>
                  </a:lnTo>
                  <a:lnTo>
                    <a:pt x="795" y="616"/>
                  </a:lnTo>
                  <a:lnTo>
                    <a:pt x="797" y="622"/>
                  </a:lnTo>
                  <a:lnTo>
                    <a:pt x="800" y="628"/>
                  </a:lnTo>
                  <a:lnTo>
                    <a:pt x="805" y="635"/>
                  </a:lnTo>
                  <a:lnTo>
                    <a:pt x="811" y="638"/>
                  </a:lnTo>
                  <a:lnTo>
                    <a:pt x="819" y="638"/>
                  </a:lnTo>
                  <a:lnTo>
                    <a:pt x="825" y="638"/>
                  </a:lnTo>
                  <a:lnTo>
                    <a:pt x="831" y="635"/>
                  </a:lnTo>
                  <a:lnTo>
                    <a:pt x="838" y="628"/>
                  </a:lnTo>
                  <a:lnTo>
                    <a:pt x="841" y="622"/>
                  </a:lnTo>
                  <a:lnTo>
                    <a:pt x="841" y="616"/>
                  </a:lnTo>
                  <a:lnTo>
                    <a:pt x="841" y="608"/>
                  </a:lnTo>
                  <a:lnTo>
                    <a:pt x="838" y="602"/>
                  </a:lnTo>
                  <a:lnTo>
                    <a:pt x="831" y="597"/>
                  </a:lnTo>
                  <a:lnTo>
                    <a:pt x="825" y="594"/>
                  </a:lnTo>
                  <a:lnTo>
                    <a:pt x="819" y="592"/>
                  </a:lnTo>
                  <a:close/>
                  <a:moveTo>
                    <a:pt x="68" y="102"/>
                  </a:moveTo>
                  <a:lnTo>
                    <a:pt x="62" y="104"/>
                  </a:lnTo>
                  <a:lnTo>
                    <a:pt x="55" y="107"/>
                  </a:lnTo>
                  <a:lnTo>
                    <a:pt x="51" y="112"/>
                  </a:lnTo>
                  <a:lnTo>
                    <a:pt x="47" y="118"/>
                  </a:lnTo>
                  <a:lnTo>
                    <a:pt x="46" y="126"/>
                  </a:lnTo>
                  <a:lnTo>
                    <a:pt x="47" y="132"/>
                  </a:lnTo>
                  <a:lnTo>
                    <a:pt x="51" y="138"/>
                  </a:lnTo>
                  <a:lnTo>
                    <a:pt x="55" y="143"/>
                  </a:lnTo>
                  <a:lnTo>
                    <a:pt x="62" y="148"/>
                  </a:lnTo>
                  <a:lnTo>
                    <a:pt x="68" y="148"/>
                  </a:lnTo>
                  <a:lnTo>
                    <a:pt x="76" y="148"/>
                  </a:lnTo>
                  <a:lnTo>
                    <a:pt x="82" y="143"/>
                  </a:lnTo>
                  <a:lnTo>
                    <a:pt x="87" y="138"/>
                  </a:lnTo>
                  <a:lnTo>
                    <a:pt x="90" y="132"/>
                  </a:lnTo>
                  <a:lnTo>
                    <a:pt x="91" y="126"/>
                  </a:lnTo>
                  <a:lnTo>
                    <a:pt x="90" y="118"/>
                  </a:lnTo>
                  <a:lnTo>
                    <a:pt x="87" y="112"/>
                  </a:lnTo>
                  <a:lnTo>
                    <a:pt x="82" y="107"/>
                  </a:lnTo>
                  <a:lnTo>
                    <a:pt x="76" y="104"/>
                  </a:lnTo>
                  <a:lnTo>
                    <a:pt x="68" y="102"/>
                  </a:lnTo>
                  <a:close/>
                  <a:moveTo>
                    <a:pt x="313" y="0"/>
                  </a:moveTo>
                  <a:lnTo>
                    <a:pt x="794" y="551"/>
                  </a:lnTo>
                  <a:lnTo>
                    <a:pt x="806" y="548"/>
                  </a:lnTo>
                  <a:lnTo>
                    <a:pt x="819" y="548"/>
                  </a:lnTo>
                  <a:lnTo>
                    <a:pt x="841" y="551"/>
                  </a:lnTo>
                  <a:lnTo>
                    <a:pt x="860" y="561"/>
                  </a:lnTo>
                  <a:lnTo>
                    <a:pt x="874" y="575"/>
                  </a:lnTo>
                  <a:lnTo>
                    <a:pt x="883" y="594"/>
                  </a:lnTo>
                  <a:lnTo>
                    <a:pt x="886" y="616"/>
                  </a:lnTo>
                  <a:lnTo>
                    <a:pt x="883" y="638"/>
                  </a:lnTo>
                  <a:lnTo>
                    <a:pt x="874" y="657"/>
                  </a:lnTo>
                  <a:lnTo>
                    <a:pt x="860" y="671"/>
                  </a:lnTo>
                  <a:lnTo>
                    <a:pt x="841" y="680"/>
                  </a:lnTo>
                  <a:lnTo>
                    <a:pt x="819" y="683"/>
                  </a:lnTo>
                  <a:lnTo>
                    <a:pt x="797" y="680"/>
                  </a:lnTo>
                  <a:lnTo>
                    <a:pt x="778" y="671"/>
                  </a:lnTo>
                  <a:lnTo>
                    <a:pt x="764" y="657"/>
                  </a:lnTo>
                  <a:lnTo>
                    <a:pt x="754" y="638"/>
                  </a:lnTo>
                  <a:lnTo>
                    <a:pt x="750" y="616"/>
                  </a:lnTo>
                  <a:lnTo>
                    <a:pt x="753" y="597"/>
                  </a:lnTo>
                  <a:lnTo>
                    <a:pt x="759" y="581"/>
                  </a:lnTo>
                  <a:lnTo>
                    <a:pt x="300" y="55"/>
                  </a:lnTo>
                  <a:lnTo>
                    <a:pt x="137" y="121"/>
                  </a:lnTo>
                  <a:lnTo>
                    <a:pt x="137" y="126"/>
                  </a:lnTo>
                  <a:lnTo>
                    <a:pt x="134" y="146"/>
                  </a:lnTo>
                  <a:lnTo>
                    <a:pt x="123" y="165"/>
                  </a:lnTo>
                  <a:lnTo>
                    <a:pt x="109" y="181"/>
                  </a:lnTo>
                  <a:lnTo>
                    <a:pt x="90" y="190"/>
                  </a:lnTo>
                  <a:lnTo>
                    <a:pt x="68" y="193"/>
                  </a:lnTo>
                  <a:lnTo>
                    <a:pt x="47" y="190"/>
                  </a:lnTo>
                  <a:lnTo>
                    <a:pt x="29" y="181"/>
                  </a:lnTo>
                  <a:lnTo>
                    <a:pt x="13" y="165"/>
                  </a:lnTo>
                  <a:lnTo>
                    <a:pt x="3" y="146"/>
                  </a:lnTo>
                  <a:lnTo>
                    <a:pt x="0" y="126"/>
                  </a:lnTo>
                  <a:lnTo>
                    <a:pt x="3" y="104"/>
                  </a:lnTo>
                  <a:lnTo>
                    <a:pt x="13" y="85"/>
                  </a:lnTo>
                  <a:lnTo>
                    <a:pt x="29" y="71"/>
                  </a:lnTo>
                  <a:lnTo>
                    <a:pt x="47" y="61"/>
                  </a:lnTo>
                  <a:lnTo>
                    <a:pt x="68" y="57"/>
                  </a:lnTo>
                  <a:lnTo>
                    <a:pt x="87" y="60"/>
                  </a:lnTo>
                  <a:lnTo>
                    <a:pt x="104" y="68"/>
                  </a:lnTo>
                  <a:lnTo>
                    <a:pt x="118" y="79"/>
                  </a:lnTo>
                  <a:lnTo>
                    <a:pt x="313" y="0"/>
                  </a:lnTo>
                  <a:close/>
                </a:path>
              </a:pathLst>
            </a:custGeom>
            <a:solidFill>
              <a:schemeClr val="accent1"/>
            </a:solidFill>
            <a:ln>
              <a:prstDash val="solid"/>
            </a:ln>
          </p:spPr>
          <p:txBody>
            <a:bodyPr vert="horz" anchor="t" wrap="square" tIns="45720" lIns="91440" bIns="45720" rIns="91440">
              <a:prstTxWarp prst="textNoShape">
                <a:avLst/>
              </a:prstTxWarp>
              <a:normAutofit/>
            </a:bodyPr>
            <a:p>
              <a:pPr algn="l" marL="0"/>
            </a:p>
          </p:txBody>
        </p:sp>
        <p:sp>
          <p:nvSpPr>
            <p:cNvPr name="Freeform 39" id="39"/>
            <p:cNvSpPr/>
            <p:nvPr/>
          </p:nvSpPr>
          <p:spPr>
            <a:xfrm>
              <a:off x="5646737" y="3001963"/>
              <a:ext cx="963613" cy="715963"/>
            </a:xfrm>
            <a:custGeom>
              <a:avLst/>
              <a:gdLst/>
              <a:ahLst/>
              <a:cxnLst/>
              <a:rect r="r" b="b" t="t" l="l"/>
              <a:pathLst>
                <a:path w="607" h="451" stroke="true" fill="norm" extrusionOk="true">
                  <a:moveTo>
                    <a:pt x="539" y="360"/>
                  </a:moveTo>
                  <a:lnTo>
                    <a:pt x="531" y="361"/>
                  </a:lnTo>
                  <a:lnTo>
                    <a:pt x="525" y="365"/>
                  </a:lnTo>
                  <a:lnTo>
                    <a:pt x="520" y="369"/>
                  </a:lnTo>
                  <a:lnTo>
                    <a:pt x="517" y="376"/>
                  </a:lnTo>
                  <a:lnTo>
                    <a:pt x="515" y="383"/>
                  </a:lnTo>
                  <a:lnTo>
                    <a:pt x="517" y="390"/>
                  </a:lnTo>
                  <a:lnTo>
                    <a:pt x="520" y="396"/>
                  </a:lnTo>
                  <a:lnTo>
                    <a:pt x="525" y="402"/>
                  </a:lnTo>
                  <a:lnTo>
                    <a:pt x="531" y="405"/>
                  </a:lnTo>
                  <a:lnTo>
                    <a:pt x="539" y="405"/>
                  </a:lnTo>
                  <a:lnTo>
                    <a:pt x="545" y="405"/>
                  </a:lnTo>
                  <a:lnTo>
                    <a:pt x="552" y="402"/>
                  </a:lnTo>
                  <a:lnTo>
                    <a:pt x="556" y="396"/>
                  </a:lnTo>
                  <a:lnTo>
                    <a:pt x="559" y="390"/>
                  </a:lnTo>
                  <a:lnTo>
                    <a:pt x="561" y="383"/>
                  </a:lnTo>
                  <a:lnTo>
                    <a:pt x="559" y="376"/>
                  </a:lnTo>
                  <a:lnTo>
                    <a:pt x="556" y="369"/>
                  </a:lnTo>
                  <a:lnTo>
                    <a:pt x="552" y="365"/>
                  </a:lnTo>
                  <a:lnTo>
                    <a:pt x="545" y="361"/>
                  </a:lnTo>
                  <a:lnTo>
                    <a:pt x="539" y="360"/>
                  </a:lnTo>
                  <a:close/>
                  <a:moveTo>
                    <a:pt x="68" y="46"/>
                  </a:moveTo>
                  <a:lnTo>
                    <a:pt x="60" y="47"/>
                  </a:lnTo>
                  <a:lnTo>
                    <a:pt x="54" y="50"/>
                  </a:lnTo>
                  <a:lnTo>
                    <a:pt x="49" y="55"/>
                  </a:lnTo>
                  <a:lnTo>
                    <a:pt x="46" y="61"/>
                  </a:lnTo>
                  <a:lnTo>
                    <a:pt x="46" y="68"/>
                  </a:lnTo>
                  <a:lnTo>
                    <a:pt x="46" y="76"/>
                  </a:lnTo>
                  <a:lnTo>
                    <a:pt x="49" y="82"/>
                  </a:lnTo>
                  <a:lnTo>
                    <a:pt x="54" y="87"/>
                  </a:lnTo>
                  <a:lnTo>
                    <a:pt x="60" y="90"/>
                  </a:lnTo>
                  <a:lnTo>
                    <a:pt x="68" y="91"/>
                  </a:lnTo>
                  <a:lnTo>
                    <a:pt x="76" y="90"/>
                  </a:lnTo>
                  <a:lnTo>
                    <a:pt x="82" y="87"/>
                  </a:lnTo>
                  <a:lnTo>
                    <a:pt x="87" y="82"/>
                  </a:lnTo>
                  <a:lnTo>
                    <a:pt x="90" y="76"/>
                  </a:lnTo>
                  <a:lnTo>
                    <a:pt x="90" y="68"/>
                  </a:lnTo>
                  <a:lnTo>
                    <a:pt x="90" y="61"/>
                  </a:lnTo>
                  <a:lnTo>
                    <a:pt x="87" y="55"/>
                  </a:lnTo>
                  <a:lnTo>
                    <a:pt x="82" y="50"/>
                  </a:lnTo>
                  <a:lnTo>
                    <a:pt x="76" y="47"/>
                  </a:lnTo>
                  <a:lnTo>
                    <a:pt x="68" y="46"/>
                  </a:lnTo>
                  <a:close/>
                  <a:moveTo>
                    <a:pt x="68" y="0"/>
                  </a:moveTo>
                  <a:lnTo>
                    <a:pt x="90" y="3"/>
                  </a:lnTo>
                  <a:lnTo>
                    <a:pt x="109" y="13"/>
                  </a:lnTo>
                  <a:lnTo>
                    <a:pt x="123" y="28"/>
                  </a:lnTo>
                  <a:lnTo>
                    <a:pt x="132" y="47"/>
                  </a:lnTo>
                  <a:lnTo>
                    <a:pt x="135" y="68"/>
                  </a:lnTo>
                  <a:lnTo>
                    <a:pt x="132" y="93"/>
                  </a:lnTo>
                  <a:lnTo>
                    <a:pt x="120" y="112"/>
                  </a:lnTo>
                  <a:lnTo>
                    <a:pt x="363" y="388"/>
                  </a:lnTo>
                  <a:lnTo>
                    <a:pt x="472" y="374"/>
                  </a:lnTo>
                  <a:lnTo>
                    <a:pt x="479" y="350"/>
                  </a:lnTo>
                  <a:lnTo>
                    <a:pt x="494" y="332"/>
                  </a:lnTo>
                  <a:lnTo>
                    <a:pt x="514" y="319"/>
                  </a:lnTo>
                  <a:lnTo>
                    <a:pt x="539" y="316"/>
                  </a:lnTo>
                  <a:lnTo>
                    <a:pt x="559" y="319"/>
                  </a:lnTo>
                  <a:lnTo>
                    <a:pt x="578" y="328"/>
                  </a:lnTo>
                  <a:lnTo>
                    <a:pt x="594" y="343"/>
                  </a:lnTo>
                  <a:lnTo>
                    <a:pt x="603" y="361"/>
                  </a:lnTo>
                  <a:lnTo>
                    <a:pt x="607" y="383"/>
                  </a:lnTo>
                  <a:lnTo>
                    <a:pt x="603" y="405"/>
                  </a:lnTo>
                  <a:lnTo>
                    <a:pt x="594" y="424"/>
                  </a:lnTo>
                  <a:lnTo>
                    <a:pt x="578" y="438"/>
                  </a:lnTo>
                  <a:lnTo>
                    <a:pt x="559" y="448"/>
                  </a:lnTo>
                  <a:lnTo>
                    <a:pt x="539" y="451"/>
                  </a:lnTo>
                  <a:lnTo>
                    <a:pt x="515" y="448"/>
                  </a:lnTo>
                  <a:lnTo>
                    <a:pt x="495" y="435"/>
                  </a:lnTo>
                  <a:lnTo>
                    <a:pt x="481" y="418"/>
                  </a:lnTo>
                  <a:lnTo>
                    <a:pt x="344" y="437"/>
                  </a:lnTo>
                  <a:lnTo>
                    <a:pt x="79" y="135"/>
                  </a:lnTo>
                  <a:lnTo>
                    <a:pt x="68" y="137"/>
                  </a:lnTo>
                  <a:lnTo>
                    <a:pt x="46" y="134"/>
                  </a:lnTo>
                  <a:lnTo>
                    <a:pt x="27" y="123"/>
                  </a:lnTo>
                  <a:lnTo>
                    <a:pt x="13" y="109"/>
                  </a:lnTo>
                  <a:lnTo>
                    <a:pt x="3" y="90"/>
                  </a:lnTo>
                  <a:lnTo>
                    <a:pt x="0" y="68"/>
                  </a:lnTo>
                  <a:lnTo>
                    <a:pt x="3" y="47"/>
                  </a:lnTo>
                  <a:lnTo>
                    <a:pt x="13" y="28"/>
                  </a:lnTo>
                  <a:lnTo>
                    <a:pt x="27" y="13"/>
                  </a:lnTo>
                  <a:lnTo>
                    <a:pt x="46" y="3"/>
                  </a:lnTo>
                  <a:lnTo>
                    <a:pt x="68" y="0"/>
                  </a:lnTo>
                  <a:close/>
                </a:path>
              </a:pathLst>
            </a:custGeom>
            <a:solidFill>
              <a:schemeClr val="accent3"/>
            </a:solidFill>
            <a:ln>
              <a:prstDash val="solid"/>
            </a:ln>
          </p:spPr>
          <p:txBody>
            <a:bodyPr vert="horz" anchor="t" wrap="square" tIns="45720" lIns="91440" bIns="45720" rIns="91440">
              <a:prstTxWarp prst="textNoShape">
                <a:avLst/>
              </a:prstTxWarp>
              <a:normAutofit/>
            </a:bodyPr>
            <a:p>
              <a:pPr algn="l" marL="0"/>
            </a:p>
          </p:txBody>
        </p:sp>
        <p:sp>
          <p:nvSpPr>
            <p:cNvPr name="Freeform 40" id="40"/>
            <p:cNvSpPr/>
            <p:nvPr/>
          </p:nvSpPr>
          <p:spPr>
            <a:xfrm>
              <a:off x="6724649" y="3368675"/>
              <a:ext cx="1035050" cy="947738"/>
            </a:xfrm>
            <a:custGeom>
              <a:avLst/>
              <a:gdLst/>
              <a:ahLst/>
              <a:cxnLst/>
              <a:rect r="r" b="b" t="t" l="l"/>
              <a:pathLst>
                <a:path w="652" h="597" stroke="true" fill="norm" extrusionOk="true">
                  <a:moveTo>
                    <a:pt x="584" y="506"/>
                  </a:moveTo>
                  <a:lnTo>
                    <a:pt x="576" y="507"/>
                  </a:lnTo>
                  <a:lnTo>
                    <a:pt x="570" y="511"/>
                  </a:lnTo>
                  <a:lnTo>
                    <a:pt x="565" y="515"/>
                  </a:lnTo>
                  <a:lnTo>
                    <a:pt x="562" y="522"/>
                  </a:lnTo>
                  <a:lnTo>
                    <a:pt x="561" y="529"/>
                  </a:lnTo>
                  <a:lnTo>
                    <a:pt x="562" y="536"/>
                  </a:lnTo>
                  <a:lnTo>
                    <a:pt x="565" y="542"/>
                  </a:lnTo>
                  <a:lnTo>
                    <a:pt x="570" y="547"/>
                  </a:lnTo>
                  <a:lnTo>
                    <a:pt x="576" y="550"/>
                  </a:lnTo>
                  <a:lnTo>
                    <a:pt x="584" y="551"/>
                  </a:lnTo>
                  <a:lnTo>
                    <a:pt x="591" y="550"/>
                  </a:lnTo>
                  <a:lnTo>
                    <a:pt x="597" y="547"/>
                  </a:lnTo>
                  <a:lnTo>
                    <a:pt x="602" y="542"/>
                  </a:lnTo>
                  <a:lnTo>
                    <a:pt x="605" y="536"/>
                  </a:lnTo>
                  <a:lnTo>
                    <a:pt x="606" y="529"/>
                  </a:lnTo>
                  <a:lnTo>
                    <a:pt x="605" y="522"/>
                  </a:lnTo>
                  <a:lnTo>
                    <a:pt x="602" y="515"/>
                  </a:lnTo>
                  <a:lnTo>
                    <a:pt x="597" y="511"/>
                  </a:lnTo>
                  <a:lnTo>
                    <a:pt x="591" y="507"/>
                  </a:lnTo>
                  <a:lnTo>
                    <a:pt x="584" y="506"/>
                  </a:lnTo>
                  <a:close/>
                  <a:moveTo>
                    <a:pt x="119" y="46"/>
                  </a:moveTo>
                  <a:lnTo>
                    <a:pt x="113" y="46"/>
                  </a:lnTo>
                  <a:lnTo>
                    <a:pt x="107" y="50"/>
                  </a:lnTo>
                  <a:lnTo>
                    <a:pt x="100" y="55"/>
                  </a:lnTo>
                  <a:lnTo>
                    <a:pt x="97" y="61"/>
                  </a:lnTo>
                  <a:lnTo>
                    <a:pt x="97" y="68"/>
                  </a:lnTo>
                  <a:lnTo>
                    <a:pt x="97" y="75"/>
                  </a:lnTo>
                  <a:lnTo>
                    <a:pt x="100" y="82"/>
                  </a:lnTo>
                  <a:lnTo>
                    <a:pt x="107" y="86"/>
                  </a:lnTo>
                  <a:lnTo>
                    <a:pt x="113" y="90"/>
                  </a:lnTo>
                  <a:lnTo>
                    <a:pt x="119" y="91"/>
                  </a:lnTo>
                  <a:lnTo>
                    <a:pt x="127" y="90"/>
                  </a:lnTo>
                  <a:lnTo>
                    <a:pt x="133" y="86"/>
                  </a:lnTo>
                  <a:lnTo>
                    <a:pt x="138" y="82"/>
                  </a:lnTo>
                  <a:lnTo>
                    <a:pt x="141" y="75"/>
                  </a:lnTo>
                  <a:lnTo>
                    <a:pt x="143" y="68"/>
                  </a:lnTo>
                  <a:lnTo>
                    <a:pt x="141" y="61"/>
                  </a:lnTo>
                  <a:lnTo>
                    <a:pt x="138" y="55"/>
                  </a:lnTo>
                  <a:lnTo>
                    <a:pt x="133" y="50"/>
                  </a:lnTo>
                  <a:lnTo>
                    <a:pt x="127" y="46"/>
                  </a:lnTo>
                  <a:lnTo>
                    <a:pt x="119" y="46"/>
                  </a:lnTo>
                  <a:close/>
                  <a:moveTo>
                    <a:pt x="119" y="0"/>
                  </a:moveTo>
                  <a:lnTo>
                    <a:pt x="141" y="3"/>
                  </a:lnTo>
                  <a:lnTo>
                    <a:pt x="160" y="13"/>
                  </a:lnTo>
                  <a:lnTo>
                    <a:pt x="174" y="28"/>
                  </a:lnTo>
                  <a:lnTo>
                    <a:pt x="184" y="46"/>
                  </a:lnTo>
                  <a:lnTo>
                    <a:pt x="188" y="68"/>
                  </a:lnTo>
                  <a:lnTo>
                    <a:pt x="184" y="90"/>
                  </a:lnTo>
                  <a:lnTo>
                    <a:pt x="174" y="108"/>
                  </a:lnTo>
                  <a:lnTo>
                    <a:pt x="160" y="123"/>
                  </a:lnTo>
                  <a:lnTo>
                    <a:pt x="141" y="132"/>
                  </a:lnTo>
                  <a:lnTo>
                    <a:pt x="119" y="137"/>
                  </a:lnTo>
                  <a:lnTo>
                    <a:pt x="116" y="135"/>
                  </a:lnTo>
                  <a:lnTo>
                    <a:pt x="58" y="284"/>
                  </a:lnTo>
                  <a:lnTo>
                    <a:pt x="532" y="484"/>
                  </a:lnTo>
                  <a:lnTo>
                    <a:pt x="547" y="471"/>
                  </a:lnTo>
                  <a:lnTo>
                    <a:pt x="564" y="463"/>
                  </a:lnTo>
                  <a:lnTo>
                    <a:pt x="584" y="460"/>
                  </a:lnTo>
                  <a:lnTo>
                    <a:pt x="605" y="465"/>
                  </a:lnTo>
                  <a:lnTo>
                    <a:pt x="624" y="474"/>
                  </a:lnTo>
                  <a:lnTo>
                    <a:pt x="639" y="489"/>
                  </a:lnTo>
                  <a:lnTo>
                    <a:pt x="649" y="507"/>
                  </a:lnTo>
                  <a:lnTo>
                    <a:pt x="652" y="529"/>
                  </a:lnTo>
                  <a:lnTo>
                    <a:pt x="649" y="550"/>
                  </a:lnTo>
                  <a:lnTo>
                    <a:pt x="639" y="569"/>
                  </a:lnTo>
                  <a:lnTo>
                    <a:pt x="624" y="584"/>
                  </a:lnTo>
                  <a:lnTo>
                    <a:pt x="605" y="594"/>
                  </a:lnTo>
                  <a:lnTo>
                    <a:pt x="584" y="597"/>
                  </a:lnTo>
                  <a:lnTo>
                    <a:pt x="562" y="594"/>
                  </a:lnTo>
                  <a:lnTo>
                    <a:pt x="543" y="584"/>
                  </a:lnTo>
                  <a:lnTo>
                    <a:pt x="529" y="569"/>
                  </a:lnTo>
                  <a:lnTo>
                    <a:pt x="520" y="550"/>
                  </a:lnTo>
                  <a:lnTo>
                    <a:pt x="515" y="529"/>
                  </a:lnTo>
                  <a:lnTo>
                    <a:pt x="515" y="526"/>
                  </a:lnTo>
                  <a:lnTo>
                    <a:pt x="0" y="310"/>
                  </a:lnTo>
                  <a:lnTo>
                    <a:pt x="74" y="118"/>
                  </a:lnTo>
                  <a:lnTo>
                    <a:pt x="61" y="104"/>
                  </a:lnTo>
                  <a:lnTo>
                    <a:pt x="53" y="86"/>
                  </a:lnTo>
                  <a:lnTo>
                    <a:pt x="52" y="68"/>
                  </a:lnTo>
                  <a:lnTo>
                    <a:pt x="55" y="46"/>
                  </a:lnTo>
                  <a:lnTo>
                    <a:pt x="64" y="28"/>
                  </a:lnTo>
                  <a:lnTo>
                    <a:pt x="80" y="13"/>
                  </a:lnTo>
                  <a:lnTo>
                    <a:pt x="97" y="3"/>
                  </a:lnTo>
                  <a:lnTo>
                    <a:pt x="119" y="0"/>
                  </a:lnTo>
                  <a:close/>
                </a:path>
              </a:pathLst>
            </a:custGeom>
            <a:solidFill>
              <a:schemeClr val="accent4"/>
            </a:solidFill>
            <a:ln>
              <a:prstDash val="solid"/>
            </a:ln>
          </p:spPr>
          <p:txBody>
            <a:bodyPr vert="horz" anchor="t" wrap="square" tIns="45720" lIns="91440" bIns="45720" rIns="91440">
              <a:prstTxWarp prst="textNoShape">
                <a:avLst/>
              </a:prstTxWarp>
              <a:normAutofit/>
            </a:bodyPr>
            <a:p>
              <a:pPr algn="l" marL="0"/>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5494441" y="3589942"/>
            <a:ext cx="5419185" cy="895350"/>
          </a:xfrm>
        </p:spPr>
        <p:txBody>
          <a:bodyPr vert="horz" anchor="b" tIns="45720" lIns="91440" bIns="45720" rIns="91440">
            <a:normAutofit/>
          </a:bodyPr>
          <a:p>
            <a:pPr algn="l">
              <a:lnSpc>
                <a:spcPct val="90000"/>
              </a:lnSpc>
              <a:spcBef>
                <a:spcPct val="0"/>
              </a:spcBef>
            </a:pPr>
            <a:r>
              <a:rPr lang="en-US" b="true" i="false" sz="2400" baseline="0" u="none">
                <a:solidFill>
                  <a:srgbClr val="000000"/>
                </a:solidFill>
                <a:latin typeface="+mn-ea"/>
                <a:ea typeface="+mn-ea"/>
              </a:rPr>
              <a:t>Deep Dive into Training Techniques</a:t>
            </a:r>
          </a:p>
        </p:txBody>
      </p:sp>
      <p:sp>
        <p:nvSpPr>
          <p:cNvPr name="TextBox 3" id="3"/>
          <p:cNvSpPr txBox="true"/>
          <p:nvPr/>
        </p:nvSpPr>
        <p:spPr>
          <a:xfrm>
            <a:off x="2890057" y="3589942"/>
            <a:ext cx="424637" cy="1504950"/>
          </a:xfrm>
          <a:prstGeom prst="rect">
            <a:avLst/>
          </a:prstGeom>
          <a:noFill/>
        </p:spPr>
        <p:txBody>
          <a:bodyPr anchor="t" rtlCol="false" vert="horz" wrap="none" tIns="45720" lIns="91440" bIns="45720" rIns="91440">
            <a:prstTxWarp prst="textPlain">
              <a:avLst/>
            </a:prstTxWarp>
            <a:spAutoFit/>
          </a:bodyPr>
          <a:lstStyle/>
          <a:p>
            <a:pPr algn="l" marL="0">
              <a:defRPr/>
            </a:pPr>
            <a:r>
              <a:rPr lang="en-US" b="false" i="false" spc="100" baseline="0" u="none">
                <a:solidFill>
                  <a:schemeClr val="accent1"/>
                </a:solidFill>
                <a:latin typeface="Arial"/>
                <a:ea typeface="Arial"/>
              </a:rPr>
              <a:t>/</a:t>
            </a:r>
            <a:endParaRPr lang="en-US" sz="1100"/>
          </a:p>
        </p:txBody>
      </p:sp>
      <p:sp>
        <p:nvSpPr>
          <p:cNvPr name="TextBox 4" id="4"/>
          <p:cNvSpPr txBox="true"/>
          <p:nvPr/>
        </p:nvSpPr>
        <p:spPr>
          <a:xfrm>
            <a:off x="3203232" y="3411393"/>
            <a:ext cx="1887631" cy="1862048"/>
          </a:xfrm>
          <a:prstGeom prst="rect">
            <a:avLst/>
          </a:prstGeom>
          <a:noFill/>
        </p:spPr>
        <p:txBody>
          <a:bodyPr anchor="t" rtlCol="false" vert="horz" wrap="square" tIns="45720" lIns="91440" bIns="45720" rIns="91440">
            <a:spAutoFit/>
          </a:bodyPr>
          <a:lstStyle/>
          <a:p>
            <a:pPr algn="l" marL="0">
              <a:defRPr/>
            </a:pPr>
            <a:r>
              <a:rPr lang="en-US" b="false" i="false" sz="11500" spc="100" baseline="0" u="none">
                <a:solidFill>
                  <a:schemeClr val="accent1"/>
                </a:solidFill>
                <a:latin typeface="Arial"/>
                <a:ea typeface="Arial"/>
              </a:rPr>
              <a:t>04</a:t>
            </a:r>
            <a:endParaRPr lang="en-US" sz="1100"/>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Advanced Training Strategies</a:t>
            </a:r>
          </a:p>
        </p:txBody>
      </p:sp>
      <p:sp>
        <p:nvSpPr>
          <p:cNvPr name="AutoShape 3" id="3"/>
          <p:cNvSpPr/>
          <p:nvPr/>
        </p:nvSpPr>
        <p:spPr>
          <a:xfrm>
            <a:off x="881625" y="2545783"/>
            <a:ext cx="2286102" cy="2427446"/>
          </a:xfrm>
          <a:prstGeom prst="roundRect">
            <a:avLst>
              <a:gd name="adj" fmla="val 2500"/>
            </a:avLst>
          </a:prstGeom>
          <a:blipFill>
            <a:blip r:embed="rId2"/>
            <a:stretch>
              <a:fillRect t="0" l="0" b="0" r="0"/>
            </a:stretch>
          </a:blipFill>
          <a:ln cap="flat" cmpd="sng">
            <a:prstDash val="solid"/>
          </a:ln>
        </p:spPr>
        <p:txBody>
          <a:bodyPr vert="horz" rot="0" anchor="t" wrap="square" tIns="45720" lIns="91440" bIns="45720" rIns="91440">
            <a:prstTxWarp prst="textNoShape">
              <a:avLst/>
            </a:prstTxWarp>
            <a:noAutofit/>
          </a:bodyPr>
          <a:p>
            <a:pPr algn="ctr" marL="0"/>
          </a:p>
        </p:txBody>
      </p:sp>
      <p:sp>
        <p:nvSpPr>
          <p:cNvPr name="AutoShape 4" id="4"/>
          <p:cNvSpPr/>
          <p:nvPr/>
        </p:nvSpPr>
        <p:spPr>
          <a:xfrm>
            <a:off x="6236427" y="2545783"/>
            <a:ext cx="2286102" cy="2427446"/>
          </a:xfrm>
          <a:prstGeom prst="roundRect">
            <a:avLst>
              <a:gd name="adj" fmla="val 2500"/>
            </a:avLst>
          </a:prstGeom>
          <a:blipFill>
            <a:blip r:embed="rId3"/>
            <a:stretch>
              <a:fillRect t="0" l="0" b="0" r="0"/>
            </a:stretch>
          </a:blipFill>
          <a:ln cap="flat" cmpd="sng">
            <a:prstDash val="solid"/>
          </a:ln>
        </p:spPr>
        <p:txBody>
          <a:bodyPr vert="horz" rot="0" anchor="t" wrap="square" tIns="45720" lIns="91440" bIns="45720" rIns="91440">
            <a:prstTxWarp prst="textNoShape">
              <a:avLst/>
            </a:prstTxWarp>
            <a:noAutofit/>
          </a:bodyPr>
          <a:p>
            <a:pPr algn="ctr" marL="0"/>
          </a:p>
        </p:txBody>
      </p:sp>
      <p:sp>
        <p:nvSpPr>
          <p:cNvPr name="TextBox 5" id="5"/>
          <p:cNvSpPr txBox="true"/>
          <p:nvPr/>
        </p:nvSpPr>
        <p:spPr>
          <a:xfrm flipH="true">
            <a:off x="3886153" y="2656592"/>
            <a:ext cx="2034144" cy="338554"/>
          </a:xfrm>
          <a:prstGeom prst="rect">
            <a:avLst/>
          </a:prstGeom>
        </p:spPr>
        <p:txBody>
          <a:bodyPr anchor="t" rtlCol="false" vert="horz" wrap="square" tIns="45720" lIns="91440" bIns="45720" rIns="91440">
            <a:spAutoFit/>
          </a:bodyPr>
          <a:lstStyle/>
          <a:p>
            <a:pPr algn="l" marL="0">
              <a:defRPr/>
            </a:pPr>
            <a:r>
              <a:rPr lang="zh-CN" b="true" i="false" sz="1600" baseline="0" u="none" altLang="en-US">
                <a:solidFill>
                  <a:srgbClr val="000000"/>
                </a:solidFill>
                <a:latin typeface="微软雅黑"/>
                <a:ea typeface="微软雅黑"/>
              </a:rPr>
              <a:t>Two Time-Scale Update Rule (TTUR)</a:t>
            </a:r>
            <a:endParaRPr lang="en-US" sz="1100"/>
          </a:p>
        </p:txBody>
      </p:sp>
      <p:sp>
        <p:nvSpPr>
          <p:cNvPr name="AutoShape 6" id="6"/>
          <p:cNvSpPr/>
          <p:nvPr/>
        </p:nvSpPr>
        <p:spPr>
          <a:xfrm flipH="true">
            <a:off x="3886153" y="3060722"/>
            <a:ext cx="2034145" cy="2639184"/>
          </a:xfrm>
          <a:prstGeom prst="rect">
            <a:avLst/>
          </a:prstGeom>
        </p:spPr>
        <p:txBody>
          <a:bodyPr vert="horz" anchor="t" wrap="square" tIns="45720" lIns="91440" bIns="45720" rIns="91440">
            <a:spAutoFit/>
          </a:bodyPr>
          <a:p>
            <a:pPr algn="l" marL="0">
              <a:lnSpc>
                <a:spcPct val="150000"/>
              </a:lnSpc>
            </a:pPr>
            <a:r>
              <a:rPr lang="zh-CN" b="false" i="false" sz="1400" baseline="0" u="none" altLang="en-US">
                <a:solidFill>
                  <a:srgbClr val="000000"/>
                </a:solidFill>
                <a:latin typeface="微软雅黑"/>
                <a:ea typeface="微软雅黑"/>
              </a:rPr>
              <a:t>The Two Time-Scale Update Rule optimizes the learning rates for the generator and discriminator independently, addressing stability issues during training. This method aids in achieving convergence more effectively.</a:t>
            </a:r>
          </a:p>
        </p:txBody>
      </p:sp>
      <p:sp>
        <p:nvSpPr>
          <p:cNvPr name="TextBox 7" id="7"/>
          <p:cNvSpPr txBox="true"/>
          <p:nvPr/>
        </p:nvSpPr>
        <p:spPr>
          <a:xfrm flipH="true">
            <a:off x="9291508" y="2662316"/>
            <a:ext cx="2034144" cy="338554"/>
          </a:xfrm>
          <a:prstGeom prst="rect">
            <a:avLst/>
          </a:prstGeom>
        </p:spPr>
        <p:txBody>
          <a:bodyPr anchor="t" rtlCol="false" vert="horz" wrap="square" tIns="45720" lIns="91440" bIns="45720" rIns="91440">
            <a:spAutoFit/>
          </a:bodyPr>
          <a:lstStyle/>
          <a:p>
            <a:pPr algn="l" marL="0">
              <a:defRPr/>
            </a:pPr>
            <a:r>
              <a:rPr lang="zh-CN" b="true" i="false" sz="1600" baseline="0" u="none" altLang="en-US">
                <a:solidFill>
                  <a:srgbClr val="000000"/>
                </a:solidFill>
                <a:latin typeface="微软雅黑"/>
                <a:ea typeface="微软雅黑"/>
              </a:rPr>
              <a:t>Wasserstein GANs (WGAN)</a:t>
            </a:r>
            <a:endParaRPr lang="en-US" sz="1100"/>
          </a:p>
        </p:txBody>
      </p:sp>
      <p:sp>
        <p:nvSpPr>
          <p:cNvPr name="AutoShape 8" id="8"/>
          <p:cNvSpPr/>
          <p:nvPr/>
        </p:nvSpPr>
        <p:spPr>
          <a:xfrm flipH="true">
            <a:off x="9291510" y="3066446"/>
            <a:ext cx="2034145" cy="2639184"/>
          </a:xfrm>
          <a:prstGeom prst="rect">
            <a:avLst/>
          </a:prstGeom>
        </p:spPr>
        <p:txBody>
          <a:bodyPr vert="horz" anchor="t" wrap="square" tIns="45720" lIns="91440" bIns="45720" rIns="91440">
            <a:spAutoFit/>
          </a:bodyPr>
          <a:p>
            <a:pPr algn="l" marL="0">
              <a:lnSpc>
                <a:spcPct val="150000"/>
              </a:lnSpc>
            </a:pPr>
            <a:r>
              <a:rPr lang="zh-CN" b="false" i="false" sz="1400" baseline="0" u="none" altLang="en-US">
                <a:solidFill>
                  <a:srgbClr val="000000"/>
                </a:solidFill>
                <a:latin typeface="微软雅黑"/>
                <a:ea typeface="微软雅黑"/>
              </a:rPr>
              <a:t>Wasserstein GANs introduce a new loss function based on the Wasserstein distance, improving the training dynamics and helping to alleviate common issues such as mode collapse and unstable training.</a:t>
            </a:r>
          </a:p>
        </p:txBody>
      </p:sp>
      <p:grpSp>
        <p:nvGrpSpPr>
          <p:cNvPr name="Group 9" id="9"/>
          <p:cNvGrpSpPr/>
          <p:nvPr/>
        </p:nvGrpSpPr>
        <p:grpSpPr>
          <a:xfrm>
            <a:off x="8727956" y="2656592"/>
            <a:ext cx="444222" cy="444220"/>
            <a:chOff x="5472389" y="1968240"/>
            <a:chExt cx="444222" cy="444220"/>
          </a:xfrm>
        </p:grpSpPr>
        <p:sp>
          <p:nvSpPr>
            <p:cNvPr name="AutoShape 10" id="10"/>
            <p:cNvSpPr/>
            <p:nvPr/>
          </p:nvSpPr>
          <p:spPr>
            <a:xfrm>
              <a:off x="5472389" y="1968240"/>
              <a:ext cx="444222" cy="444220"/>
            </a:xfrm>
            <a:prstGeom prst="ellipse">
              <a:avLst/>
            </a:prstGeom>
            <a:solidFill>
              <a:schemeClr val="accent1"/>
            </a:solidFill>
            <a:ln cap="rnd" cmpd="sng">
              <a:prstDash val="solid"/>
            </a:ln>
          </p:spPr>
          <p:txBody>
            <a:bodyPr vert="horz" rot="0" anchor="ctr" wrap="square" tIns="45720" lIns="91440" bIns="45720" rIns="91440">
              <a:prstTxWarp prst="textNoShape">
                <a:avLst/>
              </a:prstTxWarp>
              <a:normAutofit/>
            </a:bodyPr>
            <a:p>
              <a:pPr algn="ctr" marL="0"/>
            </a:p>
          </p:txBody>
        </p:sp>
        <p:sp>
          <p:nvSpPr>
            <p:cNvPr name="Freeform 11" id="11"/>
            <p:cNvSpPr/>
            <p:nvPr/>
          </p:nvSpPr>
          <p:spPr>
            <a:xfrm>
              <a:off x="5591719" y="2096747"/>
              <a:ext cx="205561" cy="187207"/>
            </a:xfrm>
            <a:custGeom>
              <a:avLst/>
              <a:gdLst/>
              <a:ahLst/>
              <a:cxnLst/>
              <a:rect r="r" b="b" t="t" l="l"/>
              <a:pathLst>
                <a:path w="533400" h="485775" stroke="true" fill="norm" extrusionOk="true">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p:spPr>
          <p:txBody>
            <a:bodyPr vert="horz" anchor="t" tIns="45720" lIns="91440" bIns="45720" rIns="91440">
              <a:normAutofit/>
            </a:bodyPr>
            <a:p>
              <a:pPr algn="l" marL="0"/>
            </a:p>
          </p:txBody>
        </p:sp>
      </p:grpSp>
      <p:grpSp>
        <p:nvGrpSpPr>
          <p:cNvPr name="Group 12" id="12"/>
          <p:cNvGrpSpPr/>
          <p:nvPr/>
        </p:nvGrpSpPr>
        <p:grpSpPr>
          <a:xfrm>
            <a:off x="3362744" y="2656592"/>
            <a:ext cx="444222" cy="444220"/>
            <a:chOff x="3866383" y="1968240"/>
            <a:chExt cx="444222" cy="444220"/>
          </a:xfrm>
        </p:grpSpPr>
        <p:sp>
          <p:nvSpPr>
            <p:cNvPr name="AutoShape 13" id="13"/>
            <p:cNvSpPr/>
            <p:nvPr/>
          </p:nvSpPr>
          <p:spPr>
            <a:xfrm>
              <a:off x="3866383" y="1968240"/>
              <a:ext cx="444222" cy="444220"/>
            </a:xfrm>
            <a:prstGeom prst="ellipse">
              <a:avLst/>
            </a:prstGeom>
            <a:solidFill>
              <a:srgbClr val="000000">
                <a:alpha val="50000"/>
                <a:lumMod val="50000"/>
                <a:lumOff val="50000"/>
              </a:srgbClr>
            </a:solidFill>
            <a:ln cap="rnd" cmpd="sng">
              <a:prstDash val="solid"/>
            </a:ln>
          </p:spPr>
          <p:txBody>
            <a:bodyPr vert="horz" rot="0" anchor="ctr" wrap="square" tIns="45720" lIns="91440" bIns="45720" rIns="91440">
              <a:prstTxWarp prst="textNoShape">
                <a:avLst/>
              </a:prstTxWarp>
              <a:normAutofit/>
            </a:bodyPr>
            <a:p>
              <a:pPr algn="ctr" marL="0"/>
            </a:p>
          </p:txBody>
        </p:sp>
        <p:sp>
          <p:nvSpPr>
            <p:cNvPr name="Freeform 14" id="14"/>
            <p:cNvSpPr/>
            <p:nvPr/>
          </p:nvSpPr>
          <p:spPr>
            <a:xfrm>
              <a:off x="3985714" y="2113265"/>
              <a:ext cx="205561" cy="154170"/>
            </a:xfrm>
            <a:custGeom>
              <a:avLst/>
              <a:gdLst/>
              <a:ahLst/>
              <a:cxnLst/>
              <a:rect r="r" b="b" t="t" l="l"/>
              <a:pathLst>
                <a:path w="533400" h="400050" stroke="true" fill="norm" extrusionOk="true">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p:spPr>
          <p:txBody>
            <a:bodyPr vert="horz" anchor="t" tIns="45720" lIns="91440" bIns="45720" rIns="91440">
              <a:normAutofit/>
            </a:bodyPr>
            <a:p>
              <a:pPr algn="l" marL="0"/>
            </a:p>
          </p:txBody>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Enhancements in Generative Quality</a:t>
            </a:r>
          </a:p>
        </p:txBody>
      </p:sp>
      <p:sp>
        <p:nvSpPr>
          <p:cNvPr name="Freeform 3" id="3"/>
          <p:cNvSpPr/>
          <p:nvPr/>
        </p:nvSpPr>
        <p:spPr>
          <a:xfrm>
            <a:off x="7143938" y="3207387"/>
            <a:ext cx="862298" cy="862327"/>
          </a:xfrm>
          <a:custGeom>
            <a:avLst/>
            <a:gdLst/>
            <a:ahLst/>
            <a:cxnLst/>
            <a:rect r="r" b="b" t="t" l="l"/>
            <a:pathLst>
              <a:path w="19806" h="19806" stroke="true" fill="norm" extrusionOk="false">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rgbClr val="FFFFFF">
              <a:lumMod val="65000"/>
            </a:srgbClr>
          </a:solidFill>
          <a:ln w="50800" cap="flat">
            <a:solidFill>
              <a:srgbClr val="FFFFFF">
                <a:alpha val="70000"/>
                <a:lumMod val="95000"/>
              </a:srgbClr>
            </a:solidFill>
          </a:ln>
        </p:spPr>
        <p:txBody>
          <a:bodyPr vert="horz" anchor="ctr" wrap="square" tIns="45720" lIns="91440" bIns="45720" rIns="91440">
            <a:normAutofit/>
          </a:bodyPr>
          <a:p>
            <a:pPr algn="ctr" marL="0"/>
          </a:p>
        </p:txBody>
      </p:sp>
      <p:sp>
        <p:nvSpPr>
          <p:cNvPr name="Freeform 4" id="4"/>
          <p:cNvSpPr/>
          <p:nvPr/>
        </p:nvSpPr>
        <p:spPr>
          <a:xfrm>
            <a:off x="7382524" y="3492694"/>
            <a:ext cx="385126" cy="312889"/>
          </a:xfrm>
          <a:custGeom>
            <a:avLst/>
            <a:gdLst/>
            <a:ahLst/>
            <a:cxnLst/>
            <a:rect r="r" b="b" t="t" l="l"/>
            <a:pathLst>
              <a:path w="21476" h="21600" stroke="true" fill="norm" extrusionOk="false">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cap="flat"/>
        </p:spPr>
        <p:txBody>
          <a:bodyPr vert="horz" anchor="ctr" wrap="square" tIns="45720" lIns="91440" bIns="45720" rIns="91440">
            <a:normAutofit/>
          </a:bodyPr>
          <a:p>
            <a:pPr algn="ctr" marL="0"/>
          </a:p>
        </p:txBody>
      </p:sp>
      <p:sp>
        <p:nvSpPr>
          <p:cNvPr name="Freeform 5" id="5"/>
          <p:cNvSpPr/>
          <p:nvPr/>
        </p:nvSpPr>
        <p:spPr>
          <a:xfrm>
            <a:off x="4184187" y="3207386"/>
            <a:ext cx="862331" cy="862314"/>
          </a:xfrm>
          <a:custGeom>
            <a:avLst/>
            <a:gdLst/>
            <a:ahLst/>
            <a:cxnLst/>
            <a:rect r="r" b="b" t="t" l="l"/>
            <a:pathLst>
              <a:path w="19807" h="19807" stroke="true" fill="norm" extrusionOk="false">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50800" cap="flat">
            <a:solidFill>
              <a:srgbClr val="FFFFFF">
                <a:alpha val="70000"/>
                <a:lumMod val="95000"/>
              </a:srgbClr>
            </a:solidFill>
          </a:ln>
        </p:spPr>
        <p:txBody>
          <a:bodyPr vert="horz" anchor="ctr" wrap="square" tIns="45720" lIns="91440" bIns="45720" rIns="91440">
            <a:normAutofit/>
          </a:bodyPr>
          <a:p>
            <a:pPr algn="ctr" marL="0"/>
          </a:p>
        </p:txBody>
      </p:sp>
      <p:sp>
        <p:nvSpPr>
          <p:cNvPr name="Freeform 6" id="6"/>
          <p:cNvSpPr/>
          <p:nvPr/>
        </p:nvSpPr>
        <p:spPr>
          <a:xfrm>
            <a:off x="4444348" y="3502543"/>
            <a:ext cx="340032" cy="272024"/>
          </a:xfrm>
          <a:custGeom>
            <a:avLst/>
            <a:gdLst/>
            <a:ahLst/>
            <a:cxnLst/>
            <a:rect r="r" b="b" t="t" l="l"/>
            <a:pathLst>
              <a:path w="21600" h="21600" stroke="true" fill="norm" extrusionOk="false">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cap="flat"/>
        </p:spPr>
        <p:txBody>
          <a:bodyPr vert="horz" anchor="ctr" wrap="square" tIns="45720" lIns="91440" bIns="45720" rIns="91440">
            <a:normAutofit/>
          </a:bodyPr>
          <a:p>
            <a:pPr algn="ctr" marL="0"/>
          </a:p>
        </p:txBody>
      </p:sp>
      <p:sp>
        <p:nvSpPr>
          <p:cNvPr name="Freeform 7" id="7"/>
          <p:cNvSpPr/>
          <p:nvPr/>
        </p:nvSpPr>
        <p:spPr>
          <a:xfrm>
            <a:off x="4858473" y="2258343"/>
            <a:ext cx="2461153" cy="2793052"/>
          </a:xfrm>
          <a:custGeom>
            <a:avLst/>
            <a:gdLst/>
            <a:ahLst/>
            <a:cxnLst/>
            <a:rect r="r" b="b" t="t" l="l"/>
            <a:pathLst>
              <a:path w="21529" h="21570" stroke="true" fill="norm" extrusionOk="false">
                <a:moveTo>
                  <a:pt x="10576" y="7"/>
                </a:moveTo>
                <a:cubicBezTo>
                  <a:pt x="10316" y="32"/>
                  <a:pt x="10047" y="121"/>
                  <a:pt x="9827" y="299"/>
                </a:cubicBezTo>
                <a:cubicBezTo>
                  <a:pt x="9719" y="387"/>
                  <a:pt x="9627" y="497"/>
                  <a:pt x="9563" y="615"/>
                </a:cubicBezTo>
                <a:cubicBezTo>
                  <a:pt x="9531" y="673"/>
                  <a:pt x="9506" y="734"/>
                  <a:pt x="9487" y="795"/>
                </a:cubicBezTo>
                <a:cubicBezTo>
                  <a:pt x="9482" y="810"/>
                  <a:pt x="9477" y="824"/>
                  <a:pt x="9474" y="839"/>
                </a:cubicBezTo>
                <a:cubicBezTo>
                  <a:pt x="9471" y="852"/>
                  <a:pt x="9467" y="866"/>
                  <a:pt x="9464" y="879"/>
                </a:cubicBezTo>
                <a:cubicBezTo>
                  <a:pt x="9460" y="897"/>
                  <a:pt x="9454" y="914"/>
                  <a:pt x="9450" y="932"/>
                </a:cubicBezTo>
                <a:cubicBezTo>
                  <a:pt x="9419" y="1060"/>
                  <a:pt x="9384" y="1192"/>
                  <a:pt x="9341" y="1320"/>
                </a:cubicBezTo>
                <a:cubicBezTo>
                  <a:pt x="9257" y="1577"/>
                  <a:pt x="9149" y="1828"/>
                  <a:pt x="9023" y="2072"/>
                </a:cubicBezTo>
                <a:cubicBezTo>
                  <a:pt x="8517" y="3046"/>
                  <a:pt x="7673" y="3879"/>
                  <a:pt x="6628" y="4419"/>
                </a:cubicBezTo>
                <a:cubicBezTo>
                  <a:pt x="5580" y="4964"/>
                  <a:pt x="4369" y="5264"/>
                  <a:pt x="3199" y="5205"/>
                </a:cubicBezTo>
                <a:cubicBezTo>
                  <a:pt x="2907" y="5191"/>
                  <a:pt x="2619" y="5154"/>
                  <a:pt x="2338" y="5094"/>
                </a:cubicBezTo>
                <a:cubicBezTo>
                  <a:pt x="2197" y="5064"/>
                  <a:pt x="2058" y="5029"/>
                  <a:pt x="1922" y="4987"/>
                </a:cubicBezTo>
                <a:cubicBezTo>
                  <a:pt x="1887" y="4977"/>
                  <a:pt x="1853" y="4966"/>
                  <a:pt x="1819" y="4955"/>
                </a:cubicBezTo>
                <a:cubicBezTo>
                  <a:pt x="1781" y="4942"/>
                  <a:pt x="1743" y="4930"/>
                  <a:pt x="1706" y="4917"/>
                </a:cubicBezTo>
                <a:cubicBezTo>
                  <a:pt x="1594" y="4880"/>
                  <a:pt x="1469" y="4853"/>
                  <a:pt x="1338" y="4843"/>
                </a:cubicBezTo>
                <a:cubicBezTo>
                  <a:pt x="1076" y="4822"/>
                  <a:pt x="782" y="4880"/>
                  <a:pt x="543" y="5025"/>
                </a:cubicBezTo>
                <a:cubicBezTo>
                  <a:pt x="304" y="5168"/>
                  <a:pt x="123" y="5390"/>
                  <a:pt x="46" y="5640"/>
                </a:cubicBezTo>
                <a:cubicBezTo>
                  <a:pt x="-34" y="5889"/>
                  <a:pt x="-4" y="6160"/>
                  <a:pt x="100" y="6381"/>
                </a:cubicBezTo>
                <a:cubicBezTo>
                  <a:pt x="204" y="6604"/>
                  <a:pt x="369" y="6779"/>
                  <a:pt x="541" y="6911"/>
                </a:cubicBezTo>
                <a:cubicBezTo>
                  <a:pt x="542" y="6911"/>
                  <a:pt x="543" y="6910"/>
                  <a:pt x="543" y="6910"/>
                </a:cubicBezTo>
                <a:cubicBezTo>
                  <a:pt x="1465" y="7610"/>
                  <a:pt x="2084" y="8536"/>
                  <a:pt x="2343" y="9549"/>
                </a:cubicBezTo>
                <a:cubicBezTo>
                  <a:pt x="2607" y="10562"/>
                  <a:pt x="2501" y="11652"/>
                  <a:pt x="2067" y="12652"/>
                </a:cubicBezTo>
                <a:cubicBezTo>
                  <a:pt x="1852" y="13152"/>
                  <a:pt x="1549" y="13623"/>
                  <a:pt x="1175" y="14045"/>
                </a:cubicBezTo>
                <a:cubicBezTo>
                  <a:pt x="988" y="14257"/>
                  <a:pt x="785" y="14456"/>
                  <a:pt x="565" y="14641"/>
                </a:cubicBezTo>
                <a:cubicBezTo>
                  <a:pt x="537" y="14664"/>
                  <a:pt x="509" y="14687"/>
                  <a:pt x="481" y="14710"/>
                </a:cubicBezTo>
                <a:cubicBezTo>
                  <a:pt x="449" y="14735"/>
                  <a:pt x="416" y="14761"/>
                  <a:pt x="384" y="14787"/>
                </a:cubicBezTo>
                <a:cubicBezTo>
                  <a:pt x="262" y="14888"/>
                  <a:pt x="169" y="15013"/>
                  <a:pt x="114" y="15147"/>
                </a:cubicBezTo>
                <a:cubicBezTo>
                  <a:pt x="5" y="15418"/>
                  <a:pt x="39" y="15673"/>
                  <a:pt x="116" y="15883"/>
                </a:cubicBezTo>
                <a:cubicBezTo>
                  <a:pt x="196" y="16096"/>
                  <a:pt x="324" y="16282"/>
                  <a:pt x="510" y="16443"/>
                </a:cubicBezTo>
                <a:cubicBezTo>
                  <a:pt x="604" y="16522"/>
                  <a:pt x="715" y="16595"/>
                  <a:pt x="847" y="16652"/>
                </a:cubicBezTo>
                <a:cubicBezTo>
                  <a:pt x="978" y="16709"/>
                  <a:pt x="1133" y="16748"/>
                  <a:pt x="1298" y="16754"/>
                </a:cubicBezTo>
                <a:cubicBezTo>
                  <a:pt x="1380" y="16756"/>
                  <a:pt x="1462" y="16750"/>
                  <a:pt x="1543" y="16736"/>
                </a:cubicBezTo>
                <a:cubicBezTo>
                  <a:pt x="1583" y="16729"/>
                  <a:pt x="1623" y="16721"/>
                  <a:pt x="1661" y="16711"/>
                </a:cubicBezTo>
                <a:cubicBezTo>
                  <a:pt x="1683" y="16704"/>
                  <a:pt x="1705" y="16698"/>
                  <a:pt x="1727" y="16692"/>
                </a:cubicBezTo>
                <a:cubicBezTo>
                  <a:pt x="1763" y="16681"/>
                  <a:pt x="1798" y="16671"/>
                  <a:pt x="1834" y="16661"/>
                </a:cubicBezTo>
                <a:cubicBezTo>
                  <a:pt x="1870" y="16651"/>
                  <a:pt x="1907" y="16641"/>
                  <a:pt x="1943" y="16632"/>
                </a:cubicBezTo>
                <a:cubicBezTo>
                  <a:pt x="2089" y="16594"/>
                  <a:pt x="2236" y="16562"/>
                  <a:pt x="2384" y="16534"/>
                </a:cubicBezTo>
                <a:cubicBezTo>
                  <a:pt x="2978" y="16424"/>
                  <a:pt x="3591" y="16393"/>
                  <a:pt x="4194" y="16443"/>
                </a:cubicBezTo>
                <a:cubicBezTo>
                  <a:pt x="5402" y="16540"/>
                  <a:pt x="6568" y="16973"/>
                  <a:pt x="7493" y="17667"/>
                </a:cubicBezTo>
                <a:cubicBezTo>
                  <a:pt x="8420" y="18356"/>
                  <a:pt x="9101" y="19300"/>
                  <a:pt x="9407" y="20333"/>
                </a:cubicBezTo>
                <a:cubicBezTo>
                  <a:pt x="9427" y="20398"/>
                  <a:pt x="9443" y="20464"/>
                  <a:pt x="9460" y="20529"/>
                </a:cubicBezTo>
                <a:cubicBezTo>
                  <a:pt x="9468" y="20562"/>
                  <a:pt x="9475" y="20594"/>
                  <a:pt x="9483" y="20627"/>
                </a:cubicBezTo>
                <a:cubicBezTo>
                  <a:pt x="9488" y="20647"/>
                  <a:pt x="9492" y="20666"/>
                  <a:pt x="9497" y="20685"/>
                </a:cubicBezTo>
                <a:cubicBezTo>
                  <a:pt x="9499" y="20694"/>
                  <a:pt x="9502" y="20704"/>
                  <a:pt x="9505" y="20713"/>
                </a:cubicBezTo>
                <a:cubicBezTo>
                  <a:pt x="9509" y="20728"/>
                  <a:pt x="9514" y="20744"/>
                  <a:pt x="9518" y="20759"/>
                </a:cubicBezTo>
                <a:cubicBezTo>
                  <a:pt x="9554" y="20877"/>
                  <a:pt x="9607" y="20989"/>
                  <a:pt x="9689" y="21099"/>
                </a:cubicBezTo>
                <a:cubicBezTo>
                  <a:pt x="9770" y="21207"/>
                  <a:pt x="9878" y="21306"/>
                  <a:pt x="10002" y="21380"/>
                </a:cubicBezTo>
                <a:cubicBezTo>
                  <a:pt x="10253" y="21532"/>
                  <a:pt x="10546" y="21583"/>
                  <a:pt x="10809" y="21567"/>
                </a:cubicBezTo>
                <a:cubicBezTo>
                  <a:pt x="11074" y="21551"/>
                  <a:pt x="11324" y="21472"/>
                  <a:pt x="11546" y="21331"/>
                </a:cubicBezTo>
                <a:cubicBezTo>
                  <a:pt x="11766" y="21191"/>
                  <a:pt x="11953" y="20968"/>
                  <a:pt x="12022" y="20711"/>
                </a:cubicBezTo>
                <a:cubicBezTo>
                  <a:pt x="12040" y="20639"/>
                  <a:pt x="12058" y="20568"/>
                  <a:pt x="12076" y="20496"/>
                </a:cubicBezTo>
                <a:cubicBezTo>
                  <a:pt x="12094" y="20431"/>
                  <a:pt x="12114" y="20368"/>
                  <a:pt x="12135" y="20303"/>
                </a:cubicBezTo>
                <a:cubicBezTo>
                  <a:pt x="12217" y="20044"/>
                  <a:pt x="12320" y="19791"/>
                  <a:pt x="12444" y="19546"/>
                </a:cubicBezTo>
                <a:cubicBezTo>
                  <a:pt x="12935" y="18564"/>
                  <a:pt x="13762" y="17718"/>
                  <a:pt x="14798" y="17165"/>
                </a:cubicBezTo>
                <a:cubicBezTo>
                  <a:pt x="15832" y="16608"/>
                  <a:pt x="17063" y="16343"/>
                  <a:pt x="18273" y="16412"/>
                </a:cubicBezTo>
                <a:cubicBezTo>
                  <a:pt x="18576" y="16429"/>
                  <a:pt x="18877" y="16465"/>
                  <a:pt x="19173" y="16522"/>
                </a:cubicBezTo>
                <a:cubicBezTo>
                  <a:pt x="19322" y="16550"/>
                  <a:pt x="19469" y="16583"/>
                  <a:pt x="19615" y="16621"/>
                </a:cubicBezTo>
                <a:cubicBezTo>
                  <a:pt x="19687" y="16640"/>
                  <a:pt x="19760" y="16660"/>
                  <a:pt x="19832" y="16681"/>
                </a:cubicBezTo>
                <a:cubicBezTo>
                  <a:pt x="19846" y="16685"/>
                  <a:pt x="19859" y="16689"/>
                  <a:pt x="19873" y="16693"/>
                </a:cubicBezTo>
                <a:cubicBezTo>
                  <a:pt x="19893" y="16698"/>
                  <a:pt x="19913" y="16704"/>
                  <a:pt x="19933" y="16709"/>
                </a:cubicBezTo>
                <a:cubicBezTo>
                  <a:pt x="19975" y="16717"/>
                  <a:pt x="20008" y="16723"/>
                  <a:pt x="20046" y="16728"/>
                </a:cubicBezTo>
                <a:cubicBezTo>
                  <a:pt x="20121" y="16737"/>
                  <a:pt x="20198" y="16740"/>
                  <a:pt x="20274" y="16736"/>
                </a:cubicBezTo>
                <a:cubicBezTo>
                  <a:pt x="20578" y="16722"/>
                  <a:pt x="20847" y="16602"/>
                  <a:pt x="21043" y="16446"/>
                </a:cubicBezTo>
                <a:cubicBezTo>
                  <a:pt x="21241" y="16289"/>
                  <a:pt x="21385" y="16092"/>
                  <a:pt x="21461" y="15863"/>
                </a:cubicBezTo>
                <a:cubicBezTo>
                  <a:pt x="21538" y="15636"/>
                  <a:pt x="21536" y="15362"/>
                  <a:pt x="21413" y="15118"/>
                </a:cubicBezTo>
                <a:cubicBezTo>
                  <a:pt x="21353" y="14997"/>
                  <a:pt x="21267" y="14888"/>
                  <a:pt x="21170" y="14801"/>
                </a:cubicBezTo>
                <a:cubicBezTo>
                  <a:pt x="21157" y="14789"/>
                  <a:pt x="21145" y="14778"/>
                  <a:pt x="21133" y="14768"/>
                </a:cubicBezTo>
                <a:cubicBezTo>
                  <a:pt x="21122" y="14759"/>
                  <a:pt x="21110" y="14751"/>
                  <a:pt x="21100" y="14742"/>
                </a:cubicBezTo>
                <a:cubicBezTo>
                  <a:pt x="21085" y="14730"/>
                  <a:pt x="21070" y="14716"/>
                  <a:pt x="21055" y="14704"/>
                </a:cubicBezTo>
                <a:cubicBezTo>
                  <a:pt x="21028" y="14682"/>
                  <a:pt x="20999" y="14660"/>
                  <a:pt x="20971" y="14637"/>
                </a:cubicBezTo>
                <a:cubicBezTo>
                  <a:pt x="20086" y="13898"/>
                  <a:pt x="19447" y="12932"/>
                  <a:pt x="19183" y="11888"/>
                </a:cubicBezTo>
                <a:cubicBezTo>
                  <a:pt x="18915" y="10846"/>
                  <a:pt x="19029" y="9731"/>
                  <a:pt x="19498" y="8744"/>
                </a:cubicBezTo>
                <a:cubicBezTo>
                  <a:pt x="19731" y="8250"/>
                  <a:pt x="20049" y="7787"/>
                  <a:pt x="20437" y="7375"/>
                </a:cubicBezTo>
                <a:cubicBezTo>
                  <a:pt x="20631" y="7168"/>
                  <a:pt x="20842" y="6975"/>
                  <a:pt x="21069" y="6796"/>
                </a:cubicBezTo>
                <a:cubicBezTo>
                  <a:pt x="21086" y="6782"/>
                  <a:pt x="21104" y="6768"/>
                  <a:pt x="21121" y="6753"/>
                </a:cubicBezTo>
                <a:cubicBezTo>
                  <a:pt x="21140" y="6737"/>
                  <a:pt x="21177" y="6705"/>
                  <a:pt x="21195" y="6686"/>
                </a:cubicBezTo>
                <a:cubicBezTo>
                  <a:pt x="21240" y="6643"/>
                  <a:pt x="21283" y="6596"/>
                  <a:pt x="21321" y="6544"/>
                </a:cubicBezTo>
                <a:cubicBezTo>
                  <a:pt x="21399" y="6442"/>
                  <a:pt x="21460" y="6324"/>
                  <a:pt x="21494" y="6197"/>
                </a:cubicBezTo>
                <a:cubicBezTo>
                  <a:pt x="21566" y="5944"/>
                  <a:pt x="21522" y="5678"/>
                  <a:pt x="21405" y="5461"/>
                </a:cubicBezTo>
                <a:cubicBezTo>
                  <a:pt x="21288" y="5243"/>
                  <a:pt x="21103" y="5063"/>
                  <a:pt x="20865" y="4939"/>
                </a:cubicBezTo>
                <a:cubicBezTo>
                  <a:pt x="20628" y="4815"/>
                  <a:pt x="20329" y="4759"/>
                  <a:pt x="20048" y="4795"/>
                </a:cubicBezTo>
                <a:cubicBezTo>
                  <a:pt x="19978" y="4804"/>
                  <a:pt x="19909" y="4817"/>
                  <a:pt x="19844" y="4835"/>
                </a:cubicBezTo>
                <a:cubicBezTo>
                  <a:pt x="19803" y="4846"/>
                  <a:pt x="19762" y="4858"/>
                  <a:pt x="19722" y="4869"/>
                </a:cubicBezTo>
                <a:cubicBezTo>
                  <a:pt x="19653" y="4888"/>
                  <a:pt x="19578" y="4908"/>
                  <a:pt x="19506" y="4926"/>
                </a:cubicBezTo>
                <a:cubicBezTo>
                  <a:pt x="19359" y="4961"/>
                  <a:pt x="19210" y="4992"/>
                  <a:pt x="19061" y="5018"/>
                </a:cubicBezTo>
                <a:cubicBezTo>
                  <a:pt x="18464" y="5122"/>
                  <a:pt x="17850" y="5149"/>
                  <a:pt x="17247" y="5096"/>
                </a:cubicBezTo>
                <a:cubicBezTo>
                  <a:pt x="16038" y="4993"/>
                  <a:pt x="14879" y="4552"/>
                  <a:pt x="13962" y="3850"/>
                </a:cubicBezTo>
                <a:cubicBezTo>
                  <a:pt x="13042" y="3152"/>
                  <a:pt x="12373" y="2202"/>
                  <a:pt x="12076" y="1166"/>
                </a:cubicBezTo>
                <a:cubicBezTo>
                  <a:pt x="12058" y="1101"/>
                  <a:pt x="12040" y="1035"/>
                  <a:pt x="12024" y="970"/>
                </a:cubicBezTo>
                <a:cubicBezTo>
                  <a:pt x="12015" y="933"/>
                  <a:pt x="12007" y="897"/>
                  <a:pt x="11999" y="860"/>
                </a:cubicBezTo>
                <a:cubicBezTo>
                  <a:pt x="11996" y="851"/>
                  <a:pt x="11993" y="842"/>
                  <a:pt x="11991" y="833"/>
                </a:cubicBezTo>
                <a:cubicBezTo>
                  <a:pt x="11985" y="814"/>
                  <a:pt x="11981" y="795"/>
                  <a:pt x="11975" y="776"/>
                </a:cubicBezTo>
                <a:cubicBezTo>
                  <a:pt x="11964" y="744"/>
                  <a:pt x="11952" y="714"/>
                  <a:pt x="11938" y="683"/>
                </a:cubicBezTo>
                <a:cubicBezTo>
                  <a:pt x="11830" y="436"/>
                  <a:pt x="11599" y="233"/>
                  <a:pt x="11351" y="127"/>
                </a:cubicBezTo>
                <a:cubicBezTo>
                  <a:pt x="11102" y="18"/>
                  <a:pt x="10837" y="-17"/>
                  <a:pt x="10576" y="7"/>
                </a:cubicBezTo>
                <a:close/>
                <a:moveTo>
                  <a:pt x="10690" y="939"/>
                </a:moveTo>
                <a:cubicBezTo>
                  <a:pt x="10756" y="932"/>
                  <a:pt x="10831" y="943"/>
                  <a:pt x="10877" y="965"/>
                </a:cubicBezTo>
                <a:cubicBezTo>
                  <a:pt x="10925" y="987"/>
                  <a:pt x="10938" y="1005"/>
                  <a:pt x="10951" y="1030"/>
                </a:cubicBezTo>
                <a:cubicBezTo>
                  <a:pt x="10952" y="1034"/>
                  <a:pt x="10955" y="1037"/>
                  <a:pt x="10957" y="1040"/>
                </a:cubicBezTo>
                <a:cubicBezTo>
                  <a:pt x="10959" y="1048"/>
                  <a:pt x="10961" y="1055"/>
                  <a:pt x="10962" y="1063"/>
                </a:cubicBezTo>
                <a:cubicBezTo>
                  <a:pt x="10971" y="1097"/>
                  <a:pt x="10978" y="1132"/>
                  <a:pt x="10986" y="1167"/>
                </a:cubicBezTo>
                <a:cubicBezTo>
                  <a:pt x="11004" y="1244"/>
                  <a:pt x="11024" y="1321"/>
                  <a:pt x="11046" y="1397"/>
                </a:cubicBezTo>
                <a:cubicBezTo>
                  <a:pt x="11396" y="2620"/>
                  <a:pt x="12185" y="3739"/>
                  <a:pt x="13268" y="4560"/>
                </a:cubicBezTo>
                <a:cubicBezTo>
                  <a:pt x="13808" y="4971"/>
                  <a:pt x="14419" y="5310"/>
                  <a:pt x="15076" y="5559"/>
                </a:cubicBezTo>
                <a:cubicBezTo>
                  <a:pt x="15732" y="5808"/>
                  <a:pt x="16433" y="5965"/>
                  <a:pt x="17142" y="6027"/>
                </a:cubicBezTo>
                <a:cubicBezTo>
                  <a:pt x="17851" y="6091"/>
                  <a:pt x="18569" y="6058"/>
                  <a:pt x="19267" y="5936"/>
                </a:cubicBezTo>
                <a:cubicBezTo>
                  <a:pt x="19441" y="5906"/>
                  <a:pt x="19615" y="5871"/>
                  <a:pt x="19786" y="5830"/>
                </a:cubicBezTo>
                <a:cubicBezTo>
                  <a:pt x="19872" y="5809"/>
                  <a:pt x="19955" y="5788"/>
                  <a:pt x="20044" y="5763"/>
                </a:cubicBezTo>
                <a:cubicBezTo>
                  <a:pt x="20082" y="5753"/>
                  <a:pt x="20119" y="5741"/>
                  <a:pt x="20157" y="5731"/>
                </a:cubicBezTo>
                <a:cubicBezTo>
                  <a:pt x="20170" y="5727"/>
                  <a:pt x="20182" y="5725"/>
                  <a:pt x="20194" y="5724"/>
                </a:cubicBezTo>
                <a:cubicBezTo>
                  <a:pt x="20240" y="5719"/>
                  <a:pt x="20282" y="5725"/>
                  <a:pt x="20330" y="5749"/>
                </a:cubicBezTo>
                <a:cubicBezTo>
                  <a:pt x="20377" y="5773"/>
                  <a:pt x="20423" y="5816"/>
                  <a:pt x="20447" y="5861"/>
                </a:cubicBezTo>
                <a:cubicBezTo>
                  <a:pt x="20471" y="5907"/>
                  <a:pt x="20472" y="5946"/>
                  <a:pt x="20464" y="5976"/>
                </a:cubicBezTo>
                <a:cubicBezTo>
                  <a:pt x="20460" y="5992"/>
                  <a:pt x="20451" y="6007"/>
                  <a:pt x="20437" y="6026"/>
                </a:cubicBezTo>
                <a:cubicBezTo>
                  <a:pt x="20430" y="6035"/>
                  <a:pt x="20422" y="6045"/>
                  <a:pt x="20412" y="6055"/>
                </a:cubicBezTo>
                <a:cubicBezTo>
                  <a:pt x="20408" y="6058"/>
                  <a:pt x="20404" y="6063"/>
                  <a:pt x="20400" y="6067"/>
                </a:cubicBezTo>
                <a:cubicBezTo>
                  <a:pt x="20387" y="6077"/>
                  <a:pt x="20374" y="6087"/>
                  <a:pt x="20361" y="6098"/>
                </a:cubicBezTo>
                <a:cubicBezTo>
                  <a:pt x="20096" y="6307"/>
                  <a:pt x="19848" y="6534"/>
                  <a:pt x="19620" y="6776"/>
                </a:cubicBezTo>
                <a:cubicBezTo>
                  <a:pt x="19166" y="7259"/>
                  <a:pt x="18792" y="7802"/>
                  <a:pt x="18518" y="8384"/>
                </a:cubicBezTo>
                <a:cubicBezTo>
                  <a:pt x="17967" y="9545"/>
                  <a:pt x="17832" y="10861"/>
                  <a:pt x="18149" y="12092"/>
                </a:cubicBezTo>
                <a:cubicBezTo>
                  <a:pt x="18461" y="13325"/>
                  <a:pt x="19212" y="14457"/>
                  <a:pt x="20242" y="15317"/>
                </a:cubicBezTo>
                <a:cubicBezTo>
                  <a:pt x="20298" y="15362"/>
                  <a:pt x="20351" y="15407"/>
                  <a:pt x="20406" y="15453"/>
                </a:cubicBezTo>
                <a:cubicBezTo>
                  <a:pt x="20424" y="15469"/>
                  <a:pt x="20435" y="15481"/>
                  <a:pt x="20441" y="15494"/>
                </a:cubicBezTo>
                <a:cubicBezTo>
                  <a:pt x="20452" y="15517"/>
                  <a:pt x="20457" y="15552"/>
                  <a:pt x="20441" y="15604"/>
                </a:cubicBezTo>
                <a:cubicBezTo>
                  <a:pt x="20425" y="15654"/>
                  <a:pt x="20383" y="15711"/>
                  <a:pt x="20336" y="15748"/>
                </a:cubicBezTo>
                <a:cubicBezTo>
                  <a:pt x="20287" y="15786"/>
                  <a:pt x="20243" y="15799"/>
                  <a:pt x="20217" y="15799"/>
                </a:cubicBezTo>
                <a:cubicBezTo>
                  <a:pt x="20210" y="15800"/>
                  <a:pt x="20161" y="15791"/>
                  <a:pt x="20161" y="15791"/>
                </a:cubicBezTo>
                <a:cubicBezTo>
                  <a:pt x="20157" y="15790"/>
                  <a:pt x="20001" y="15744"/>
                  <a:pt x="19916" y="15722"/>
                </a:cubicBezTo>
                <a:cubicBezTo>
                  <a:pt x="19745" y="15678"/>
                  <a:pt x="19573" y="15638"/>
                  <a:pt x="19399" y="15605"/>
                </a:cubicBezTo>
                <a:cubicBezTo>
                  <a:pt x="19051" y="15539"/>
                  <a:pt x="18695" y="15496"/>
                  <a:pt x="18339" y="15477"/>
                </a:cubicBezTo>
                <a:cubicBezTo>
                  <a:pt x="16916" y="15396"/>
                  <a:pt x="15467" y="15707"/>
                  <a:pt x="14248" y="16364"/>
                </a:cubicBezTo>
                <a:cubicBezTo>
                  <a:pt x="13023" y="17017"/>
                  <a:pt x="12047" y="18016"/>
                  <a:pt x="11472" y="19165"/>
                </a:cubicBezTo>
                <a:cubicBezTo>
                  <a:pt x="11327" y="19452"/>
                  <a:pt x="11208" y="19748"/>
                  <a:pt x="11112" y="20050"/>
                </a:cubicBezTo>
                <a:cubicBezTo>
                  <a:pt x="11088" y="20126"/>
                  <a:pt x="11065" y="20201"/>
                  <a:pt x="11044" y="20277"/>
                </a:cubicBezTo>
                <a:cubicBezTo>
                  <a:pt x="11024" y="20349"/>
                  <a:pt x="11002" y="20449"/>
                  <a:pt x="10992" y="20490"/>
                </a:cubicBezTo>
                <a:cubicBezTo>
                  <a:pt x="10984" y="20517"/>
                  <a:pt x="10966" y="20544"/>
                  <a:pt x="10920" y="20575"/>
                </a:cubicBezTo>
                <a:cubicBezTo>
                  <a:pt x="10874" y="20606"/>
                  <a:pt x="10803" y="20629"/>
                  <a:pt x="10739" y="20632"/>
                </a:cubicBezTo>
                <a:cubicBezTo>
                  <a:pt x="10674" y="20636"/>
                  <a:pt x="10625" y="20620"/>
                  <a:pt x="10603" y="20606"/>
                </a:cubicBezTo>
                <a:cubicBezTo>
                  <a:pt x="10582" y="20593"/>
                  <a:pt x="10562" y="20572"/>
                  <a:pt x="10545" y="20521"/>
                </a:cubicBezTo>
                <a:cubicBezTo>
                  <a:pt x="10544" y="20518"/>
                  <a:pt x="10537" y="20497"/>
                  <a:pt x="10535" y="20488"/>
                </a:cubicBezTo>
                <a:cubicBezTo>
                  <a:pt x="10531" y="20472"/>
                  <a:pt x="10529" y="20456"/>
                  <a:pt x="10525" y="20440"/>
                </a:cubicBezTo>
                <a:cubicBezTo>
                  <a:pt x="10516" y="20401"/>
                  <a:pt x="10505" y="20363"/>
                  <a:pt x="10496" y="20325"/>
                </a:cubicBezTo>
                <a:cubicBezTo>
                  <a:pt x="10477" y="20248"/>
                  <a:pt x="10457" y="20171"/>
                  <a:pt x="10434" y="20095"/>
                </a:cubicBezTo>
                <a:cubicBezTo>
                  <a:pt x="10072" y="18874"/>
                  <a:pt x="9270" y="17762"/>
                  <a:pt x="8179" y="16951"/>
                </a:cubicBezTo>
                <a:cubicBezTo>
                  <a:pt x="7092" y="16135"/>
                  <a:pt x="5714" y="15623"/>
                  <a:pt x="4293" y="15509"/>
                </a:cubicBezTo>
                <a:cubicBezTo>
                  <a:pt x="3583" y="15451"/>
                  <a:pt x="2864" y="15490"/>
                  <a:pt x="2167" y="15619"/>
                </a:cubicBezTo>
                <a:cubicBezTo>
                  <a:pt x="1992" y="15652"/>
                  <a:pt x="1819" y="15689"/>
                  <a:pt x="1648" y="15732"/>
                </a:cubicBezTo>
                <a:cubicBezTo>
                  <a:pt x="1605" y="15743"/>
                  <a:pt x="1562" y="15755"/>
                  <a:pt x="1519" y="15767"/>
                </a:cubicBezTo>
                <a:cubicBezTo>
                  <a:pt x="1385" y="15804"/>
                  <a:pt x="1252" y="15803"/>
                  <a:pt x="1169" y="15677"/>
                </a:cubicBezTo>
                <a:cubicBezTo>
                  <a:pt x="1064" y="15516"/>
                  <a:pt x="1175" y="15420"/>
                  <a:pt x="1199" y="15401"/>
                </a:cubicBezTo>
                <a:cubicBezTo>
                  <a:pt x="1231" y="15374"/>
                  <a:pt x="1263" y="15347"/>
                  <a:pt x="1296" y="15321"/>
                </a:cubicBezTo>
                <a:cubicBezTo>
                  <a:pt x="1554" y="15104"/>
                  <a:pt x="1794" y="14872"/>
                  <a:pt x="2013" y="14624"/>
                </a:cubicBezTo>
                <a:cubicBezTo>
                  <a:pt x="2451" y="14129"/>
                  <a:pt x="2806" y="13573"/>
                  <a:pt x="3059" y="12985"/>
                </a:cubicBezTo>
                <a:cubicBezTo>
                  <a:pt x="3570" y="11808"/>
                  <a:pt x="3690" y="10516"/>
                  <a:pt x="3374" y="9321"/>
                </a:cubicBezTo>
                <a:cubicBezTo>
                  <a:pt x="3218" y="8723"/>
                  <a:pt x="2957" y="8147"/>
                  <a:pt x="2596" y="7620"/>
                </a:cubicBezTo>
                <a:cubicBezTo>
                  <a:pt x="2237" y="7093"/>
                  <a:pt x="1772" y="6610"/>
                  <a:pt x="1237" y="6202"/>
                </a:cubicBezTo>
                <a:cubicBezTo>
                  <a:pt x="1226" y="6214"/>
                  <a:pt x="1214" y="6225"/>
                  <a:pt x="1202" y="6237"/>
                </a:cubicBezTo>
                <a:lnTo>
                  <a:pt x="1200" y="6237"/>
                </a:lnTo>
                <a:cubicBezTo>
                  <a:pt x="1212" y="6225"/>
                  <a:pt x="1224" y="6213"/>
                  <a:pt x="1235" y="6201"/>
                </a:cubicBezTo>
                <a:cubicBezTo>
                  <a:pt x="1159" y="6143"/>
                  <a:pt x="1110" y="6084"/>
                  <a:pt x="1088" y="6034"/>
                </a:cubicBezTo>
                <a:cubicBezTo>
                  <a:pt x="1066" y="5985"/>
                  <a:pt x="1066" y="5946"/>
                  <a:pt x="1076" y="5912"/>
                </a:cubicBezTo>
                <a:cubicBezTo>
                  <a:pt x="1087" y="5879"/>
                  <a:pt x="1112" y="5849"/>
                  <a:pt x="1144" y="5830"/>
                </a:cubicBezTo>
                <a:cubicBezTo>
                  <a:pt x="1177" y="5812"/>
                  <a:pt x="1215" y="5802"/>
                  <a:pt x="1274" y="5806"/>
                </a:cubicBezTo>
                <a:cubicBezTo>
                  <a:pt x="1304" y="5809"/>
                  <a:pt x="1337" y="5813"/>
                  <a:pt x="1375" y="5827"/>
                </a:cubicBezTo>
                <a:cubicBezTo>
                  <a:pt x="1413" y="5840"/>
                  <a:pt x="1452" y="5854"/>
                  <a:pt x="1490" y="5866"/>
                </a:cubicBezTo>
                <a:cubicBezTo>
                  <a:pt x="1532" y="5880"/>
                  <a:pt x="1573" y="5892"/>
                  <a:pt x="1614" y="5906"/>
                </a:cubicBezTo>
                <a:cubicBezTo>
                  <a:pt x="1783" y="5958"/>
                  <a:pt x="1954" y="6002"/>
                  <a:pt x="2126" y="6039"/>
                </a:cubicBezTo>
                <a:cubicBezTo>
                  <a:pt x="2469" y="6113"/>
                  <a:pt x="2817" y="6157"/>
                  <a:pt x="3166" y="6173"/>
                </a:cubicBezTo>
                <a:cubicBezTo>
                  <a:pt x="4564" y="6236"/>
                  <a:pt x="5943" y="5861"/>
                  <a:pt x="7166" y="5228"/>
                </a:cubicBezTo>
                <a:cubicBezTo>
                  <a:pt x="8399" y="4590"/>
                  <a:pt x="9395" y="3609"/>
                  <a:pt x="9989" y="2465"/>
                </a:cubicBezTo>
                <a:cubicBezTo>
                  <a:pt x="10138" y="2179"/>
                  <a:pt x="10261" y="1883"/>
                  <a:pt x="10360" y="1581"/>
                </a:cubicBezTo>
                <a:cubicBezTo>
                  <a:pt x="10410" y="1429"/>
                  <a:pt x="10452" y="1280"/>
                  <a:pt x="10490" y="1123"/>
                </a:cubicBezTo>
                <a:cubicBezTo>
                  <a:pt x="10494" y="1105"/>
                  <a:pt x="10499" y="1087"/>
                  <a:pt x="10504" y="1069"/>
                </a:cubicBezTo>
                <a:cubicBezTo>
                  <a:pt x="10505" y="1064"/>
                  <a:pt x="10506" y="1059"/>
                  <a:pt x="10508" y="1054"/>
                </a:cubicBezTo>
                <a:cubicBezTo>
                  <a:pt x="10508" y="1051"/>
                  <a:pt x="10509" y="1048"/>
                  <a:pt x="10510" y="1045"/>
                </a:cubicBezTo>
                <a:cubicBezTo>
                  <a:pt x="10513" y="1036"/>
                  <a:pt x="10516" y="1028"/>
                  <a:pt x="10519" y="1021"/>
                </a:cubicBezTo>
                <a:cubicBezTo>
                  <a:pt x="10527" y="1008"/>
                  <a:pt x="10534" y="999"/>
                  <a:pt x="10547" y="989"/>
                </a:cubicBezTo>
                <a:cubicBezTo>
                  <a:pt x="10570" y="968"/>
                  <a:pt x="10623" y="945"/>
                  <a:pt x="10690" y="939"/>
                </a:cubicBezTo>
                <a:close/>
              </a:path>
            </a:pathLst>
          </a:custGeom>
          <a:solidFill>
            <a:srgbClr val="FFFFFF">
              <a:lumMod val="95000"/>
            </a:srgbClr>
          </a:solidFill>
        </p:spPr>
        <p:txBody>
          <a:bodyPr vert="horz" anchor="ctr" wrap="square" tIns="45720" lIns="91440" bIns="45720" rIns="91440">
            <a:normAutofit/>
          </a:bodyPr>
          <a:p>
            <a:pPr algn="ctr" marL="0"/>
          </a:p>
        </p:txBody>
      </p:sp>
      <p:sp>
        <p:nvSpPr>
          <p:cNvPr name="TextBox 8" id="8"/>
          <p:cNvSpPr txBox="true"/>
          <p:nvPr/>
        </p:nvSpPr>
        <p:spPr>
          <a:xfrm>
            <a:off x="8337206" y="3586331"/>
            <a:ext cx="3180900" cy="585610"/>
          </a:xfrm>
          <a:prstGeom prst="rect">
            <a:avLst/>
          </a:prstGeom>
          <a:noFill/>
        </p:spPr>
        <p:txBody>
          <a:bodyPr anchor="t" rtlCol="false" vert="horz" wrap="square" tIns="45720" lIns="91440" bIns="45720" rIns="91440">
            <a:spAutoFit/>
          </a:bodyPr>
          <a:lstStyle/>
          <a:p>
            <a:pPr algn="r" marL="0">
              <a:lnSpc>
                <a:spcPct val="120000"/>
              </a:lnSpc>
              <a:defRPr/>
            </a:pPr>
            <a:r>
              <a:rPr lang="en-US" b="false" i="false" sz="1400" baseline="0" u="none">
                <a:solidFill>
                  <a:srgbClr val="000000"/>
                </a:solidFill>
                <a:latin typeface="Arial"/>
                <a:ea typeface="Arial"/>
              </a:rPr>
              <a:t>The integration of attention mechanisms allows GANs to focus on specific regions within images, increasing the detailed quality of samples. This layer helps the generator produce sharper and more contextually relevant images.</a:t>
            </a:r>
            <a:endParaRPr lang="en-US" sz="1100"/>
          </a:p>
        </p:txBody>
      </p:sp>
      <p:sp>
        <p:nvSpPr>
          <p:cNvPr name="AutoShape 9" id="9"/>
          <p:cNvSpPr/>
          <p:nvPr/>
        </p:nvSpPr>
        <p:spPr>
          <a:xfrm>
            <a:off x="8337206" y="3230746"/>
            <a:ext cx="3180900" cy="342145"/>
          </a:xfrm>
          <a:prstGeom prst="rect">
            <a:avLst/>
          </a:prstGeom>
        </p:spPr>
        <p:txBody>
          <a:bodyPr vert="horz" anchor="t" wrap="square" tIns="45720" lIns="91440" bIns="45720" rIns="91440">
            <a:spAutoFit/>
          </a:bodyPr>
          <a:p>
            <a:pPr algn="r" marL="0">
              <a:lnSpc>
                <a:spcPct val="110000"/>
              </a:lnSpc>
              <a:spcBef>
                <a:spcPct val="0"/>
              </a:spcBef>
            </a:pPr>
            <a:r>
              <a:rPr lang="en-US" b="true" i="false" sz="1600" baseline="0" u="none">
                <a:solidFill>
                  <a:srgbClr val="000000"/>
                </a:solidFill>
                <a:latin typeface="Arial"/>
                <a:ea typeface="Arial"/>
              </a:rPr>
              <a:t>Attention Mechanisms</a:t>
            </a:r>
          </a:p>
        </p:txBody>
      </p:sp>
      <p:sp>
        <p:nvSpPr>
          <p:cNvPr name="TextBox 10" id="10"/>
          <p:cNvSpPr txBox="true"/>
          <p:nvPr/>
        </p:nvSpPr>
        <p:spPr>
          <a:xfrm>
            <a:off x="672306" y="3586331"/>
            <a:ext cx="3180900" cy="585610"/>
          </a:xfrm>
          <a:prstGeom prst="rect">
            <a:avLst/>
          </a:prstGeom>
          <a:noFill/>
        </p:spPr>
        <p:txBody>
          <a:bodyPr anchor="t" rtlCol="false" vert="horz" wrap="square" tIns="45720" lIns="91440" bIns="45720" rIns="91440">
            <a:spAutoFit/>
          </a:bodyPr>
          <a:lstStyle/>
          <a:p>
            <a:pPr algn="l" marL="0">
              <a:lnSpc>
                <a:spcPct val="120000"/>
              </a:lnSpc>
              <a:defRPr/>
            </a:pPr>
            <a:r>
              <a:rPr lang="en-US" b="false" i="false" sz="1400" baseline="0" u="none">
                <a:solidFill>
                  <a:srgbClr val="000000"/>
                </a:solidFill>
                <a:latin typeface="Arial"/>
                <a:ea typeface="Arial"/>
              </a:rPr>
              <a:t>Spectral normalization controls the Lipschitz continuity of the discriminator, stabilizing training and improving generated image quality. This technique allows GANs to produce smoother and more varied outputs.</a:t>
            </a:r>
            <a:endParaRPr lang="en-US" sz="1100"/>
          </a:p>
        </p:txBody>
      </p:sp>
      <p:sp>
        <p:nvSpPr>
          <p:cNvPr name="AutoShape 11" id="11"/>
          <p:cNvSpPr/>
          <p:nvPr/>
        </p:nvSpPr>
        <p:spPr>
          <a:xfrm>
            <a:off x="672306" y="3230746"/>
            <a:ext cx="3180900" cy="342145"/>
          </a:xfrm>
          <a:prstGeom prst="rect">
            <a:avLst/>
          </a:prstGeom>
        </p:spPr>
        <p:txBody>
          <a:bodyPr vert="horz" anchor="t" wrap="square" tIns="45720" lIns="91440" bIns="45720" rIns="91440">
            <a:spAutoFit/>
          </a:bodyPr>
          <a:p>
            <a:pPr algn="l" marL="0">
              <a:lnSpc>
                <a:spcPct val="110000"/>
              </a:lnSpc>
              <a:spcBef>
                <a:spcPct val="0"/>
              </a:spcBef>
            </a:pPr>
            <a:r>
              <a:rPr lang="en-US" b="true" i="false" sz="1600" baseline="0" u="none">
                <a:solidFill>
                  <a:srgbClr val="000000"/>
                </a:solidFill>
                <a:latin typeface="Arial"/>
                <a:ea typeface="Arial"/>
              </a:rPr>
              <a:t>Spectral Normalization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5494441" y="3589942"/>
            <a:ext cx="5419185" cy="895350"/>
          </a:xfrm>
        </p:spPr>
        <p:txBody>
          <a:bodyPr vert="horz" anchor="b" tIns="45720" lIns="91440" bIns="45720" rIns="91440">
            <a:normAutofit/>
          </a:bodyPr>
          <a:p>
            <a:pPr algn="l">
              <a:lnSpc>
                <a:spcPct val="90000"/>
              </a:lnSpc>
              <a:spcBef>
                <a:spcPct val="0"/>
              </a:spcBef>
            </a:pPr>
            <a:r>
              <a:rPr lang="en-US" b="true" i="false" sz="2400" baseline="0" u="none">
                <a:solidFill>
                  <a:srgbClr val="000000"/>
                </a:solidFill>
                <a:latin typeface="+mn-ea"/>
                <a:ea typeface="+mn-ea"/>
              </a:rPr>
              <a:t>Future Perspectives of GANs</a:t>
            </a:r>
          </a:p>
        </p:txBody>
      </p:sp>
      <p:sp>
        <p:nvSpPr>
          <p:cNvPr name="TextBox 3" id="3"/>
          <p:cNvSpPr txBox="true"/>
          <p:nvPr/>
        </p:nvSpPr>
        <p:spPr>
          <a:xfrm>
            <a:off x="2890057" y="3589942"/>
            <a:ext cx="424637" cy="1504950"/>
          </a:xfrm>
          <a:prstGeom prst="rect">
            <a:avLst/>
          </a:prstGeom>
          <a:noFill/>
        </p:spPr>
        <p:txBody>
          <a:bodyPr anchor="t" rtlCol="false" vert="horz" wrap="none" tIns="45720" lIns="91440" bIns="45720" rIns="91440">
            <a:prstTxWarp prst="textPlain">
              <a:avLst/>
            </a:prstTxWarp>
            <a:spAutoFit/>
          </a:bodyPr>
          <a:lstStyle/>
          <a:p>
            <a:pPr algn="l" marL="0">
              <a:defRPr/>
            </a:pPr>
            <a:r>
              <a:rPr lang="en-US" b="false" i="false" spc="100" baseline="0" u="none">
                <a:solidFill>
                  <a:schemeClr val="accent1"/>
                </a:solidFill>
                <a:latin typeface="Arial"/>
                <a:ea typeface="Arial"/>
              </a:rPr>
              <a:t>/</a:t>
            </a:r>
            <a:endParaRPr lang="en-US" sz="1100"/>
          </a:p>
        </p:txBody>
      </p:sp>
      <p:sp>
        <p:nvSpPr>
          <p:cNvPr name="TextBox 4" id="4"/>
          <p:cNvSpPr txBox="true"/>
          <p:nvPr/>
        </p:nvSpPr>
        <p:spPr>
          <a:xfrm>
            <a:off x="3203232" y="3411393"/>
            <a:ext cx="1887631" cy="1862048"/>
          </a:xfrm>
          <a:prstGeom prst="rect">
            <a:avLst/>
          </a:prstGeom>
          <a:noFill/>
        </p:spPr>
        <p:txBody>
          <a:bodyPr anchor="t" rtlCol="false" vert="horz" wrap="square" tIns="45720" lIns="91440" bIns="45720" rIns="91440">
            <a:spAutoFit/>
          </a:bodyPr>
          <a:lstStyle/>
          <a:p>
            <a:pPr algn="l" marL="0">
              <a:defRPr/>
            </a:pPr>
            <a:r>
              <a:rPr lang="en-US" b="false" i="false" sz="11500" spc="100" baseline="0" u="none">
                <a:solidFill>
                  <a:schemeClr val="accent1"/>
                </a:solidFill>
                <a:latin typeface="Arial"/>
                <a:ea typeface="Arial"/>
              </a:rPr>
              <a:t>05</a:t>
            </a:r>
            <a:endParaRPr lang="en-US" sz="1100"/>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Emerging Trends</a:t>
            </a:r>
          </a:p>
        </p:txBody>
      </p:sp>
      <p:sp>
        <p:nvSpPr>
          <p:cNvPr name="AutoShape 3" id="3"/>
          <p:cNvSpPr/>
          <p:nvPr/>
        </p:nvSpPr>
        <p:spPr>
          <a:xfrm>
            <a:off x="734756" y="1314282"/>
            <a:ext cx="5272293" cy="2224470"/>
          </a:xfrm>
          <a:prstGeom prst="roundRect">
            <a:avLst>
              <a:gd name="adj" fmla="val 0"/>
            </a:avLst>
          </a:prstGeom>
          <a:blipFill>
            <a:blip r:embed="rId2"/>
            <a:stretch>
              <a:fillRect t="-45063" l="0" b="-44548" r="0"/>
            </a:stretch>
          </a:blipFill>
          <a:ln cap="flat" cmpd="sng">
            <a:prstDash val="solid"/>
          </a:ln>
        </p:spPr>
        <p:txBody>
          <a:bodyPr vert="horz" rot="0" anchor="t" wrap="square" tIns="45720" lIns="91440" bIns="45720" rIns="91440">
            <a:prstTxWarp prst="textNoShape">
              <a:avLst/>
            </a:prstTxWarp>
            <a:noAutofit/>
          </a:bodyPr>
          <a:p>
            <a:pPr algn="ctr" marL="0"/>
          </a:p>
        </p:txBody>
      </p:sp>
      <p:sp>
        <p:nvSpPr>
          <p:cNvPr name="AutoShape 4" id="4"/>
          <p:cNvSpPr/>
          <p:nvPr/>
        </p:nvSpPr>
        <p:spPr>
          <a:xfrm>
            <a:off x="734756" y="3660443"/>
            <a:ext cx="5272293" cy="2224470"/>
          </a:xfrm>
          <a:prstGeom prst="roundRect">
            <a:avLst>
              <a:gd name="adj" fmla="val 0"/>
            </a:avLst>
          </a:prstGeom>
          <a:blipFill>
            <a:blip r:embed="rId3"/>
            <a:stretch>
              <a:fillRect t="-129109" l="0" b="-127646" r="0"/>
            </a:stretch>
          </a:blipFill>
          <a:ln cap="flat" cmpd="sng">
            <a:prstDash val="solid"/>
          </a:ln>
        </p:spPr>
        <p:txBody>
          <a:bodyPr vert="horz" rot="0" anchor="t" wrap="square" tIns="45720" lIns="91440" bIns="45720" rIns="91440">
            <a:prstTxWarp prst="textNoShape">
              <a:avLst/>
            </a:prstTxWarp>
            <a:noAutofit/>
          </a:bodyPr>
          <a:p>
            <a:pPr algn="ctr" marL="0"/>
          </a:p>
        </p:txBody>
      </p:sp>
      <p:sp>
        <p:nvSpPr>
          <p:cNvPr name="AutoShape 5" id="5"/>
          <p:cNvSpPr/>
          <p:nvPr/>
        </p:nvSpPr>
        <p:spPr>
          <a:xfrm>
            <a:off x="7052881" y="1629606"/>
            <a:ext cx="4377066" cy="495108"/>
          </a:xfrm>
          <a:prstGeom prst="rect">
            <a:avLst/>
          </a:prstGeom>
          <a:solidFill>
            <a:srgbClr val="FFFFFF"/>
          </a:solidFill>
          <a:ln w="6350" cap="flat" cmpd="sng">
            <a:solidFill>
              <a:srgbClr val="000000">
                <a:alpha val="20000"/>
              </a:srgbClr>
            </a:solidFill>
            <a:prstDash val="solid"/>
          </a:ln>
        </p:spPr>
        <p:txBody>
          <a:bodyPr vert="horz" anchor="ctr" tIns="45720" lIns="91440" bIns="45720" rIns="91440">
            <a:normAutofit/>
          </a:bodyPr>
          <a:p>
            <a:pPr algn="l" marL="0">
              <a:lnSpc>
                <a:spcPct val="130000"/>
              </a:lnSpc>
              <a:spcBef>
                <a:spcPct val="0"/>
              </a:spcBef>
            </a:pPr>
            <a:r>
              <a:rPr lang="zh-CN" b="true" i="false" sz="1600" baseline="0" u="none" altLang="en-US">
                <a:solidFill>
                  <a:srgbClr val="000000"/>
                </a:solidFill>
                <a:latin typeface="微软雅黑"/>
                <a:ea typeface="微软雅黑"/>
              </a:rPr>
              <a:t>Multi-Modal Generation</a:t>
            </a:r>
          </a:p>
        </p:txBody>
      </p:sp>
      <p:sp>
        <p:nvSpPr>
          <p:cNvPr name="AutoShape 6" id="6"/>
          <p:cNvSpPr/>
          <p:nvPr/>
        </p:nvSpPr>
        <p:spPr>
          <a:xfrm>
            <a:off x="7052881" y="2130388"/>
            <a:ext cx="4377067" cy="1472299"/>
          </a:xfrm>
          <a:prstGeom prst="rect">
            <a:avLst/>
          </a:prstGeom>
          <a:noFill/>
          <a:ln cap="flat" cmpd="sng">
            <a:prstDash val="solid"/>
          </a:ln>
        </p:spPr>
        <p:txBody>
          <a:bodyPr vert="horz" anchor="t" wrap="square" tIns="108000" lIns="108000" bIns="108000" rIns="108000">
            <a:spAutoFit/>
          </a:bodyPr>
          <a:p>
            <a:pPr algn="l" marL="0">
              <a:lnSpc>
                <a:spcPct val="150000"/>
              </a:lnSpc>
            </a:pPr>
            <a:r>
              <a:rPr lang="zh-CN" b="false" i="false" sz="1400" baseline="0" u="none" altLang="en-US">
                <a:solidFill>
                  <a:srgbClr val="000000"/>
                </a:solidFill>
                <a:latin typeface="微软雅黑"/>
                <a:ea typeface="微软雅黑"/>
              </a:rPr>
              <a:t>Future research is focusing on multi-modal generation, wherein GANs generate samples across diverse types, such as video, audio, and text, simultaneously. This would allow for richer and more comprehensive outputs.</a:t>
            </a:r>
          </a:p>
        </p:txBody>
      </p:sp>
      <p:sp>
        <p:nvSpPr>
          <p:cNvPr name="AutoShape 7" id="7"/>
          <p:cNvSpPr/>
          <p:nvPr/>
        </p:nvSpPr>
        <p:spPr>
          <a:xfrm>
            <a:off x="6499491" y="1627364"/>
            <a:ext cx="511937" cy="511937"/>
          </a:xfrm>
          <a:prstGeom prst="rect">
            <a:avLst/>
          </a:prstGeom>
          <a:solidFill>
            <a:srgbClr val="768395"/>
          </a:solidFill>
          <a:ln cap="flat" cmpd="sng">
            <a:prstDash val="solid"/>
          </a:ln>
        </p:spPr>
        <p:txBody>
          <a:bodyPr vert="horz" anchor="ctr" tIns="45720" lIns="91440" bIns="45720" rIns="91440">
            <a:normAutofit/>
          </a:bodyPr>
          <a:p>
            <a:pPr algn="ctr" marL="0"/>
            <a:r>
              <a:rPr lang="en-US" b="true" i="false" sz="1800" baseline="0" u="none">
                <a:solidFill>
                  <a:schemeClr val="lt1"/>
                </a:solidFill>
                <a:latin typeface="Arial"/>
                <a:ea typeface="Arial"/>
              </a:rPr>
              <a:t>1</a:t>
            </a:r>
          </a:p>
        </p:txBody>
      </p:sp>
      <p:sp>
        <p:nvSpPr>
          <p:cNvPr name="AutoShape 8" id="8"/>
          <p:cNvSpPr/>
          <p:nvPr/>
        </p:nvSpPr>
        <p:spPr>
          <a:xfrm>
            <a:off x="7052882" y="4499684"/>
            <a:ext cx="4377066" cy="495108"/>
          </a:xfrm>
          <a:prstGeom prst="rect">
            <a:avLst/>
          </a:prstGeom>
          <a:solidFill>
            <a:schemeClr val="accent1">
              <a:alpha val="5000"/>
            </a:schemeClr>
          </a:solidFill>
          <a:ln w="6350" cap="flat" cmpd="sng">
            <a:solidFill>
              <a:schemeClr val="accent1">
                <a:alpha val="50000"/>
              </a:schemeClr>
            </a:solidFill>
            <a:prstDash val="solid"/>
          </a:ln>
        </p:spPr>
        <p:txBody>
          <a:bodyPr vert="horz" anchor="ctr" tIns="45720" lIns="91440" bIns="45720" rIns="91440">
            <a:normAutofit/>
          </a:bodyPr>
          <a:p>
            <a:pPr algn="l" marL="0">
              <a:lnSpc>
                <a:spcPct val="130000"/>
              </a:lnSpc>
              <a:spcBef>
                <a:spcPct val="0"/>
              </a:spcBef>
            </a:pPr>
            <a:r>
              <a:rPr lang="zh-CN" b="true" i="false" sz="1600" baseline="0" u="none" altLang="en-US">
                <a:solidFill>
                  <a:srgbClr val="000000"/>
                </a:solidFill>
                <a:latin typeface="微软雅黑"/>
                <a:ea typeface="微软雅黑"/>
              </a:rPr>
              <a:t>Integration with Other AI Techniques</a:t>
            </a:r>
          </a:p>
        </p:txBody>
      </p:sp>
      <p:sp>
        <p:nvSpPr>
          <p:cNvPr name="AutoShape 9" id="9"/>
          <p:cNvSpPr/>
          <p:nvPr/>
        </p:nvSpPr>
        <p:spPr>
          <a:xfrm>
            <a:off x="7052882" y="5000466"/>
            <a:ext cx="4377067" cy="1472299"/>
          </a:xfrm>
          <a:prstGeom prst="rect">
            <a:avLst/>
          </a:prstGeom>
          <a:noFill/>
          <a:ln cap="flat" cmpd="sng">
            <a:prstDash val="solid"/>
          </a:ln>
        </p:spPr>
        <p:txBody>
          <a:bodyPr vert="horz" anchor="t" wrap="square" tIns="108000" lIns="108000" bIns="108000" rIns="108000">
            <a:spAutoFit/>
          </a:bodyPr>
          <a:p>
            <a:pPr algn="l" marL="0">
              <a:lnSpc>
                <a:spcPct val="150000"/>
              </a:lnSpc>
            </a:pPr>
            <a:r>
              <a:rPr lang="zh-CN" b="false" i="false" sz="1400" baseline="0" u="none" altLang="en-US">
                <a:solidFill>
                  <a:srgbClr val="000000"/>
                </a:solidFill>
                <a:latin typeface="微软雅黑"/>
                <a:ea typeface="微软雅黑"/>
              </a:rPr>
              <a:t>GANs are expected to integrate with other AI techniques, such as reinforcement learning and transfer learning, making them more robust and capable of handling complex tasks in a more efficient manner.</a:t>
            </a:r>
          </a:p>
        </p:txBody>
      </p:sp>
      <p:sp>
        <p:nvSpPr>
          <p:cNvPr name="AutoShape 10" id="10"/>
          <p:cNvSpPr/>
          <p:nvPr/>
        </p:nvSpPr>
        <p:spPr>
          <a:xfrm>
            <a:off x="6499492" y="4499136"/>
            <a:ext cx="511937" cy="511937"/>
          </a:xfrm>
          <a:prstGeom prst="rect">
            <a:avLst/>
          </a:prstGeom>
          <a:solidFill>
            <a:schemeClr val="accent1"/>
          </a:solidFill>
          <a:ln cap="flat" cmpd="sng">
            <a:prstDash val="solid"/>
          </a:ln>
        </p:spPr>
        <p:txBody>
          <a:bodyPr vert="horz" anchor="ctr" tIns="45720" lIns="91440" bIns="45720" rIns="91440">
            <a:normAutofit/>
          </a:bodyPr>
          <a:p>
            <a:pPr algn="ctr" marL="0"/>
            <a:r>
              <a:rPr lang="en-US" b="true" i="false" sz="1800" baseline="0" u="none">
                <a:solidFill>
                  <a:schemeClr val="lt1"/>
                </a:solidFill>
                <a:latin typeface="Arial"/>
                <a:ea typeface="Arial"/>
              </a:rPr>
              <a:t>2</a:t>
            </a:r>
          </a:p>
        </p:txBody>
      </p:sp>
      <p:cxnSp>
        <p:nvCxnSpPr>
          <p:cNvPr name="Connector 11" id="11"/>
          <p:cNvCxnSpPr/>
          <p:nvPr/>
        </p:nvCxnSpPr>
        <p:spPr>
          <a:xfrm>
            <a:off x="734756" y="5856677"/>
            <a:ext cx="5272293" cy="0"/>
          </a:xfrm>
          <a:prstGeom prst="line">
            <a:avLst/>
          </a:prstGeom>
          <a:ln w="57150" cap="flat" cmpd="sng">
            <a:solidFill>
              <a:schemeClr val="accent1"/>
            </a:solidFill>
            <a:prstDash val="solid"/>
          </a:ln>
        </p:spPr>
      </p:cxn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7697"/>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Ethical Considerations</a:t>
            </a:r>
          </a:p>
        </p:txBody>
      </p:sp>
      <p:sp>
        <p:nvSpPr>
          <p:cNvPr name="AutoShape 3" id="3"/>
          <p:cNvSpPr/>
          <p:nvPr/>
        </p:nvSpPr>
        <p:spPr>
          <a:xfrm>
            <a:off x="1053530" y="1740598"/>
            <a:ext cx="365122" cy="365760"/>
          </a:xfrm>
          <a:prstGeom prst="roundRect">
            <a:avLst/>
          </a:prstGeom>
          <a:solidFill>
            <a:schemeClr val="accent1"/>
          </a:solidFill>
          <a:ln cap="flat">
            <a:prstDash val="solid"/>
          </a:ln>
          <a:effectLst>
            <a:outerShdw algn="tl" blurRad="127000" dir="2700000" dist="63500" rotWithShape="false">
              <a:schemeClr val="accent1">
                <a:alpha val="40000"/>
              </a:schemeClr>
            </a:outerShdw>
          </a:effectLst>
        </p:spPr>
        <p:txBody>
          <a:bodyPr vert="horz" anchor="ctr" tIns="45720" lIns="91440" bIns="45720" rIns="91440">
            <a:normAutofit/>
          </a:bodyPr>
          <a:p>
            <a:pPr algn="l" marL="0"/>
          </a:p>
        </p:txBody>
      </p:sp>
      <p:sp>
        <p:nvSpPr>
          <p:cNvPr name="TextBox 4" id="4"/>
          <p:cNvSpPr txBox="true"/>
          <p:nvPr/>
        </p:nvSpPr>
        <p:spPr>
          <a:xfrm>
            <a:off x="1535637" y="1740598"/>
            <a:ext cx="3867887" cy="338554"/>
          </a:xfrm>
          <a:prstGeom prst="rect">
            <a:avLst/>
          </a:prstGeom>
          <a:noFill/>
        </p:spPr>
        <p:txBody>
          <a:bodyPr anchor="ctr" rtlCol="false" vert="horz" wrap="square" tIns="45720" lIns="91440" bIns="45720" rIns="91440">
            <a:spAutoFit/>
          </a:bodyPr>
          <a:lstStyle/>
          <a:p>
            <a:pPr algn="l" marL="0">
              <a:defRPr/>
            </a:pPr>
            <a:r>
              <a:rPr lang="zh-CN" b="true" i="false" sz="1600" baseline="0" u="none" altLang="en-US">
                <a:solidFill>
                  <a:srgbClr val="000000"/>
                </a:solidFill>
                <a:latin typeface="微软雅黑"/>
                <a:ea typeface="微软雅黑"/>
              </a:rPr>
              <a:t>Responsible AI Practices</a:t>
            </a:r>
            <a:endParaRPr lang="en-US" sz="1100"/>
          </a:p>
        </p:txBody>
      </p:sp>
      <p:sp>
        <p:nvSpPr>
          <p:cNvPr name="TextBox 5" id="5"/>
          <p:cNvSpPr txBox="true"/>
          <p:nvPr/>
        </p:nvSpPr>
        <p:spPr>
          <a:xfrm>
            <a:off x="967823" y="2183196"/>
            <a:ext cx="4435703" cy="1346522"/>
          </a:xfrm>
          <a:prstGeom prst="rect">
            <a:avLst/>
          </a:prstGeom>
          <a:noFill/>
        </p:spPr>
        <p:txBody>
          <a:bodyPr anchor="t" rtlCol="false" vert="horz" wrap="square" tIns="45720" lIns="91440" bIns="45720" rIns="91440">
            <a:spAutoFit/>
          </a:bodyPr>
          <a:lstStyle/>
          <a:p>
            <a:pPr algn="l" marL="0">
              <a:lnSpc>
                <a:spcPct val="150000"/>
              </a:lnSpc>
              <a:defRPr/>
            </a:pPr>
            <a:r>
              <a:rPr lang="zh-CN" b="false" i="false" sz="1400" baseline="0" u="none" altLang="en-US">
                <a:ln/>
                <a:solidFill>
                  <a:srgbClr val="000000"/>
                </a:solidFill>
                <a:latin typeface="微软雅黑"/>
                <a:ea typeface="微软雅黑"/>
              </a:rPr>
              <a:t>Developing frameworks for the responsible use of GANs is vital to mitigate potential harms. This includes establishing guidelines for transparency and accountability in the deployment of generated content.</a:t>
            </a:r>
            <a:endParaRPr lang="en-US" sz="1100"/>
          </a:p>
        </p:txBody>
      </p:sp>
      <p:sp>
        <p:nvSpPr>
          <p:cNvPr name="AutoShape 6" id="6"/>
          <p:cNvSpPr/>
          <p:nvPr/>
        </p:nvSpPr>
        <p:spPr>
          <a:xfrm>
            <a:off x="1053529" y="3790602"/>
            <a:ext cx="365122" cy="365760"/>
          </a:xfrm>
          <a:prstGeom prst="roundRect">
            <a:avLst/>
          </a:prstGeom>
          <a:solidFill>
            <a:schemeClr val="accent5"/>
          </a:solidFill>
          <a:ln cap="flat">
            <a:prstDash val="solid"/>
          </a:ln>
          <a:effectLst>
            <a:outerShdw algn="tl" blurRad="127000" dir="2700000" dist="63500" rotWithShape="false">
              <a:schemeClr val="accent5">
                <a:alpha val="40000"/>
              </a:schemeClr>
            </a:outerShdw>
          </a:effectLst>
        </p:spPr>
        <p:txBody>
          <a:bodyPr vert="horz" anchor="ctr" tIns="45720" lIns="91440" bIns="45720" rIns="91440">
            <a:normAutofit/>
          </a:bodyPr>
          <a:p>
            <a:pPr algn="l" marL="0"/>
          </a:p>
        </p:txBody>
      </p:sp>
      <p:sp>
        <p:nvSpPr>
          <p:cNvPr name="TextBox 7" id="7"/>
          <p:cNvSpPr txBox="true"/>
          <p:nvPr/>
        </p:nvSpPr>
        <p:spPr>
          <a:xfrm>
            <a:off x="1535635" y="3828412"/>
            <a:ext cx="3867887" cy="338554"/>
          </a:xfrm>
          <a:prstGeom prst="rect">
            <a:avLst/>
          </a:prstGeom>
          <a:noFill/>
        </p:spPr>
        <p:txBody>
          <a:bodyPr anchor="ctr" rtlCol="false" vert="horz" wrap="square" tIns="45720" lIns="91440" bIns="45720" rIns="91440">
            <a:spAutoFit/>
          </a:bodyPr>
          <a:lstStyle/>
          <a:p>
            <a:pPr algn="l" marL="0">
              <a:defRPr/>
            </a:pPr>
            <a:r>
              <a:rPr lang="zh-CN" b="true" i="false" sz="1600" baseline="0" u="none" altLang="en-US">
                <a:solidFill>
                  <a:srgbClr val="000000"/>
                </a:solidFill>
                <a:latin typeface="微软雅黑"/>
                <a:ea typeface="微软雅黑"/>
              </a:rPr>
              <a:t>Misuse of GANs</a:t>
            </a:r>
            <a:endParaRPr lang="en-US" sz="1100"/>
          </a:p>
        </p:txBody>
      </p:sp>
      <p:sp>
        <p:nvSpPr>
          <p:cNvPr name="TextBox 8" id="8"/>
          <p:cNvSpPr txBox="true"/>
          <p:nvPr/>
        </p:nvSpPr>
        <p:spPr>
          <a:xfrm>
            <a:off x="967821" y="4271010"/>
            <a:ext cx="4435703" cy="1346522"/>
          </a:xfrm>
          <a:prstGeom prst="rect">
            <a:avLst/>
          </a:prstGeom>
          <a:noFill/>
        </p:spPr>
        <p:txBody>
          <a:bodyPr anchor="t" rtlCol="false" vert="horz" wrap="square" tIns="45720" lIns="91440" bIns="45720" rIns="91440">
            <a:spAutoFit/>
          </a:bodyPr>
          <a:lstStyle/>
          <a:p>
            <a:pPr algn="l" marL="0">
              <a:lnSpc>
                <a:spcPct val="150000"/>
              </a:lnSpc>
              <a:defRPr/>
            </a:pPr>
            <a:r>
              <a:rPr lang="zh-CN" b="false" i="false" sz="1400" baseline="0" u="none" altLang="en-US">
                <a:ln/>
                <a:solidFill>
                  <a:srgbClr val="000000"/>
                </a:solidFill>
                <a:latin typeface="微软雅黑"/>
                <a:ea typeface="微软雅黑"/>
              </a:rPr>
              <a:t>As with any powerful technology, GANs present ethical challenges. Their capabilities can be misused for generating fake content, which raises concerns about misinformation and data integrity.</a:t>
            </a:r>
            <a:endParaRPr lang="en-US" sz="1100"/>
          </a:p>
        </p:txBody>
      </p:sp>
      <p:sp>
        <p:nvSpPr>
          <p:cNvPr name="AutoShape 9" id="9"/>
          <p:cNvSpPr/>
          <p:nvPr/>
        </p:nvSpPr>
        <p:spPr>
          <a:xfrm>
            <a:off x="6701034" y="1238250"/>
            <a:ext cx="4714875" cy="4899025"/>
          </a:xfrm>
          <a:prstGeom prst="rect">
            <a:avLst/>
          </a:prstGeom>
          <a:solidFill>
            <a:srgbClr val="FFFFFF"/>
          </a:solidFill>
          <a:ln cap="rnd" cmpd="sng">
            <a:prstDash val="solid"/>
          </a:ln>
          <a:effectLst>
            <a:outerShdw algn="ctr" blurRad="50800" rotWithShape="false" sx="101000" sy="101000">
              <a:srgbClr val="000000">
                <a:alpha val="10000"/>
              </a:srgbClr>
            </a:outerShdw>
          </a:effectLst>
        </p:spPr>
        <p:txBody>
          <a:bodyPr vert="horz" rot="0" anchor="ctr" wrap="square" tIns="45720" lIns="91440" bIns="45720" rIns="91440">
            <a:prstTxWarp prst="textNoShape">
              <a:avLst/>
            </a:prstTxWarp>
            <a:normAutofit/>
          </a:bodyPr>
          <a:p>
            <a:pPr algn="ctr" marL="0"/>
          </a:p>
        </p:txBody>
      </p:sp>
      <p:sp>
        <p:nvSpPr>
          <p:cNvPr name="AutoShape 10" id="10"/>
          <p:cNvSpPr/>
          <p:nvPr/>
        </p:nvSpPr>
        <p:spPr>
          <a:xfrm>
            <a:off x="6980207" y="1609497"/>
            <a:ext cx="4156529" cy="4156529"/>
          </a:xfrm>
          <a:prstGeom prst="rect">
            <a:avLst/>
          </a:prstGeom>
          <a:blipFill>
            <a:blip r:embed="rId2"/>
            <a:stretch>
              <a:fillRect t="0" l="-25076" b="0" r="-24924"/>
            </a:stretch>
          </a:blipFill>
          <a:ln cap="flat" cmpd="sng">
            <a:prstDash val="solid"/>
          </a:ln>
        </p:spPr>
        <p:txBody>
          <a:bodyPr vert="horz" anchor="ctr" wrap="square" tIns="45720" lIns="91440" bIns="45720" rIns="91440">
            <a:normAutofit/>
          </a:bodyPr>
          <a:p>
            <a:pPr algn="ctr" marL="0"/>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5494441" y="3589942"/>
            <a:ext cx="5419185" cy="895350"/>
          </a:xfrm>
        </p:spPr>
        <p:txBody>
          <a:bodyPr vert="horz" anchor="b" tIns="45720" lIns="91440" bIns="45720" rIns="91440">
            <a:normAutofit/>
          </a:bodyPr>
          <a:p>
            <a:pPr algn="l">
              <a:lnSpc>
                <a:spcPct val="90000"/>
              </a:lnSpc>
              <a:spcBef>
                <a:spcPct val="0"/>
              </a:spcBef>
            </a:pPr>
            <a:r>
              <a:rPr lang="en-US" b="true" i="false" sz="2400" baseline="0" u="none">
                <a:solidFill>
                  <a:srgbClr val="000000"/>
                </a:solidFill>
                <a:latin typeface="+mn-ea"/>
                <a:ea typeface="+mn-ea"/>
              </a:rPr>
              <a:t>Conclusion</a:t>
            </a:r>
          </a:p>
        </p:txBody>
      </p:sp>
      <p:sp>
        <p:nvSpPr>
          <p:cNvPr name="TextBox 3" id="3"/>
          <p:cNvSpPr txBox="true"/>
          <p:nvPr/>
        </p:nvSpPr>
        <p:spPr>
          <a:xfrm>
            <a:off x="2890057" y="3589942"/>
            <a:ext cx="424637" cy="1504950"/>
          </a:xfrm>
          <a:prstGeom prst="rect">
            <a:avLst/>
          </a:prstGeom>
          <a:noFill/>
        </p:spPr>
        <p:txBody>
          <a:bodyPr anchor="t" rtlCol="false" vert="horz" wrap="none" tIns="45720" lIns="91440" bIns="45720" rIns="91440">
            <a:prstTxWarp prst="textPlain">
              <a:avLst/>
            </a:prstTxWarp>
            <a:spAutoFit/>
          </a:bodyPr>
          <a:lstStyle/>
          <a:p>
            <a:pPr algn="l" marL="0">
              <a:defRPr/>
            </a:pPr>
            <a:r>
              <a:rPr lang="en-US" b="false" i="false" spc="100" baseline="0" u="none">
                <a:solidFill>
                  <a:schemeClr val="accent1"/>
                </a:solidFill>
                <a:latin typeface="Arial"/>
                <a:ea typeface="Arial"/>
              </a:rPr>
              <a:t>/</a:t>
            </a:r>
            <a:endParaRPr lang="en-US" sz="1100"/>
          </a:p>
        </p:txBody>
      </p:sp>
      <p:sp>
        <p:nvSpPr>
          <p:cNvPr name="TextBox 4" id="4"/>
          <p:cNvSpPr txBox="true"/>
          <p:nvPr/>
        </p:nvSpPr>
        <p:spPr>
          <a:xfrm>
            <a:off x="3203232" y="3411393"/>
            <a:ext cx="1887631" cy="1862048"/>
          </a:xfrm>
          <a:prstGeom prst="rect">
            <a:avLst/>
          </a:prstGeom>
          <a:noFill/>
        </p:spPr>
        <p:txBody>
          <a:bodyPr anchor="t" rtlCol="false" vert="horz" wrap="square" tIns="45720" lIns="91440" bIns="45720" rIns="91440">
            <a:spAutoFit/>
          </a:bodyPr>
          <a:lstStyle/>
          <a:p>
            <a:pPr algn="l" marL="0">
              <a:defRPr/>
            </a:pPr>
            <a:r>
              <a:rPr lang="en-US" b="false" i="false" sz="11500" spc="100" baseline="0" u="none">
                <a:solidFill>
                  <a:schemeClr val="accent1"/>
                </a:solidFill>
                <a:latin typeface="Arial"/>
                <a:ea typeface="Arial"/>
              </a:rPr>
              <a:t>06</a:t>
            </a:r>
            <a:endParaRPr lang="en-US" sz="1100"/>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7697"/>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Summary of Key Points</a:t>
            </a:r>
          </a:p>
        </p:txBody>
      </p:sp>
      <p:sp>
        <p:nvSpPr>
          <p:cNvPr name="Freeform 3" id="3"/>
          <p:cNvSpPr/>
          <p:nvPr/>
        </p:nvSpPr>
        <p:spPr>
          <a:xfrm>
            <a:off x="5800090" y="1739900"/>
            <a:ext cx="3119522" cy="3378200"/>
          </a:xfrm>
          <a:custGeom>
            <a:avLst/>
            <a:gdLst/>
            <a:ahLst/>
            <a:cxnLst/>
            <a:rect r="r" b="b" t="t" l="l"/>
            <a:pathLst>
              <a:path w="3119522" h="3378200" stroke="true" fill="norm" extrusionOk="true">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rgbClr val="FFFFFF">
              <a:lumMod val="95000"/>
            </a:srgbClr>
          </a:solidFill>
          <a:ln cap="flat" cmpd="sng">
            <a:prstDash val="solid"/>
          </a:ln>
        </p:spPr>
        <p:txBody>
          <a:bodyPr vert="horz" anchor="ctr" wrap="square" tIns="45720" lIns="91440" bIns="45720" rIns="91440">
            <a:normAutofit/>
          </a:bodyPr>
          <a:p>
            <a:pPr algn="ctr" marL="0"/>
          </a:p>
        </p:txBody>
      </p:sp>
      <p:sp>
        <p:nvSpPr>
          <p:cNvPr name="Freeform 4" id="4"/>
          <p:cNvSpPr/>
          <p:nvPr/>
        </p:nvSpPr>
        <p:spPr>
          <a:xfrm>
            <a:off x="3285088" y="1739900"/>
            <a:ext cx="3119522" cy="3378200"/>
          </a:xfrm>
          <a:custGeom>
            <a:avLst/>
            <a:gdLst/>
            <a:ahLst/>
            <a:cxnLst/>
            <a:rect r="r" b="b" t="t" l="l"/>
            <a:pathLst>
              <a:path w="3119522" h="3378200" stroke="true" fill="norm" extrusionOk="true">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rgbClr val="FFFFFF">
              <a:lumMod val="95000"/>
            </a:srgbClr>
          </a:solidFill>
          <a:ln cap="flat" cmpd="sng">
            <a:prstDash val="solid"/>
          </a:ln>
        </p:spPr>
        <p:txBody>
          <a:bodyPr vert="horz" anchor="ctr" wrap="square" tIns="45720" lIns="91440" bIns="45720" rIns="91440">
            <a:normAutofit/>
          </a:bodyPr>
          <a:p>
            <a:pPr algn="ctr" marL="0"/>
          </a:p>
        </p:txBody>
      </p:sp>
      <p:sp>
        <p:nvSpPr>
          <p:cNvPr name="Freeform 5" id="5"/>
          <p:cNvSpPr/>
          <p:nvPr/>
        </p:nvSpPr>
        <p:spPr>
          <a:xfrm>
            <a:off x="4180609" y="2931559"/>
            <a:ext cx="1072470" cy="901454"/>
          </a:xfrm>
          <a:custGeom>
            <a:avLst/>
            <a:gdLst/>
            <a:ahLst/>
            <a:cxnLst/>
            <a:rect r="r" b="b" t="t" l="l"/>
            <a:pathLst>
              <a:path w="607227" h="510399" stroke="true" fill="norm" extrusionOk="true">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accent1"/>
          </a:solidFill>
        </p:spPr>
        <p:txBody>
          <a:bodyPr vert="horz" anchor="ctr" wrap="square" tIns="45720" lIns="91440" bIns="45720" rIns="91440">
            <a:normAutofit/>
          </a:bodyPr>
          <a:p>
            <a:pPr algn="ctr" marL="0"/>
          </a:p>
        </p:txBody>
      </p:sp>
      <p:sp>
        <p:nvSpPr>
          <p:cNvPr name="Freeform 6" id="6"/>
          <p:cNvSpPr/>
          <p:nvPr/>
        </p:nvSpPr>
        <p:spPr>
          <a:xfrm>
            <a:off x="6925515" y="2805198"/>
            <a:ext cx="1221690" cy="1194162"/>
          </a:xfrm>
          <a:custGeom>
            <a:avLst/>
            <a:gdLst/>
            <a:ahLst/>
            <a:cxnLst/>
            <a:rect r="r" b="b" t="t" l="l"/>
            <a:pathLst>
              <a:path w="607933" h="594235" stroke="true" fill="norm" extrusionOk="true">
                <a:moveTo>
                  <a:pt x="163904" y="368072"/>
                </a:moveTo>
                <a:cubicBezTo>
                  <a:pt x="173837" y="383943"/>
                  <a:pt x="183771" y="399814"/>
                  <a:pt x="194698" y="416677"/>
                </a:cubicBezTo>
                <a:cubicBezTo>
                  <a:pt x="100329" y="430564"/>
                  <a:pt x="52648" y="460323"/>
                  <a:pt x="52648" y="475202"/>
                </a:cubicBezTo>
                <a:cubicBezTo>
                  <a:pt x="52648" y="495041"/>
                  <a:pt x="138076" y="542654"/>
                  <a:pt x="303966" y="542654"/>
                </a:cubicBezTo>
                <a:cubicBezTo>
                  <a:pt x="469857" y="542654"/>
                  <a:pt x="555285" y="495041"/>
                  <a:pt x="555285" y="475202"/>
                </a:cubicBezTo>
                <a:cubicBezTo>
                  <a:pt x="555285" y="460323"/>
                  <a:pt x="506611" y="430564"/>
                  <a:pt x="412242" y="416677"/>
                </a:cubicBezTo>
                <a:cubicBezTo>
                  <a:pt x="424162" y="399814"/>
                  <a:pt x="434096" y="383943"/>
                  <a:pt x="444030" y="368072"/>
                </a:cubicBezTo>
                <a:cubicBezTo>
                  <a:pt x="536412" y="385927"/>
                  <a:pt x="607933" y="421637"/>
                  <a:pt x="607933" y="475202"/>
                </a:cubicBezTo>
                <a:cubicBezTo>
                  <a:pt x="607933" y="553565"/>
                  <a:pt x="454956" y="594235"/>
                  <a:pt x="303966" y="594235"/>
                </a:cubicBezTo>
                <a:cubicBezTo>
                  <a:pt x="152977" y="594235"/>
                  <a:pt x="0" y="553565"/>
                  <a:pt x="0" y="475202"/>
                </a:cubicBezTo>
                <a:cubicBezTo>
                  <a:pt x="0" y="421637"/>
                  <a:pt x="70528" y="385927"/>
                  <a:pt x="163904" y="368072"/>
                </a:cubicBezTo>
                <a:close/>
                <a:moveTo>
                  <a:pt x="304444" y="119134"/>
                </a:moveTo>
                <a:cubicBezTo>
                  <a:pt x="339849" y="119134"/>
                  <a:pt x="368550" y="147978"/>
                  <a:pt x="368550" y="183559"/>
                </a:cubicBezTo>
                <a:cubicBezTo>
                  <a:pt x="368550" y="219140"/>
                  <a:pt x="339849" y="247984"/>
                  <a:pt x="304444" y="247984"/>
                </a:cubicBezTo>
                <a:cubicBezTo>
                  <a:pt x="269039" y="247984"/>
                  <a:pt x="240338" y="219140"/>
                  <a:pt x="240338" y="183559"/>
                </a:cubicBezTo>
                <a:cubicBezTo>
                  <a:pt x="240338" y="147978"/>
                  <a:pt x="269039" y="119134"/>
                  <a:pt x="304444" y="119134"/>
                </a:cubicBezTo>
                <a:close/>
                <a:moveTo>
                  <a:pt x="304941" y="78375"/>
                </a:moveTo>
                <a:cubicBezTo>
                  <a:pt x="246335" y="78375"/>
                  <a:pt x="198655" y="125003"/>
                  <a:pt x="198655" y="183536"/>
                </a:cubicBezTo>
                <a:cubicBezTo>
                  <a:pt x="198655" y="242070"/>
                  <a:pt x="246335" y="288698"/>
                  <a:pt x="304941" y="288698"/>
                </a:cubicBezTo>
                <a:cubicBezTo>
                  <a:pt x="362554" y="288698"/>
                  <a:pt x="410234" y="242070"/>
                  <a:pt x="410234" y="183536"/>
                </a:cubicBezTo>
                <a:cubicBezTo>
                  <a:pt x="410234" y="125003"/>
                  <a:pt x="362554" y="78375"/>
                  <a:pt x="304941" y="78375"/>
                </a:cubicBezTo>
                <a:close/>
                <a:moveTo>
                  <a:pt x="304941" y="0"/>
                </a:moveTo>
                <a:cubicBezTo>
                  <a:pt x="403281" y="0"/>
                  <a:pt x="482747" y="80359"/>
                  <a:pt x="482747" y="178576"/>
                </a:cubicBezTo>
                <a:cubicBezTo>
                  <a:pt x="482747" y="249014"/>
                  <a:pt x="391361" y="383938"/>
                  <a:pt x="338714" y="454376"/>
                </a:cubicBezTo>
                <a:cubicBezTo>
                  <a:pt x="330768" y="465289"/>
                  <a:pt x="317854" y="472234"/>
                  <a:pt x="304941" y="472234"/>
                </a:cubicBezTo>
                <a:cubicBezTo>
                  <a:pt x="291035" y="472234"/>
                  <a:pt x="278121" y="465289"/>
                  <a:pt x="270175" y="454376"/>
                </a:cubicBezTo>
                <a:cubicBezTo>
                  <a:pt x="217528" y="383938"/>
                  <a:pt x="126142" y="249014"/>
                  <a:pt x="126142" y="178576"/>
                </a:cubicBezTo>
                <a:cubicBezTo>
                  <a:pt x="126142" y="80359"/>
                  <a:pt x="205608" y="0"/>
                  <a:pt x="304941" y="0"/>
                </a:cubicBezTo>
                <a:close/>
              </a:path>
            </a:pathLst>
          </a:custGeom>
          <a:solidFill>
            <a:srgbClr val="FFFFFF">
              <a:lumMod val="50000"/>
            </a:srgbClr>
          </a:solidFill>
        </p:spPr>
        <p:txBody>
          <a:bodyPr vert="horz" anchor="ctr" wrap="square" tIns="45720" lIns="91440" bIns="45720" rIns="91440">
            <a:normAutofit/>
          </a:bodyPr>
          <a:p>
            <a:pPr algn="ctr" marL="0"/>
          </a:p>
        </p:txBody>
      </p:sp>
      <p:sp>
        <p:nvSpPr>
          <p:cNvPr name="TextBox 7" id="7"/>
          <p:cNvSpPr txBox="true"/>
          <p:nvPr/>
        </p:nvSpPr>
        <p:spPr>
          <a:xfrm>
            <a:off x="8559475" y="3221929"/>
            <a:ext cx="2962600" cy="845616"/>
          </a:xfrm>
          <a:prstGeom prst="rect">
            <a:avLst/>
          </a:prstGeom>
          <a:noFill/>
        </p:spPr>
        <p:txBody>
          <a:bodyPr anchor="t" rtlCol="false" vert="horz" wrap="square" tIns="45720" lIns="91440" bIns="45720" rIns="91440">
            <a:spAutoFit/>
          </a:bodyPr>
          <a:lstStyle/>
          <a:p>
            <a:pPr algn="l" marL="0">
              <a:lnSpc>
                <a:spcPct val="120000"/>
              </a:lnSpc>
              <a:defRPr/>
            </a:pPr>
            <a:r>
              <a:rPr lang="en-US" b="false" i="false" sz="1400" baseline="0" u="none">
                <a:solidFill>
                  <a:srgbClr val="000000"/>
                </a:solidFill>
                <a:latin typeface="Arial"/>
                <a:ea typeface="Arial"/>
              </a:rPr>
              <a:t>GANs play a crucial role in the advancing field of artificial intelligence, influencing research and applications across various domains, from art to science, showcasing their transformative potential.</a:t>
            </a:r>
            <a:endParaRPr lang="en-US" sz="1100"/>
          </a:p>
        </p:txBody>
      </p:sp>
      <p:sp>
        <p:nvSpPr>
          <p:cNvPr name="AutoShape 8" id="8"/>
          <p:cNvSpPr/>
          <p:nvPr/>
        </p:nvSpPr>
        <p:spPr>
          <a:xfrm>
            <a:off x="8559475" y="2872063"/>
            <a:ext cx="2962600" cy="338554"/>
          </a:xfrm>
          <a:prstGeom prst="rect">
            <a:avLst/>
          </a:prstGeom>
        </p:spPr>
        <p:txBody>
          <a:bodyPr vert="horz" anchor="b" wrap="square" tIns="45720" lIns="91440" bIns="45720" rIns="91440">
            <a:spAutoFit/>
          </a:bodyPr>
          <a:p>
            <a:pPr algn="l" marL="0"/>
            <a:r>
              <a:rPr lang="zh-CN" b="true" i="false" sz="1600" baseline="0" u="none" altLang="en-US">
                <a:solidFill>
                  <a:srgbClr val="000000"/>
                </a:solidFill>
                <a:latin typeface="微软雅黑"/>
                <a:ea typeface="微软雅黑"/>
              </a:rPr>
              <a:t>Importance in AI Landscape</a:t>
            </a:r>
          </a:p>
        </p:txBody>
      </p:sp>
      <p:sp>
        <p:nvSpPr>
          <p:cNvPr name="TextBox 9" id="9"/>
          <p:cNvSpPr txBox="true"/>
          <p:nvPr/>
        </p:nvSpPr>
        <p:spPr>
          <a:xfrm>
            <a:off x="669925" y="3224576"/>
            <a:ext cx="2998323" cy="845616"/>
          </a:xfrm>
          <a:prstGeom prst="rect">
            <a:avLst/>
          </a:prstGeom>
          <a:noFill/>
        </p:spPr>
        <p:txBody>
          <a:bodyPr anchor="t" rtlCol="false" vert="horz" wrap="square" tIns="45720" lIns="91440" bIns="45720" rIns="91440">
            <a:spAutoFit/>
          </a:bodyPr>
          <a:lstStyle/>
          <a:p>
            <a:pPr algn="r" marL="0">
              <a:lnSpc>
                <a:spcPct val="120000"/>
              </a:lnSpc>
              <a:defRPr/>
            </a:pPr>
            <a:r>
              <a:rPr lang="en-US" b="false" i="false" sz="1400" baseline="0" u="none">
                <a:solidFill>
                  <a:srgbClr val="000000"/>
                </a:solidFill>
                <a:latin typeface="Arial"/>
                <a:ea typeface="Arial"/>
              </a:rPr>
              <a:t>In summary, GANs leverage adversarial training between generator and discriminator networks to create realistic data samples, showcasing a significant leap in generative modeling.</a:t>
            </a:r>
            <a:endParaRPr lang="en-US" sz="1100"/>
          </a:p>
        </p:txBody>
      </p:sp>
      <p:sp>
        <p:nvSpPr>
          <p:cNvPr name="AutoShape 10" id="10"/>
          <p:cNvSpPr/>
          <p:nvPr/>
        </p:nvSpPr>
        <p:spPr>
          <a:xfrm>
            <a:off x="669925" y="2872063"/>
            <a:ext cx="2998323" cy="338554"/>
          </a:xfrm>
          <a:prstGeom prst="rect">
            <a:avLst/>
          </a:prstGeom>
        </p:spPr>
        <p:txBody>
          <a:bodyPr vert="horz" anchor="b" wrap="square" tIns="45720" lIns="91440" bIns="45720" rIns="91440">
            <a:spAutoFit/>
          </a:bodyPr>
          <a:p>
            <a:pPr algn="r" marL="0"/>
            <a:r>
              <a:rPr lang="zh-CN" b="true" i="false" sz="1600" baseline="0" u="none" altLang="en-US">
                <a:solidFill>
                  <a:srgbClr val="000000"/>
                </a:solidFill>
                <a:latin typeface="微软雅黑"/>
                <a:ea typeface="微软雅黑"/>
              </a:rPr>
              <a:t>Recap of GAN Mechanisms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nvSpPr>
        <p:spPr>
          <a:xfrm>
            <a:off x="4575142" y="1123946"/>
            <a:ext cx="3041716" cy="766917"/>
          </a:xfrm>
          <a:prstGeom prst="roundRect">
            <a:avLst>
              <a:gd name="adj" fmla="val 50000"/>
            </a:avLst>
          </a:prstGeom>
          <a:solidFill>
            <a:schemeClr val="accent1"/>
          </a:solidFill>
          <a:ln cap="flat" cmpd="sng">
            <a:prstDash val="solid"/>
          </a:ln>
        </p:spPr>
        <p:txBody>
          <a:bodyPr vert="horz" anchor="ctr" wrap="square" tIns="45720" lIns="91440" bIns="45720" rIns="91440">
            <a:normAutofit/>
          </a:bodyPr>
          <a:p>
            <a:pPr algn="ctr" marL="0"/>
            <a:r>
              <a:rPr lang="en-US" b="false" i="false" sz="2800" spc="300" baseline="0" u="none">
                <a:solidFill>
                  <a:schemeClr val="lt1"/>
                </a:solidFill>
                <a:latin typeface="Arial"/>
                <a:ea typeface="Arial"/>
              </a:rPr>
              <a:t>Contents</a:t>
            </a:r>
          </a:p>
        </p:txBody>
      </p:sp>
      <p:sp>
        <p:nvSpPr>
          <p:cNvPr name="AutoShape 3" id="3"/>
          <p:cNvSpPr/>
          <p:nvPr/>
        </p:nvSpPr>
        <p:spPr>
          <a:xfrm>
            <a:off x="1134805" y="3513844"/>
            <a:ext cx="805186" cy="803582"/>
          </a:xfrm>
          <a:prstGeom prst="octagon">
            <a:avLst>
              <a:gd name="adj" fmla="val 24733"/>
            </a:avLst>
          </a:prstGeom>
          <a:solidFill>
            <a:srgbClr val="FFFFFF"/>
          </a:solidFill>
          <a:ln w="28575">
            <a:solidFill>
              <a:schemeClr val="accent1"/>
            </a:solidFill>
            <a:prstDash val="solid"/>
          </a:ln>
        </p:spPr>
        <p:txBody>
          <a:bodyPr vert="horz" anchor="ctr" wrap="square" tIns="45720" lIns="91440" bIns="45720" rIns="91440">
            <a:prstTxWarp prst="textNoShape">
              <a:avLst/>
            </a:prstTxWarp>
            <a:normAutofit/>
          </a:bodyPr>
          <a:p>
            <a:pPr algn="ctr" marL="0"/>
            <a:r>
              <a:rPr lang="en-US" b="false" i="true" baseline="0" u="none">
                <a:solidFill>
                  <a:srgbClr val="000000"/>
                </a:solidFill>
                <a:latin typeface="Arial"/>
                <a:ea typeface="Arial"/>
              </a:rPr>
              <a:t>01</a:t>
            </a:r>
          </a:p>
        </p:txBody>
      </p:sp>
      <p:sp>
        <p:nvSpPr>
          <p:cNvPr name="AutoShape 4" id="4"/>
          <p:cNvSpPr/>
          <p:nvPr/>
        </p:nvSpPr>
        <p:spPr>
          <a:xfrm>
            <a:off x="2958246" y="2891446"/>
            <a:ext cx="805186" cy="803582"/>
          </a:xfrm>
          <a:prstGeom prst="octagon">
            <a:avLst>
              <a:gd name="adj" fmla="val 24733"/>
            </a:avLst>
          </a:prstGeom>
          <a:solidFill>
            <a:srgbClr val="FFFFFF"/>
          </a:solidFill>
          <a:ln w="28575">
            <a:solidFill>
              <a:schemeClr val="accent1"/>
            </a:solidFill>
            <a:prstDash val="solid"/>
          </a:ln>
        </p:spPr>
        <p:txBody>
          <a:bodyPr vert="horz" anchor="ctr" wrap="square" tIns="45720" lIns="91440" bIns="45720" rIns="91440">
            <a:prstTxWarp prst="textNoShape">
              <a:avLst/>
            </a:prstTxWarp>
            <a:normAutofit/>
          </a:bodyPr>
          <a:p>
            <a:pPr algn="ctr" marL="0"/>
            <a:r>
              <a:rPr lang="en-US" b="false" i="true" baseline="0" u="none">
                <a:solidFill>
                  <a:srgbClr val="000000"/>
                </a:solidFill>
                <a:latin typeface="Arial"/>
                <a:ea typeface="Arial"/>
              </a:rPr>
              <a:t>02</a:t>
            </a:r>
          </a:p>
        </p:txBody>
      </p:sp>
      <p:sp>
        <p:nvSpPr>
          <p:cNvPr name="AutoShape 5" id="5"/>
          <p:cNvSpPr/>
          <p:nvPr/>
        </p:nvSpPr>
        <p:spPr>
          <a:xfrm>
            <a:off x="4781687" y="3513844"/>
            <a:ext cx="805186" cy="803582"/>
          </a:xfrm>
          <a:prstGeom prst="octagon">
            <a:avLst>
              <a:gd name="adj" fmla="val 24733"/>
            </a:avLst>
          </a:prstGeom>
          <a:solidFill>
            <a:srgbClr val="FFFFFF"/>
          </a:solidFill>
          <a:ln w="28575">
            <a:solidFill>
              <a:schemeClr val="accent1"/>
            </a:solidFill>
            <a:prstDash val="solid"/>
          </a:ln>
        </p:spPr>
        <p:txBody>
          <a:bodyPr vert="horz" anchor="ctr" wrap="square" tIns="45720" lIns="91440" bIns="45720" rIns="91440">
            <a:prstTxWarp prst="textNoShape">
              <a:avLst/>
            </a:prstTxWarp>
            <a:normAutofit/>
          </a:bodyPr>
          <a:p>
            <a:pPr algn="ctr" marL="0"/>
            <a:r>
              <a:rPr lang="en-US" b="false" i="true" baseline="0" u="none">
                <a:solidFill>
                  <a:srgbClr val="000000"/>
                </a:solidFill>
                <a:latin typeface="Arial"/>
                <a:ea typeface="Arial"/>
              </a:rPr>
              <a:t>03</a:t>
            </a:r>
          </a:p>
        </p:txBody>
      </p:sp>
      <p:sp>
        <p:nvSpPr>
          <p:cNvPr name="AutoShape 6" id="6"/>
          <p:cNvSpPr/>
          <p:nvPr/>
        </p:nvSpPr>
        <p:spPr>
          <a:xfrm>
            <a:off x="6605129" y="2891446"/>
            <a:ext cx="805186" cy="803582"/>
          </a:xfrm>
          <a:prstGeom prst="octagon">
            <a:avLst>
              <a:gd name="adj" fmla="val 24733"/>
            </a:avLst>
          </a:prstGeom>
          <a:solidFill>
            <a:srgbClr val="FFFFFF"/>
          </a:solidFill>
          <a:ln w="28575">
            <a:solidFill>
              <a:schemeClr val="accent1"/>
            </a:solidFill>
            <a:prstDash val="solid"/>
          </a:ln>
        </p:spPr>
        <p:txBody>
          <a:bodyPr vert="horz" anchor="ctr" wrap="square" tIns="45720" lIns="91440" bIns="45720" rIns="91440">
            <a:prstTxWarp prst="textNoShape">
              <a:avLst/>
            </a:prstTxWarp>
            <a:normAutofit/>
          </a:bodyPr>
          <a:p>
            <a:pPr algn="ctr" marL="0"/>
            <a:r>
              <a:rPr lang="en-US" b="false" i="true" baseline="0" u="none">
                <a:solidFill>
                  <a:srgbClr val="000000"/>
                </a:solidFill>
                <a:latin typeface="Arial"/>
                <a:ea typeface="Arial"/>
              </a:rPr>
              <a:t>04</a:t>
            </a:r>
          </a:p>
        </p:txBody>
      </p:sp>
      <p:sp>
        <p:nvSpPr>
          <p:cNvPr name="AutoShape 7" id="7"/>
          <p:cNvSpPr/>
          <p:nvPr/>
        </p:nvSpPr>
        <p:spPr>
          <a:xfrm>
            <a:off x="8428570" y="3513844"/>
            <a:ext cx="805186" cy="803582"/>
          </a:xfrm>
          <a:prstGeom prst="octagon">
            <a:avLst>
              <a:gd name="adj" fmla="val 24733"/>
            </a:avLst>
          </a:prstGeom>
          <a:solidFill>
            <a:srgbClr val="FFFFFF"/>
          </a:solidFill>
          <a:ln w="28575">
            <a:solidFill>
              <a:schemeClr val="accent1"/>
            </a:solidFill>
            <a:prstDash val="solid"/>
          </a:ln>
        </p:spPr>
        <p:txBody>
          <a:bodyPr vert="horz" anchor="ctr" wrap="square" tIns="45720" lIns="91440" bIns="45720" rIns="91440">
            <a:prstTxWarp prst="textNoShape">
              <a:avLst/>
            </a:prstTxWarp>
            <a:normAutofit/>
          </a:bodyPr>
          <a:p>
            <a:pPr algn="ctr" marL="0"/>
            <a:r>
              <a:rPr lang="en-US" b="false" i="true" baseline="0" u="none">
                <a:solidFill>
                  <a:srgbClr val="000000"/>
                </a:solidFill>
                <a:latin typeface="Arial"/>
                <a:ea typeface="Arial"/>
              </a:rPr>
              <a:t>05</a:t>
            </a:r>
          </a:p>
        </p:txBody>
      </p:sp>
      <p:sp>
        <p:nvSpPr>
          <p:cNvPr name="AutoShape 8" id="8"/>
          <p:cNvSpPr/>
          <p:nvPr/>
        </p:nvSpPr>
        <p:spPr>
          <a:xfrm>
            <a:off x="10252009" y="2891446"/>
            <a:ext cx="805186" cy="803582"/>
          </a:xfrm>
          <a:prstGeom prst="octagon">
            <a:avLst>
              <a:gd name="adj" fmla="val 24733"/>
            </a:avLst>
          </a:prstGeom>
          <a:solidFill>
            <a:srgbClr val="FFFFFF"/>
          </a:solidFill>
          <a:ln w="28575">
            <a:solidFill>
              <a:schemeClr val="accent1"/>
            </a:solidFill>
            <a:prstDash val="solid"/>
          </a:ln>
        </p:spPr>
        <p:txBody>
          <a:bodyPr vert="horz" anchor="ctr" wrap="square" tIns="45720" lIns="91440" bIns="45720" rIns="91440">
            <a:prstTxWarp prst="textNoShape">
              <a:avLst/>
            </a:prstTxWarp>
            <a:normAutofit/>
          </a:bodyPr>
          <a:p>
            <a:pPr algn="ctr" marL="0"/>
            <a:r>
              <a:rPr lang="en-US" b="false" i="true" baseline="0" u="none">
                <a:solidFill>
                  <a:srgbClr val="000000"/>
                </a:solidFill>
                <a:latin typeface="Arial"/>
                <a:ea typeface="Arial"/>
              </a:rPr>
              <a:t>06</a:t>
            </a:r>
          </a:p>
        </p:txBody>
      </p:sp>
      <p:cxnSp>
        <p:nvCxnSpPr>
          <p:cNvPr name="Connector 9" id="9"/>
          <p:cNvCxnSpPr/>
          <p:nvPr/>
        </p:nvCxnSpPr>
        <p:spPr>
          <a:xfrm flipV="true">
            <a:off x="1939991" y="3496278"/>
            <a:ext cx="1018255" cy="216316"/>
          </a:xfrm>
          <a:prstGeom prst="line">
            <a:avLst/>
          </a:prstGeom>
          <a:ln w="3175" cap="flat" cmpd="sng">
            <a:solidFill>
              <a:srgbClr val="FFFFFF">
                <a:lumMod val="75000"/>
              </a:srgbClr>
            </a:solidFill>
            <a:prstDash val="dash"/>
          </a:ln>
        </p:spPr>
      </p:cxnSp>
      <p:cxnSp>
        <p:nvCxnSpPr>
          <p:cNvPr name="Connector 10" id="10"/>
          <p:cNvCxnSpPr/>
          <p:nvPr/>
        </p:nvCxnSpPr>
        <p:spPr>
          <a:xfrm>
            <a:off x="3763432" y="3496278"/>
            <a:ext cx="1018255" cy="216316"/>
          </a:xfrm>
          <a:prstGeom prst="line">
            <a:avLst/>
          </a:prstGeom>
          <a:ln w="3175" cap="flat" cmpd="sng">
            <a:solidFill>
              <a:srgbClr val="FFFFFF">
                <a:lumMod val="75000"/>
              </a:srgbClr>
            </a:solidFill>
            <a:prstDash val="dash"/>
          </a:ln>
        </p:spPr>
      </p:cxnSp>
      <p:cxnSp>
        <p:nvCxnSpPr>
          <p:cNvPr name="Connector 11" id="11"/>
          <p:cNvCxnSpPr/>
          <p:nvPr/>
        </p:nvCxnSpPr>
        <p:spPr>
          <a:xfrm flipV="true">
            <a:off x="5586873" y="3496278"/>
            <a:ext cx="1018255" cy="216316"/>
          </a:xfrm>
          <a:prstGeom prst="line">
            <a:avLst/>
          </a:prstGeom>
          <a:ln w="3175" cap="flat" cmpd="sng">
            <a:solidFill>
              <a:srgbClr val="FFFFFF">
                <a:lumMod val="75000"/>
              </a:srgbClr>
            </a:solidFill>
            <a:prstDash val="dash"/>
          </a:ln>
        </p:spPr>
      </p:cxnSp>
      <p:cxnSp>
        <p:nvCxnSpPr>
          <p:cNvPr name="Connector 12" id="12"/>
          <p:cNvCxnSpPr/>
          <p:nvPr/>
        </p:nvCxnSpPr>
        <p:spPr>
          <a:xfrm>
            <a:off x="7410315" y="3496278"/>
            <a:ext cx="1018255" cy="216316"/>
          </a:xfrm>
          <a:prstGeom prst="line">
            <a:avLst/>
          </a:prstGeom>
          <a:ln w="3175" cap="flat" cmpd="sng">
            <a:solidFill>
              <a:srgbClr val="FFFFFF">
                <a:lumMod val="75000"/>
              </a:srgbClr>
            </a:solidFill>
            <a:prstDash val="dash"/>
          </a:ln>
        </p:spPr>
      </p:cxnSp>
      <p:cxnSp>
        <p:nvCxnSpPr>
          <p:cNvPr name="Connector 13" id="13"/>
          <p:cNvCxnSpPr/>
          <p:nvPr/>
        </p:nvCxnSpPr>
        <p:spPr>
          <a:xfrm flipV="true">
            <a:off x="9233756" y="3496278"/>
            <a:ext cx="1018253" cy="216316"/>
          </a:xfrm>
          <a:prstGeom prst="line">
            <a:avLst/>
          </a:prstGeom>
          <a:ln w="3175" cap="flat" cmpd="sng">
            <a:solidFill>
              <a:srgbClr val="FFFFFF">
                <a:lumMod val="75000"/>
              </a:srgbClr>
            </a:solidFill>
            <a:prstDash val="dash"/>
          </a:ln>
        </p:spPr>
      </p:cxnSp>
      <p:sp>
        <p:nvSpPr>
          <p:cNvPr name="TextBox 14" id="14"/>
          <p:cNvSpPr txBox="true"/>
          <p:nvPr/>
        </p:nvSpPr>
        <p:spPr>
          <a:xfrm>
            <a:off x="298208" y="4474970"/>
            <a:ext cx="2453494" cy="338554"/>
          </a:xfrm>
          <a:prstGeom prst="rect">
            <a:avLst/>
          </a:prstGeom>
          <a:noFill/>
        </p:spPr>
        <p:txBody>
          <a:bodyPr anchor="ctr" rtlCol="false" vert="horz" wrap="square" tIns="45720" lIns="91440" bIns="45720" rIns="91440">
            <a:spAutoFit/>
          </a:bodyPr>
          <a:lstStyle/>
          <a:p>
            <a:pPr algn="ctr" marL="0">
              <a:lnSpc>
                <a:spcPct val="100000"/>
              </a:lnSpc>
              <a:spcBef>
                <a:spcPct val="0"/>
              </a:spcBef>
              <a:defRPr/>
            </a:pPr>
            <a:r>
              <a:rPr lang="en-US" b="true" i="false" sz="1600" baseline="0" u="none">
                <a:solidFill>
                  <a:srgbClr val="000000"/>
                </a:solidFill>
                <a:latin typeface="Arial"/>
                <a:ea typeface="Arial"/>
              </a:rPr>
              <a:t>Introduction to GANs</a:t>
            </a:r>
            <a:endParaRPr lang="en-US" sz="1100"/>
          </a:p>
        </p:txBody>
      </p:sp>
      <p:sp>
        <p:nvSpPr>
          <p:cNvPr name="TextBox 15" id="15"/>
          <p:cNvSpPr txBox="true"/>
          <p:nvPr/>
        </p:nvSpPr>
        <p:spPr>
          <a:xfrm>
            <a:off x="9415412" y="2308924"/>
            <a:ext cx="2453494" cy="338554"/>
          </a:xfrm>
          <a:prstGeom prst="rect">
            <a:avLst/>
          </a:prstGeom>
          <a:noFill/>
        </p:spPr>
        <p:txBody>
          <a:bodyPr anchor="ctr" rtlCol="false" vert="horz" wrap="square" tIns="45720" lIns="91440" bIns="45720" rIns="91440">
            <a:spAutoFit/>
          </a:bodyPr>
          <a:lstStyle/>
          <a:p>
            <a:pPr algn="ctr" marL="0">
              <a:lnSpc>
                <a:spcPct val="100000"/>
              </a:lnSpc>
              <a:spcBef>
                <a:spcPct val="0"/>
              </a:spcBef>
              <a:defRPr/>
            </a:pPr>
            <a:r>
              <a:rPr lang="en-US" b="true" i="false" sz="1600" baseline="0" u="none">
                <a:solidFill>
                  <a:srgbClr val="000000"/>
                </a:solidFill>
                <a:latin typeface="Arial"/>
                <a:ea typeface="Arial"/>
              </a:rPr>
              <a:t>Conclusion</a:t>
            </a:r>
            <a:endParaRPr lang="en-US" sz="1100"/>
          </a:p>
        </p:txBody>
      </p:sp>
      <p:sp>
        <p:nvSpPr>
          <p:cNvPr name="TextBox 16" id="16"/>
          <p:cNvSpPr txBox="true"/>
          <p:nvPr/>
        </p:nvSpPr>
        <p:spPr>
          <a:xfrm>
            <a:off x="5768530" y="2308924"/>
            <a:ext cx="2453494" cy="338554"/>
          </a:xfrm>
          <a:prstGeom prst="rect">
            <a:avLst/>
          </a:prstGeom>
          <a:noFill/>
        </p:spPr>
        <p:txBody>
          <a:bodyPr anchor="ctr" rtlCol="false" vert="horz" wrap="square" tIns="45720" lIns="91440" bIns="45720" rIns="91440">
            <a:spAutoFit/>
          </a:bodyPr>
          <a:lstStyle/>
          <a:p>
            <a:pPr algn="ctr" marL="0">
              <a:lnSpc>
                <a:spcPct val="100000"/>
              </a:lnSpc>
              <a:spcBef>
                <a:spcPct val="0"/>
              </a:spcBef>
              <a:defRPr/>
            </a:pPr>
            <a:r>
              <a:rPr lang="en-US" b="true" i="false" sz="1600" baseline="0" u="none">
                <a:solidFill>
                  <a:srgbClr val="000000"/>
                </a:solidFill>
                <a:latin typeface="Arial"/>
                <a:ea typeface="Arial"/>
              </a:rPr>
              <a:t>Deep Dive into Training Techniques</a:t>
            </a:r>
            <a:endParaRPr lang="en-US" sz="1100"/>
          </a:p>
        </p:txBody>
      </p:sp>
      <p:sp>
        <p:nvSpPr>
          <p:cNvPr name="TextBox 17" id="17"/>
          <p:cNvSpPr txBox="true"/>
          <p:nvPr/>
        </p:nvSpPr>
        <p:spPr>
          <a:xfrm>
            <a:off x="2121648" y="2308924"/>
            <a:ext cx="2453494" cy="338554"/>
          </a:xfrm>
          <a:prstGeom prst="rect">
            <a:avLst/>
          </a:prstGeom>
          <a:noFill/>
        </p:spPr>
        <p:txBody>
          <a:bodyPr anchor="ctr" rtlCol="false" vert="horz" wrap="square" tIns="45720" lIns="91440" bIns="45720" rIns="91440">
            <a:spAutoFit/>
          </a:bodyPr>
          <a:lstStyle/>
          <a:p>
            <a:pPr algn="ctr" marL="0">
              <a:lnSpc>
                <a:spcPct val="100000"/>
              </a:lnSpc>
              <a:spcBef>
                <a:spcPct val="0"/>
              </a:spcBef>
              <a:defRPr/>
            </a:pPr>
            <a:r>
              <a:rPr lang="en-US" b="true" i="false" sz="1600" baseline="0" u="none">
                <a:solidFill>
                  <a:srgbClr val="000000"/>
                </a:solidFill>
                <a:latin typeface="Arial"/>
                <a:ea typeface="Arial"/>
              </a:rPr>
              <a:t>Architecture of GANs</a:t>
            </a:r>
            <a:endParaRPr lang="en-US" sz="1100"/>
          </a:p>
        </p:txBody>
      </p:sp>
      <p:sp>
        <p:nvSpPr>
          <p:cNvPr name="TextBox 18" id="18"/>
          <p:cNvSpPr txBox="true"/>
          <p:nvPr/>
        </p:nvSpPr>
        <p:spPr>
          <a:xfrm>
            <a:off x="3945089" y="4474970"/>
            <a:ext cx="2453494" cy="338554"/>
          </a:xfrm>
          <a:prstGeom prst="rect">
            <a:avLst/>
          </a:prstGeom>
          <a:noFill/>
        </p:spPr>
        <p:txBody>
          <a:bodyPr anchor="ctr" rtlCol="false" vert="horz" wrap="square" tIns="45720" lIns="91440" bIns="45720" rIns="91440">
            <a:spAutoFit/>
          </a:bodyPr>
          <a:lstStyle/>
          <a:p>
            <a:pPr algn="ctr" marL="0">
              <a:lnSpc>
                <a:spcPct val="100000"/>
              </a:lnSpc>
              <a:spcBef>
                <a:spcPct val="0"/>
              </a:spcBef>
              <a:defRPr/>
            </a:pPr>
            <a:r>
              <a:rPr lang="en-US" b="true" i="false" sz="1600" baseline="0" u="none">
                <a:solidFill>
                  <a:srgbClr val="000000"/>
                </a:solidFill>
                <a:latin typeface="Arial"/>
                <a:ea typeface="Arial"/>
              </a:rPr>
              <a:t>Types of GANs</a:t>
            </a:r>
            <a:endParaRPr lang="en-US" sz="1100"/>
          </a:p>
        </p:txBody>
      </p:sp>
      <p:sp>
        <p:nvSpPr>
          <p:cNvPr name="TextBox 19" id="19"/>
          <p:cNvSpPr txBox="true"/>
          <p:nvPr/>
        </p:nvSpPr>
        <p:spPr>
          <a:xfrm>
            <a:off x="7591972" y="4474970"/>
            <a:ext cx="2453494" cy="338554"/>
          </a:xfrm>
          <a:prstGeom prst="rect">
            <a:avLst/>
          </a:prstGeom>
          <a:noFill/>
        </p:spPr>
        <p:txBody>
          <a:bodyPr anchor="ctr" rtlCol="false" vert="horz" wrap="square" tIns="45720" lIns="91440" bIns="45720" rIns="91440">
            <a:spAutoFit/>
          </a:bodyPr>
          <a:lstStyle/>
          <a:p>
            <a:pPr algn="ctr" marL="0">
              <a:lnSpc>
                <a:spcPct val="100000"/>
              </a:lnSpc>
              <a:spcBef>
                <a:spcPct val="0"/>
              </a:spcBef>
              <a:defRPr/>
            </a:pPr>
            <a:r>
              <a:rPr lang="en-US" b="true" i="false" sz="1600" baseline="0" u="none">
                <a:solidFill>
                  <a:srgbClr val="000000"/>
                </a:solidFill>
                <a:latin typeface="Arial"/>
                <a:ea typeface="Arial"/>
              </a:rPr>
              <a:t>Future Perspectives of GANs</a:t>
            </a:r>
            <a:endParaRPr lang="en-US" sz="1100"/>
          </a:p>
        </p:txBody>
      </p:sp>
      <p:sp>
        <p:nvSpPr>
          <p:cNvPr name="AutoShape 20" id="20"/>
          <p:cNvSpPr/>
          <p:nvPr/>
        </p:nvSpPr>
        <p:spPr>
          <a:xfrm>
            <a:off x="1909612" y="3675276"/>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1" id="21"/>
          <p:cNvSpPr/>
          <p:nvPr/>
        </p:nvSpPr>
        <p:spPr>
          <a:xfrm>
            <a:off x="2925393" y="3455842"/>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2" id="22"/>
          <p:cNvSpPr/>
          <p:nvPr/>
        </p:nvSpPr>
        <p:spPr>
          <a:xfrm>
            <a:off x="3728762" y="3455842"/>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3" id="23"/>
          <p:cNvSpPr/>
          <p:nvPr/>
        </p:nvSpPr>
        <p:spPr>
          <a:xfrm>
            <a:off x="6562100" y="3455842"/>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4" id="24"/>
          <p:cNvSpPr/>
          <p:nvPr/>
        </p:nvSpPr>
        <p:spPr>
          <a:xfrm>
            <a:off x="7375299" y="3455842"/>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5" id="25"/>
          <p:cNvSpPr/>
          <p:nvPr/>
        </p:nvSpPr>
        <p:spPr>
          <a:xfrm>
            <a:off x="10212045" y="3455842"/>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6" id="26"/>
          <p:cNvSpPr/>
          <p:nvPr/>
        </p:nvSpPr>
        <p:spPr>
          <a:xfrm>
            <a:off x="4744367" y="3675276"/>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7" id="27"/>
          <p:cNvSpPr/>
          <p:nvPr/>
        </p:nvSpPr>
        <p:spPr>
          <a:xfrm>
            <a:off x="5549555" y="3675276"/>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8" id="28"/>
          <p:cNvSpPr/>
          <p:nvPr/>
        </p:nvSpPr>
        <p:spPr>
          <a:xfrm>
            <a:off x="8384313" y="3675276"/>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AutoShape 29" id="29"/>
          <p:cNvSpPr/>
          <p:nvPr/>
        </p:nvSpPr>
        <p:spPr>
          <a:xfrm>
            <a:off x="9213780" y="3675276"/>
            <a:ext cx="74636" cy="74636"/>
          </a:xfrm>
          <a:prstGeom prst="ellipse">
            <a:avLst/>
          </a:prstGeom>
          <a:solidFill>
            <a:srgbClr val="FFFFFF">
              <a:lumMod val="75000"/>
            </a:srgbClr>
          </a:solidFill>
          <a:ln w="19050" cap="flat" cmpd="sng">
            <a:solidFill>
              <a:srgbClr val="FFFFFF"/>
            </a:solidFill>
            <a:prstDash val="solid"/>
          </a:ln>
        </p:spPr>
        <p:txBody>
          <a:bodyPr vert="horz" anchor="ctr" wrap="square" tIns="45720" lIns="91440" bIns="45720" rIns="91440">
            <a:normAutofit/>
          </a:bodyPr>
          <a:p>
            <a:pPr algn="ctr" marL="0"/>
          </a:p>
        </p:txBody>
      </p:sp>
      <p:sp>
        <p:nvSpPr>
          <p:cNvPr name="Freeform 30" id="30"/>
          <p:cNvSpPr/>
          <p:nvPr/>
        </p:nvSpPr>
        <p:spPr>
          <a:xfrm>
            <a:off x="1029289" y="4735352"/>
            <a:ext cx="5806429" cy="1854290"/>
          </a:xfrm>
          <a:custGeom>
            <a:avLst/>
            <a:gdLst/>
            <a:ahLst/>
            <a:cxnLst/>
            <a:rect r="r" b="b" t="t" l="l"/>
            <a:pathLst>
              <a:path w="1478" h="473" stroke="true" fill="norm" extrusionOk="true">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1" id="31"/>
          <p:cNvSpPr/>
          <p:nvPr/>
        </p:nvSpPr>
        <p:spPr>
          <a:xfrm>
            <a:off x="157143" y="5590702"/>
            <a:ext cx="7982863" cy="998946"/>
          </a:xfrm>
          <a:custGeom>
            <a:avLst/>
            <a:gdLst/>
            <a:ahLst/>
            <a:cxnLst/>
            <a:rect r="r" b="b" t="t" l="l"/>
            <a:pathLst>
              <a:path w="2031" h="347" stroke="true" fill="norm" extrusionOk="true">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2" id="32"/>
          <p:cNvSpPr/>
          <p:nvPr/>
        </p:nvSpPr>
        <p:spPr>
          <a:xfrm>
            <a:off x="573573" y="5018211"/>
            <a:ext cx="408571" cy="1547862"/>
          </a:xfrm>
          <a:custGeom>
            <a:avLst/>
            <a:gdLst/>
            <a:ahLst/>
            <a:cxnLst/>
            <a:rect r="r" b="b" t="t" l="l"/>
            <a:pathLst>
              <a:path w="105" h="394" stroke="true" fill="norm" extrusionOk="true">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3" id="33"/>
          <p:cNvSpPr/>
          <p:nvPr/>
        </p:nvSpPr>
        <p:spPr>
          <a:xfrm>
            <a:off x="1210001" y="5497499"/>
            <a:ext cx="1469285" cy="1068573"/>
          </a:xfrm>
          <a:custGeom>
            <a:avLst/>
            <a:gdLst/>
            <a:ahLst/>
            <a:cxnLst/>
            <a:rect r="r" b="b" t="t" l="l"/>
            <a:pathLst>
              <a:path w="375" h="272" stroke="true" fill="norm" extrusionOk="true">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4" id="34"/>
          <p:cNvSpPr/>
          <p:nvPr/>
        </p:nvSpPr>
        <p:spPr>
          <a:xfrm>
            <a:off x="2718573" y="6298928"/>
            <a:ext cx="141428" cy="267143"/>
          </a:xfrm>
          <a:custGeom>
            <a:avLst/>
            <a:gdLst/>
            <a:ahLst/>
            <a:cxnLst/>
            <a:rect r="r" b="b" t="t" l="l"/>
            <a:pathLst>
              <a:path w="37" h="67" stroke="true" fill="norm" extrusionOk="true">
                <a:moveTo>
                  <a:pt x="0" y="0"/>
                </a:moveTo>
                <a:lnTo>
                  <a:pt x="37" y="0"/>
                </a:lnTo>
                <a:lnTo>
                  <a:pt x="37" y="67"/>
                </a:lnTo>
                <a:lnTo>
                  <a:pt x="0" y="67"/>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5" id="35"/>
          <p:cNvSpPr/>
          <p:nvPr/>
        </p:nvSpPr>
        <p:spPr>
          <a:xfrm>
            <a:off x="2820720" y="6369641"/>
            <a:ext cx="424286" cy="196430"/>
          </a:xfrm>
          <a:custGeom>
            <a:avLst/>
            <a:gdLst/>
            <a:ahLst/>
            <a:cxnLst/>
            <a:rect r="r" b="b" t="t" l="l"/>
            <a:pathLst>
              <a:path w="109" h="50" stroke="true" fill="norm" extrusionOk="true">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6" id="36"/>
          <p:cNvSpPr/>
          <p:nvPr/>
        </p:nvSpPr>
        <p:spPr>
          <a:xfrm>
            <a:off x="3127145" y="5858928"/>
            <a:ext cx="369283" cy="707143"/>
          </a:xfrm>
          <a:custGeom>
            <a:avLst/>
            <a:gdLst/>
            <a:ahLst/>
            <a:cxnLst/>
            <a:rect r="r" b="b" t="t" l="l"/>
            <a:pathLst>
              <a:path w="93" h="180" stroke="true" fill="norm" extrusionOk="true">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7" id="37"/>
          <p:cNvSpPr/>
          <p:nvPr/>
        </p:nvSpPr>
        <p:spPr>
          <a:xfrm>
            <a:off x="3543576" y="6338213"/>
            <a:ext cx="157142" cy="227860"/>
          </a:xfrm>
          <a:custGeom>
            <a:avLst/>
            <a:gdLst/>
            <a:ahLst/>
            <a:cxnLst/>
            <a:rect r="r" b="b" t="t" l="l"/>
            <a:pathLst>
              <a:path w="40" h="58" stroke="true" fill="norm" extrusionOk="true">
                <a:moveTo>
                  <a:pt x="0" y="0"/>
                </a:moveTo>
                <a:lnTo>
                  <a:pt x="40" y="0"/>
                </a:lnTo>
                <a:lnTo>
                  <a:pt x="40" y="58"/>
                </a:lnTo>
                <a:lnTo>
                  <a:pt x="0" y="58"/>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8" id="38"/>
          <p:cNvSpPr/>
          <p:nvPr/>
        </p:nvSpPr>
        <p:spPr>
          <a:xfrm>
            <a:off x="3724289" y="6259641"/>
            <a:ext cx="149283" cy="306432"/>
          </a:xfrm>
          <a:custGeom>
            <a:avLst/>
            <a:gdLst/>
            <a:ahLst/>
            <a:cxnLst/>
            <a:rect r="r" b="b" t="t" l="l"/>
            <a:pathLst>
              <a:path w="38" h="79" stroke="true" fill="norm" extrusionOk="true">
                <a:moveTo>
                  <a:pt x="0" y="0"/>
                </a:moveTo>
                <a:lnTo>
                  <a:pt x="38" y="0"/>
                </a:lnTo>
                <a:lnTo>
                  <a:pt x="38" y="79"/>
                </a:lnTo>
                <a:lnTo>
                  <a:pt x="0" y="79"/>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39" id="39"/>
          <p:cNvSpPr/>
          <p:nvPr/>
        </p:nvSpPr>
        <p:spPr>
          <a:xfrm>
            <a:off x="4557147" y="5976783"/>
            <a:ext cx="196428" cy="589289"/>
          </a:xfrm>
          <a:custGeom>
            <a:avLst/>
            <a:gdLst/>
            <a:ahLst/>
            <a:cxnLst/>
            <a:rect r="r" b="b" t="t" l="l"/>
            <a:pathLst>
              <a:path w="50" h="149" stroke="true" fill="norm" extrusionOk="true">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0" id="40"/>
          <p:cNvSpPr/>
          <p:nvPr/>
        </p:nvSpPr>
        <p:spPr>
          <a:xfrm>
            <a:off x="4855717" y="6448213"/>
            <a:ext cx="110000" cy="117859"/>
          </a:xfrm>
          <a:custGeom>
            <a:avLst/>
            <a:gdLst/>
            <a:ahLst/>
            <a:cxnLst/>
            <a:rect r="r" b="b" t="t" l="l"/>
            <a:pathLst>
              <a:path w="28" h="31" stroke="true" fill="norm" extrusionOk="true">
                <a:moveTo>
                  <a:pt x="0" y="0"/>
                </a:moveTo>
                <a:lnTo>
                  <a:pt x="28" y="0"/>
                </a:lnTo>
                <a:lnTo>
                  <a:pt x="28" y="31"/>
                </a:lnTo>
                <a:lnTo>
                  <a:pt x="0" y="31"/>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1" id="41"/>
          <p:cNvSpPr/>
          <p:nvPr/>
        </p:nvSpPr>
        <p:spPr>
          <a:xfrm>
            <a:off x="4895005" y="5191803"/>
            <a:ext cx="1037144" cy="1374268"/>
          </a:xfrm>
          <a:custGeom>
            <a:avLst/>
            <a:gdLst/>
            <a:ahLst/>
            <a:cxnLst/>
            <a:rect r="r" b="b" t="t" l="l"/>
            <a:pathLst>
              <a:path w="266" h="476" stroke="true" fill="norm" extrusionOk="true">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2" id="42"/>
          <p:cNvSpPr/>
          <p:nvPr/>
        </p:nvSpPr>
        <p:spPr>
          <a:xfrm>
            <a:off x="5837864" y="5992497"/>
            <a:ext cx="408571" cy="573575"/>
          </a:xfrm>
          <a:custGeom>
            <a:avLst/>
            <a:gdLst/>
            <a:ahLst/>
            <a:cxnLst/>
            <a:rect r="r" b="b" t="t" l="l"/>
            <a:pathLst>
              <a:path w="103" h="145" stroke="true" fill="norm" extrusionOk="true">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3" id="43"/>
          <p:cNvSpPr/>
          <p:nvPr/>
        </p:nvSpPr>
        <p:spPr>
          <a:xfrm>
            <a:off x="6537147" y="6008211"/>
            <a:ext cx="487144" cy="557862"/>
          </a:xfrm>
          <a:custGeom>
            <a:avLst/>
            <a:gdLst/>
            <a:ahLst/>
            <a:cxnLst/>
            <a:rect r="r" b="b" t="t" l="l"/>
            <a:pathLst>
              <a:path w="124" h="142" stroke="true" fill="norm" extrusionOk="true">
                <a:moveTo>
                  <a:pt x="0" y="0"/>
                </a:moveTo>
                <a:lnTo>
                  <a:pt x="124" y="0"/>
                </a:lnTo>
                <a:lnTo>
                  <a:pt x="124" y="142"/>
                </a:lnTo>
                <a:lnTo>
                  <a:pt x="0" y="142"/>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4" id="44"/>
          <p:cNvSpPr/>
          <p:nvPr/>
        </p:nvSpPr>
        <p:spPr>
          <a:xfrm>
            <a:off x="7063579" y="5709641"/>
            <a:ext cx="1162859" cy="856433"/>
          </a:xfrm>
          <a:custGeom>
            <a:avLst/>
            <a:gdLst/>
            <a:ahLst/>
            <a:cxnLst/>
            <a:rect r="r" b="b" t="t" l="l"/>
            <a:pathLst>
              <a:path w="296" h="218" stroke="true" fill="norm" extrusionOk="true">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5" id="45"/>
          <p:cNvSpPr/>
          <p:nvPr/>
        </p:nvSpPr>
        <p:spPr>
          <a:xfrm>
            <a:off x="47143" y="6338213"/>
            <a:ext cx="502858" cy="227860"/>
          </a:xfrm>
          <a:custGeom>
            <a:avLst/>
            <a:gdLst/>
            <a:ahLst/>
            <a:cxnLst/>
            <a:rect r="r" b="b" t="t" l="l"/>
            <a:pathLst>
              <a:path w="129" h="58" stroke="true" fill="norm" extrusionOk="true">
                <a:moveTo>
                  <a:pt x="0" y="0"/>
                </a:moveTo>
                <a:lnTo>
                  <a:pt x="129" y="0"/>
                </a:lnTo>
                <a:lnTo>
                  <a:pt x="129" y="58"/>
                </a:lnTo>
                <a:lnTo>
                  <a:pt x="0" y="58"/>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6" id="46"/>
          <p:cNvSpPr/>
          <p:nvPr/>
        </p:nvSpPr>
        <p:spPr>
          <a:xfrm>
            <a:off x="3700718" y="5012800"/>
            <a:ext cx="793569" cy="1553271"/>
          </a:xfrm>
          <a:custGeom>
            <a:avLst/>
            <a:gdLst/>
            <a:ahLst/>
            <a:cxnLst/>
            <a:rect r="r" b="b" t="t" l="l"/>
            <a:pathLst>
              <a:path w="200" h="538" stroke="true" fill="norm" extrusionOk="true">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7" id="47"/>
          <p:cNvSpPr/>
          <p:nvPr/>
        </p:nvSpPr>
        <p:spPr>
          <a:xfrm>
            <a:off x="6270004" y="6503215"/>
            <a:ext cx="840713" cy="62858"/>
          </a:xfrm>
          <a:custGeom>
            <a:avLst/>
            <a:gdLst/>
            <a:ahLst/>
            <a:cxnLst/>
            <a:rect r="r" b="b" t="t" l="l"/>
            <a:pathLst>
              <a:path w="212" h="15" stroke="true" fill="norm" extrusionOk="true">
                <a:moveTo>
                  <a:pt x="0" y="0"/>
                </a:moveTo>
                <a:lnTo>
                  <a:pt x="212" y="0"/>
                </a:lnTo>
                <a:lnTo>
                  <a:pt x="212" y="15"/>
                </a:lnTo>
                <a:lnTo>
                  <a:pt x="0" y="15"/>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8" id="48"/>
          <p:cNvSpPr/>
          <p:nvPr/>
        </p:nvSpPr>
        <p:spPr>
          <a:xfrm>
            <a:off x="0" y="6471785"/>
            <a:ext cx="12177677" cy="421538"/>
          </a:xfrm>
          <a:custGeom>
            <a:avLst/>
            <a:gdLst/>
            <a:ahLst/>
            <a:cxnLst/>
            <a:rect r="r" b="b" t="t" l="l"/>
            <a:pathLst>
              <a:path w="2098" h="101" stroke="true" fill="norm" extrusionOk="true">
                <a:moveTo>
                  <a:pt x="132" y="0"/>
                </a:moveTo>
                <a:lnTo>
                  <a:pt x="132" y="21"/>
                </a:lnTo>
                <a:lnTo>
                  <a:pt x="138" y="21"/>
                </a:lnTo>
                <a:lnTo>
                  <a:pt x="138" y="0"/>
                </a:lnTo>
                <a:lnTo>
                  <a:pt x="281" y="0"/>
                </a:lnTo>
                <a:lnTo>
                  <a:pt x="281" y="21"/>
                </a:lnTo>
                <a:lnTo>
                  <a:pt x="289" y="21"/>
                </a:lnTo>
                <a:lnTo>
                  <a:pt x="289" y="0"/>
                </a:lnTo>
                <a:lnTo>
                  <a:pt x="675" y="0"/>
                </a:lnTo>
                <a:lnTo>
                  <a:pt x="675" y="21"/>
                </a:lnTo>
                <a:lnTo>
                  <a:pt x="685" y="21"/>
                </a:lnTo>
                <a:lnTo>
                  <a:pt x="685" y="0"/>
                </a:lnTo>
                <a:lnTo>
                  <a:pt x="706" y="0"/>
                </a:lnTo>
                <a:lnTo>
                  <a:pt x="706" y="21"/>
                </a:lnTo>
                <a:lnTo>
                  <a:pt x="710" y="21"/>
                </a:lnTo>
                <a:lnTo>
                  <a:pt x="710" y="0"/>
                </a:lnTo>
                <a:lnTo>
                  <a:pt x="819" y="0"/>
                </a:lnTo>
                <a:lnTo>
                  <a:pt x="819" y="21"/>
                </a:lnTo>
                <a:lnTo>
                  <a:pt x="824" y="21"/>
                </a:lnTo>
                <a:lnTo>
                  <a:pt x="824" y="0"/>
                </a:lnTo>
                <a:lnTo>
                  <a:pt x="889" y="0"/>
                </a:lnTo>
                <a:lnTo>
                  <a:pt x="889" y="21"/>
                </a:lnTo>
                <a:lnTo>
                  <a:pt x="895" y="21"/>
                </a:lnTo>
                <a:lnTo>
                  <a:pt x="895" y="0"/>
                </a:lnTo>
                <a:lnTo>
                  <a:pt x="979" y="0"/>
                </a:lnTo>
                <a:lnTo>
                  <a:pt x="979" y="21"/>
                </a:lnTo>
                <a:lnTo>
                  <a:pt x="987" y="21"/>
                </a:lnTo>
                <a:lnTo>
                  <a:pt x="987" y="0"/>
                </a:lnTo>
                <a:lnTo>
                  <a:pt x="1222" y="0"/>
                </a:lnTo>
                <a:lnTo>
                  <a:pt x="1222" y="21"/>
                </a:lnTo>
                <a:lnTo>
                  <a:pt x="1228" y="21"/>
                </a:lnTo>
                <a:lnTo>
                  <a:pt x="1228" y="0"/>
                </a:lnTo>
                <a:lnTo>
                  <a:pt x="1257" y="0"/>
                </a:lnTo>
                <a:lnTo>
                  <a:pt x="1257" y="21"/>
                </a:lnTo>
                <a:lnTo>
                  <a:pt x="1260" y="21"/>
                </a:lnTo>
                <a:lnTo>
                  <a:pt x="1260" y="4"/>
                </a:lnTo>
                <a:lnTo>
                  <a:pt x="1260" y="0"/>
                </a:lnTo>
                <a:lnTo>
                  <a:pt x="1352" y="0"/>
                </a:lnTo>
                <a:lnTo>
                  <a:pt x="1352" y="4"/>
                </a:lnTo>
                <a:lnTo>
                  <a:pt x="1362" y="4"/>
                </a:lnTo>
                <a:lnTo>
                  <a:pt x="1362" y="0"/>
                </a:lnTo>
                <a:lnTo>
                  <a:pt x="1446" y="0"/>
                </a:lnTo>
                <a:lnTo>
                  <a:pt x="1446" y="4"/>
                </a:lnTo>
                <a:lnTo>
                  <a:pt x="1446" y="11"/>
                </a:lnTo>
                <a:lnTo>
                  <a:pt x="1477" y="11"/>
                </a:lnTo>
                <a:lnTo>
                  <a:pt x="1477" y="21"/>
                </a:lnTo>
                <a:lnTo>
                  <a:pt x="1478" y="21"/>
                </a:lnTo>
                <a:lnTo>
                  <a:pt x="1478" y="0"/>
                </a:lnTo>
                <a:lnTo>
                  <a:pt x="1582" y="0"/>
                </a:lnTo>
                <a:lnTo>
                  <a:pt x="1582" y="21"/>
                </a:lnTo>
                <a:lnTo>
                  <a:pt x="1610" y="21"/>
                </a:lnTo>
                <a:lnTo>
                  <a:pt x="1610" y="0"/>
                </a:lnTo>
                <a:lnTo>
                  <a:pt x="1783" y="0"/>
                </a:lnTo>
                <a:lnTo>
                  <a:pt x="1783" y="21"/>
                </a:lnTo>
                <a:lnTo>
                  <a:pt x="1792" y="21"/>
                </a:lnTo>
                <a:lnTo>
                  <a:pt x="1792" y="0"/>
                </a:lnTo>
                <a:lnTo>
                  <a:pt x="1884" y="0"/>
                </a:lnTo>
                <a:lnTo>
                  <a:pt x="1884" y="4"/>
                </a:lnTo>
                <a:lnTo>
                  <a:pt x="1903" y="4"/>
                </a:lnTo>
                <a:lnTo>
                  <a:pt x="1903" y="11"/>
                </a:lnTo>
                <a:lnTo>
                  <a:pt x="1928" y="11"/>
                </a:lnTo>
                <a:lnTo>
                  <a:pt x="1928" y="0"/>
                </a:lnTo>
                <a:lnTo>
                  <a:pt x="2029" y="0"/>
                </a:lnTo>
                <a:lnTo>
                  <a:pt x="2029" y="11"/>
                </a:lnTo>
                <a:lnTo>
                  <a:pt x="2037" y="11"/>
                </a:lnTo>
                <a:lnTo>
                  <a:pt x="2037" y="19"/>
                </a:lnTo>
                <a:lnTo>
                  <a:pt x="2046" y="19"/>
                </a:lnTo>
                <a:lnTo>
                  <a:pt x="2046" y="4"/>
                </a:lnTo>
                <a:lnTo>
                  <a:pt x="2081" y="4"/>
                </a:lnTo>
                <a:lnTo>
                  <a:pt x="2081" y="19"/>
                </a:lnTo>
                <a:lnTo>
                  <a:pt x="2087" y="19"/>
                </a:lnTo>
                <a:lnTo>
                  <a:pt x="2087" y="21"/>
                </a:lnTo>
                <a:lnTo>
                  <a:pt x="2098" y="21"/>
                </a:lnTo>
                <a:lnTo>
                  <a:pt x="2098" y="57"/>
                </a:lnTo>
                <a:lnTo>
                  <a:pt x="2098" y="57"/>
                </a:lnTo>
                <a:lnTo>
                  <a:pt x="2098" y="101"/>
                </a:lnTo>
                <a:lnTo>
                  <a:pt x="2098" y="101"/>
                </a:lnTo>
                <a:lnTo>
                  <a:pt x="0" y="101"/>
                </a:lnTo>
                <a:lnTo>
                  <a:pt x="0" y="57"/>
                </a:lnTo>
                <a:lnTo>
                  <a:pt x="0" y="57"/>
                </a:lnTo>
                <a:lnTo>
                  <a:pt x="0" y="21"/>
                </a:lnTo>
                <a:lnTo>
                  <a:pt x="4" y="21"/>
                </a:lnTo>
                <a:lnTo>
                  <a:pt x="4" y="0"/>
                </a:lnTo>
                <a:lnTo>
                  <a:pt x="132" y="0"/>
                </a:lnTo>
                <a:lnTo>
                  <a:pt x="132"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49" id="49"/>
          <p:cNvSpPr/>
          <p:nvPr/>
        </p:nvSpPr>
        <p:spPr>
          <a:xfrm>
            <a:off x="8660772" y="5018211"/>
            <a:ext cx="408571" cy="1547862"/>
          </a:xfrm>
          <a:custGeom>
            <a:avLst/>
            <a:gdLst/>
            <a:ahLst/>
            <a:cxnLst/>
            <a:rect r="r" b="b" t="t" l="l"/>
            <a:pathLst>
              <a:path w="105" h="394" stroke="true" fill="norm" extrusionOk="true">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0" id="50"/>
          <p:cNvSpPr/>
          <p:nvPr/>
        </p:nvSpPr>
        <p:spPr>
          <a:xfrm>
            <a:off x="9297200" y="5497499"/>
            <a:ext cx="1469285" cy="1068573"/>
          </a:xfrm>
          <a:custGeom>
            <a:avLst/>
            <a:gdLst/>
            <a:ahLst/>
            <a:cxnLst/>
            <a:rect r="r" b="b" t="t" l="l"/>
            <a:pathLst>
              <a:path w="375" h="272" stroke="true" fill="norm" extrusionOk="true">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1" id="51"/>
          <p:cNvSpPr/>
          <p:nvPr/>
        </p:nvSpPr>
        <p:spPr>
          <a:xfrm>
            <a:off x="10805772" y="6298928"/>
            <a:ext cx="141428" cy="267143"/>
          </a:xfrm>
          <a:custGeom>
            <a:avLst/>
            <a:gdLst/>
            <a:ahLst/>
            <a:cxnLst/>
            <a:rect r="r" b="b" t="t" l="l"/>
            <a:pathLst>
              <a:path w="37" h="67" stroke="true" fill="norm" extrusionOk="true">
                <a:moveTo>
                  <a:pt x="0" y="0"/>
                </a:moveTo>
                <a:lnTo>
                  <a:pt x="37" y="0"/>
                </a:lnTo>
                <a:lnTo>
                  <a:pt x="37" y="67"/>
                </a:lnTo>
                <a:lnTo>
                  <a:pt x="0" y="67"/>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2" id="52"/>
          <p:cNvSpPr/>
          <p:nvPr/>
        </p:nvSpPr>
        <p:spPr>
          <a:xfrm>
            <a:off x="10907918" y="6369641"/>
            <a:ext cx="424286" cy="196430"/>
          </a:xfrm>
          <a:custGeom>
            <a:avLst/>
            <a:gdLst/>
            <a:ahLst/>
            <a:cxnLst/>
            <a:rect r="r" b="b" t="t" l="l"/>
            <a:pathLst>
              <a:path w="109" h="50" stroke="true" fill="norm" extrusionOk="true">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3" id="53"/>
          <p:cNvSpPr/>
          <p:nvPr/>
        </p:nvSpPr>
        <p:spPr>
          <a:xfrm>
            <a:off x="11214345" y="5858928"/>
            <a:ext cx="369283" cy="707143"/>
          </a:xfrm>
          <a:custGeom>
            <a:avLst/>
            <a:gdLst/>
            <a:ahLst/>
            <a:cxnLst/>
            <a:rect r="r" b="b" t="t" l="l"/>
            <a:pathLst>
              <a:path w="93" h="180" stroke="true" fill="norm" extrusionOk="true">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4" id="54"/>
          <p:cNvSpPr/>
          <p:nvPr/>
        </p:nvSpPr>
        <p:spPr>
          <a:xfrm>
            <a:off x="11630775" y="6338213"/>
            <a:ext cx="157142" cy="227860"/>
          </a:xfrm>
          <a:custGeom>
            <a:avLst/>
            <a:gdLst/>
            <a:ahLst/>
            <a:cxnLst/>
            <a:rect r="r" b="b" t="t" l="l"/>
            <a:pathLst>
              <a:path w="40" h="58" stroke="true" fill="norm" extrusionOk="true">
                <a:moveTo>
                  <a:pt x="0" y="0"/>
                </a:moveTo>
                <a:lnTo>
                  <a:pt x="40" y="0"/>
                </a:lnTo>
                <a:lnTo>
                  <a:pt x="40" y="58"/>
                </a:lnTo>
                <a:lnTo>
                  <a:pt x="0" y="58"/>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5" id="55"/>
          <p:cNvSpPr/>
          <p:nvPr/>
        </p:nvSpPr>
        <p:spPr>
          <a:xfrm>
            <a:off x="11811488" y="6259641"/>
            <a:ext cx="149283" cy="306432"/>
          </a:xfrm>
          <a:custGeom>
            <a:avLst/>
            <a:gdLst/>
            <a:ahLst/>
            <a:cxnLst/>
            <a:rect r="r" b="b" t="t" l="l"/>
            <a:pathLst>
              <a:path w="38" h="79" stroke="true" fill="norm" extrusionOk="true">
                <a:moveTo>
                  <a:pt x="0" y="0"/>
                </a:moveTo>
                <a:lnTo>
                  <a:pt x="38" y="0"/>
                </a:lnTo>
                <a:lnTo>
                  <a:pt x="38" y="79"/>
                </a:lnTo>
                <a:lnTo>
                  <a:pt x="0" y="79"/>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6" id="56"/>
          <p:cNvSpPr/>
          <p:nvPr/>
        </p:nvSpPr>
        <p:spPr>
          <a:xfrm>
            <a:off x="8134342" y="6338213"/>
            <a:ext cx="502858" cy="227860"/>
          </a:xfrm>
          <a:custGeom>
            <a:avLst/>
            <a:gdLst/>
            <a:ahLst/>
            <a:cxnLst/>
            <a:rect r="r" b="b" t="t" l="l"/>
            <a:pathLst>
              <a:path w="129" h="58" stroke="true" fill="norm" extrusionOk="true">
                <a:moveTo>
                  <a:pt x="0" y="0"/>
                </a:moveTo>
                <a:lnTo>
                  <a:pt x="129" y="0"/>
                </a:lnTo>
                <a:lnTo>
                  <a:pt x="129" y="58"/>
                </a:lnTo>
                <a:lnTo>
                  <a:pt x="0" y="58"/>
                </a:lnTo>
                <a:lnTo>
                  <a:pt x="0" y="0"/>
                </a:lnTo>
                <a:lnTo>
                  <a:pt x="0" y="0"/>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7" id="57"/>
          <p:cNvSpPr/>
          <p:nvPr/>
        </p:nvSpPr>
        <p:spPr>
          <a:xfrm>
            <a:off x="11259164" y="4452495"/>
            <a:ext cx="793569" cy="2113577"/>
          </a:xfrm>
          <a:custGeom>
            <a:avLst/>
            <a:gdLst/>
            <a:ahLst/>
            <a:cxnLst/>
            <a:rect r="r" b="b" t="t" l="l"/>
            <a:pathLst>
              <a:path w="200" h="538" stroke="true" fill="norm" extrusionOk="true">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
        <p:nvSpPr>
          <p:cNvPr name="Freeform 58" id="58"/>
          <p:cNvSpPr/>
          <p:nvPr/>
        </p:nvSpPr>
        <p:spPr>
          <a:xfrm>
            <a:off x="5078045" y="5230358"/>
            <a:ext cx="7099632" cy="1359290"/>
          </a:xfrm>
          <a:custGeom>
            <a:avLst/>
            <a:gdLst/>
            <a:ahLst/>
            <a:cxnLst/>
            <a:rect r="r" b="b" t="t" l="l"/>
            <a:pathLst>
              <a:path w="2031" h="347" stroke="true" fill="norm" extrusionOk="true">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rgbClr val="FFFFFF">
              <a:alpha val="19000"/>
              <a:lumMod val="85000"/>
            </a:srgbClr>
          </a:solidFill>
        </p:spPr>
        <p:txBody>
          <a:bodyPr vert="horz" anchor="t" wrap="square" tIns="45720" lIns="91440" bIns="45720" rIns="91440">
            <a:prstTxWarp prst="textNoShape">
              <a:avLst/>
            </a:prstTxWarp>
            <a:normAutofit/>
          </a:bodyPr>
          <a:p>
            <a:pPr algn="l" marL="0"/>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7697"/>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Final Thoughts</a:t>
            </a:r>
          </a:p>
        </p:txBody>
      </p:sp>
      <p:sp>
        <p:nvSpPr>
          <p:cNvPr name="AutoShape 3" id="3"/>
          <p:cNvSpPr/>
          <p:nvPr/>
        </p:nvSpPr>
        <p:spPr>
          <a:xfrm>
            <a:off x="6179824" y="1843876"/>
            <a:ext cx="5080000" cy="3332480"/>
          </a:xfrm>
          <a:prstGeom prst="roundRect">
            <a:avLst>
              <a:gd name="adj" fmla="val 5386"/>
            </a:avLst>
          </a:prstGeom>
          <a:solidFill>
            <a:schemeClr val="accent4">
              <a:alpha val="10000"/>
            </a:schemeClr>
          </a:solidFill>
          <a:ln cap="flat" cmpd="sng">
            <a:prstDash val="solid"/>
          </a:ln>
        </p:spPr>
        <p:txBody>
          <a:bodyPr vert="horz" anchor="ctr" tIns="45720" lIns="91440" bIns="45720" rIns="91440">
            <a:normAutofit/>
          </a:bodyPr>
          <a:p>
            <a:pPr algn="ctr" marL="0"/>
          </a:p>
        </p:txBody>
      </p:sp>
      <p:sp>
        <p:nvSpPr>
          <p:cNvPr name="AutoShape 4" id="4"/>
          <p:cNvSpPr/>
          <p:nvPr/>
        </p:nvSpPr>
        <p:spPr>
          <a:xfrm>
            <a:off x="7050747" y="2305834"/>
            <a:ext cx="3905547" cy="338554"/>
          </a:xfrm>
          <a:prstGeom prst="rect">
            <a:avLst/>
          </a:prstGeom>
          <a:noFill/>
          <a:ln cap="flat" cmpd="sng">
            <a:prstDash val="solid"/>
          </a:ln>
        </p:spPr>
        <p:txBody>
          <a:bodyPr vert="horz" anchor="b" wrap="square" tIns="45720" lIns="91440" bIns="45720" rIns="91440">
            <a:spAutoFit/>
          </a:bodyPr>
          <a:p>
            <a:pPr algn="l" marL="0"/>
            <a:r>
              <a:rPr lang="zh-CN" b="true" i="false" sz="1600" baseline="0" u="none" altLang="en-US">
                <a:solidFill>
                  <a:srgbClr val="000000"/>
                </a:solidFill>
                <a:latin typeface="微软雅黑"/>
                <a:ea typeface="微软雅黑"/>
              </a:rPr>
              <a:t>Call to Action</a:t>
            </a:r>
          </a:p>
        </p:txBody>
      </p:sp>
      <p:sp>
        <p:nvSpPr>
          <p:cNvPr name="AutoShape 5" id="5"/>
          <p:cNvSpPr/>
          <p:nvPr/>
        </p:nvSpPr>
        <p:spPr>
          <a:xfrm>
            <a:off x="7050748" y="2755511"/>
            <a:ext cx="4011929" cy="1346907"/>
          </a:xfrm>
          <a:prstGeom prst="rect">
            <a:avLst/>
          </a:prstGeom>
          <a:noFill/>
          <a:ln cap="flat" cmpd="sng">
            <a:prstDash val="solid"/>
          </a:ln>
        </p:spPr>
        <p:txBody>
          <a:bodyPr vert="horz" anchor="t" wrap="square" tIns="45720" lIns="91440" bIns="45720" rIns="91440">
            <a:spAutoFit/>
          </a:bodyPr>
          <a:p>
            <a:pPr algn="l" marL="0">
              <a:lnSpc>
                <a:spcPct val="150000"/>
              </a:lnSpc>
            </a:pPr>
            <a:r>
              <a:rPr lang="en-US" b="false" i="false" sz="1400" baseline="0" u="none">
                <a:solidFill>
                  <a:srgbClr val="000000"/>
                </a:solidFill>
                <a:latin typeface="+mn-ea"/>
                <a:ea typeface="+mn-ea"/>
              </a:rPr>
              <a:t>Embracing GAN technology responsibly offers vast opportunities for innovation. Engaging in collaborative efforts to explore their potential while addressing ethical concerns will ensure beneficial outcomes for society.</a:t>
            </a:r>
          </a:p>
        </p:txBody>
      </p:sp>
      <p:sp>
        <p:nvSpPr>
          <p:cNvPr name="AutoShape 6" id="6"/>
          <p:cNvSpPr/>
          <p:nvPr/>
        </p:nvSpPr>
        <p:spPr>
          <a:xfrm>
            <a:off x="902678" y="1843876"/>
            <a:ext cx="5080000" cy="3332480"/>
          </a:xfrm>
          <a:prstGeom prst="roundRect">
            <a:avLst>
              <a:gd name="adj" fmla="val 5386"/>
            </a:avLst>
          </a:prstGeom>
          <a:solidFill>
            <a:schemeClr val="accent1">
              <a:alpha val="10000"/>
            </a:schemeClr>
          </a:solidFill>
          <a:ln cap="flat" cmpd="sng">
            <a:prstDash val="solid"/>
          </a:ln>
        </p:spPr>
        <p:txBody>
          <a:bodyPr vert="horz" anchor="ctr" tIns="45720" lIns="91440" bIns="45720" rIns="91440">
            <a:normAutofit/>
          </a:bodyPr>
          <a:p>
            <a:pPr algn="ctr" marL="0"/>
          </a:p>
        </p:txBody>
      </p:sp>
      <p:sp>
        <p:nvSpPr>
          <p:cNvPr name="AutoShape 7" id="7"/>
          <p:cNvSpPr/>
          <p:nvPr/>
        </p:nvSpPr>
        <p:spPr>
          <a:xfrm>
            <a:off x="1152570" y="2305834"/>
            <a:ext cx="3905547" cy="338554"/>
          </a:xfrm>
          <a:prstGeom prst="rect">
            <a:avLst/>
          </a:prstGeom>
          <a:noFill/>
          <a:ln cap="flat" cmpd="sng">
            <a:prstDash val="solid"/>
          </a:ln>
        </p:spPr>
        <p:txBody>
          <a:bodyPr vert="horz" anchor="b" wrap="square" tIns="45720" lIns="91440" bIns="45720" rIns="91440">
            <a:spAutoFit/>
          </a:bodyPr>
          <a:p>
            <a:pPr algn="l" marL="0"/>
            <a:r>
              <a:rPr lang="zh-CN" b="true" i="false" sz="1600" baseline="0" u="none" altLang="en-US">
                <a:solidFill>
                  <a:srgbClr val="000000"/>
                </a:solidFill>
                <a:latin typeface="微软雅黑"/>
                <a:ea typeface="微软雅黑"/>
              </a:rPr>
              <a:t>Future of GANs</a:t>
            </a:r>
          </a:p>
        </p:txBody>
      </p:sp>
      <p:sp>
        <p:nvSpPr>
          <p:cNvPr name="AutoShape 8" id="8"/>
          <p:cNvSpPr/>
          <p:nvPr/>
        </p:nvSpPr>
        <p:spPr>
          <a:xfrm>
            <a:off x="1152571" y="2755511"/>
            <a:ext cx="4011929" cy="1346907"/>
          </a:xfrm>
          <a:prstGeom prst="rect">
            <a:avLst/>
          </a:prstGeom>
          <a:noFill/>
          <a:ln cap="flat" cmpd="sng">
            <a:prstDash val="solid"/>
          </a:ln>
        </p:spPr>
        <p:txBody>
          <a:bodyPr vert="horz" anchor="t" wrap="square" tIns="45720" lIns="91440" bIns="45720" rIns="91440">
            <a:spAutoFit/>
          </a:bodyPr>
          <a:p>
            <a:pPr algn="l" marL="0">
              <a:lnSpc>
                <a:spcPct val="150000"/>
              </a:lnSpc>
            </a:pPr>
            <a:r>
              <a:rPr lang="en-US" b="false" i="false" sz="1400" baseline="0" u="none">
                <a:solidFill>
                  <a:srgbClr val="000000"/>
                </a:solidFill>
                <a:latin typeface="+mn-ea"/>
                <a:ea typeface="+mn-ea"/>
              </a:rPr>
              <a:t>The future of GANs is promising, as ongoing research continues to address challenges and enhance functionality, making GANs indispensable tools in the evolving landscape of AI and data generation.</a:t>
            </a:r>
          </a:p>
        </p:txBody>
      </p:sp>
      <p:sp>
        <p:nvSpPr>
          <p:cNvPr name="AutoShape 9" id="9"/>
          <p:cNvSpPr/>
          <p:nvPr/>
        </p:nvSpPr>
        <p:spPr>
          <a:xfrm>
            <a:off x="5218138" y="2803058"/>
            <a:ext cx="1529080" cy="1529080"/>
          </a:xfrm>
          <a:prstGeom prst="ellipse">
            <a:avLst/>
          </a:prstGeom>
          <a:solidFill>
            <a:schemeClr val="accent1"/>
          </a:solidFill>
          <a:ln w="127000" cap="flat" cmpd="sng">
            <a:solidFill>
              <a:srgbClr val="FFFFFF"/>
            </a:solidFill>
            <a:prstDash val="solid"/>
          </a:ln>
        </p:spPr>
        <p:txBody>
          <a:bodyPr vert="horz" anchor="ctr" tIns="45720" lIns="91440" bIns="45720" rIns="91440">
            <a:normAutofit/>
          </a:bodyPr>
          <a:p>
            <a:pPr algn="ctr" marL="0"/>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ctrTitle"/>
          </p:nvPr>
        </p:nvSpPr>
        <p:spPr>
          <a:xfrm>
            <a:off x="3382962" y="2165577"/>
            <a:ext cx="5426076" cy="1621509"/>
          </a:xfrm>
        </p:spPr>
        <p:txBody>
          <a:bodyPr vert="horz" anchor="b" tIns="45720" lIns="91440" bIns="45720" rIns="91440">
            <a:normAutofit/>
          </a:bodyPr>
          <a:p>
            <a:pPr algn="ctr" indent="0" marL="0">
              <a:lnSpc>
                <a:spcPct val="90000"/>
              </a:lnSpc>
              <a:spcBef>
                <a:spcPct val="0"/>
              </a:spcBef>
            </a:pPr>
            <a:r>
              <a:rPr lang="zh-CN" b="true" i="false" sz="3200" baseline="0" u="none" altLang="en-US">
                <a:solidFill>
                  <a:srgbClr val="FFFFFF"/>
                </a:solidFill>
                <a:latin typeface="+mn-ea"/>
                <a:ea typeface="+mn-ea"/>
              </a:rPr>
              <a:t>Thank you for listening.</a:t>
            </a:r>
          </a:p>
        </p:txBody>
      </p:sp>
      <p:sp>
        <p:nvSpPr>
          <p:cNvPr name="AutoShape 3" id="3"/>
          <p:cNvSpPr/>
          <p:nvPr>
            <p:ph type="body" sz="quarter" idx="10"/>
          </p:nvPr>
        </p:nvSpPr>
        <p:spPr>
          <a:xfrm>
            <a:off x="3382963" y="4175542"/>
            <a:ext cx="5426076" cy="296271"/>
          </a:xfrm>
        </p:spPr>
        <p:txBody>
          <a:bodyPr vert="horz" anchor="ctr" tIns="45720" lIns="91440" bIns="45720" rIns="91440">
            <a:normAutofit/>
          </a:bodyPr>
          <a:p>
            <a:pPr algn="ctr" indent="0" marL="0">
              <a:lnSpc>
                <a:spcPct val="90000"/>
              </a:lnSpc>
              <a:spcBef>
                <a:spcPts val="1000"/>
              </a:spcBef>
            </a:pPr>
            <a:r>
              <a:rPr lang="zh-CN" b="false" i="false" sz="1500" baseline="0" u="none" altLang="en-US">
                <a:solidFill>
                  <a:srgbClr val="FFFFFF"/>
                </a:solidFill>
                <a:latin typeface="微软雅黑"/>
                <a:ea typeface="微软雅黑"/>
              </a:rPr>
              <a:t>Reporter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5494441" y="3589942"/>
            <a:ext cx="5419185" cy="895350"/>
          </a:xfrm>
        </p:spPr>
        <p:txBody>
          <a:bodyPr vert="horz" anchor="b" tIns="45720" lIns="91440" bIns="45720" rIns="91440">
            <a:normAutofit/>
          </a:bodyPr>
          <a:p>
            <a:pPr algn="l">
              <a:lnSpc>
                <a:spcPct val="90000"/>
              </a:lnSpc>
              <a:spcBef>
                <a:spcPct val="0"/>
              </a:spcBef>
            </a:pPr>
            <a:r>
              <a:rPr lang="en-US" b="true" i="false" sz="2400" baseline="0" u="none">
                <a:solidFill>
                  <a:srgbClr val="000000"/>
                </a:solidFill>
                <a:latin typeface="+mn-ea"/>
                <a:ea typeface="+mn-ea"/>
              </a:rPr>
              <a:t>Introduction to GANs</a:t>
            </a:r>
          </a:p>
        </p:txBody>
      </p:sp>
      <p:sp>
        <p:nvSpPr>
          <p:cNvPr name="TextBox 3" id="3"/>
          <p:cNvSpPr txBox="true"/>
          <p:nvPr/>
        </p:nvSpPr>
        <p:spPr>
          <a:xfrm>
            <a:off x="2890057" y="3589942"/>
            <a:ext cx="424637" cy="1504950"/>
          </a:xfrm>
          <a:prstGeom prst="rect">
            <a:avLst/>
          </a:prstGeom>
          <a:noFill/>
        </p:spPr>
        <p:txBody>
          <a:bodyPr anchor="t" rtlCol="false" vert="horz" wrap="none" tIns="45720" lIns="91440" bIns="45720" rIns="91440">
            <a:prstTxWarp prst="textPlain">
              <a:avLst/>
            </a:prstTxWarp>
            <a:spAutoFit/>
          </a:bodyPr>
          <a:lstStyle/>
          <a:p>
            <a:pPr algn="l" marL="0">
              <a:defRPr/>
            </a:pPr>
            <a:r>
              <a:rPr lang="en-US" b="false" i="false" spc="100" baseline="0" u="none">
                <a:solidFill>
                  <a:schemeClr val="accent1"/>
                </a:solidFill>
                <a:latin typeface="Arial"/>
                <a:ea typeface="Arial"/>
              </a:rPr>
              <a:t>/</a:t>
            </a:r>
            <a:endParaRPr lang="en-US" sz="1100"/>
          </a:p>
        </p:txBody>
      </p:sp>
      <p:sp>
        <p:nvSpPr>
          <p:cNvPr name="TextBox 4" id="4"/>
          <p:cNvSpPr txBox="true"/>
          <p:nvPr/>
        </p:nvSpPr>
        <p:spPr>
          <a:xfrm>
            <a:off x="3203232" y="3411393"/>
            <a:ext cx="1887631" cy="1862048"/>
          </a:xfrm>
          <a:prstGeom prst="rect">
            <a:avLst/>
          </a:prstGeom>
          <a:noFill/>
        </p:spPr>
        <p:txBody>
          <a:bodyPr anchor="t" rtlCol="false" vert="horz" wrap="square" tIns="45720" lIns="91440" bIns="45720" rIns="91440">
            <a:spAutoFit/>
          </a:bodyPr>
          <a:lstStyle/>
          <a:p>
            <a:pPr algn="l" marL="0">
              <a:defRPr/>
            </a:pPr>
            <a:r>
              <a:rPr lang="en-US" b="false" i="false" sz="11500" spc="100" baseline="0" u="none">
                <a:solidFill>
                  <a:schemeClr val="accent1"/>
                </a:solidFill>
                <a:latin typeface="Arial"/>
                <a:ea typeface="Arial"/>
              </a:rPr>
              <a:t>01</a:t>
            </a:r>
            <a:endParaRPr lang="en-US" sz="1100"/>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Overview of GANs</a:t>
            </a:r>
          </a:p>
        </p:txBody>
      </p:sp>
      <p:grpSp>
        <p:nvGrpSpPr>
          <p:cNvPr name="Group 3" id="3"/>
          <p:cNvGrpSpPr/>
          <p:nvPr/>
        </p:nvGrpSpPr>
        <p:grpSpPr>
          <a:xfrm>
            <a:off x="1411120" y="1463739"/>
            <a:ext cx="9281652" cy="4193670"/>
            <a:chOff x="1411120" y="1947839"/>
            <a:chExt cx="9281652" cy="3709378"/>
          </a:xfrm>
        </p:grpSpPr>
        <p:grpSp>
          <p:nvGrpSpPr>
            <p:cNvPr name="Group 4" id="4"/>
            <p:cNvGrpSpPr/>
            <p:nvPr/>
          </p:nvGrpSpPr>
          <p:grpSpPr>
            <a:xfrm>
              <a:off x="4803490" y="1951587"/>
              <a:ext cx="2481111" cy="3705630"/>
              <a:chOff x="3521576" y="1951587"/>
              <a:chExt cx="2481111" cy="3705630"/>
            </a:xfrm>
          </p:grpSpPr>
          <p:sp>
            <p:nvSpPr>
              <p:cNvPr name="AutoShape 5" id="5"/>
              <p:cNvSpPr/>
              <p:nvPr/>
            </p:nvSpPr>
            <p:spPr>
              <a:xfrm>
                <a:off x="3521576" y="2169348"/>
                <a:ext cx="2247900" cy="3487869"/>
              </a:xfrm>
              <a:prstGeom prst="round2DiagRect">
                <a:avLst>
                  <a:gd name="adj1" fmla="val 30226"/>
                  <a:gd name="adj2" fmla="val 0"/>
                </a:avLst>
              </a:prstGeom>
              <a:gradFill>
                <a:gsLst>
                  <a:gs pos="0">
                    <a:srgbClr val="58C300">
                      <a:lumMod val="60000"/>
                      <a:lumOff val="40000"/>
                    </a:srgbClr>
                  </a:gs>
                  <a:gs pos="60000">
                    <a:srgbClr val="58C300"/>
                  </a:gs>
                </a:gsLst>
                <a:lin ang="2700000"/>
              </a:gradFill>
              <a:ln cap="rnd" cmpd="sng">
                <a:prstDash val="solid"/>
              </a:ln>
              <a:effectLst>
                <a:outerShdw algn="ctr" blurRad="50800" dir="5400000" dist="50800" rotWithShape="false">
                  <a:schemeClr val="accent2">
                    <a:alpha val="20000"/>
                  </a:schemeClr>
                </a:outerShdw>
              </a:effectLst>
            </p:spPr>
            <p:txBody>
              <a:bodyPr vert="horz" rot="0" anchor="ctr" wrap="square" tIns="45720" lIns="91440" bIns="45720" rIns="91440">
                <a:normAutofit/>
              </a:bodyPr>
              <a:p>
                <a:pPr algn="ctr" marL="0"/>
              </a:p>
            </p:txBody>
          </p:sp>
          <p:sp>
            <p:nvSpPr>
              <p:cNvPr name="AutoShape 6" id="6"/>
              <p:cNvSpPr/>
              <p:nvPr/>
            </p:nvSpPr>
            <p:spPr>
              <a:xfrm>
                <a:off x="3661019" y="2586238"/>
                <a:ext cx="1969014" cy="246221"/>
              </a:xfrm>
              <a:prstGeom prst="rect">
                <a:avLst/>
              </a:prstGeom>
              <a:noFill/>
              <a:ln cap="flat" cmpd="sng">
                <a:prstDash val="solid"/>
              </a:ln>
            </p:spPr>
            <p:txBody>
              <a:bodyPr vert="horz" anchor="ctr" wrap="square" tIns="0" lIns="108000" bIns="0" rIns="108000">
                <a:spAutoFit/>
              </a:bodyPr>
              <a:p>
                <a:pPr algn="ctr" marL="0"/>
                <a:r>
                  <a:rPr lang="en-US" b="true" i="false" sz="1600" baseline="0" u="none">
                    <a:solidFill>
                      <a:srgbClr val="000000">
                        <a:lumMod val="85000"/>
                        <a:lumOff val="15000"/>
                      </a:srgbClr>
                    </a:solidFill>
                    <a:latin typeface="Arial"/>
                    <a:ea typeface="Arial"/>
                  </a:rPr>
                  <a:t>Key Components</a:t>
                </a:r>
              </a:p>
            </p:txBody>
          </p:sp>
          <p:sp>
            <p:nvSpPr>
              <p:cNvPr name="AutoShape 7" id="7"/>
              <p:cNvSpPr/>
              <p:nvPr/>
            </p:nvSpPr>
            <p:spPr>
              <a:xfrm>
                <a:off x="3661019" y="3154835"/>
                <a:ext cx="1969014" cy="2251433"/>
              </a:xfrm>
              <a:prstGeom prst="rect">
                <a:avLst/>
              </a:prstGeom>
              <a:noFill/>
              <a:ln cap="flat" cmpd="sng">
                <a:prstDash val="solid"/>
              </a:ln>
            </p:spPr>
            <p:txBody>
              <a:bodyPr vert="horz" anchor="t" wrap="square" tIns="0" lIns="108000" bIns="0" rIns="108000">
                <a:spAutoFit/>
              </a:bodyPr>
              <a:p>
                <a:pPr algn="ctr" marL="0">
                  <a:lnSpc>
                    <a:spcPct val="150000"/>
                  </a:lnSpc>
                </a:pPr>
                <a:r>
                  <a:rPr lang="en-US" b="false" i="false" sz="1400" baseline="0" u="none">
                    <a:solidFill>
                      <a:srgbClr val="000000">
                        <a:lumMod val="85000"/>
                        <a:lumOff val="15000"/>
                      </a:srgbClr>
                    </a:solidFill>
                    <a:latin typeface="微软雅黑"/>
                    <a:ea typeface="微软雅黑"/>
                  </a:rPr>
                  <a:t>The generator creates fake data, while the discriminator evaluates it against real data. Over time, the generator improves its outputs to produce data that the discriminator cannot distinguish from real instances, leading to better generative performance.</a:t>
                </a:r>
              </a:p>
            </p:txBody>
          </p:sp>
          <p:cxnSp>
            <p:nvCxnSpPr>
              <p:cNvPr name="Connector 8" id="8"/>
              <p:cNvCxnSpPr/>
              <p:nvPr/>
            </p:nvCxnSpPr>
            <p:spPr>
              <a:xfrm>
                <a:off x="4258176" y="3017012"/>
                <a:ext cx="774700" cy="0"/>
              </a:xfrm>
              <a:prstGeom prst="line">
                <a:avLst/>
              </a:prstGeom>
              <a:ln w="6350" cap="flat" cmpd="sng">
                <a:solidFill>
                  <a:srgbClr val="FFFFFF"/>
                </a:solidFill>
                <a:prstDash val="solid"/>
              </a:ln>
            </p:spPr>
          </p:cxnSp>
          <p:grpSp>
            <p:nvGrpSpPr>
              <p:cNvPr name="Group 9" id="9"/>
              <p:cNvGrpSpPr/>
              <p:nvPr/>
            </p:nvGrpSpPr>
            <p:grpSpPr>
              <a:xfrm>
                <a:off x="5386737" y="1951587"/>
                <a:ext cx="615950" cy="615950"/>
                <a:chOff x="3705783" y="4938298"/>
                <a:chExt cx="540000" cy="540000"/>
              </a:xfrm>
            </p:grpSpPr>
            <p:sp>
              <p:nvSpPr>
                <p:cNvPr name="TextBox 10" id="10"/>
                <p:cNvSpPr txBox="true"/>
                <p:nvPr/>
              </p:nvSpPr>
              <p:spPr>
                <a:xfrm>
                  <a:off x="3705783" y="4938298"/>
                  <a:ext cx="540000" cy="540000"/>
                </a:xfrm>
                <a:prstGeom prst="roundRect">
                  <a:avLst>
                    <a:gd name="adj" fmla="val 50000"/>
                  </a:avLst>
                </a:prstGeom>
                <a:solidFill>
                  <a:srgbClr val="FFFFFF"/>
                </a:solidFill>
              </p:spPr>
              <p:txBody>
                <a:bodyPr anchor="ctr" rtlCol="false" vert="horz" wrap="none" tIns="108000" lIns="108000" bIns="108000" rIns="108000">
                  <a:noAutofit/>
                </a:bodyPr>
                <a:lstStyle/>
                <a:p>
                  <a:pPr algn="ctr" marL="0">
                    <a:defRPr/>
                  </a:pPr>
                  <a:endParaRPr lang="en-US" sz="1100"/>
                </a:p>
              </p:txBody>
            </p:sp>
            <p:sp>
              <p:nvSpPr>
                <p:cNvPr name="Freeform 11" id="11"/>
                <p:cNvSpPr/>
                <p:nvPr/>
              </p:nvSpPr>
              <p:spPr>
                <a:xfrm>
                  <a:off x="3847916" y="5125924"/>
                  <a:ext cx="193412" cy="217617"/>
                </a:xfrm>
                <a:custGeom>
                  <a:avLst/>
                  <a:gdLst/>
                  <a:ahLst/>
                  <a:cxnLst/>
                  <a:rect r="r" b="b" t="t" l="l"/>
                  <a:pathLst>
                    <a:path w="495300" h="523875" stroke="true" fill="norm" extrusionOk="true">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gradFill>
                  <a:gsLst>
                    <a:gs pos="0">
                      <a:srgbClr val="58C300">
                        <a:lumMod val="60000"/>
                        <a:lumOff val="40000"/>
                      </a:srgbClr>
                    </a:gs>
                    <a:gs pos="60000">
                      <a:srgbClr val="58C300"/>
                    </a:gs>
                  </a:gsLst>
                  <a:lin ang="2700000"/>
                </a:gradFill>
                <a:ln cap="rnd" cmpd="sng">
                  <a:prstDash val="solid"/>
                </a:ln>
                <a:effectLst>
                  <a:outerShdw algn="ctr" blurRad="50800" dir="5400000" dist="50800" rotWithShape="false">
                    <a:schemeClr val="accent2">
                      <a:alpha val="20000"/>
                    </a:schemeClr>
                  </a:outerShdw>
                </a:effectLst>
              </p:spPr>
              <p:txBody>
                <a:bodyPr vert="horz" rot="0" anchor="ctr" wrap="square" tIns="45720" lIns="91440" bIns="45720" rIns="91440">
                  <a:normAutofit/>
                </a:bodyPr>
                <a:p>
                  <a:pPr algn="ctr" marL="0"/>
                </a:p>
              </p:txBody>
            </p:sp>
          </p:grpSp>
        </p:grpSp>
        <p:grpSp>
          <p:nvGrpSpPr>
            <p:cNvPr name="Group 12" id="12"/>
            <p:cNvGrpSpPr/>
            <p:nvPr/>
          </p:nvGrpSpPr>
          <p:grpSpPr>
            <a:xfrm>
              <a:off x="8195860" y="1947839"/>
              <a:ext cx="2496912" cy="3705631"/>
              <a:chOff x="6454089" y="1947839"/>
              <a:chExt cx="2496912" cy="3705631"/>
            </a:xfrm>
          </p:grpSpPr>
          <p:sp>
            <p:nvSpPr>
              <p:cNvPr name="AutoShape 13" id="13"/>
              <p:cNvSpPr/>
              <p:nvPr/>
            </p:nvSpPr>
            <p:spPr>
              <a:xfrm>
                <a:off x="6454089" y="2165601"/>
                <a:ext cx="2247900" cy="3487869"/>
              </a:xfrm>
              <a:prstGeom prst="round2DiagRect">
                <a:avLst>
                  <a:gd name="adj1" fmla="val 30226"/>
                  <a:gd name="adj2" fmla="val 0"/>
                </a:avLst>
              </a:prstGeom>
              <a:gradFill>
                <a:gsLst>
                  <a:gs pos="0">
                    <a:srgbClr val="6F960D">
                      <a:lumMod val="60000"/>
                      <a:lumOff val="40000"/>
                    </a:srgbClr>
                  </a:gs>
                  <a:gs pos="60000">
                    <a:srgbClr val="6F960D"/>
                  </a:gs>
                </a:gsLst>
                <a:lin ang="2700000"/>
              </a:gradFill>
              <a:ln cap="rnd" cmpd="sng">
                <a:prstDash val="solid"/>
              </a:ln>
              <a:effectLst>
                <a:outerShdw algn="ctr" blurRad="50800" dir="5400000" dist="50800" rotWithShape="false">
                  <a:schemeClr val="accent3">
                    <a:alpha val="20000"/>
                  </a:schemeClr>
                </a:outerShdw>
              </a:effectLst>
            </p:spPr>
            <p:txBody>
              <a:bodyPr vert="horz" rot="0" anchor="ctr" wrap="square" tIns="45720" lIns="91440" bIns="45720" rIns="91440">
                <a:normAutofit/>
              </a:bodyPr>
              <a:p>
                <a:pPr algn="ctr" marL="0"/>
              </a:p>
            </p:txBody>
          </p:sp>
          <p:sp>
            <p:nvSpPr>
              <p:cNvPr name="AutoShape 14" id="14"/>
              <p:cNvSpPr/>
              <p:nvPr/>
            </p:nvSpPr>
            <p:spPr>
              <a:xfrm>
                <a:off x="6593532" y="2582491"/>
                <a:ext cx="1969014" cy="246221"/>
              </a:xfrm>
              <a:prstGeom prst="rect">
                <a:avLst/>
              </a:prstGeom>
              <a:noFill/>
              <a:ln cap="flat" cmpd="sng">
                <a:prstDash val="solid"/>
              </a:ln>
            </p:spPr>
            <p:txBody>
              <a:bodyPr vert="horz" anchor="ctr" wrap="square" tIns="0" lIns="108000" bIns="0" rIns="108000">
                <a:spAutoFit/>
              </a:bodyPr>
              <a:p>
                <a:pPr algn="ctr" marL="0"/>
                <a:r>
                  <a:rPr lang="en-US" b="true" i="false" sz="1600" baseline="0" u="none">
                    <a:solidFill>
                      <a:srgbClr val="FFFFFF"/>
                    </a:solidFill>
                    <a:latin typeface="Arial"/>
                    <a:ea typeface="Arial"/>
                  </a:rPr>
                  <a:t>Applications of GANs</a:t>
                </a:r>
              </a:p>
            </p:txBody>
          </p:sp>
          <p:sp>
            <p:nvSpPr>
              <p:cNvPr name="AutoShape 15" id="15"/>
              <p:cNvSpPr/>
              <p:nvPr/>
            </p:nvSpPr>
            <p:spPr>
              <a:xfrm>
                <a:off x="6593532" y="3151088"/>
                <a:ext cx="1969014" cy="2251432"/>
              </a:xfrm>
              <a:prstGeom prst="rect">
                <a:avLst/>
              </a:prstGeom>
              <a:noFill/>
              <a:ln cap="flat" cmpd="sng">
                <a:prstDash val="solid"/>
              </a:ln>
            </p:spPr>
            <p:txBody>
              <a:bodyPr vert="horz" anchor="t" wrap="square" tIns="0" lIns="108000" bIns="0" rIns="108000">
                <a:spAutoFit/>
              </a:bodyPr>
              <a:p>
                <a:pPr algn="ctr" marL="0">
                  <a:lnSpc>
                    <a:spcPct val="150000"/>
                  </a:lnSpc>
                </a:pPr>
                <a:r>
                  <a:rPr lang="en-US" b="false" i="false" sz="1400" baseline="0" u="none">
                    <a:solidFill>
                      <a:srgbClr val="FFFFFF"/>
                    </a:solidFill>
                    <a:latin typeface="微软雅黑"/>
                    <a:ea typeface="微软雅黑"/>
                  </a:rPr>
                  <a:t>GANs have a wide range of applications, including image generation, text-to-image synthesis, video generation, and even in art creation, demonstrating their versatility in different creative and technical domains.</a:t>
                </a:r>
              </a:p>
            </p:txBody>
          </p:sp>
          <p:cxnSp>
            <p:nvCxnSpPr>
              <p:cNvPr name="Connector 16" id="16"/>
              <p:cNvCxnSpPr/>
              <p:nvPr/>
            </p:nvCxnSpPr>
            <p:spPr>
              <a:xfrm>
                <a:off x="7190689" y="3013265"/>
                <a:ext cx="774700" cy="0"/>
              </a:xfrm>
              <a:prstGeom prst="line">
                <a:avLst/>
              </a:prstGeom>
              <a:ln w="6350" cap="flat" cmpd="sng">
                <a:solidFill>
                  <a:srgbClr val="FFFFFF"/>
                </a:solidFill>
                <a:prstDash val="solid"/>
              </a:ln>
            </p:spPr>
          </p:cxnSp>
          <p:grpSp>
            <p:nvGrpSpPr>
              <p:cNvPr name="Group 17" id="17"/>
              <p:cNvGrpSpPr/>
              <p:nvPr/>
            </p:nvGrpSpPr>
            <p:grpSpPr>
              <a:xfrm>
                <a:off x="8335051" y="1947839"/>
                <a:ext cx="615950" cy="615950"/>
                <a:chOff x="4641931" y="4935012"/>
                <a:chExt cx="540000" cy="540000"/>
              </a:xfrm>
            </p:grpSpPr>
            <p:sp>
              <p:nvSpPr>
                <p:cNvPr name="TextBox 18" id="18"/>
                <p:cNvSpPr txBox="true"/>
                <p:nvPr/>
              </p:nvSpPr>
              <p:spPr>
                <a:xfrm>
                  <a:off x="4641931" y="4935012"/>
                  <a:ext cx="540000" cy="540000"/>
                </a:xfrm>
                <a:prstGeom prst="roundRect">
                  <a:avLst>
                    <a:gd name="adj" fmla="val 50000"/>
                  </a:avLst>
                </a:prstGeom>
                <a:solidFill>
                  <a:srgbClr val="FFFFFF"/>
                </a:solidFill>
              </p:spPr>
              <p:txBody>
                <a:bodyPr anchor="ctr" rtlCol="false" vert="horz" wrap="none" tIns="108000" lIns="108000" bIns="108000" rIns="108000">
                  <a:noAutofit/>
                </a:bodyPr>
                <a:lstStyle/>
                <a:p>
                  <a:pPr algn="ctr" marL="0">
                    <a:defRPr/>
                  </a:pPr>
                  <a:endParaRPr lang="en-US" sz="1100"/>
                </a:p>
              </p:txBody>
            </p:sp>
            <p:sp>
              <p:nvSpPr>
                <p:cNvPr name="Freeform 19" id="19"/>
                <p:cNvSpPr/>
                <p:nvPr/>
              </p:nvSpPr>
              <p:spPr>
                <a:xfrm>
                  <a:off x="4774229" y="5125924"/>
                  <a:ext cx="189396" cy="182366"/>
                </a:xfrm>
                <a:custGeom>
                  <a:avLst/>
                  <a:gdLst/>
                  <a:ahLst/>
                  <a:cxnLst/>
                  <a:rect r="r" b="b" t="t" l="l"/>
                  <a:pathLst>
                    <a:path w="533400" h="400050" stroke="true" fill="norm" extrusionOk="true">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gradFill>
                  <a:gsLst>
                    <a:gs pos="0">
                      <a:srgbClr val="6F960D">
                        <a:lumMod val="60000"/>
                        <a:lumOff val="40000"/>
                      </a:srgbClr>
                    </a:gs>
                    <a:gs pos="60000">
                      <a:srgbClr val="6F960D"/>
                    </a:gs>
                  </a:gsLst>
                  <a:lin ang="2700000"/>
                </a:gradFill>
                <a:ln cap="rnd" cmpd="sng">
                  <a:prstDash val="solid"/>
                </a:ln>
                <a:effectLst>
                  <a:outerShdw algn="ctr" blurRad="50800" dir="5400000" dist="50800" rotWithShape="false">
                    <a:schemeClr val="accent3">
                      <a:alpha val="20000"/>
                    </a:schemeClr>
                  </a:outerShdw>
                </a:effectLst>
              </p:spPr>
              <p:txBody>
                <a:bodyPr vert="horz" rot="0" anchor="ctr" wrap="square" tIns="45720" lIns="91440" bIns="45720" rIns="91440">
                  <a:normAutofit/>
                </a:bodyPr>
                <a:p>
                  <a:pPr algn="ctr" marL="0"/>
                </a:p>
              </p:txBody>
            </p:sp>
          </p:grpSp>
        </p:grpSp>
        <p:grpSp>
          <p:nvGrpSpPr>
            <p:cNvPr name="Group 20" id="20"/>
            <p:cNvGrpSpPr/>
            <p:nvPr/>
          </p:nvGrpSpPr>
          <p:grpSpPr>
            <a:xfrm>
              <a:off x="1411120" y="1947839"/>
              <a:ext cx="2411050" cy="3705631"/>
              <a:chOff x="1411120" y="1947839"/>
              <a:chExt cx="2411050" cy="3705631"/>
            </a:xfrm>
          </p:grpSpPr>
          <p:sp>
            <p:nvSpPr>
              <p:cNvPr name="AutoShape 21" id="21"/>
              <p:cNvSpPr/>
              <p:nvPr/>
            </p:nvSpPr>
            <p:spPr>
              <a:xfrm>
                <a:off x="1411120" y="2165602"/>
                <a:ext cx="2247900" cy="3487868"/>
              </a:xfrm>
              <a:prstGeom prst="round2DiagRect">
                <a:avLst>
                  <a:gd name="adj1" fmla="val 30226"/>
                  <a:gd name="adj2" fmla="val 0"/>
                </a:avLst>
              </a:prstGeom>
              <a:gradFill>
                <a:gsLst>
                  <a:gs pos="0">
                    <a:srgbClr val="ABDE51">
                      <a:lumMod val="60000"/>
                      <a:lumOff val="40000"/>
                    </a:srgbClr>
                  </a:gs>
                  <a:gs pos="60000">
                    <a:srgbClr val="ABDE51"/>
                  </a:gs>
                </a:gsLst>
                <a:lin ang="2700000"/>
              </a:gradFill>
              <a:ln cap="rnd" cmpd="sng">
                <a:prstDash val="solid"/>
              </a:ln>
              <a:effectLst>
                <a:outerShdw algn="ctr" blurRad="50800" dir="5400000" dist="50800" rotWithShape="false">
                  <a:schemeClr val="accent1">
                    <a:alpha val="20000"/>
                  </a:schemeClr>
                </a:outerShdw>
              </a:effectLst>
            </p:spPr>
            <p:txBody>
              <a:bodyPr vert="horz" rot="0" anchor="ctr" wrap="square" tIns="45720" lIns="91440" bIns="45720" rIns="91440">
                <a:normAutofit/>
              </a:bodyPr>
              <a:p>
                <a:pPr algn="ctr" marL="0"/>
              </a:p>
            </p:txBody>
          </p:sp>
          <p:sp>
            <p:nvSpPr>
              <p:cNvPr name="AutoShape 22" id="22"/>
              <p:cNvSpPr/>
              <p:nvPr/>
            </p:nvSpPr>
            <p:spPr>
              <a:xfrm>
                <a:off x="1550563" y="2582491"/>
                <a:ext cx="1969014" cy="246221"/>
              </a:xfrm>
              <a:prstGeom prst="rect">
                <a:avLst/>
              </a:prstGeom>
              <a:noFill/>
              <a:ln cap="flat" cmpd="sng">
                <a:prstDash val="solid"/>
              </a:ln>
            </p:spPr>
            <p:txBody>
              <a:bodyPr vert="horz" anchor="ctr" wrap="square" tIns="0" lIns="108000" bIns="0" rIns="108000">
                <a:spAutoFit/>
              </a:bodyPr>
              <a:p>
                <a:pPr algn="ctr" marL="0"/>
                <a:r>
                  <a:rPr lang="en-US" b="true" i="false" sz="1600" baseline="0" u="none">
                    <a:solidFill>
                      <a:srgbClr val="000000">
                        <a:lumMod val="85000"/>
                        <a:lumOff val="15000"/>
                      </a:srgbClr>
                    </a:solidFill>
                    <a:latin typeface="Arial"/>
                    <a:ea typeface="Arial"/>
                  </a:rPr>
                  <a:t>Definition of GANs</a:t>
                </a:r>
              </a:p>
            </p:txBody>
          </p:sp>
          <p:sp>
            <p:nvSpPr>
              <p:cNvPr name="AutoShape 23" id="23"/>
              <p:cNvSpPr/>
              <p:nvPr/>
            </p:nvSpPr>
            <p:spPr>
              <a:xfrm>
                <a:off x="1550563" y="3151088"/>
                <a:ext cx="1969014" cy="2251433"/>
              </a:xfrm>
              <a:prstGeom prst="rect">
                <a:avLst/>
              </a:prstGeom>
              <a:noFill/>
              <a:ln cap="flat" cmpd="sng">
                <a:prstDash val="solid"/>
              </a:ln>
            </p:spPr>
            <p:txBody>
              <a:bodyPr vert="horz" anchor="t" wrap="square" tIns="0" lIns="108000" bIns="0" rIns="108000">
                <a:spAutoFit/>
              </a:bodyPr>
              <a:p>
                <a:pPr algn="ctr" marL="0">
                  <a:lnSpc>
                    <a:spcPct val="150000"/>
                  </a:lnSpc>
                </a:pPr>
                <a:r>
                  <a:rPr lang="en-US" b="false" i="false" sz="1400" baseline="0" u="none">
                    <a:solidFill>
                      <a:srgbClr val="000000">
                        <a:lumMod val="85000"/>
                        <a:lumOff val="15000"/>
                      </a:srgbClr>
                    </a:solidFill>
                    <a:latin typeface="微软雅黑"/>
                    <a:ea typeface="微软雅黑"/>
                  </a:rPr>
                  <a:t>Generative Adversarial Networks (GANs) are a class of machine learning frameworks designed to generate new data instances that mimic the distribution of a given dataset. They consist of two neural networks—the generator and the discriminator—competing against each other.</a:t>
                </a:r>
              </a:p>
            </p:txBody>
          </p:sp>
          <p:cxnSp>
            <p:nvCxnSpPr>
              <p:cNvPr name="Connector 24" id="24"/>
              <p:cNvCxnSpPr/>
              <p:nvPr/>
            </p:nvCxnSpPr>
            <p:spPr>
              <a:xfrm>
                <a:off x="2147720" y="3013265"/>
                <a:ext cx="774700" cy="0"/>
              </a:xfrm>
              <a:prstGeom prst="line">
                <a:avLst/>
              </a:prstGeom>
              <a:ln w="6350" cap="flat" cmpd="sng">
                <a:solidFill>
                  <a:srgbClr val="FFFFFF"/>
                </a:solidFill>
                <a:prstDash val="solid"/>
              </a:ln>
            </p:spPr>
          </p:cxnSp>
          <p:grpSp>
            <p:nvGrpSpPr>
              <p:cNvPr name="Group 25" id="25"/>
              <p:cNvGrpSpPr/>
              <p:nvPr/>
            </p:nvGrpSpPr>
            <p:grpSpPr>
              <a:xfrm>
                <a:off x="3206220" y="1947839"/>
                <a:ext cx="615950" cy="615950"/>
                <a:chOff x="2326634" y="2105171"/>
                <a:chExt cx="540000" cy="540000"/>
              </a:xfrm>
            </p:grpSpPr>
            <p:sp>
              <p:nvSpPr>
                <p:cNvPr name="TextBox 26" id="26"/>
                <p:cNvSpPr txBox="true"/>
                <p:nvPr/>
              </p:nvSpPr>
              <p:spPr>
                <a:xfrm>
                  <a:off x="2326634" y="2105171"/>
                  <a:ext cx="540000" cy="540000"/>
                </a:xfrm>
                <a:prstGeom prst="roundRect">
                  <a:avLst>
                    <a:gd name="adj" fmla="val 50000"/>
                  </a:avLst>
                </a:prstGeom>
                <a:solidFill>
                  <a:srgbClr val="FFFFFF"/>
                </a:solidFill>
              </p:spPr>
              <p:txBody>
                <a:bodyPr anchor="ctr" rtlCol="false" vert="horz" wrap="none" tIns="108000" lIns="108000" bIns="108000" rIns="108000">
                  <a:noAutofit/>
                </a:bodyPr>
                <a:lstStyle/>
                <a:p>
                  <a:pPr algn="ctr" marL="0">
                    <a:defRPr/>
                  </a:pPr>
                  <a:endParaRPr lang="en-US" sz="1100"/>
                </a:p>
              </p:txBody>
            </p:sp>
            <p:sp>
              <p:nvSpPr>
                <p:cNvPr name="Freeform 27" id="27"/>
                <p:cNvSpPr/>
                <p:nvPr/>
              </p:nvSpPr>
              <p:spPr>
                <a:xfrm>
                  <a:off x="2483520" y="2296083"/>
                  <a:ext cx="190977" cy="216792"/>
                </a:xfrm>
                <a:custGeom>
                  <a:avLst/>
                  <a:gdLst/>
                  <a:ahLst/>
                  <a:cxnLst/>
                  <a:rect r="r" b="b" t="t" l="l"/>
                  <a:pathLst>
                    <a:path w="438150" h="533400" stroke="true" fill="norm" extrusionOk="true">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gradFill>
                  <a:gsLst>
                    <a:gs pos="0">
                      <a:srgbClr val="ABDE51">
                        <a:lumMod val="60000"/>
                        <a:lumOff val="40000"/>
                      </a:srgbClr>
                    </a:gs>
                    <a:gs pos="60000">
                      <a:srgbClr val="ABDE51"/>
                    </a:gs>
                  </a:gsLst>
                  <a:lin ang="2700000"/>
                </a:gradFill>
                <a:ln cap="rnd" cmpd="sng">
                  <a:prstDash val="solid"/>
                </a:ln>
                <a:effectLst>
                  <a:outerShdw algn="ctr" blurRad="50800" dir="5400000" dist="50800" rotWithShape="false">
                    <a:schemeClr val="accent1">
                      <a:alpha val="20000"/>
                    </a:schemeClr>
                  </a:outerShdw>
                </a:effectLst>
              </p:spPr>
              <p:txBody>
                <a:bodyPr vert="horz" rot="0" anchor="ctr" wrap="square" tIns="45720" lIns="91440" bIns="45720" rIns="91440">
                  <a:normAutofit/>
                </a:bodyPr>
                <a:p>
                  <a:pPr algn="ctr" marL="0"/>
                </a:p>
              </p:txBody>
            </p:sp>
          </p:gr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Historical Context</a:t>
            </a:r>
          </a:p>
        </p:txBody>
      </p:sp>
      <p:sp>
        <p:nvSpPr>
          <p:cNvPr name="Freeform 3" id="3"/>
          <p:cNvSpPr/>
          <p:nvPr/>
        </p:nvSpPr>
        <p:spPr>
          <a:xfrm>
            <a:off x="0" y="575844"/>
            <a:ext cx="12192000" cy="5706312"/>
          </a:xfrm>
          <a:custGeom>
            <a:avLst/>
            <a:gdLst/>
            <a:ahLst/>
            <a:cxnLst/>
            <a:rect r="r" b="b" t="t" l="l"/>
            <a:pathLst>
              <a:path w="12192000" h="5706312" stroke="true" fill="norm" extrusionOk="true">
                <a:moveTo>
                  <a:pt x="12192000" y="0"/>
                </a:moveTo>
                <a:lnTo>
                  <a:pt x="12192000" y="5706312"/>
                </a:lnTo>
                <a:lnTo>
                  <a:pt x="0" y="5706312"/>
                </a:lnTo>
                <a:lnTo>
                  <a:pt x="0" y="5072958"/>
                </a:lnTo>
                <a:lnTo>
                  <a:pt x="42836" y="5074866"/>
                </a:lnTo>
                <a:cubicBezTo>
                  <a:pt x="247381" y="5080939"/>
                  <a:pt x="453278" y="5084012"/>
                  <a:pt x="660400" y="5084012"/>
                </a:cubicBezTo>
                <a:cubicBezTo>
                  <a:pt x="6045574" y="5084012"/>
                  <a:pt x="10602300" y="3006374"/>
                  <a:pt x="12121750" y="144906"/>
                </a:cubicBezTo>
                <a:close/>
              </a:path>
            </a:pathLst>
          </a:custGeom>
          <a:blipFill>
            <a:blip r:embed="rId2"/>
            <a:srcRect/>
            <a:tile algn="r" tx="0" ty="0" sx="100000" sy="100000"/>
          </a:blipFill>
          <a:ln cap="flat" cmpd="sng">
            <a:prstDash val="solid"/>
          </a:ln>
        </p:spPr>
        <p:txBody>
          <a:bodyPr vert="horz" rot="0" anchor="t" wrap="square" tIns="45720" lIns="91440" bIns="45720" rIns="91440">
            <a:prstTxWarp prst="textNoShape">
              <a:avLst/>
            </a:prstTxWarp>
            <a:noAutofit/>
          </a:bodyPr>
          <a:p>
            <a:pPr algn="ctr" marL="0"/>
          </a:p>
        </p:txBody>
      </p:sp>
      <p:cxnSp>
        <p:nvCxnSpPr>
          <p:cNvPr name="Connector 4" id="4"/>
          <p:cNvCxnSpPr/>
          <p:nvPr/>
        </p:nvCxnSpPr>
        <p:spPr>
          <a:xfrm flipV="true">
            <a:off x="660400" y="3601459"/>
            <a:ext cx="13506" cy="2058397"/>
          </a:xfrm>
          <a:prstGeom prst="straightConnector1">
            <a:avLst/>
          </a:prstGeom>
          <a:ln w="15875" cap="flat" cmpd="sng">
            <a:solidFill>
              <a:schemeClr val="accent1"/>
            </a:solidFill>
            <a:prstDash val="dash"/>
            <a:tailEnd type="oval"/>
          </a:ln>
        </p:spPr>
      </p:cxnSp>
      <p:sp>
        <p:nvSpPr>
          <p:cNvPr name="AutoShape 5" id="5"/>
          <p:cNvSpPr/>
          <p:nvPr/>
        </p:nvSpPr>
        <p:spPr>
          <a:xfrm>
            <a:off x="830516" y="3196647"/>
            <a:ext cx="3785026" cy="595937"/>
          </a:xfrm>
          <a:prstGeom prst="roundRect">
            <a:avLst>
              <a:gd name="adj" fmla="val 50000"/>
            </a:avLst>
          </a:prstGeom>
          <a:solidFill>
            <a:schemeClr val="accent1"/>
          </a:solidFill>
          <a:ln cap="flat" cmpd="sng">
            <a:prstDash val="solid"/>
          </a:ln>
        </p:spPr>
        <p:txBody>
          <a:bodyPr vert="horz" anchor="ctr" tIns="45720" lIns="91440" bIns="45720" rIns="91440">
            <a:normAutofit/>
          </a:bodyPr>
          <a:p>
            <a:pPr algn="l" marL="0">
              <a:lnSpc>
                <a:spcPct val="130000"/>
              </a:lnSpc>
              <a:spcBef>
                <a:spcPct val="0"/>
              </a:spcBef>
            </a:pPr>
            <a:r>
              <a:rPr lang="zh-CN" b="true" i="false" sz="1600" baseline="0" u="none" altLang="en-US">
                <a:solidFill>
                  <a:srgbClr val="FFFFFF"/>
                </a:solidFill>
                <a:latin typeface="微软雅黑"/>
                <a:ea typeface="微软雅黑"/>
              </a:rPr>
              <a:t>Birth of GANs</a:t>
            </a:r>
          </a:p>
        </p:txBody>
      </p:sp>
      <p:sp>
        <p:nvSpPr>
          <p:cNvPr name="AutoShape 6" id="6"/>
          <p:cNvSpPr/>
          <p:nvPr/>
        </p:nvSpPr>
        <p:spPr>
          <a:xfrm>
            <a:off x="830516" y="3930831"/>
            <a:ext cx="3785027" cy="1345068"/>
          </a:xfrm>
          <a:prstGeom prst="rect">
            <a:avLst/>
          </a:prstGeom>
          <a:noFill/>
          <a:ln cap="flat" cmpd="sng">
            <a:prstDash val="solid"/>
          </a:ln>
        </p:spPr>
        <p:txBody>
          <a:bodyPr vert="horz" anchor="t" wrap="square" tIns="90000" lIns="0" bIns="0" rIns="0">
            <a:spAutoFit/>
          </a:bodyPr>
          <a:p>
            <a:pPr algn="l" marL="0">
              <a:lnSpc>
                <a:spcPct val="150000"/>
              </a:lnSpc>
            </a:pPr>
            <a:r>
              <a:rPr lang="zh-CN" b="false" i="false" sz="1400" baseline="0" u="none" altLang="en-US">
                <a:ln/>
                <a:solidFill>
                  <a:srgbClr val="000000"/>
                </a:solidFill>
                <a:latin typeface="微软雅黑"/>
                <a:ea typeface="微软雅黑"/>
              </a:rPr>
              <a:t>Introduced by Ian Goodfellow and his collaborators in 2014, GANs revolutionized deep learning by presenting a novel approach to generative modeling, allowing for the creation of realistic samples from random noise.</a:t>
            </a:r>
          </a:p>
        </p:txBody>
      </p:sp>
      <p:cxnSp>
        <p:nvCxnSpPr>
          <p:cNvPr name="Connector 7" id="7"/>
          <p:cNvCxnSpPr/>
          <p:nvPr/>
        </p:nvCxnSpPr>
        <p:spPr>
          <a:xfrm flipV="true">
            <a:off x="5078145" y="2295790"/>
            <a:ext cx="0" cy="2834678"/>
          </a:xfrm>
          <a:prstGeom prst="straightConnector1">
            <a:avLst/>
          </a:prstGeom>
          <a:ln w="15875" cap="flat" cmpd="sng">
            <a:solidFill>
              <a:srgbClr val="000000">
                <a:alpha val="50000"/>
                <a:lumMod val="50000"/>
                <a:lumOff val="50000"/>
              </a:srgbClr>
            </a:solidFill>
            <a:prstDash val="dash"/>
            <a:tailEnd type="oval"/>
          </a:ln>
        </p:spPr>
      </p:cxnSp>
      <p:sp>
        <p:nvSpPr>
          <p:cNvPr name="AutoShape 8" id="8"/>
          <p:cNvSpPr/>
          <p:nvPr/>
        </p:nvSpPr>
        <p:spPr>
          <a:xfrm>
            <a:off x="5300408" y="1909482"/>
            <a:ext cx="3785026" cy="595937"/>
          </a:xfrm>
          <a:prstGeom prst="roundRect">
            <a:avLst>
              <a:gd name="adj" fmla="val 50000"/>
            </a:avLst>
          </a:prstGeom>
          <a:solidFill>
            <a:srgbClr val="768395">
              <a:alpha val="15000"/>
            </a:srgbClr>
          </a:solidFill>
          <a:ln cap="flat" cmpd="sng">
            <a:prstDash val="solid"/>
          </a:ln>
        </p:spPr>
        <p:txBody>
          <a:bodyPr vert="horz" anchor="ctr" tIns="45720" lIns="91440" bIns="45720" rIns="91440">
            <a:normAutofit/>
          </a:bodyPr>
          <a:p>
            <a:pPr algn="l" marL="0">
              <a:lnSpc>
                <a:spcPct val="130000"/>
              </a:lnSpc>
              <a:spcBef>
                <a:spcPct val="0"/>
              </a:spcBef>
            </a:pPr>
            <a:r>
              <a:rPr lang="zh-CN" b="true" i="false" sz="1600" baseline="0" u="none" altLang="en-US">
                <a:solidFill>
                  <a:srgbClr val="000000"/>
                </a:solidFill>
                <a:latin typeface="微软雅黑"/>
                <a:ea typeface="微软雅黑"/>
              </a:rPr>
              <a:t>Evolution of Generative Models</a:t>
            </a:r>
          </a:p>
        </p:txBody>
      </p:sp>
      <p:sp>
        <p:nvSpPr>
          <p:cNvPr name="AutoShape 9" id="9"/>
          <p:cNvSpPr/>
          <p:nvPr/>
        </p:nvSpPr>
        <p:spPr>
          <a:xfrm>
            <a:off x="5300409" y="2633007"/>
            <a:ext cx="3853620" cy="1345068"/>
          </a:xfrm>
          <a:prstGeom prst="rect">
            <a:avLst/>
          </a:prstGeom>
          <a:noFill/>
          <a:ln cap="flat" cmpd="sng">
            <a:prstDash val="solid"/>
          </a:ln>
        </p:spPr>
        <p:txBody>
          <a:bodyPr vert="horz" anchor="t" wrap="square" tIns="90000" lIns="0" bIns="0" rIns="0">
            <a:spAutoFit/>
          </a:bodyPr>
          <a:p>
            <a:pPr algn="l" marL="0">
              <a:lnSpc>
                <a:spcPct val="150000"/>
              </a:lnSpc>
            </a:pPr>
            <a:r>
              <a:rPr lang="zh-CN" b="false" i="false" sz="1400" baseline="0" u="none" altLang="en-US">
                <a:ln/>
                <a:solidFill>
                  <a:srgbClr val="000000"/>
                </a:solidFill>
                <a:latin typeface="微软雅黑"/>
                <a:ea typeface="微软雅黑"/>
              </a:rPr>
              <a:t>The evolution of generative models paved the way for GANs. Traditional models like Variational Autoencoders (VAE) provided frameworks, but GANs brought a new paradigm through adversarial training, facilitating enhanced data generation capabilities.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5494441" y="3589942"/>
            <a:ext cx="5419185" cy="895350"/>
          </a:xfrm>
        </p:spPr>
        <p:txBody>
          <a:bodyPr vert="horz" anchor="b" tIns="45720" lIns="91440" bIns="45720" rIns="91440">
            <a:normAutofit/>
          </a:bodyPr>
          <a:p>
            <a:pPr algn="l">
              <a:lnSpc>
                <a:spcPct val="90000"/>
              </a:lnSpc>
              <a:spcBef>
                <a:spcPct val="0"/>
              </a:spcBef>
            </a:pPr>
            <a:r>
              <a:rPr lang="en-US" b="true" i="false" sz="2400" baseline="0" u="none">
                <a:solidFill>
                  <a:srgbClr val="000000"/>
                </a:solidFill>
                <a:latin typeface="+mn-ea"/>
                <a:ea typeface="+mn-ea"/>
              </a:rPr>
              <a:t>Architecture of GANs</a:t>
            </a:r>
          </a:p>
        </p:txBody>
      </p:sp>
      <p:sp>
        <p:nvSpPr>
          <p:cNvPr name="TextBox 3" id="3"/>
          <p:cNvSpPr txBox="true"/>
          <p:nvPr/>
        </p:nvSpPr>
        <p:spPr>
          <a:xfrm>
            <a:off x="2890057" y="3589942"/>
            <a:ext cx="424637" cy="1504950"/>
          </a:xfrm>
          <a:prstGeom prst="rect">
            <a:avLst/>
          </a:prstGeom>
          <a:noFill/>
        </p:spPr>
        <p:txBody>
          <a:bodyPr anchor="t" rtlCol="false" vert="horz" wrap="none" tIns="45720" lIns="91440" bIns="45720" rIns="91440">
            <a:prstTxWarp prst="textPlain">
              <a:avLst/>
            </a:prstTxWarp>
            <a:spAutoFit/>
          </a:bodyPr>
          <a:lstStyle/>
          <a:p>
            <a:pPr algn="l" marL="0">
              <a:defRPr/>
            </a:pPr>
            <a:r>
              <a:rPr lang="en-US" b="false" i="false" spc="100" baseline="0" u="none">
                <a:solidFill>
                  <a:schemeClr val="accent1"/>
                </a:solidFill>
                <a:latin typeface="Arial"/>
                <a:ea typeface="Arial"/>
              </a:rPr>
              <a:t>/</a:t>
            </a:r>
            <a:endParaRPr lang="en-US" sz="1100"/>
          </a:p>
        </p:txBody>
      </p:sp>
      <p:sp>
        <p:nvSpPr>
          <p:cNvPr name="TextBox 4" id="4"/>
          <p:cNvSpPr txBox="true"/>
          <p:nvPr/>
        </p:nvSpPr>
        <p:spPr>
          <a:xfrm>
            <a:off x="3203232" y="3411393"/>
            <a:ext cx="1887631" cy="1862048"/>
          </a:xfrm>
          <a:prstGeom prst="rect">
            <a:avLst/>
          </a:prstGeom>
          <a:noFill/>
        </p:spPr>
        <p:txBody>
          <a:bodyPr anchor="t" rtlCol="false" vert="horz" wrap="square" tIns="45720" lIns="91440" bIns="45720" rIns="91440">
            <a:spAutoFit/>
          </a:bodyPr>
          <a:lstStyle/>
          <a:p>
            <a:pPr algn="l" marL="0">
              <a:defRPr/>
            </a:pPr>
            <a:r>
              <a:rPr lang="en-US" b="false" i="false" sz="11500" spc="100" baseline="0" u="none">
                <a:solidFill>
                  <a:schemeClr val="accent1"/>
                </a:solidFill>
                <a:latin typeface="Arial"/>
                <a:ea typeface="Arial"/>
              </a:rPr>
              <a:t>02</a:t>
            </a:r>
            <a:endParaRPr lang="en-US" sz="1100"/>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Structure of GANs</a:t>
            </a:r>
          </a:p>
        </p:txBody>
      </p:sp>
      <p:sp>
        <p:nvSpPr>
          <p:cNvPr name="AutoShape 3" id="3"/>
          <p:cNvSpPr/>
          <p:nvPr/>
        </p:nvSpPr>
        <p:spPr>
          <a:xfrm>
            <a:off x="1003335" y="1083451"/>
            <a:ext cx="831102" cy="831319"/>
          </a:xfrm>
          <a:prstGeom prst="ellipse">
            <a:avLst/>
          </a:prstGeom>
          <a:solidFill>
            <a:schemeClr val="accent1"/>
          </a:solidFill>
          <a:ln cap="flat" cmpd="sng">
            <a:prstDash val="solid"/>
          </a:ln>
        </p:spPr>
        <p:txBody>
          <a:bodyPr vert="horz" anchor="ctr" wrap="square" tIns="45720" lIns="91440" bIns="45720" rIns="91440">
            <a:normAutofit/>
          </a:bodyPr>
          <a:p>
            <a:pPr algn="ctr" marL="0"/>
          </a:p>
        </p:txBody>
      </p:sp>
      <p:sp>
        <p:nvSpPr>
          <p:cNvPr name="AutoShape 4" id="4"/>
          <p:cNvSpPr/>
          <p:nvPr/>
        </p:nvSpPr>
        <p:spPr>
          <a:xfrm>
            <a:off x="1010683" y="2279007"/>
            <a:ext cx="831102" cy="831319"/>
          </a:xfrm>
          <a:prstGeom prst="ellipse">
            <a:avLst/>
          </a:prstGeom>
          <a:solidFill>
            <a:srgbClr val="FFFFFF">
              <a:lumMod val="65000"/>
            </a:srgbClr>
          </a:solidFill>
          <a:ln cap="flat" cmpd="sng">
            <a:prstDash val="solid"/>
          </a:ln>
        </p:spPr>
        <p:txBody>
          <a:bodyPr vert="horz" anchor="ctr" wrap="square" tIns="45720" lIns="91440" bIns="45720" rIns="91440">
            <a:normAutofit/>
          </a:bodyPr>
          <a:p>
            <a:pPr algn="ctr" marL="0"/>
          </a:p>
        </p:txBody>
      </p:sp>
      <p:sp>
        <p:nvSpPr>
          <p:cNvPr name="AutoShape 5" id="5"/>
          <p:cNvSpPr/>
          <p:nvPr/>
        </p:nvSpPr>
        <p:spPr>
          <a:xfrm>
            <a:off x="994186" y="3549896"/>
            <a:ext cx="831102" cy="831319"/>
          </a:xfrm>
          <a:prstGeom prst="ellipse">
            <a:avLst/>
          </a:prstGeom>
          <a:solidFill>
            <a:schemeClr val="accent1"/>
          </a:solidFill>
          <a:ln cap="flat" cmpd="sng">
            <a:prstDash val="solid"/>
          </a:ln>
        </p:spPr>
        <p:txBody>
          <a:bodyPr vert="horz" anchor="ctr" wrap="square" tIns="45720" lIns="91440" bIns="45720" rIns="91440">
            <a:normAutofit/>
          </a:bodyPr>
          <a:p>
            <a:pPr algn="ctr" marL="0"/>
          </a:p>
        </p:txBody>
      </p:sp>
      <p:sp>
        <p:nvSpPr>
          <p:cNvPr name="AutoShape 6" id="6"/>
          <p:cNvSpPr/>
          <p:nvPr/>
        </p:nvSpPr>
        <p:spPr>
          <a:xfrm>
            <a:off x="1834438" y="1098497"/>
            <a:ext cx="4821405" cy="338554"/>
          </a:xfrm>
          <a:prstGeom prst="rect">
            <a:avLst/>
          </a:prstGeom>
        </p:spPr>
        <p:txBody>
          <a:bodyPr vert="horz" anchor="t" wrap="square" tIns="45720" lIns="91440" bIns="45720" rIns="91440">
            <a:spAutoFit/>
          </a:bodyPr>
          <a:p>
            <a:pPr algn="l" marL="0"/>
            <a:r>
              <a:rPr lang="en-US" b="true" i="false" sz="1600" baseline="0" u="none">
                <a:solidFill>
                  <a:srgbClr val="000000"/>
                </a:solidFill>
                <a:latin typeface="Arial"/>
                <a:ea typeface="Arial"/>
              </a:rPr>
              <a:t/>
            </a:r>
          </a:p>
        </p:txBody>
      </p:sp>
      <p:sp>
        <p:nvSpPr>
          <p:cNvPr name="TextBox 7" id="7"/>
          <p:cNvSpPr txBox="true"/>
          <p:nvPr/>
        </p:nvSpPr>
        <p:spPr>
          <a:xfrm>
            <a:off x="1834438" y="1438851"/>
            <a:ext cx="4821406" cy="293542"/>
          </a:xfrm>
          <a:prstGeom prst="rect">
            <a:avLst/>
          </a:prstGeom>
          <a:noFill/>
        </p:spPr>
        <p:txBody>
          <a:bodyPr anchor="t" rtlCol="false" vert="horz" wrap="square" tIns="45720" lIns="91440" bIns="45720" rIns="91440">
            <a:spAutoFit/>
          </a:bodyPr>
          <a:lstStyle/>
          <a:p>
            <a:pPr algn="l" marL="0">
              <a:lnSpc>
                <a:spcPct val="120000"/>
              </a:lnSpc>
              <a:defRPr/>
            </a:pPr>
            <a:r>
              <a:rPr lang="en-US" b="false" i="false" sz="1200" baseline="0" u="none">
                <a:solidFill>
                  <a:srgbClr val="000000"/>
                </a:solidFill>
                <a:latin typeface="Arial"/>
                <a:ea typeface="Arial"/>
              </a:rPr>
              <a:t>Copy paste fonts. Choose the only option to retain text.</a:t>
            </a:r>
            <a:endParaRPr lang="en-US" sz="1100"/>
          </a:p>
        </p:txBody>
      </p:sp>
      <p:sp>
        <p:nvSpPr>
          <p:cNvPr name="Freeform 8" id="8"/>
          <p:cNvSpPr/>
          <p:nvPr/>
        </p:nvSpPr>
        <p:spPr>
          <a:xfrm>
            <a:off x="1273266" y="1306705"/>
            <a:ext cx="296312" cy="385608"/>
          </a:xfrm>
          <a:custGeom>
            <a:avLst/>
            <a:gdLst/>
            <a:ahLst/>
            <a:cxnLst/>
            <a:rect r="r" b="b" t="t" l="l"/>
            <a:pathLst>
              <a:path w="320" h="417" stroke="true" fill="norm" extrusionOk="true">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rgbClr val="FFFFFF"/>
          </a:solidFill>
        </p:spPr>
        <p:txBody>
          <a:bodyPr vert="horz" anchor="ctr" wrap="square" tIns="45720" lIns="91440" bIns="45720" rIns="91440">
            <a:normAutofit/>
          </a:bodyPr>
          <a:p>
            <a:pPr algn="ctr" marL="0"/>
          </a:p>
        </p:txBody>
      </p:sp>
      <p:sp>
        <p:nvSpPr>
          <p:cNvPr name="Freeform 9" id="9"/>
          <p:cNvSpPr/>
          <p:nvPr/>
        </p:nvSpPr>
        <p:spPr>
          <a:xfrm>
            <a:off x="1249913" y="2504912"/>
            <a:ext cx="343707" cy="343710"/>
          </a:xfrm>
          <a:custGeom>
            <a:avLst/>
            <a:gdLst/>
            <a:ahLst/>
            <a:cxnLst/>
            <a:rect r="r" b="b" t="t" l="l"/>
            <a:pathLst>
              <a:path w="444" h="444" stroke="true" fill="norm" extrusionOk="true">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FFFFFF"/>
          </a:solidFill>
        </p:spPr>
        <p:txBody>
          <a:bodyPr vert="horz" anchor="ctr" wrap="square" tIns="45720" lIns="91440" bIns="45720" rIns="91440">
            <a:normAutofit/>
          </a:bodyPr>
          <a:p>
            <a:pPr algn="ctr" marL="0"/>
          </a:p>
        </p:txBody>
      </p:sp>
      <p:sp>
        <p:nvSpPr>
          <p:cNvPr name="Freeform 10" id="10"/>
          <p:cNvSpPr/>
          <p:nvPr/>
        </p:nvSpPr>
        <p:spPr>
          <a:xfrm>
            <a:off x="1148664" y="3823558"/>
            <a:ext cx="536558" cy="299145"/>
          </a:xfrm>
          <a:custGeom>
            <a:avLst/>
            <a:gdLst/>
            <a:ahLst/>
            <a:cxnLst/>
            <a:rect r="r" b="b" t="t" l="l"/>
            <a:pathLst>
              <a:path w="497" h="276" stroke="true" fill="norm" extrusionOk="true">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rgbClr val="FFFFFF"/>
          </a:solidFill>
        </p:spPr>
        <p:txBody>
          <a:bodyPr vert="horz" anchor="ctr" wrap="square" tIns="45720" lIns="91440" bIns="45720" rIns="91440">
            <a:normAutofit/>
          </a:bodyPr>
          <a:p>
            <a:pPr algn="ctr" marL="0"/>
          </a:p>
        </p:txBody>
      </p:sp>
      <p:sp>
        <p:nvSpPr>
          <p:cNvPr name="AutoShape 11" id="11"/>
          <p:cNvSpPr/>
          <p:nvPr/>
        </p:nvSpPr>
        <p:spPr>
          <a:xfrm>
            <a:off x="1014505" y="4744659"/>
            <a:ext cx="831102" cy="831319"/>
          </a:xfrm>
          <a:prstGeom prst="ellipse">
            <a:avLst/>
          </a:prstGeom>
          <a:solidFill>
            <a:srgbClr val="FFFFFF">
              <a:lumMod val="65000"/>
            </a:srgbClr>
          </a:solidFill>
          <a:ln cap="flat" cmpd="sng">
            <a:prstDash val="solid"/>
          </a:ln>
        </p:spPr>
        <p:txBody>
          <a:bodyPr vert="horz" anchor="ctr" wrap="square" tIns="45720" lIns="91440" bIns="45720" rIns="91440">
            <a:normAutofit/>
          </a:bodyPr>
          <a:p>
            <a:pPr algn="ctr" marL="0"/>
          </a:p>
        </p:txBody>
      </p:sp>
      <p:sp>
        <p:nvSpPr>
          <p:cNvPr name="Freeform 12" id="12"/>
          <p:cNvSpPr/>
          <p:nvPr/>
        </p:nvSpPr>
        <p:spPr>
          <a:xfrm>
            <a:off x="1217194" y="4976284"/>
            <a:ext cx="450082" cy="362455"/>
          </a:xfrm>
          <a:custGeom>
            <a:avLst/>
            <a:gdLst/>
            <a:ahLst/>
            <a:cxnLst/>
            <a:rect r="r" b="b" t="t" l="l"/>
            <a:pathLst>
              <a:path w="497" h="400" stroke="true" fill="norm" extrusionOk="true">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rgbClr val="FFFFFF"/>
          </a:solidFill>
        </p:spPr>
        <p:txBody>
          <a:bodyPr vert="horz" anchor="ctr" wrap="square" tIns="45720" lIns="91440" bIns="45720" rIns="91440">
            <a:normAutofit/>
          </a:bodyPr>
          <a:p>
            <a:pPr algn="ctr" marL="0"/>
          </a:p>
        </p:txBody>
      </p:sp>
      <p:sp>
        <p:nvSpPr>
          <p:cNvPr name="Freeform 13" id="13"/>
          <p:cNvSpPr/>
          <p:nvPr/>
        </p:nvSpPr>
        <p:spPr>
          <a:xfrm>
            <a:off x="6544331" y="4081130"/>
            <a:ext cx="2333363" cy="1760138"/>
          </a:xfrm>
          <a:custGeom>
            <a:avLst/>
            <a:gdLst/>
            <a:ahLst/>
            <a:cxnLst/>
            <a:rect r="r" b="b" t="t" l="l"/>
            <a:pathLst>
              <a:path w="1038" h="783" stroke="true" fill="norm" extrusionOk="true">
                <a:moveTo>
                  <a:pt x="1038" y="783"/>
                </a:moveTo>
                <a:lnTo>
                  <a:pt x="0" y="488"/>
                </a:lnTo>
                <a:lnTo>
                  <a:pt x="0" y="0"/>
                </a:lnTo>
                <a:lnTo>
                  <a:pt x="1038" y="294"/>
                </a:lnTo>
                <a:lnTo>
                  <a:pt x="1038" y="783"/>
                </a:lnTo>
                <a:close/>
              </a:path>
            </a:pathLst>
          </a:custGeom>
          <a:solidFill>
            <a:srgbClr val="FFFFFF">
              <a:lumMod val="95000"/>
            </a:srgbClr>
          </a:solidFill>
        </p:spPr>
        <p:txBody>
          <a:bodyPr vert="horz" anchor="ctr" wrap="square" tIns="45720" lIns="91440" bIns="45720" rIns="91440">
            <a:normAutofit/>
          </a:bodyPr>
          <a:p>
            <a:pPr algn="ctr" marL="0"/>
          </a:p>
        </p:txBody>
      </p:sp>
      <p:sp>
        <p:nvSpPr>
          <p:cNvPr name="Freeform 14" id="14"/>
          <p:cNvSpPr/>
          <p:nvPr/>
        </p:nvSpPr>
        <p:spPr>
          <a:xfrm>
            <a:off x="8873199" y="4081130"/>
            <a:ext cx="2331115" cy="1760138"/>
          </a:xfrm>
          <a:custGeom>
            <a:avLst/>
            <a:gdLst/>
            <a:ahLst/>
            <a:cxnLst/>
            <a:rect r="r" b="b" t="t" l="l"/>
            <a:pathLst>
              <a:path w="1037" h="783" stroke="true" fill="norm" extrusionOk="true">
                <a:moveTo>
                  <a:pt x="1037" y="488"/>
                </a:moveTo>
                <a:lnTo>
                  <a:pt x="0" y="783"/>
                </a:lnTo>
                <a:lnTo>
                  <a:pt x="0" y="294"/>
                </a:lnTo>
                <a:lnTo>
                  <a:pt x="1037" y="0"/>
                </a:lnTo>
                <a:lnTo>
                  <a:pt x="1037" y="488"/>
                </a:lnTo>
                <a:close/>
              </a:path>
            </a:pathLst>
          </a:custGeom>
          <a:solidFill>
            <a:srgbClr val="FFFFFF">
              <a:lumMod val="85000"/>
            </a:srgbClr>
          </a:solidFill>
        </p:spPr>
        <p:txBody>
          <a:bodyPr vert="horz" anchor="ctr" wrap="square" tIns="45720" lIns="91440" bIns="45720" rIns="91440">
            <a:normAutofit/>
          </a:bodyPr>
          <a:p>
            <a:pPr algn="ctr" marL="0"/>
          </a:p>
        </p:txBody>
      </p:sp>
      <p:sp>
        <p:nvSpPr>
          <p:cNvPr name="Freeform 15" id="15"/>
          <p:cNvSpPr/>
          <p:nvPr/>
        </p:nvSpPr>
        <p:spPr>
          <a:xfrm>
            <a:off x="6544331" y="3404499"/>
            <a:ext cx="4659983" cy="1337525"/>
          </a:xfrm>
          <a:custGeom>
            <a:avLst/>
            <a:gdLst/>
            <a:ahLst/>
            <a:cxnLst/>
            <a:rect r="r" b="b" t="t" l="l"/>
            <a:pathLst>
              <a:path w="2073" h="595" stroke="true" fill="norm" extrusionOk="true">
                <a:moveTo>
                  <a:pt x="2073" y="301"/>
                </a:moveTo>
                <a:lnTo>
                  <a:pt x="1036" y="595"/>
                </a:lnTo>
                <a:lnTo>
                  <a:pt x="0" y="301"/>
                </a:lnTo>
                <a:lnTo>
                  <a:pt x="0" y="295"/>
                </a:lnTo>
                <a:lnTo>
                  <a:pt x="1038" y="0"/>
                </a:lnTo>
                <a:lnTo>
                  <a:pt x="2073" y="295"/>
                </a:lnTo>
                <a:lnTo>
                  <a:pt x="2073" y="301"/>
                </a:lnTo>
                <a:close/>
              </a:path>
            </a:pathLst>
          </a:custGeom>
          <a:solidFill>
            <a:srgbClr val="FFFFFF">
              <a:lumMod val="75000"/>
            </a:srgbClr>
          </a:solidFill>
        </p:spPr>
        <p:txBody>
          <a:bodyPr vert="horz" anchor="ctr" wrap="square" tIns="45720" lIns="91440" bIns="45720" rIns="91440">
            <a:normAutofit/>
          </a:bodyPr>
          <a:p>
            <a:pPr algn="ctr" marL="0"/>
          </a:p>
        </p:txBody>
      </p:sp>
      <p:sp>
        <p:nvSpPr>
          <p:cNvPr name="Freeform 16" id="16"/>
          <p:cNvSpPr/>
          <p:nvPr/>
        </p:nvSpPr>
        <p:spPr>
          <a:xfrm>
            <a:off x="7095077" y="3168465"/>
            <a:ext cx="1778122" cy="1344269"/>
          </a:xfrm>
          <a:custGeom>
            <a:avLst/>
            <a:gdLst/>
            <a:ahLst/>
            <a:cxnLst/>
            <a:rect r="r" b="b" t="t" l="l"/>
            <a:pathLst>
              <a:path w="791" h="598" stroke="true" fill="norm" extrusionOk="true">
                <a:moveTo>
                  <a:pt x="791" y="598"/>
                </a:moveTo>
                <a:lnTo>
                  <a:pt x="0" y="373"/>
                </a:lnTo>
                <a:lnTo>
                  <a:pt x="0" y="0"/>
                </a:lnTo>
                <a:lnTo>
                  <a:pt x="791" y="224"/>
                </a:lnTo>
                <a:lnTo>
                  <a:pt x="791" y="598"/>
                </a:lnTo>
                <a:close/>
              </a:path>
            </a:pathLst>
          </a:custGeom>
          <a:solidFill>
            <a:schemeClr val="accent1">
              <a:lumMod val="75000"/>
            </a:schemeClr>
          </a:solidFill>
        </p:spPr>
        <p:txBody>
          <a:bodyPr vert="horz" anchor="ctr" wrap="square" tIns="45720" lIns="91440" bIns="45720" rIns="91440">
            <a:normAutofit/>
          </a:bodyPr>
          <a:p>
            <a:pPr algn="ctr" marL="0"/>
          </a:p>
        </p:txBody>
      </p:sp>
      <p:sp>
        <p:nvSpPr>
          <p:cNvPr name="Freeform 17" id="17"/>
          <p:cNvSpPr/>
          <p:nvPr/>
        </p:nvSpPr>
        <p:spPr>
          <a:xfrm>
            <a:off x="8873199" y="3168465"/>
            <a:ext cx="1780370" cy="1344269"/>
          </a:xfrm>
          <a:custGeom>
            <a:avLst/>
            <a:gdLst/>
            <a:ahLst/>
            <a:cxnLst/>
            <a:rect r="r" b="b" t="t" l="l"/>
            <a:pathLst>
              <a:path w="792" h="598" stroke="true" fill="norm" extrusionOk="true">
                <a:moveTo>
                  <a:pt x="792" y="373"/>
                </a:moveTo>
                <a:lnTo>
                  <a:pt x="0" y="598"/>
                </a:lnTo>
                <a:lnTo>
                  <a:pt x="0" y="224"/>
                </a:lnTo>
                <a:lnTo>
                  <a:pt x="792" y="0"/>
                </a:lnTo>
                <a:lnTo>
                  <a:pt x="792" y="373"/>
                </a:lnTo>
                <a:close/>
              </a:path>
            </a:pathLst>
          </a:custGeom>
          <a:solidFill>
            <a:schemeClr val="accent1">
              <a:lumMod val="50000"/>
            </a:schemeClr>
          </a:solidFill>
        </p:spPr>
        <p:txBody>
          <a:bodyPr vert="horz" anchor="ctr" wrap="square" tIns="45720" lIns="91440" bIns="45720" rIns="91440">
            <a:normAutofit/>
          </a:bodyPr>
          <a:p>
            <a:pPr algn="ctr" marL="0"/>
          </a:p>
        </p:txBody>
      </p:sp>
      <p:sp>
        <p:nvSpPr>
          <p:cNvPr name="Freeform 18" id="18"/>
          <p:cNvSpPr/>
          <p:nvPr/>
        </p:nvSpPr>
        <p:spPr>
          <a:xfrm>
            <a:off x="7095077" y="2651439"/>
            <a:ext cx="3558492" cy="1020566"/>
          </a:xfrm>
          <a:custGeom>
            <a:avLst/>
            <a:gdLst/>
            <a:ahLst/>
            <a:cxnLst/>
            <a:rect r="r" b="b" t="t" l="l"/>
            <a:pathLst>
              <a:path w="1583" h="454" stroke="true" fill="norm" extrusionOk="true">
                <a:moveTo>
                  <a:pt x="1583" y="230"/>
                </a:moveTo>
                <a:lnTo>
                  <a:pt x="791" y="454"/>
                </a:lnTo>
                <a:lnTo>
                  <a:pt x="0" y="230"/>
                </a:lnTo>
                <a:lnTo>
                  <a:pt x="0" y="225"/>
                </a:lnTo>
                <a:lnTo>
                  <a:pt x="791" y="0"/>
                </a:lnTo>
                <a:lnTo>
                  <a:pt x="1583" y="225"/>
                </a:lnTo>
                <a:lnTo>
                  <a:pt x="1583" y="230"/>
                </a:lnTo>
                <a:close/>
              </a:path>
            </a:pathLst>
          </a:custGeom>
          <a:solidFill>
            <a:schemeClr val="accent1"/>
          </a:solidFill>
        </p:spPr>
        <p:txBody>
          <a:bodyPr vert="horz" anchor="ctr" wrap="square" tIns="45720" lIns="91440" bIns="45720" rIns="91440">
            <a:normAutofit/>
          </a:bodyPr>
          <a:p>
            <a:pPr algn="ctr" marL="0"/>
          </a:p>
        </p:txBody>
      </p:sp>
      <p:sp>
        <p:nvSpPr>
          <p:cNvPr name="Freeform 19" id="19"/>
          <p:cNvSpPr/>
          <p:nvPr/>
        </p:nvSpPr>
        <p:spPr>
          <a:xfrm>
            <a:off x="7528929" y="2437884"/>
            <a:ext cx="1355509" cy="1022813"/>
          </a:xfrm>
          <a:custGeom>
            <a:avLst/>
            <a:gdLst/>
            <a:ahLst/>
            <a:cxnLst/>
            <a:rect r="r" b="b" t="t" l="l"/>
            <a:pathLst>
              <a:path w="603" h="455" stroke="true" fill="norm" extrusionOk="true">
                <a:moveTo>
                  <a:pt x="603" y="455"/>
                </a:moveTo>
                <a:lnTo>
                  <a:pt x="0" y="284"/>
                </a:lnTo>
                <a:lnTo>
                  <a:pt x="0" y="0"/>
                </a:lnTo>
                <a:lnTo>
                  <a:pt x="603" y="171"/>
                </a:lnTo>
                <a:lnTo>
                  <a:pt x="603" y="455"/>
                </a:lnTo>
                <a:close/>
              </a:path>
            </a:pathLst>
          </a:custGeom>
          <a:solidFill>
            <a:srgbClr val="FFFFFF">
              <a:lumMod val="95000"/>
            </a:srgbClr>
          </a:solidFill>
        </p:spPr>
        <p:txBody>
          <a:bodyPr vert="horz" anchor="ctr" wrap="square" tIns="45720" lIns="91440" bIns="45720" rIns="91440">
            <a:normAutofit/>
          </a:bodyPr>
          <a:p>
            <a:pPr algn="ctr" marL="0"/>
          </a:p>
        </p:txBody>
      </p:sp>
      <p:sp>
        <p:nvSpPr>
          <p:cNvPr name="Freeform 20" id="20"/>
          <p:cNvSpPr/>
          <p:nvPr/>
        </p:nvSpPr>
        <p:spPr>
          <a:xfrm>
            <a:off x="8882190" y="2437884"/>
            <a:ext cx="1355509" cy="1022813"/>
          </a:xfrm>
          <a:custGeom>
            <a:avLst/>
            <a:gdLst/>
            <a:ahLst/>
            <a:cxnLst/>
            <a:rect r="r" b="b" t="t" l="l"/>
            <a:pathLst>
              <a:path w="603" h="455" stroke="true" fill="norm" extrusionOk="true">
                <a:moveTo>
                  <a:pt x="603" y="284"/>
                </a:moveTo>
                <a:lnTo>
                  <a:pt x="0" y="455"/>
                </a:lnTo>
                <a:lnTo>
                  <a:pt x="0" y="171"/>
                </a:lnTo>
                <a:lnTo>
                  <a:pt x="603" y="0"/>
                </a:lnTo>
                <a:lnTo>
                  <a:pt x="603" y="284"/>
                </a:lnTo>
                <a:close/>
              </a:path>
            </a:pathLst>
          </a:custGeom>
          <a:solidFill>
            <a:srgbClr val="FFFFFF">
              <a:lumMod val="85000"/>
            </a:srgbClr>
          </a:solidFill>
        </p:spPr>
        <p:txBody>
          <a:bodyPr vert="horz" anchor="ctr" wrap="square" tIns="45720" lIns="91440" bIns="45720" rIns="91440">
            <a:normAutofit/>
          </a:bodyPr>
          <a:p>
            <a:pPr algn="ctr" marL="0"/>
          </a:p>
        </p:txBody>
      </p:sp>
      <p:sp>
        <p:nvSpPr>
          <p:cNvPr name="Freeform 21" id="21"/>
          <p:cNvSpPr/>
          <p:nvPr/>
        </p:nvSpPr>
        <p:spPr>
          <a:xfrm>
            <a:off x="7528929" y="2044494"/>
            <a:ext cx="2708770" cy="777788"/>
          </a:xfrm>
          <a:custGeom>
            <a:avLst/>
            <a:gdLst/>
            <a:ahLst/>
            <a:cxnLst/>
            <a:rect r="r" b="b" t="t" l="l"/>
            <a:pathLst>
              <a:path w="1205" h="346" stroke="true" fill="norm" extrusionOk="true">
                <a:moveTo>
                  <a:pt x="1205" y="175"/>
                </a:moveTo>
                <a:lnTo>
                  <a:pt x="602" y="346"/>
                </a:lnTo>
                <a:lnTo>
                  <a:pt x="0" y="175"/>
                </a:lnTo>
                <a:lnTo>
                  <a:pt x="0" y="171"/>
                </a:lnTo>
                <a:lnTo>
                  <a:pt x="603" y="0"/>
                </a:lnTo>
                <a:lnTo>
                  <a:pt x="1205" y="171"/>
                </a:lnTo>
                <a:lnTo>
                  <a:pt x="1205" y="175"/>
                </a:lnTo>
                <a:close/>
              </a:path>
            </a:pathLst>
          </a:custGeom>
          <a:solidFill>
            <a:srgbClr val="FFFFFF">
              <a:lumMod val="75000"/>
            </a:srgbClr>
          </a:solidFill>
        </p:spPr>
        <p:txBody>
          <a:bodyPr vert="horz" anchor="ctr" wrap="square" tIns="45720" lIns="91440" bIns="45720" rIns="91440">
            <a:normAutofit/>
          </a:bodyPr>
          <a:p>
            <a:pPr algn="ctr" marL="0"/>
          </a:p>
        </p:txBody>
      </p:sp>
      <p:sp>
        <p:nvSpPr>
          <p:cNvPr name="Freeform 22" id="22"/>
          <p:cNvSpPr/>
          <p:nvPr/>
        </p:nvSpPr>
        <p:spPr>
          <a:xfrm>
            <a:off x="7926815" y="1914114"/>
            <a:ext cx="957623" cy="721589"/>
          </a:xfrm>
          <a:custGeom>
            <a:avLst/>
            <a:gdLst/>
            <a:ahLst/>
            <a:cxnLst/>
            <a:rect r="r" b="b" t="t" l="l"/>
            <a:pathLst>
              <a:path w="426" h="321" stroke="true" fill="norm" extrusionOk="true">
                <a:moveTo>
                  <a:pt x="426" y="321"/>
                </a:moveTo>
                <a:lnTo>
                  <a:pt x="0" y="201"/>
                </a:lnTo>
                <a:lnTo>
                  <a:pt x="0" y="0"/>
                </a:lnTo>
                <a:lnTo>
                  <a:pt x="426" y="121"/>
                </a:lnTo>
                <a:lnTo>
                  <a:pt x="426" y="321"/>
                </a:lnTo>
                <a:close/>
              </a:path>
            </a:pathLst>
          </a:custGeom>
          <a:solidFill>
            <a:schemeClr val="accent1">
              <a:lumMod val="75000"/>
            </a:schemeClr>
          </a:solidFill>
        </p:spPr>
        <p:txBody>
          <a:bodyPr vert="horz" anchor="ctr" wrap="square" tIns="45720" lIns="91440" bIns="45720" rIns="91440">
            <a:normAutofit/>
          </a:bodyPr>
          <a:p>
            <a:pPr algn="ctr" marL="0"/>
          </a:p>
        </p:txBody>
      </p:sp>
      <p:sp>
        <p:nvSpPr>
          <p:cNvPr name="Freeform 23" id="23"/>
          <p:cNvSpPr/>
          <p:nvPr/>
        </p:nvSpPr>
        <p:spPr>
          <a:xfrm>
            <a:off x="8884438" y="1914114"/>
            <a:ext cx="955375" cy="721589"/>
          </a:xfrm>
          <a:custGeom>
            <a:avLst/>
            <a:gdLst/>
            <a:ahLst/>
            <a:cxnLst/>
            <a:rect r="r" b="b" t="t" l="l"/>
            <a:pathLst>
              <a:path w="425" h="321" stroke="true" fill="norm" extrusionOk="true">
                <a:moveTo>
                  <a:pt x="425" y="201"/>
                </a:moveTo>
                <a:lnTo>
                  <a:pt x="0" y="321"/>
                </a:lnTo>
                <a:lnTo>
                  <a:pt x="0" y="121"/>
                </a:lnTo>
                <a:lnTo>
                  <a:pt x="425" y="0"/>
                </a:lnTo>
                <a:lnTo>
                  <a:pt x="425" y="201"/>
                </a:lnTo>
                <a:close/>
              </a:path>
            </a:pathLst>
          </a:custGeom>
          <a:solidFill>
            <a:schemeClr val="accent1">
              <a:lumMod val="50000"/>
            </a:schemeClr>
          </a:solidFill>
        </p:spPr>
        <p:txBody>
          <a:bodyPr vert="horz" anchor="ctr" wrap="square" tIns="45720" lIns="91440" bIns="45720" rIns="91440">
            <a:normAutofit/>
          </a:bodyPr>
          <a:p>
            <a:pPr algn="ctr" marL="0"/>
          </a:p>
        </p:txBody>
      </p:sp>
      <p:sp>
        <p:nvSpPr>
          <p:cNvPr name="Freeform 24" id="24"/>
          <p:cNvSpPr/>
          <p:nvPr/>
        </p:nvSpPr>
        <p:spPr>
          <a:xfrm>
            <a:off x="7926815" y="1637617"/>
            <a:ext cx="1912998" cy="548498"/>
          </a:xfrm>
          <a:custGeom>
            <a:avLst/>
            <a:gdLst/>
            <a:ahLst/>
            <a:cxnLst/>
            <a:rect r="r" b="b" t="t" l="l"/>
            <a:pathLst>
              <a:path w="851" h="244" stroke="true" fill="norm" extrusionOk="true">
                <a:moveTo>
                  <a:pt x="851" y="123"/>
                </a:moveTo>
                <a:lnTo>
                  <a:pt x="426" y="244"/>
                </a:lnTo>
                <a:lnTo>
                  <a:pt x="0" y="123"/>
                </a:lnTo>
                <a:lnTo>
                  <a:pt x="0" y="120"/>
                </a:lnTo>
                <a:lnTo>
                  <a:pt x="426" y="0"/>
                </a:lnTo>
                <a:lnTo>
                  <a:pt x="851" y="120"/>
                </a:lnTo>
                <a:lnTo>
                  <a:pt x="851" y="123"/>
                </a:lnTo>
                <a:close/>
              </a:path>
            </a:pathLst>
          </a:custGeom>
          <a:solidFill>
            <a:schemeClr val="accent1"/>
          </a:solidFill>
        </p:spPr>
        <p:txBody>
          <a:bodyPr vert="horz" anchor="ctr" wrap="square" tIns="45720" lIns="91440" bIns="45720" rIns="91440">
            <a:normAutofit/>
          </a:bodyPr>
          <a:p>
            <a:pPr algn="ctr" marL="0"/>
          </a:p>
        </p:txBody>
      </p:sp>
      <p:cxnSp>
        <p:nvCxnSpPr>
          <p:cNvPr name="Connector 25" id="25"/>
          <p:cNvCxnSpPr/>
          <p:nvPr/>
        </p:nvCxnSpPr>
        <p:spPr>
          <a:xfrm>
            <a:off x="3716803" y="1623567"/>
            <a:ext cx="4107574" cy="302222"/>
          </a:xfrm>
          <a:prstGeom prst="bentConnector3">
            <a:avLst>
              <a:gd name="adj1" fmla="val 50000"/>
            </a:avLst>
          </a:prstGeom>
          <a:ln w="12700" cap="flat" cmpd="sng">
            <a:solidFill>
              <a:srgbClr val="FFFFFF">
                <a:lumMod val="65000"/>
              </a:srgbClr>
            </a:solidFill>
            <a:prstDash val="dot"/>
            <a:tailEnd type="arrow"/>
          </a:ln>
        </p:spPr>
      </p:cxnSp>
      <p:cxnSp>
        <p:nvCxnSpPr>
          <p:cNvPr name="Connector 26" id="26"/>
          <p:cNvCxnSpPr/>
          <p:nvPr/>
        </p:nvCxnSpPr>
        <p:spPr>
          <a:xfrm flipV="true">
            <a:off x="3757447" y="2441304"/>
            <a:ext cx="3741773" cy="244800"/>
          </a:xfrm>
          <a:prstGeom prst="bentConnector3">
            <a:avLst>
              <a:gd name="adj1" fmla="val 52172"/>
            </a:avLst>
          </a:prstGeom>
          <a:ln w="12700" cap="flat" cmpd="sng">
            <a:solidFill>
              <a:srgbClr val="FFFFFF">
                <a:lumMod val="65000"/>
              </a:srgbClr>
            </a:solidFill>
            <a:prstDash val="dot"/>
            <a:tailEnd type="arrow"/>
          </a:ln>
        </p:spPr>
      </p:cxnSp>
      <p:cxnSp>
        <p:nvCxnSpPr>
          <p:cNvPr name="Connector 27" id="27"/>
          <p:cNvCxnSpPr/>
          <p:nvPr/>
        </p:nvCxnSpPr>
        <p:spPr>
          <a:xfrm flipV="true">
            <a:off x="3800126" y="3168465"/>
            <a:ext cx="3299830" cy="610521"/>
          </a:xfrm>
          <a:prstGeom prst="bentConnector3">
            <a:avLst>
              <a:gd name="adj1" fmla="val 54619"/>
            </a:avLst>
          </a:prstGeom>
          <a:ln w="12700" cap="flat" cmpd="sng">
            <a:solidFill>
              <a:srgbClr val="FFFFFF">
                <a:lumMod val="65000"/>
              </a:srgbClr>
            </a:solidFill>
            <a:prstDash val="dot"/>
            <a:tailEnd type="arrow"/>
          </a:ln>
        </p:spPr>
      </p:cxnSp>
      <p:cxnSp>
        <p:nvCxnSpPr>
          <p:cNvPr name="Connector 28" id="28"/>
          <p:cNvCxnSpPr/>
          <p:nvPr/>
        </p:nvCxnSpPr>
        <p:spPr>
          <a:xfrm flipV="true">
            <a:off x="4279909" y="4122145"/>
            <a:ext cx="2928880" cy="765535"/>
          </a:xfrm>
          <a:prstGeom prst="bentConnector3">
            <a:avLst>
              <a:gd name="adj1" fmla="val 63184"/>
            </a:avLst>
          </a:prstGeom>
          <a:ln w="12700" cap="flat" cmpd="sng">
            <a:solidFill>
              <a:srgbClr val="FFFFFF">
                <a:lumMod val="65000"/>
              </a:srgbClr>
            </a:solidFill>
            <a:prstDash val="dot"/>
            <a:tailEnd type="arrow"/>
          </a:ln>
        </p:spPr>
      </p:cxnSp>
      <p:sp>
        <p:nvSpPr>
          <p:cNvPr name="AutoShape 29" id="29"/>
          <p:cNvSpPr/>
          <p:nvPr/>
        </p:nvSpPr>
        <p:spPr>
          <a:xfrm>
            <a:off x="1834436" y="2310724"/>
            <a:ext cx="4261563" cy="340735"/>
          </a:xfrm>
          <a:prstGeom prst="rect">
            <a:avLst/>
          </a:prstGeom>
        </p:spPr>
        <p:txBody>
          <a:bodyPr vert="horz" anchor="t" wrap="square" tIns="46800" lIns="90000" bIns="46800" rIns="90000">
            <a:spAutoFit/>
          </a:bodyPr>
          <a:p>
            <a:pPr algn="l" marL="0"/>
            <a:r>
              <a:rPr lang="en-US" b="true" i="false" sz="1600" baseline="0" u="none">
                <a:solidFill>
                  <a:srgbClr val="000000"/>
                </a:solidFill>
                <a:latin typeface="Arial"/>
                <a:ea typeface="Arial"/>
              </a:rPr>
              <a:t>Generator Network</a:t>
            </a:r>
          </a:p>
        </p:txBody>
      </p:sp>
      <p:sp>
        <p:nvSpPr>
          <p:cNvPr name="TextBox 30" id="30"/>
          <p:cNvSpPr txBox="true"/>
          <p:nvPr/>
        </p:nvSpPr>
        <p:spPr>
          <a:xfrm>
            <a:off x="1834437" y="2651078"/>
            <a:ext cx="4261562" cy="295723"/>
          </a:xfrm>
          <a:prstGeom prst="rect">
            <a:avLst/>
          </a:prstGeom>
          <a:noFill/>
        </p:spPr>
        <p:txBody>
          <a:bodyPr anchor="t" rtlCol="false" vert="horz" wrap="square" tIns="46800" lIns="90000" bIns="46800" rIns="90000">
            <a:spAutoFit/>
          </a:bodyPr>
          <a:lstStyle/>
          <a:p>
            <a:pPr algn="l" marL="0">
              <a:lnSpc>
                <a:spcPct val="120000"/>
              </a:lnSpc>
              <a:defRPr/>
            </a:pPr>
            <a:r>
              <a:rPr lang="en-US" b="false" i="false" sz="1200" baseline="0" u="none">
                <a:solidFill>
                  <a:srgbClr val="000000"/>
                </a:solidFill>
                <a:latin typeface="Arial"/>
                <a:ea typeface="Arial"/>
              </a:rPr>
              <a:t>The generator's role is to transform random noise into data samples. It uses layers of neural networks to produce outputs that resemble the training data. The ultimate goal is to fool the discriminator with these generated samples.</a:t>
            </a:r>
            <a:endParaRPr lang="en-US" sz="1100"/>
          </a:p>
        </p:txBody>
      </p:sp>
      <p:sp>
        <p:nvSpPr>
          <p:cNvPr name="AutoShape 31" id="31"/>
          <p:cNvSpPr/>
          <p:nvPr/>
        </p:nvSpPr>
        <p:spPr>
          <a:xfrm>
            <a:off x="1822884" y="3584288"/>
            <a:ext cx="4261561" cy="340735"/>
          </a:xfrm>
          <a:prstGeom prst="rect">
            <a:avLst/>
          </a:prstGeom>
        </p:spPr>
        <p:txBody>
          <a:bodyPr vert="horz" anchor="t" wrap="square" tIns="46800" lIns="90000" bIns="46800" rIns="90000">
            <a:spAutoFit/>
          </a:bodyPr>
          <a:p>
            <a:pPr algn="l" marL="0"/>
            <a:r>
              <a:rPr lang="en-US" b="true" i="false" sz="1600" baseline="0" u="none">
                <a:solidFill>
                  <a:srgbClr val="000000"/>
                </a:solidFill>
                <a:latin typeface="Arial"/>
                <a:ea typeface="Arial"/>
              </a:rPr>
              <a:t>Discriminator Network</a:t>
            </a:r>
          </a:p>
        </p:txBody>
      </p:sp>
      <p:sp>
        <p:nvSpPr>
          <p:cNvPr name="TextBox 32" id="32"/>
          <p:cNvSpPr txBox="true"/>
          <p:nvPr/>
        </p:nvSpPr>
        <p:spPr>
          <a:xfrm>
            <a:off x="1822885" y="3924642"/>
            <a:ext cx="4261560" cy="295723"/>
          </a:xfrm>
          <a:prstGeom prst="rect">
            <a:avLst/>
          </a:prstGeom>
          <a:noFill/>
        </p:spPr>
        <p:txBody>
          <a:bodyPr anchor="t" rtlCol="false" vert="horz" wrap="square" tIns="46800" lIns="90000" bIns="46800" rIns="90000">
            <a:spAutoFit/>
          </a:bodyPr>
          <a:lstStyle/>
          <a:p>
            <a:pPr algn="l" marL="0">
              <a:lnSpc>
                <a:spcPct val="120000"/>
              </a:lnSpc>
              <a:defRPr/>
            </a:pPr>
            <a:r>
              <a:rPr lang="en-US" b="false" i="false" sz="1200" baseline="0" u="none">
                <a:solidFill>
                  <a:srgbClr val="000000"/>
                </a:solidFill>
                <a:latin typeface="Arial"/>
                <a:ea typeface="Arial"/>
              </a:rPr>
              <a:t>The discriminator acts as a binary classifier that distinguishes between real and generated data. It evaluates the authenticity of data and provides feedback to the generator, driving the improvement of generated samples.</a:t>
            </a:r>
            <a:endParaRPr lang="en-US" sz="1100"/>
          </a:p>
        </p:txBody>
      </p:sp>
      <p:sp>
        <p:nvSpPr>
          <p:cNvPr name="AutoShape 33" id="33"/>
          <p:cNvSpPr/>
          <p:nvPr/>
        </p:nvSpPr>
        <p:spPr>
          <a:xfrm>
            <a:off x="1834436" y="4815064"/>
            <a:ext cx="4250008" cy="340735"/>
          </a:xfrm>
          <a:prstGeom prst="rect">
            <a:avLst/>
          </a:prstGeom>
        </p:spPr>
        <p:txBody>
          <a:bodyPr vert="horz" anchor="t" wrap="square" tIns="46800" lIns="90000" bIns="46800" rIns="90000">
            <a:spAutoFit/>
          </a:bodyPr>
          <a:p>
            <a:pPr algn="l" marL="0"/>
            <a:r>
              <a:rPr lang="en-US" b="true" i="false" sz="1600" baseline="0" u="none">
                <a:solidFill>
                  <a:srgbClr val="000000"/>
                </a:solidFill>
                <a:latin typeface="Arial"/>
                <a:ea typeface="Arial"/>
              </a:rPr>
              <a:t>Training Dynamics</a:t>
            </a:r>
          </a:p>
        </p:txBody>
      </p:sp>
      <p:sp>
        <p:nvSpPr>
          <p:cNvPr name="TextBox 34" id="34"/>
          <p:cNvSpPr txBox="true"/>
          <p:nvPr/>
        </p:nvSpPr>
        <p:spPr>
          <a:xfrm>
            <a:off x="1834435" y="5155418"/>
            <a:ext cx="4250009" cy="295723"/>
          </a:xfrm>
          <a:prstGeom prst="rect">
            <a:avLst/>
          </a:prstGeom>
          <a:noFill/>
        </p:spPr>
        <p:txBody>
          <a:bodyPr anchor="t" rtlCol="false" vert="horz" wrap="square" tIns="46800" lIns="90000" bIns="46800" rIns="90000">
            <a:spAutoFit/>
          </a:bodyPr>
          <a:lstStyle/>
          <a:p>
            <a:pPr algn="l" marL="0">
              <a:lnSpc>
                <a:spcPct val="120000"/>
              </a:lnSpc>
              <a:defRPr/>
            </a:pPr>
            <a:r>
              <a:rPr lang="en-US" b="false" i="false" sz="1200" baseline="0" u="none">
                <a:solidFill>
                  <a:srgbClr val="000000"/>
                </a:solidFill>
                <a:latin typeface="Arial"/>
                <a:ea typeface="Arial"/>
              </a:rPr>
              <a:t>Training involves a feedback loop where the generator improves its outputs based on the discriminator's performance and vice versa. This adversarial process is fundamental to the success of GANs in producing high-quality samples.</a:t>
            </a:r>
            <a:endParaRPr lang="en-US" sz="1100"/>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Adversarial Training</a:t>
            </a:r>
          </a:p>
        </p:txBody>
      </p:sp>
      <p:grpSp>
        <p:nvGrpSpPr>
          <p:cNvPr name="Group 3" id="3"/>
          <p:cNvGrpSpPr/>
          <p:nvPr/>
        </p:nvGrpSpPr>
        <p:grpSpPr>
          <a:xfrm>
            <a:off x="669924" y="1129675"/>
            <a:ext cx="10861962" cy="5017750"/>
            <a:chOff x="669924" y="1129675"/>
            <a:chExt cx="10861962" cy="5017750"/>
          </a:xfrm>
        </p:grpSpPr>
        <p:grpSp>
          <p:nvGrpSpPr>
            <p:cNvPr name="Group 4" id="4"/>
            <p:cNvGrpSpPr/>
            <p:nvPr/>
          </p:nvGrpSpPr>
          <p:grpSpPr>
            <a:xfrm>
              <a:off x="4011897" y="1129675"/>
              <a:ext cx="4852418" cy="5017750"/>
              <a:chOff x="6506958" y="705228"/>
              <a:chExt cx="5279207" cy="5459089"/>
            </a:xfrm>
          </p:grpSpPr>
          <p:sp>
            <p:nvSpPr>
              <p:cNvPr name="Freeform 5" id="5"/>
              <p:cNvSpPr/>
              <p:nvPr/>
            </p:nvSpPr>
            <p:spPr>
              <a:xfrm>
                <a:off x="6506958" y="705228"/>
                <a:ext cx="5279207" cy="5459089"/>
              </a:xfrm>
              <a:custGeom>
                <a:avLst/>
                <a:gdLst/>
                <a:ahLst/>
                <a:cxnLst/>
                <a:rect r="r" b="b" t="t" l="l"/>
                <a:pathLst>
                  <a:path w="5879683" h="6080019" stroke="true" fill="norm" extrusionOk="true">
                    <a:moveTo>
                      <a:pt x="3859967" y="0"/>
                    </a:moveTo>
                    <a:cubicBezTo>
                      <a:pt x="4362097" y="358740"/>
                      <a:pt x="4642087" y="941982"/>
                      <a:pt x="4112189" y="1506708"/>
                    </a:cubicBezTo>
                    <a:cubicBezTo>
                      <a:pt x="3762781" y="1877021"/>
                      <a:pt x="3175034" y="2136239"/>
                      <a:pt x="2712241" y="2332968"/>
                    </a:cubicBezTo>
                    <a:cubicBezTo>
                      <a:pt x="1997227" y="2633847"/>
                      <a:pt x="171510" y="3247176"/>
                      <a:pt x="606535" y="4372000"/>
                    </a:cubicBezTo>
                    <a:cubicBezTo>
                      <a:pt x="729175" y="4686765"/>
                      <a:pt x="1029990" y="4897381"/>
                      <a:pt x="1316921" y="5047820"/>
                    </a:cubicBezTo>
                    <a:cubicBezTo>
                      <a:pt x="2186827" y="5499139"/>
                      <a:pt x="3628218" y="5507004"/>
                      <a:pt x="4723998" y="5435664"/>
                    </a:cubicBezTo>
                    <a:lnTo>
                      <a:pt x="4808310" y="5429676"/>
                    </a:lnTo>
                    <a:lnTo>
                      <a:pt x="4961760" y="5207111"/>
                    </a:lnTo>
                    <a:lnTo>
                      <a:pt x="5879683" y="5581914"/>
                    </a:lnTo>
                    <a:lnTo>
                      <a:pt x="4359923" y="6080019"/>
                    </a:lnTo>
                    <a:lnTo>
                      <a:pt x="4478454" y="5908101"/>
                    </a:lnTo>
                    <a:lnTo>
                      <a:pt x="4184148" y="5922625"/>
                    </a:lnTo>
                    <a:cubicBezTo>
                      <a:pt x="3187544" y="5964741"/>
                      <a:pt x="2102801" y="5947275"/>
                      <a:pt x="1205851" y="5552371"/>
                    </a:cubicBezTo>
                    <a:cubicBezTo>
                      <a:pt x="1002222" y="5462107"/>
                      <a:pt x="807849" y="5353328"/>
                      <a:pt x="625046" y="5223719"/>
                    </a:cubicBezTo>
                    <a:cubicBezTo>
                      <a:pt x="276" y="4774715"/>
                      <a:pt x="-221864" y="4103524"/>
                      <a:pt x="264068" y="3453163"/>
                    </a:cubicBezTo>
                    <a:cubicBezTo>
                      <a:pt x="743058" y="2809745"/>
                      <a:pt x="2263332" y="2351484"/>
                      <a:pt x="3019998" y="2011259"/>
                    </a:cubicBezTo>
                    <a:cubicBezTo>
                      <a:pt x="3293046" y="1888593"/>
                      <a:pt x="3577663" y="1745097"/>
                      <a:pt x="3816002" y="1564570"/>
                    </a:cubicBezTo>
                    <a:cubicBezTo>
                      <a:pt x="4491679" y="1057705"/>
                      <a:pt x="4359783" y="460576"/>
                      <a:pt x="3859967" y="0"/>
                    </a:cubicBezTo>
                    <a:close/>
                  </a:path>
                </a:pathLst>
              </a:custGeom>
              <a:solidFill>
                <a:srgbClr val="FFFFFF">
                  <a:lumMod val="95000"/>
                </a:srgbClr>
              </a:solidFill>
            </p:spPr>
            <p:txBody>
              <a:bodyPr vert="horz" anchor="t" wrap="square" tIns="45720" lIns="91440" bIns="45720" rIns="91440">
                <a:prstTxWarp prst="textNoShape">
                  <a:avLst/>
                </a:prstTxWarp>
                <a:noAutofit/>
              </a:bodyPr>
              <a:p>
                <a:pPr algn="l" marL="0"/>
              </a:p>
            </p:txBody>
          </p:sp>
          <p:sp>
            <p:nvSpPr>
              <p:cNvPr name="Freeform 6" id="6"/>
              <p:cNvSpPr/>
              <p:nvPr/>
            </p:nvSpPr>
            <p:spPr>
              <a:xfrm>
                <a:off x="6726849" y="793973"/>
                <a:ext cx="4081230" cy="5055164"/>
              </a:xfrm>
              <a:custGeom>
                <a:avLst/>
                <a:gdLst/>
                <a:ahLst/>
                <a:cxnLst/>
                <a:rect r="r" b="b" t="t" l="l"/>
                <a:pathLst>
                  <a:path w="4545444" h="5630150" stroke="true" fill="norm" extrusionOk="true">
                    <a:moveTo>
                      <a:pt x="2256537" y="5459202"/>
                    </a:moveTo>
                    <a:lnTo>
                      <a:pt x="2494614" y="5490324"/>
                    </a:lnTo>
                    <a:cubicBezTo>
                      <a:pt x="3248051" y="5573048"/>
                      <a:pt x="4008214" y="5552417"/>
                      <a:pt x="4501279" y="5522041"/>
                    </a:cubicBezTo>
                    <a:cubicBezTo>
                      <a:pt x="4524421" y="5522041"/>
                      <a:pt x="4542935" y="5538242"/>
                      <a:pt x="4545249" y="5561385"/>
                    </a:cubicBezTo>
                    <a:cubicBezTo>
                      <a:pt x="4547563" y="5584529"/>
                      <a:pt x="4529049" y="5605358"/>
                      <a:pt x="4505907" y="5607672"/>
                    </a:cubicBezTo>
                    <a:cubicBezTo>
                      <a:pt x="3998668" y="5636023"/>
                      <a:pt x="3202626" y="5653742"/>
                      <a:pt x="2419318" y="5557726"/>
                    </a:cubicBezTo>
                    <a:lnTo>
                      <a:pt x="2235390" y="5531069"/>
                    </a:lnTo>
                    <a:close/>
                    <a:moveTo>
                      <a:pt x="618660" y="4907146"/>
                    </a:moveTo>
                    <a:lnTo>
                      <a:pt x="632400" y="4917588"/>
                    </a:lnTo>
                    <a:cubicBezTo>
                      <a:pt x="956939" y="5146045"/>
                      <a:pt x="1389337" y="5295867"/>
                      <a:pt x="1856847" y="5391925"/>
                    </a:cubicBezTo>
                    <a:lnTo>
                      <a:pt x="2034852" y="5423658"/>
                    </a:lnTo>
                    <a:lnTo>
                      <a:pt x="2014093" y="5495358"/>
                    </a:lnTo>
                    <a:lnTo>
                      <a:pt x="1758065" y="5445168"/>
                    </a:lnTo>
                    <a:cubicBezTo>
                      <a:pt x="1328685" y="5348354"/>
                      <a:pt x="931595" y="5204783"/>
                      <a:pt x="623058" y="4995217"/>
                    </a:cubicBezTo>
                    <a:lnTo>
                      <a:pt x="574601" y="4959683"/>
                    </a:lnTo>
                    <a:close/>
                    <a:moveTo>
                      <a:pt x="56894" y="3655972"/>
                    </a:moveTo>
                    <a:lnTo>
                      <a:pt x="114769" y="3681320"/>
                    </a:lnTo>
                    <a:lnTo>
                      <a:pt x="80108" y="3791413"/>
                    </a:lnTo>
                    <a:cubicBezTo>
                      <a:pt x="36211" y="3992545"/>
                      <a:pt x="66151" y="4215012"/>
                      <a:pt x="203845" y="4459754"/>
                    </a:cubicBezTo>
                    <a:cubicBezTo>
                      <a:pt x="264592" y="4567588"/>
                      <a:pt x="341815" y="4665151"/>
                      <a:pt x="432817" y="4753361"/>
                    </a:cubicBezTo>
                    <a:lnTo>
                      <a:pt x="437043" y="4757128"/>
                    </a:lnTo>
                    <a:lnTo>
                      <a:pt x="393339" y="4809243"/>
                    </a:lnTo>
                    <a:lnTo>
                      <a:pt x="316280" y="4730599"/>
                    </a:lnTo>
                    <a:cubicBezTo>
                      <a:pt x="228451" y="4632436"/>
                      <a:pt x="156043" y="4523978"/>
                      <a:pt x="102021" y="4404210"/>
                    </a:cubicBezTo>
                    <a:cubicBezTo>
                      <a:pt x="-16002" y="4141676"/>
                      <a:pt x="-25657" y="3905829"/>
                      <a:pt x="42457" y="3693267"/>
                    </a:cubicBezTo>
                    <a:close/>
                    <a:moveTo>
                      <a:pt x="929004" y="2786814"/>
                    </a:moveTo>
                    <a:lnTo>
                      <a:pt x="956746" y="2834023"/>
                    </a:lnTo>
                    <a:lnTo>
                      <a:pt x="807170" y="2926453"/>
                    </a:lnTo>
                    <a:cubicBezTo>
                      <a:pt x="608715" y="3055790"/>
                      <a:pt x="424743" y="3204817"/>
                      <a:pt x="289168" y="3374474"/>
                    </a:cubicBezTo>
                    <a:lnTo>
                      <a:pt x="202845" y="3497409"/>
                    </a:lnTo>
                    <a:lnTo>
                      <a:pt x="145829" y="3472437"/>
                    </a:lnTo>
                    <a:lnTo>
                      <a:pt x="199129" y="3391464"/>
                    </a:lnTo>
                    <a:cubicBezTo>
                      <a:pt x="360399" y="3169649"/>
                      <a:pt x="606694" y="2977213"/>
                      <a:pt x="889422" y="2808754"/>
                    </a:cubicBezTo>
                    <a:close/>
                    <a:moveTo>
                      <a:pt x="1866690" y="2342652"/>
                    </a:moveTo>
                    <a:lnTo>
                      <a:pt x="1887488" y="2393291"/>
                    </a:lnTo>
                    <a:lnTo>
                      <a:pt x="1840098" y="2412028"/>
                    </a:lnTo>
                    <a:cubicBezTo>
                      <a:pt x="1736774" y="2453321"/>
                      <a:pt x="1640084" y="2493135"/>
                      <a:pt x="1553013" y="2531900"/>
                    </a:cubicBezTo>
                    <a:cubicBezTo>
                      <a:pt x="1462182" y="2572691"/>
                      <a:pt x="1364371" y="2618110"/>
                      <a:pt x="1263822" y="2668275"/>
                    </a:cubicBezTo>
                    <a:lnTo>
                      <a:pt x="1050436" y="2783374"/>
                    </a:lnTo>
                    <a:lnTo>
                      <a:pt x="1022313" y="2735091"/>
                    </a:lnTo>
                    <a:lnTo>
                      <a:pt x="1139549" y="2670106"/>
                    </a:lnTo>
                    <a:cubicBezTo>
                      <a:pt x="1310738" y="2581420"/>
                      <a:pt x="1489289" y="2500060"/>
                      <a:pt x="1666136" y="2425016"/>
                    </a:cubicBezTo>
                    <a:close/>
                    <a:moveTo>
                      <a:pt x="2691412" y="2019045"/>
                    </a:moveTo>
                    <a:lnTo>
                      <a:pt x="2709493" y="2058447"/>
                    </a:lnTo>
                    <a:lnTo>
                      <a:pt x="2515802" y="2143103"/>
                    </a:lnTo>
                    <a:cubicBezTo>
                      <a:pt x="2338903" y="2216486"/>
                      <a:pt x="2163509" y="2284612"/>
                      <a:pt x="1999688" y="2348928"/>
                    </a:cubicBezTo>
                    <a:lnTo>
                      <a:pt x="1967235" y="2361760"/>
                    </a:lnTo>
                    <a:lnTo>
                      <a:pt x="1946919" y="2310047"/>
                    </a:lnTo>
                    <a:lnTo>
                      <a:pt x="2182498" y="2217829"/>
                    </a:lnTo>
                    <a:cubicBezTo>
                      <a:pt x="2346871" y="2154412"/>
                      <a:pt x="2500473" y="2096303"/>
                      <a:pt x="2634236" y="2042495"/>
                    </a:cubicBezTo>
                    <a:close/>
                    <a:moveTo>
                      <a:pt x="3419929" y="1652893"/>
                    </a:moveTo>
                    <a:lnTo>
                      <a:pt x="3435936" y="1679865"/>
                    </a:lnTo>
                    <a:lnTo>
                      <a:pt x="3366230" y="1725659"/>
                    </a:lnTo>
                    <a:cubicBezTo>
                      <a:pt x="3212281" y="1820595"/>
                      <a:pt x="3043056" y="1907857"/>
                      <a:pt x="2868625" y="1988895"/>
                    </a:cubicBezTo>
                    <a:lnTo>
                      <a:pt x="2779467" y="2027864"/>
                    </a:lnTo>
                    <a:lnTo>
                      <a:pt x="2761652" y="1989574"/>
                    </a:lnTo>
                    <a:lnTo>
                      <a:pt x="2818870" y="1964884"/>
                    </a:lnTo>
                    <a:cubicBezTo>
                      <a:pt x="2942679" y="1909918"/>
                      <a:pt x="3080517" y="1845984"/>
                      <a:pt x="3218283" y="1771311"/>
                    </a:cubicBezTo>
                    <a:close/>
                    <a:moveTo>
                      <a:pt x="3856693" y="1280930"/>
                    </a:moveTo>
                    <a:lnTo>
                      <a:pt x="3878857" y="1298486"/>
                    </a:lnTo>
                    <a:lnTo>
                      <a:pt x="3876698" y="1301552"/>
                    </a:lnTo>
                    <a:cubicBezTo>
                      <a:pt x="3781380" y="1419528"/>
                      <a:pt x="3657364" y="1527897"/>
                      <a:pt x="3514716" y="1628110"/>
                    </a:cubicBezTo>
                    <a:lnTo>
                      <a:pt x="3492103" y="1642966"/>
                    </a:lnTo>
                    <a:lnTo>
                      <a:pt x="3475028" y="1614196"/>
                    </a:lnTo>
                    <a:lnTo>
                      <a:pt x="3617263" y="1513296"/>
                    </a:lnTo>
                    <a:cubicBezTo>
                      <a:pt x="3679023" y="1464333"/>
                      <a:pt x="3737239" y="1412242"/>
                      <a:pt x="3790149" y="1356801"/>
                    </a:cubicBezTo>
                    <a:close/>
                    <a:moveTo>
                      <a:pt x="4049529" y="911879"/>
                    </a:moveTo>
                    <a:lnTo>
                      <a:pt x="4075412" y="916031"/>
                    </a:lnTo>
                    <a:lnTo>
                      <a:pt x="4071869" y="931641"/>
                    </a:lnTo>
                    <a:cubicBezTo>
                      <a:pt x="4049346" y="1012031"/>
                      <a:pt x="4013278" y="1094833"/>
                      <a:pt x="3962076" y="1180319"/>
                    </a:cubicBezTo>
                    <a:lnTo>
                      <a:pt x="3914053" y="1248509"/>
                    </a:lnTo>
                    <a:lnTo>
                      <a:pt x="3893587" y="1232095"/>
                    </a:lnTo>
                    <a:lnTo>
                      <a:pt x="3931196" y="1180211"/>
                    </a:lnTo>
                    <a:cubicBezTo>
                      <a:pt x="3971731" y="1117849"/>
                      <a:pt x="4005196" y="1051917"/>
                      <a:pt x="4029829" y="982194"/>
                    </a:cubicBezTo>
                    <a:close/>
                    <a:moveTo>
                      <a:pt x="4087808" y="593511"/>
                    </a:moveTo>
                    <a:lnTo>
                      <a:pt x="4093474" y="622281"/>
                    </a:lnTo>
                    <a:cubicBezTo>
                      <a:pt x="4104254" y="696733"/>
                      <a:pt x="4103603" y="773228"/>
                      <a:pt x="4089935" y="852043"/>
                    </a:cubicBezTo>
                    <a:lnTo>
                      <a:pt x="4087219" y="864013"/>
                    </a:lnTo>
                    <a:lnTo>
                      <a:pt x="4061852" y="860755"/>
                    </a:lnTo>
                    <a:lnTo>
                      <a:pt x="4075471" y="761421"/>
                    </a:lnTo>
                    <a:cubicBezTo>
                      <a:pt x="4078364" y="721499"/>
                      <a:pt x="4078075" y="683239"/>
                      <a:pt x="4074987" y="646404"/>
                    </a:cubicBezTo>
                    <a:lnTo>
                      <a:pt x="4067029" y="597339"/>
                    </a:lnTo>
                    <a:close/>
                    <a:moveTo>
                      <a:pt x="4011395" y="373947"/>
                    </a:moveTo>
                    <a:lnTo>
                      <a:pt x="4028427" y="404785"/>
                    </a:lnTo>
                    <a:cubicBezTo>
                      <a:pt x="4049797" y="451877"/>
                      <a:pt x="4066792" y="499755"/>
                      <a:pt x="4078941" y="548501"/>
                    </a:cubicBezTo>
                    <a:lnTo>
                      <a:pt x="4080499" y="556408"/>
                    </a:lnTo>
                    <a:lnTo>
                      <a:pt x="4060972" y="560005"/>
                    </a:lnTo>
                    <a:lnTo>
                      <a:pt x="4057716" y="539931"/>
                    </a:lnTo>
                    <a:cubicBezTo>
                      <a:pt x="4049418" y="505704"/>
                      <a:pt x="4038706" y="472661"/>
                      <a:pt x="4025964" y="440563"/>
                    </a:cubicBezTo>
                    <a:lnTo>
                      <a:pt x="3997595" y="380051"/>
                    </a:lnTo>
                    <a:close/>
                    <a:moveTo>
                      <a:pt x="3901155" y="197856"/>
                    </a:moveTo>
                    <a:lnTo>
                      <a:pt x="3951662" y="265789"/>
                    </a:lnTo>
                    <a:lnTo>
                      <a:pt x="3997798" y="349324"/>
                    </a:lnTo>
                    <a:lnTo>
                      <a:pt x="3985699" y="354676"/>
                    </a:lnTo>
                    <a:lnTo>
                      <a:pt x="3982036" y="346863"/>
                    </a:lnTo>
                    <a:cubicBezTo>
                      <a:pt x="3965620" y="316415"/>
                      <a:pt x="3947559" y="286672"/>
                      <a:pt x="3928236" y="257395"/>
                    </a:cubicBezTo>
                    <a:lnTo>
                      <a:pt x="3891077" y="204911"/>
                    </a:lnTo>
                    <a:close/>
                    <a:moveTo>
                      <a:pt x="3831079" y="108914"/>
                    </a:moveTo>
                    <a:lnTo>
                      <a:pt x="3851464" y="131023"/>
                    </a:lnTo>
                    <a:lnTo>
                      <a:pt x="3891271" y="184563"/>
                    </a:lnTo>
                    <a:lnTo>
                      <a:pt x="3881402" y="191248"/>
                    </a:lnTo>
                    <a:lnTo>
                      <a:pt x="3866868" y="170720"/>
                    </a:lnTo>
                    <a:lnTo>
                      <a:pt x="3823189" y="115974"/>
                    </a:lnTo>
                    <a:close/>
                    <a:moveTo>
                      <a:pt x="3730658" y="0"/>
                    </a:moveTo>
                    <a:lnTo>
                      <a:pt x="3822781" y="99914"/>
                    </a:lnTo>
                    <a:lnTo>
                      <a:pt x="3814969" y="105670"/>
                    </a:lnTo>
                    <a:close/>
                  </a:path>
                </a:pathLst>
              </a:custGeom>
              <a:solidFill>
                <a:srgbClr val="FFFFFF"/>
              </a:solidFill>
            </p:spPr>
            <p:txBody>
              <a:bodyPr vert="horz" anchor="t" wrap="square" tIns="45720" lIns="91440" bIns="45720" rIns="91440">
                <a:prstTxWarp prst="textNoShape">
                  <a:avLst/>
                </a:prstTxWarp>
                <a:noAutofit/>
              </a:bodyPr>
              <a:p>
                <a:pPr algn="l" marL="0"/>
              </a:p>
            </p:txBody>
          </p:sp>
          <p:sp>
            <p:nvSpPr>
              <p:cNvPr name="Freeform 7" id="7"/>
              <p:cNvSpPr/>
              <p:nvPr/>
            </p:nvSpPr>
            <p:spPr>
              <a:xfrm>
                <a:off x="10527062" y="5580008"/>
                <a:ext cx="471838" cy="430541"/>
              </a:xfrm>
              <a:custGeom>
                <a:avLst/>
                <a:gdLst/>
                <a:ahLst/>
                <a:cxnLst/>
                <a:rect r="r" b="b" t="t" l="l"/>
                <a:pathLst>
                  <a:path w="537" h="490" stroke="true" fill="norm" extrusionOk="true">
                    <a:moveTo>
                      <a:pt x="0" y="490"/>
                    </a:moveTo>
                    <a:lnTo>
                      <a:pt x="339" y="0"/>
                    </a:lnTo>
                    <a:lnTo>
                      <a:pt x="537" y="130"/>
                    </a:lnTo>
                    <a:lnTo>
                      <a:pt x="433" y="426"/>
                    </a:lnTo>
                    <a:lnTo>
                      <a:pt x="0" y="490"/>
                    </a:lnTo>
                    <a:close/>
                  </a:path>
                </a:pathLst>
              </a:custGeom>
              <a:solidFill>
                <a:srgbClr val="FFFFFF">
                  <a:lumMod val="95000"/>
                </a:srgbClr>
              </a:solidFill>
            </p:spPr>
            <p:txBody>
              <a:bodyPr vert="horz" anchor="t" wrap="square" tIns="45720" lIns="91440" bIns="45720" rIns="91440">
                <a:prstTxWarp prst="textNoShape">
                  <a:avLst/>
                </a:prstTxWarp>
                <a:noAutofit/>
              </a:bodyPr>
              <a:p>
                <a:pPr algn="l" marL="0"/>
              </a:p>
            </p:txBody>
          </p:sp>
        </p:grpSp>
        <p:grpSp>
          <p:nvGrpSpPr>
            <p:cNvPr name="Group 8" id="8"/>
            <p:cNvGrpSpPr/>
            <p:nvPr/>
          </p:nvGrpSpPr>
          <p:grpSpPr>
            <a:xfrm>
              <a:off x="6715999" y="1324873"/>
              <a:ext cx="612122" cy="610730"/>
              <a:chOff x="6716793" y="1562178"/>
              <a:chExt cx="612122" cy="610730"/>
            </a:xfrm>
          </p:grpSpPr>
          <p:grpSp>
            <p:nvGrpSpPr>
              <p:cNvPr name="Group 9" id="9"/>
              <p:cNvGrpSpPr/>
              <p:nvPr/>
            </p:nvGrpSpPr>
            <p:grpSpPr>
              <a:xfrm>
                <a:off x="6716793" y="1562178"/>
                <a:ext cx="612122" cy="610730"/>
                <a:chOff x="6373895" y="1562177"/>
                <a:chExt cx="612122" cy="610730"/>
              </a:xfrm>
            </p:grpSpPr>
            <p:sp>
              <p:nvSpPr>
                <p:cNvPr name="AutoShape 10" id="10"/>
                <p:cNvSpPr/>
                <p:nvPr/>
              </p:nvSpPr>
              <p:spPr>
                <a:xfrm>
                  <a:off x="6373895" y="1562177"/>
                  <a:ext cx="612122" cy="610730"/>
                </a:xfrm>
                <a:prstGeom prst="wedgeEllipseCallout">
                  <a:avLst>
                    <a:gd name="adj1" fmla="val 1039"/>
                    <a:gd name="adj2" fmla="val 97317"/>
                  </a:avLst>
                </a:prstGeom>
                <a:solidFill>
                  <a:srgbClr val="FFFFFF">
                    <a:lumMod val="85000"/>
                  </a:srgbClr>
                </a:solidFill>
              </p:spPr>
              <p:txBody>
                <a:bodyPr vert="horz" anchor="t" wrap="square" tIns="45720" lIns="91440" bIns="45720" rIns="91440">
                  <a:prstTxWarp prst="textNoShape">
                    <a:avLst/>
                  </a:prstTxWarp>
                  <a:normAutofit/>
                </a:bodyPr>
                <a:p>
                  <a:pPr algn="l" marL="0"/>
                </a:p>
              </p:txBody>
            </p:sp>
            <p:sp>
              <p:nvSpPr>
                <p:cNvPr name="AutoShape 11" id="11"/>
                <p:cNvSpPr/>
                <p:nvPr/>
              </p:nvSpPr>
              <p:spPr>
                <a:xfrm>
                  <a:off x="6428760" y="1616917"/>
                  <a:ext cx="502392" cy="501250"/>
                </a:xfrm>
                <a:prstGeom prst="ellipse">
                  <a:avLst/>
                </a:prstGeom>
                <a:solidFill>
                  <a:srgbClr val="FFFFFF"/>
                </a:solidFill>
              </p:spPr>
              <p:txBody>
                <a:bodyPr vert="horz" anchor="t" wrap="square" tIns="45720" lIns="91440" bIns="45720" rIns="91440">
                  <a:prstTxWarp prst="textNoShape">
                    <a:avLst/>
                  </a:prstTxWarp>
                  <a:normAutofit/>
                </a:bodyPr>
                <a:p>
                  <a:pPr algn="l" marL="0"/>
                </a:p>
              </p:txBody>
            </p:sp>
          </p:grpSp>
          <p:sp>
            <p:nvSpPr>
              <p:cNvPr name="Freeform 12" id="12"/>
              <p:cNvSpPr/>
              <p:nvPr/>
            </p:nvSpPr>
            <p:spPr>
              <a:xfrm>
                <a:off x="6858045" y="1686829"/>
                <a:ext cx="329620" cy="361428"/>
              </a:xfrm>
              <a:custGeom>
                <a:avLst/>
                <a:gdLst/>
                <a:ahLst/>
                <a:cxnLst/>
                <a:rect r="r" b="b" t="t" l="l"/>
                <a:pathLst>
                  <a:path w="552598" h="605921" stroke="true" fill="norm" extrusionOk="true">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rgbClr val="000000">
                  <a:lumMod val="50000"/>
                  <a:lumOff val="50000"/>
                </a:srgbClr>
              </a:solidFill>
            </p:spPr>
            <p:txBody>
              <a:bodyPr vert="horz" anchor="t" wrap="square" tIns="45720" lIns="91440" bIns="45720" rIns="91440">
                <a:normAutofit/>
              </a:bodyPr>
              <a:p>
                <a:pPr algn="l" marL="0"/>
              </a:p>
            </p:txBody>
          </p:sp>
        </p:grpSp>
        <p:grpSp>
          <p:nvGrpSpPr>
            <p:cNvPr name="Group 13" id="13"/>
            <p:cNvGrpSpPr/>
            <p:nvPr/>
          </p:nvGrpSpPr>
          <p:grpSpPr>
            <a:xfrm>
              <a:off x="7634152" y="1258198"/>
              <a:ext cx="3885542" cy="830675"/>
              <a:chOff x="1485862" y="3080717"/>
              <a:chExt cx="3732738" cy="830675"/>
            </a:xfrm>
          </p:grpSpPr>
          <p:sp>
            <p:nvSpPr>
              <p:cNvPr name="AutoShape 14" id="14"/>
              <p:cNvSpPr/>
              <p:nvPr/>
            </p:nvSpPr>
            <p:spPr>
              <a:xfrm>
                <a:off x="1485862" y="3325782"/>
                <a:ext cx="3732738" cy="585610"/>
              </a:xfrm>
              <a:prstGeom prst="rect">
                <a:avLst/>
              </a:prstGeom>
              <a:noFill/>
            </p:spPr>
            <p:txBody>
              <a:bodyPr vert="horz" anchor="t" wrap="square" tIns="45720" lIns="91440" bIns="45720" rIns="91440">
                <a:spAutoFit/>
              </a:bodyPr>
              <a:p>
                <a:pPr algn="l" marL="0">
                  <a:lnSpc>
                    <a:spcPct val="120000"/>
                  </a:lnSpc>
                </a:pPr>
                <a:r>
                  <a:rPr lang="en-US" b="false" i="false" sz="1400" baseline="0" u="none">
                    <a:solidFill>
                      <a:srgbClr val="000000"/>
                    </a:solidFill>
                    <a:latin typeface="Arial"/>
                    <a:ea typeface="Arial"/>
                  </a:rPr>
                  <a:t>GANs are trained using an adversarial process that simultaneously optimizes both networks. The generator's goal is to minimize the likelihood of the discriminator's correct classification, while the discriminator seeks to maximize it.</a:t>
                </a:r>
              </a:p>
            </p:txBody>
          </p:sp>
          <p:sp>
            <p:nvSpPr>
              <p:cNvPr name="TextBox 15" id="15"/>
              <p:cNvSpPr txBox="true"/>
              <p:nvPr/>
            </p:nvSpPr>
            <p:spPr>
              <a:xfrm>
                <a:off x="1485862" y="3080717"/>
                <a:ext cx="3732738" cy="338554"/>
              </a:xfrm>
              <a:prstGeom prst="rect">
                <a:avLst/>
              </a:prstGeom>
              <a:noFill/>
            </p:spPr>
            <p:txBody>
              <a:bodyPr anchor="t" rtlCol="false" vert="horz" wrap="square" tIns="45720" lIns="91440" bIns="45720" rIns="91440">
                <a:spAutoFit/>
              </a:bodyPr>
              <a:lstStyle/>
              <a:p>
                <a:pPr algn="l" marL="0">
                  <a:lnSpc>
                    <a:spcPct val="100000"/>
                  </a:lnSpc>
                  <a:spcBef>
                    <a:spcPct val="0"/>
                  </a:spcBef>
                  <a:defRPr/>
                </a:pPr>
                <a:r>
                  <a:rPr lang="en-US" b="true" i="false" sz="1600" baseline="0" u="none">
                    <a:solidFill>
                      <a:srgbClr val="000000"/>
                    </a:solidFill>
                    <a:latin typeface="Arial"/>
                    <a:ea typeface="Arial"/>
                  </a:rPr>
                  <a:t>The Training Process</a:t>
                </a:r>
                <a:endParaRPr lang="en-US" sz="1100"/>
              </a:p>
            </p:txBody>
          </p:sp>
        </p:grpSp>
        <p:cxnSp>
          <p:nvCxnSpPr>
            <p:cNvPr name="Connector 16" id="16"/>
            <p:cNvCxnSpPr/>
            <p:nvPr/>
          </p:nvCxnSpPr>
          <p:spPr>
            <a:xfrm>
              <a:off x="7670577" y="2958926"/>
              <a:ext cx="3812692" cy="0"/>
            </a:xfrm>
            <a:prstGeom prst="line">
              <a:avLst/>
            </a:prstGeom>
            <a:ln w="3175" cap="rnd" cmpd="sng">
              <a:solidFill>
                <a:srgbClr val="FFFFFF">
                  <a:lumMod val="75000"/>
                </a:srgbClr>
              </a:solidFill>
              <a:prstDash val="solid"/>
            </a:ln>
          </p:spPr>
        </p:cxnSp>
        <p:grpSp>
          <p:nvGrpSpPr>
            <p:cNvPr name="Group 17" id="17"/>
            <p:cNvGrpSpPr/>
            <p:nvPr/>
          </p:nvGrpSpPr>
          <p:grpSpPr>
            <a:xfrm>
              <a:off x="5514102" y="4069011"/>
              <a:ext cx="991058" cy="988806"/>
              <a:chOff x="5514896" y="4069011"/>
              <a:chExt cx="991058" cy="988806"/>
            </a:xfrm>
          </p:grpSpPr>
          <p:grpSp>
            <p:nvGrpSpPr>
              <p:cNvPr name="Group 18" id="18"/>
              <p:cNvGrpSpPr/>
              <p:nvPr/>
            </p:nvGrpSpPr>
            <p:grpSpPr>
              <a:xfrm>
                <a:off x="5514896" y="4069011"/>
                <a:ext cx="991058" cy="988806"/>
                <a:chOff x="5171998" y="4069010"/>
                <a:chExt cx="991058" cy="988806"/>
              </a:xfrm>
            </p:grpSpPr>
            <p:sp>
              <p:nvSpPr>
                <p:cNvPr name="AutoShape 19" id="19"/>
                <p:cNvSpPr/>
                <p:nvPr/>
              </p:nvSpPr>
              <p:spPr>
                <a:xfrm>
                  <a:off x="5171998" y="4069010"/>
                  <a:ext cx="991058" cy="988806"/>
                </a:xfrm>
                <a:prstGeom prst="wedgeEllipseCallout">
                  <a:avLst>
                    <a:gd name="adj1" fmla="val 1039"/>
                    <a:gd name="adj2" fmla="val 97317"/>
                  </a:avLst>
                </a:prstGeom>
                <a:solidFill>
                  <a:schemeClr val="accent1"/>
                </a:solidFill>
              </p:spPr>
              <p:txBody>
                <a:bodyPr vert="horz" anchor="t" wrap="square" tIns="45720" lIns="91440" bIns="45720" rIns="91440">
                  <a:prstTxWarp prst="textNoShape">
                    <a:avLst/>
                  </a:prstTxWarp>
                  <a:normAutofit/>
                </a:bodyPr>
                <a:p>
                  <a:pPr algn="l" marL="0"/>
                </a:p>
              </p:txBody>
            </p:sp>
            <p:sp>
              <p:nvSpPr>
                <p:cNvPr name="AutoShape 20" id="20"/>
                <p:cNvSpPr/>
                <p:nvPr/>
              </p:nvSpPr>
              <p:spPr>
                <a:xfrm>
                  <a:off x="5245151" y="4141996"/>
                  <a:ext cx="844754" cy="842834"/>
                </a:xfrm>
                <a:prstGeom prst="ellipse">
                  <a:avLst/>
                </a:prstGeom>
                <a:solidFill>
                  <a:srgbClr val="FFFFFF"/>
                </a:solidFill>
              </p:spPr>
              <p:txBody>
                <a:bodyPr vert="horz" anchor="t" wrap="square" tIns="45720" lIns="91440" bIns="45720" rIns="91440">
                  <a:prstTxWarp prst="textNoShape">
                    <a:avLst/>
                  </a:prstTxWarp>
                  <a:normAutofit/>
                </a:bodyPr>
                <a:p>
                  <a:pPr algn="l" marL="0"/>
                </a:p>
              </p:txBody>
            </p:sp>
          </p:grpSp>
          <p:sp>
            <p:nvSpPr>
              <p:cNvPr name="Freeform 21" id="21"/>
              <p:cNvSpPr/>
              <p:nvPr/>
            </p:nvSpPr>
            <p:spPr>
              <a:xfrm>
                <a:off x="5746831" y="4326227"/>
                <a:ext cx="527188" cy="474374"/>
              </a:xfrm>
              <a:custGeom>
                <a:avLst/>
                <a:gdLst/>
                <a:ahLst/>
                <a:cxnLst/>
                <a:rect r="r" b="b" t="t" l="l"/>
                <a:pathLst>
                  <a:path w="609191" h="548159" stroke="true" fill="norm" extrusionOk="true">
                    <a:moveTo>
                      <a:pt x="465730" y="360460"/>
                    </a:moveTo>
                    <a:lnTo>
                      <a:pt x="465730" y="404898"/>
                    </a:lnTo>
                    <a:lnTo>
                      <a:pt x="421230" y="404898"/>
                    </a:lnTo>
                    <a:lnTo>
                      <a:pt x="421230" y="439197"/>
                    </a:lnTo>
                    <a:lnTo>
                      <a:pt x="465730" y="439197"/>
                    </a:lnTo>
                    <a:lnTo>
                      <a:pt x="465730" y="483635"/>
                    </a:lnTo>
                    <a:lnTo>
                      <a:pt x="499982" y="483635"/>
                    </a:lnTo>
                    <a:lnTo>
                      <a:pt x="499982" y="439197"/>
                    </a:lnTo>
                    <a:lnTo>
                      <a:pt x="544577" y="439197"/>
                    </a:lnTo>
                    <a:lnTo>
                      <a:pt x="544577" y="404898"/>
                    </a:lnTo>
                    <a:lnTo>
                      <a:pt x="499982" y="404898"/>
                    </a:lnTo>
                    <a:lnTo>
                      <a:pt x="499982" y="360460"/>
                    </a:lnTo>
                    <a:close/>
                    <a:moveTo>
                      <a:pt x="482809" y="295746"/>
                    </a:moveTo>
                    <a:cubicBezTo>
                      <a:pt x="552642" y="295746"/>
                      <a:pt x="609191" y="352217"/>
                      <a:pt x="609191" y="421953"/>
                    </a:cubicBezTo>
                    <a:cubicBezTo>
                      <a:pt x="609191" y="491688"/>
                      <a:pt x="552642" y="548159"/>
                      <a:pt x="482809" y="548159"/>
                    </a:cubicBezTo>
                    <a:cubicBezTo>
                      <a:pt x="413071" y="548159"/>
                      <a:pt x="356426" y="491688"/>
                      <a:pt x="356426" y="421953"/>
                    </a:cubicBezTo>
                    <a:cubicBezTo>
                      <a:pt x="356426" y="352217"/>
                      <a:pt x="412976" y="295746"/>
                      <a:pt x="482809" y="295746"/>
                    </a:cubicBezTo>
                    <a:close/>
                    <a:moveTo>
                      <a:pt x="256102" y="446"/>
                    </a:moveTo>
                    <a:cubicBezTo>
                      <a:pt x="283050" y="-1828"/>
                      <a:pt x="303356" y="4900"/>
                      <a:pt x="318064" y="13618"/>
                    </a:cubicBezTo>
                    <a:cubicBezTo>
                      <a:pt x="339983" y="25747"/>
                      <a:pt x="348333" y="41667"/>
                      <a:pt x="348333" y="41667"/>
                    </a:cubicBezTo>
                    <a:cubicBezTo>
                      <a:pt x="348333" y="41667"/>
                      <a:pt x="398434" y="45173"/>
                      <a:pt x="381544" y="146945"/>
                    </a:cubicBezTo>
                    <a:cubicBezTo>
                      <a:pt x="380975" y="149978"/>
                      <a:pt x="380216" y="153105"/>
                      <a:pt x="379267" y="156232"/>
                    </a:cubicBezTo>
                    <a:cubicBezTo>
                      <a:pt x="388946" y="156232"/>
                      <a:pt x="398624" y="163623"/>
                      <a:pt x="388186" y="200485"/>
                    </a:cubicBezTo>
                    <a:cubicBezTo>
                      <a:pt x="380026" y="229292"/>
                      <a:pt x="372435" y="237251"/>
                      <a:pt x="366742" y="237725"/>
                    </a:cubicBezTo>
                    <a:cubicBezTo>
                      <a:pt x="364749" y="250802"/>
                      <a:pt x="359530" y="265206"/>
                      <a:pt x="351749" y="278851"/>
                    </a:cubicBezTo>
                    <a:lnTo>
                      <a:pt x="351749" y="322915"/>
                    </a:lnTo>
                    <a:cubicBezTo>
                      <a:pt x="330589" y="350584"/>
                      <a:pt x="317969" y="385077"/>
                      <a:pt x="317969" y="422507"/>
                    </a:cubicBezTo>
                    <a:cubicBezTo>
                      <a:pt x="317969" y="472920"/>
                      <a:pt x="340837" y="518120"/>
                      <a:pt x="376800" y="548159"/>
                    </a:cubicBezTo>
                    <a:lnTo>
                      <a:pt x="26853" y="548159"/>
                    </a:lnTo>
                    <a:cubicBezTo>
                      <a:pt x="12051" y="548159"/>
                      <a:pt x="0" y="536219"/>
                      <a:pt x="0" y="521437"/>
                    </a:cubicBezTo>
                    <a:lnTo>
                      <a:pt x="0" y="473867"/>
                    </a:lnTo>
                    <a:cubicBezTo>
                      <a:pt x="0" y="458137"/>
                      <a:pt x="7211" y="443070"/>
                      <a:pt x="19452" y="433120"/>
                    </a:cubicBezTo>
                    <a:cubicBezTo>
                      <a:pt x="86633" y="377970"/>
                      <a:pt x="159032" y="341487"/>
                      <a:pt x="173740" y="334286"/>
                    </a:cubicBezTo>
                    <a:cubicBezTo>
                      <a:pt x="175353" y="333528"/>
                      <a:pt x="176396" y="331917"/>
                      <a:pt x="176586" y="330021"/>
                    </a:cubicBezTo>
                    <a:lnTo>
                      <a:pt x="176586" y="278851"/>
                    </a:lnTo>
                    <a:cubicBezTo>
                      <a:pt x="168616" y="265206"/>
                      <a:pt x="163587" y="250802"/>
                      <a:pt x="161594" y="237725"/>
                    </a:cubicBezTo>
                    <a:cubicBezTo>
                      <a:pt x="155901" y="237251"/>
                      <a:pt x="148310" y="229197"/>
                      <a:pt x="140149" y="200485"/>
                    </a:cubicBezTo>
                    <a:cubicBezTo>
                      <a:pt x="129806" y="164192"/>
                      <a:pt x="139200" y="156516"/>
                      <a:pt x="148499" y="156232"/>
                    </a:cubicBezTo>
                    <a:cubicBezTo>
                      <a:pt x="147645" y="153105"/>
                      <a:pt x="146886" y="149978"/>
                      <a:pt x="146222" y="146756"/>
                    </a:cubicBezTo>
                    <a:cubicBezTo>
                      <a:pt x="142711" y="128467"/>
                      <a:pt x="141667" y="111410"/>
                      <a:pt x="146032" y="95111"/>
                    </a:cubicBezTo>
                    <a:cubicBezTo>
                      <a:pt x="151061" y="73222"/>
                      <a:pt x="162922" y="55691"/>
                      <a:pt x="176207" y="42141"/>
                    </a:cubicBezTo>
                    <a:cubicBezTo>
                      <a:pt x="184557" y="33233"/>
                      <a:pt x="194046" y="25463"/>
                      <a:pt x="204199" y="19019"/>
                    </a:cubicBezTo>
                    <a:cubicBezTo>
                      <a:pt x="212454" y="13334"/>
                      <a:pt x="221563" y="8406"/>
                      <a:pt x="231431" y="5184"/>
                    </a:cubicBezTo>
                    <a:cubicBezTo>
                      <a:pt x="239117" y="2626"/>
                      <a:pt x="247373" y="825"/>
                      <a:pt x="256102" y="446"/>
                    </a:cubicBezTo>
                    <a:close/>
                  </a:path>
                </a:pathLst>
              </a:custGeom>
              <a:solidFill>
                <a:schemeClr val="accent1"/>
              </a:solidFill>
            </p:spPr>
            <p:txBody>
              <a:bodyPr vert="horz" anchor="t" wrap="square" tIns="45720" lIns="91440" bIns="45720" rIns="91440">
                <a:normAutofit/>
              </a:bodyPr>
              <a:p>
                <a:pPr algn="l" marL="0"/>
              </a:p>
            </p:txBody>
          </p:sp>
        </p:grpSp>
        <p:grpSp>
          <p:nvGrpSpPr>
            <p:cNvPr name="Group 22" id="22"/>
            <p:cNvGrpSpPr/>
            <p:nvPr/>
          </p:nvGrpSpPr>
          <p:grpSpPr>
            <a:xfrm>
              <a:off x="6758672" y="3656171"/>
              <a:ext cx="4773214" cy="868540"/>
              <a:chOff x="1485862" y="2619911"/>
              <a:chExt cx="3742297" cy="868540"/>
            </a:xfrm>
          </p:grpSpPr>
          <p:sp>
            <p:nvSpPr>
              <p:cNvPr name="AutoShape 23" id="23"/>
              <p:cNvSpPr/>
              <p:nvPr/>
            </p:nvSpPr>
            <p:spPr>
              <a:xfrm>
                <a:off x="1495421" y="2902841"/>
                <a:ext cx="3732738" cy="585610"/>
              </a:xfrm>
              <a:prstGeom prst="rect">
                <a:avLst/>
              </a:prstGeom>
              <a:noFill/>
            </p:spPr>
            <p:txBody>
              <a:bodyPr vert="horz" anchor="t" wrap="square" tIns="45720" lIns="91440" bIns="45720" rIns="91440">
                <a:spAutoFit/>
              </a:bodyPr>
              <a:p>
                <a:pPr algn="l" marL="0">
                  <a:lnSpc>
                    <a:spcPct val="120000"/>
                  </a:lnSpc>
                </a:pPr>
                <a:r>
                  <a:rPr lang="en-US" b="false" i="false" sz="1400" baseline="0" u="none">
                    <a:solidFill>
                      <a:srgbClr val="000000"/>
                    </a:solidFill>
                    <a:latin typeface="Arial"/>
                    <a:ea typeface="Arial"/>
                  </a:rPr>
                  <a:t>Techniques such as using batch normalization, adjusting learning rates, and implementing various loss functions can help mitigate training issues. Research in this area continues to advance the effectiveness of GANs.</a:t>
                </a:r>
              </a:p>
            </p:txBody>
          </p:sp>
          <p:sp>
            <p:nvSpPr>
              <p:cNvPr name="TextBox 24" id="24"/>
              <p:cNvSpPr txBox="true"/>
              <p:nvPr/>
            </p:nvSpPr>
            <p:spPr>
              <a:xfrm>
                <a:off x="1485862" y="2619911"/>
                <a:ext cx="3732738" cy="338554"/>
              </a:xfrm>
              <a:prstGeom prst="rect">
                <a:avLst/>
              </a:prstGeom>
              <a:noFill/>
            </p:spPr>
            <p:txBody>
              <a:bodyPr anchor="t" rtlCol="false" vert="horz" wrap="square" tIns="45720" lIns="91440" bIns="45720" rIns="91440">
                <a:spAutoFit/>
              </a:bodyPr>
              <a:lstStyle/>
              <a:p>
                <a:pPr algn="l" marL="0">
                  <a:lnSpc>
                    <a:spcPct val="100000"/>
                  </a:lnSpc>
                  <a:spcBef>
                    <a:spcPct val="0"/>
                  </a:spcBef>
                  <a:defRPr/>
                </a:pPr>
                <a:r>
                  <a:rPr lang="en-US" b="true" i="false" sz="1600" baseline="0" u="none">
                    <a:solidFill>
                      <a:srgbClr val="000000"/>
                    </a:solidFill>
                    <a:latin typeface="Arial"/>
                    <a:ea typeface="Arial"/>
                  </a:rPr>
                  <a:t>Techniques to Improve Training</a:t>
                </a:r>
                <a:endParaRPr lang="en-US" sz="1100"/>
              </a:p>
            </p:txBody>
          </p:sp>
        </p:grpSp>
        <p:cxnSp>
          <p:nvCxnSpPr>
            <p:cNvPr name="Connector 25" id="25"/>
            <p:cNvCxnSpPr/>
            <p:nvPr/>
          </p:nvCxnSpPr>
          <p:spPr>
            <a:xfrm>
              <a:off x="6857251" y="5407287"/>
              <a:ext cx="4663237" cy="0"/>
            </a:xfrm>
            <a:prstGeom prst="line">
              <a:avLst/>
            </a:prstGeom>
            <a:ln w="3175" cap="rnd" cmpd="sng">
              <a:solidFill>
                <a:srgbClr val="FFFFFF">
                  <a:lumMod val="75000"/>
                </a:srgbClr>
              </a:solidFill>
              <a:prstDash val="solid"/>
            </a:ln>
          </p:spPr>
        </p:cxnSp>
        <p:grpSp>
          <p:nvGrpSpPr>
            <p:cNvPr name="Group 26" id="26"/>
            <p:cNvGrpSpPr/>
            <p:nvPr/>
          </p:nvGrpSpPr>
          <p:grpSpPr>
            <a:xfrm>
              <a:off x="4541668" y="2172908"/>
              <a:ext cx="838780" cy="836872"/>
              <a:chOff x="4542462" y="2172908"/>
              <a:chExt cx="838780" cy="836872"/>
            </a:xfrm>
          </p:grpSpPr>
          <p:grpSp>
            <p:nvGrpSpPr>
              <p:cNvPr name="Group 27" id="27"/>
              <p:cNvGrpSpPr/>
              <p:nvPr/>
            </p:nvGrpSpPr>
            <p:grpSpPr>
              <a:xfrm>
                <a:off x="4542462" y="2172908"/>
                <a:ext cx="838780" cy="836872"/>
                <a:chOff x="4199564" y="2172907"/>
                <a:chExt cx="838780" cy="836872"/>
              </a:xfrm>
            </p:grpSpPr>
            <p:sp>
              <p:nvSpPr>
                <p:cNvPr name="AutoShape 28" id="28"/>
                <p:cNvSpPr/>
                <p:nvPr/>
              </p:nvSpPr>
              <p:spPr>
                <a:xfrm>
                  <a:off x="4199564" y="2172907"/>
                  <a:ext cx="838780" cy="836872"/>
                </a:xfrm>
                <a:prstGeom prst="wedgeEllipseCallout">
                  <a:avLst>
                    <a:gd name="adj1" fmla="val 1039"/>
                    <a:gd name="adj2" fmla="val 97317"/>
                  </a:avLst>
                </a:prstGeom>
                <a:solidFill>
                  <a:srgbClr val="FFFFFF">
                    <a:lumMod val="85000"/>
                  </a:srgbClr>
                </a:solidFill>
              </p:spPr>
              <p:txBody>
                <a:bodyPr vert="horz" anchor="t" wrap="square" tIns="45720" lIns="91440" bIns="45720" rIns="91440">
                  <a:prstTxWarp prst="textNoShape">
                    <a:avLst/>
                  </a:prstTxWarp>
                  <a:normAutofit/>
                </a:bodyPr>
                <a:p>
                  <a:pPr algn="l" marL="0"/>
                </a:p>
              </p:txBody>
            </p:sp>
            <p:sp>
              <p:nvSpPr>
                <p:cNvPr name="AutoShape 29" id="29"/>
                <p:cNvSpPr/>
                <p:nvPr/>
              </p:nvSpPr>
              <p:spPr>
                <a:xfrm>
                  <a:off x="4263601" y="2236797"/>
                  <a:ext cx="710707" cy="709092"/>
                </a:xfrm>
                <a:prstGeom prst="ellipse">
                  <a:avLst/>
                </a:prstGeom>
                <a:solidFill>
                  <a:srgbClr val="FFFFFF"/>
                </a:solidFill>
              </p:spPr>
              <p:txBody>
                <a:bodyPr vert="horz" anchor="t" wrap="square" tIns="45720" lIns="91440" bIns="45720" rIns="91440">
                  <a:prstTxWarp prst="textNoShape">
                    <a:avLst/>
                  </a:prstTxWarp>
                  <a:normAutofit/>
                </a:bodyPr>
                <a:p>
                  <a:pPr algn="l" marL="0"/>
                </a:p>
              </p:txBody>
            </p:sp>
          </p:grpSp>
          <p:sp>
            <p:nvSpPr>
              <p:cNvPr name="Freeform 30" id="30"/>
              <p:cNvSpPr/>
              <p:nvPr/>
            </p:nvSpPr>
            <p:spPr>
              <a:xfrm>
                <a:off x="4724975" y="2362049"/>
                <a:ext cx="473754" cy="458590"/>
              </a:xfrm>
              <a:custGeom>
                <a:avLst/>
                <a:gdLst/>
                <a:ahLst/>
                <a:cxnLst/>
                <a:rect r="r" b="b" t="t" l="l"/>
                <a:pathLst>
                  <a:path w="582453" h="563815" stroke="true" fill="norm" extrusionOk="true">
                    <a:moveTo>
                      <a:pt x="452855" y="373207"/>
                    </a:moveTo>
                    <a:cubicBezTo>
                      <a:pt x="455860" y="372328"/>
                      <a:pt x="459231" y="372767"/>
                      <a:pt x="462456" y="374525"/>
                    </a:cubicBezTo>
                    <a:lnTo>
                      <a:pt x="539855" y="418461"/>
                    </a:lnTo>
                    <a:cubicBezTo>
                      <a:pt x="545132" y="421976"/>
                      <a:pt x="548650" y="429005"/>
                      <a:pt x="545132" y="436035"/>
                    </a:cubicBezTo>
                    <a:cubicBezTo>
                      <a:pt x="543373" y="441308"/>
                      <a:pt x="539855" y="443065"/>
                      <a:pt x="534578" y="443065"/>
                    </a:cubicBezTo>
                    <a:cubicBezTo>
                      <a:pt x="531060" y="443065"/>
                      <a:pt x="529300" y="443065"/>
                      <a:pt x="527541" y="441308"/>
                    </a:cubicBezTo>
                    <a:lnTo>
                      <a:pt x="450729" y="397372"/>
                    </a:lnTo>
                    <a:cubicBezTo>
                      <a:pt x="443693" y="393857"/>
                      <a:pt x="441934" y="386827"/>
                      <a:pt x="445452" y="379797"/>
                    </a:cubicBezTo>
                    <a:cubicBezTo>
                      <a:pt x="447211" y="376282"/>
                      <a:pt x="449850" y="374085"/>
                      <a:pt x="452855" y="373207"/>
                    </a:cubicBezTo>
                    <a:close/>
                    <a:moveTo>
                      <a:pt x="128583" y="372080"/>
                    </a:moveTo>
                    <a:cubicBezTo>
                      <a:pt x="131884" y="373180"/>
                      <a:pt x="134965" y="375380"/>
                      <a:pt x="136726" y="378020"/>
                    </a:cubicBezTo>
                    <a:cubicBezTo>
                      <a:pt x="140247" y="383299"/>
                      <a:pt x="138486" y="392098"/>
                      <a:pt x="131444" y="395617"/>
                    </a:cubicBezTo>
                    <a:lnTo>
                      <a:pt x="54564" y="439610"/>
                    </a:lnTo>
                    <a:cubicBezTo>
                      <a:pt x="52804" y="441370"/>
                      <a:pt x="49283" y="441370"/>
                      <a:pt x="47522" y="441370"/>
                    </a:cubicBezTo>
                    <a:cubicBezTo>
                      <a:pt x="44001" y="441370"/>
                      <a:pt x="38719" y="437851"/>
                      <a:pt x="36958" y="434331"/>
                    </a:cubicBezTo>
                    <a:cubicBezTo>
                      <a:pt x="33437" y="429052"/>
                      <a:pt x="35198" y="420253"/>
                      <a:pt x="42240" y="416734"/>
                    </a:cubicBezTo>
                    <a:lnTo>
                      <a:pt x="119120" y="372740"/>
                    </a:lnTo>
                    <a:cubicBezTo>
                      <a:pt x="121761" y="370981"/>
                      <a:pt x="125282" y="370981"/>
                      <a:pt x="128583" y="372080"/>
                    </a:cubicBezTo>
                    <a:close/>
                    <a:moveTo>
                      <a:pt x="481761" y="276633"/>
                    </a:moveTo>
                    <a:lnTo>
                      <a:pt x="569792" y="276633"/>
                    </a:lnTo>
                    <a:cubicBezTo>
                      <a:pt x="578595" y="276633"/>
                      <a:pt x="583877" y="281901"/>
                      <a:pt x="582116" y="288924"/>
                    </a:cubicBezTo>
                    <a:cubicBezTo>
                      <a:pt x="582116" y="295948"/>
                      <a:pt x="576835" y="301216"/>
                      <a:pt x="569792" y="301216"/>
                    </a:cubicBezTo>
                    <a:lnTo>
                      <a:pt x="481761" y="301216"/>
                    </a:lnTo>
                    <a:cubicBezTo>
                      <a:pt x="474719" y="301216"/>
                      <a:pt x="469437" y="295948"/>
                      <a:pt x="469437" y="288924"/>
                    </a:cubicBezTo>
                    <a:cubicBezTo>
                      <a:pt x="469437" y="281901"/>
                      <a:pt x="474719" y="276633"/>
                      <a:pt x="481761" y="276633"/>
                    </a:cubicBezTo>
                    <a:close/>
                    <a:moveTo>
                      <a:pt x="12323" y="276633"/>
                    </a:moveTo>
                    <a:lnTo>
                      <a:pt x="99762" y="276633"/>
                    </a:lnTo>
                    <a:cubicBezTo>
                      <a:pt x="106804" y="276633"/>
                      <a:pt x="112085" y="281908"/>
                      <a:pt x="112085" y="288940"/>
                    </a:cubicBezTo>
                    <a:cubicBezTo>
                      <a:pt x="112085" y="295973"/>
                      <a:pt x="106804" y="303006"/>
                      <a:pt x="99762" y="301248"/>
                    </a:cubicBezTo>
                    <a:lnTo>
                      <a:pt x="12323" y="301248"/>
                    </a:lnTo>
                    <a:cubicBezTo>
                      <a:pt x="5281" y="301248"/>
                      <a:pt x="0" y="295973"/>
                      <a:pt x="0" y="288940"/>
                    </a:cubicBezTo>
                    <a:cubicBezTo>
                      <a:pt x="0" y="281908"/>
                      <a:pt x="5281" y="276633"/>
                      <a:pt x="12323" y="276633"/>
                    </a:cubicBezTo>
                    <a:close/>
                    <a:moveTo>
                      <a:pt x="291091" y="230905"/>
                    </a:moveTo>
                    <a:cubicBezTo>
                      <a:pt x="193067" y="324096"/>
                      <a:pt x="232981" y="407910"/>
                      <a:pt x="273482" y="462418"/>
                    </a:cubicBezTo>
                    <a:cubicBezTo>
                      <a:pt x="277004" y="465935"/>
                      <a:pt x="257634" y="379777"/>
                      <a:pt x="291091" y="324096"/>
                    </a:cubicBezTo>
                    <a:cubicBezTo>
                      <a:pt x="273482" y="378018"/>
                      <a:pt x="296374" y="457143"/>
                      <a:pt x="291091" y="488207"/>
                    </a:cubicBezTo>
                    <a:cubicBezTo>
                      <a:pt x="403203" y="374502"/>
                      <a:pt x="324548" y="280138"/>
                      <a:pt x="291091" y="230905"/>
                    </a:cubicBezTo>
                    <a:close/>
                    <a:moveTo>
                      <a:pt x="291091" y="155883"/>
                    </a:moveTo>
                    <a:cubicBezTo>
                      <a:pt x="371506" y="155883"/>
                      <a:pt x="436660" y="220941"/>
                      <a:pt x="433138" y="301238"/>
                    </a:cubicBezTo>
                    <a:cubicBezTo>
                      <a:pt x="433138" y="407910"/>
                      <a:pt x="357419" y="421977"/>
                      <a:pt x="352136" y="480001"/>
                    </a:cubicBezTo>
                    <a:lnTo>
                      <a:pt x="348614" y="512824"/>
                    </a:lnTo>
                    <a:cubicBezTo>
                      <a:pt x="343332" y="542715"/>
                      <a:pt x="319266" y="563815"/>
                      <a:pt x="289330" y="563815"/>
                    </a:cubicBezTo>
                    <a:cubicBezTo>
                      <a:pt x="259395" y="563815"/>
                      <a:pt x="234742" y="540957"/>
                      <a:pt x="229459" y="512824"/>
                    </a:cubicBezTo>
                    <a:lnTo>
                      <a:pt x="225937" y="480001"/>
                    </a:lnTo>
                    <a:cubicBezTo>
                      <a:pt x="222415" y="421977"/>
                      <a:pt x="145522" y="409668"/>
                      <a:pt x="145522" y="301238"/>
                    </a:cubicBezTo>
                    <a:cubicBezTo>
                      <a:pt x="145522" y="220941"/>
                      <a:pt x="210089" y="155883"/>
                      <a:pt x="291091" y="155883"/>
                    </a:cubicBezTo>
                    <a:close/>
                    <a:moveTo>
                      <a:pt x="536996" y="136984"/>
                    </a:moveTo>
                    <a:cubicBezTo>
                      <a:pt x="540295" y="137864"/>
                      <a:pt x="543373" y="140064"/>
                      <a:pt x="545132" y="143583"/>
                    </a:cubicBezTo>
                    <a:cubicBezTo>
                      <a:pt x="548650" y="148862"/>
                      <a:pt x="546891" y="157661"/>
                      <a:pt x="539855" y="161180"/>
                    </a:cubicBezTo>
                    <a:lnTo>
                      <a:pt x="462456" y="205173"/>
                    </a:lnTo>
                    <a:cubicBezTo>
                      <a:pt x="460697" y="206933"/>
                      <a:pt x="457766" y="206933"/>
                      <a:pt x="456007" y="206933"/>
                    </a:cubicBezTo>
                    <a:cubicBezTo>
                      <a:pt x="452488" y="206933"/>
                      <a:pt x="447211" y="205173"/>
                      <a:pt x="445452" y="199894"/>
                    </a:cubicBezTo>
                    <a:cubicBezTo>
                      <a:pt x="441934" y="194615"/>
                      <a:pt x="443693" y="185816"/>
                      <a:pt x="450729" y="182297"/>
                    </a:cubicBezTo>
                    <a:lnTo>
                      <a:pt x="527541" y="138303"/>
                    </a:lnTo>
                    <a:cubicBezTo>
                      <a:pt x="530180" y="136544"/>
                      <a:pt x="533698" y="136104"/>
                      <a:pt x="536996" y="136984"/>
                    </a:cubicBezTo>
                    <a:close/>
                    <a:moveTo>
                      <a:pt x="44441" y="136984"/>
                    </a:moveTo>
                    <a:cubicBezTo>
                      <a:pt x="47522" y="136104"/>
                      <a:pt x="51043" y="136544"/>
                      <a:pt x="54564" y="138303"/>
                    </a:cubicBezTo>
                    <a:lnTo>
                      <a:pt x="131444" y="182297"/>
                    </a:lnTo>
                    <a:cubicBezTo>
                      <a:pt x="138486" y="185816"/>
                      <a:pt x="140247" y="194615"/>
                      <a:pt x="136726" y="199894"/>
                    </a:cubicBezTo>
                    <a:cubicBezTo>
                      <a:pt x="134965" y="205173"/>
                      <a:pt x="131444" y="206933"/>
                      <a:pt x="126162" y="206933"/>
                    </a:cubicBezTo>
                    <a:cubicBezTo>
                      <a:pt x="122641" y="206933"/>
                      <a:pt x="120880" y="206933"/>
                      <a:pt x="119120" y="205173"/>
                    </a:cubicBezTo>
                    <a:lnTo>
                      <a:pt x="42240" y="161180"/>
                    </a:lnTo>
                    <a:cubicBezTo>
                      <a:pt x="35198" y="157661"/>
                      <a:pt x="33437" y="150622"/>
                      <a:pt x="36958" y="143583"/>
                    </a:cubicBezTo>
                    <a:cubicBezTo>
                      <a:pt x="38719" y="140064"/>
                      <a:pt x="41360" y="137864"/>
                      <a:pt x="44441" y="136984"/>
                    </a:cubicBezTo>
                    <a:close/>
                    <a:moveTo>
                      <a:pt x="426494" y="35635"/>
                    </a:moveTo>
                    <a:cubicBezTo>
                      <a:pt x="429575" y="34756"/>
                      <a:pt x="433096" y="35196"/>
                      <a:pt x="436617" y="36954"/>
                    </a:cubicBezTo>
                    <a:cubicBezTo>
                      <a:pt x="443659" y="40471"/>
                      <a:pt x="445419" y="49264"/>
                      <a:pt x="441898" y="54539"/>
                    </a:cubicBezTo>
                    <a:lnTo>
                      <a:pt x="397887" y="131329"/>
                    </a:lnTo>
                    <a:cubicBezTo>
                      <a:pt x="396127" y="136604"/>
                      <a:pt x="392606" y="138363"/>
                      <a:pt x="387325" y="138363"/>
                    </a:cubicBezTo>
                    <a:cubicBezTo>
                      <a:pt x="383804" y="138363"/>
                      <a:pt x="382044" y="138363"/>
                      <a:pt x="380283" y="136604"/>
                    </a:cubicBezTo>
                    <a:cubicBezTo>
                      <a:pt x="373241" y="133087"/>
                      <a:pt x="371481" y="126053"/>
                      <a:pt x="375002" y="119019"/>
                    </a:cubicBezTo>
                    <a:lnTo>
                      <a:pt x="419013" y="42230"/>
                    </a:lnTo>
                    <a:cubicBezTo>
                      <a:pt x="420773" y="38713"/>
                      <a:pt x="423414" y="36515"/>
                      <a:pt x="426494" y="35635"/>
                    </a:cubicBezTo>
                    <a:close/>
                    <a:moveTo>
                      <a:pt x="155032" y="33845"/>
                    </a:moveTo>
                    <a:cubicBezTo>
                      <a:pt x="158334" y="34725"/>
                      <a:pt x="161415" y="36923"/>
                      <a:pt x="163176" y="40440"/>
                    </a:cubicBezTo>
                    <a:lnTo>
                      <a:pt x="206613" y="117229"/>
                    </a:lnTo>
                    <a:cubicBezTo>
                      <a:pt x="210135" y="122505"/>
                      <a:pt x="208374" y="131297"/>
                      <a:pt x="201330" y="134814"/>
                    </a:cubicBezTo>
                    <a:cubicBezTo>
                      <a:pt x="199569" y="136573"/>
                      <a:pt x="196634" y="136573"/>
                      <a:pt x="194873" y="136573"/>
                    </a:cubicBezTo>
                    <a:cubicBezTo>
                      <a:pt x="191352" y="136573"/>
                      <a:pt x="186069" y="134814"/>
                      <a:pt x="184308" y="129539"/>
                    </a:cubicBezTo>
                    <a:lnTo>
                      <a:pt x="140284" y="52749"/>
                    </a:lnTo>
                    <a:cubicBezTo>
                      <a:pt x="136762" y="47474"/>
                      <a:pt x="138523" y="38681"/>
                      <a:pt x="145567" y="35164"/>
                    </a:cubicBezTo>
                    <a:cubicBezTo>
                      <a:pt x="148208" y="33406"/>
                      <a:pt x="151730" y="32966"/>
                      <a:pt x="155032" y="33845"/>
                    </a:cubicBezTo>
                    <a:close/>
                    <a:moveTo>
                      <a:pt x="291044" y="0"/>
                    </a:moveTo>
                    <a:cubicBezTo>
                      <a:pt x="298094" y="0"/>
                      <a:pt x="303382" y="5277"/>
                      <a:pt x="303382" y="12313"/>
                    </a:cubicBezTo>
                    <a:lnTo>
                      <a:pt x="303382" y="99678"/>
                    </a:lnTo>
                    <a:cubicBezTo>
                      <a:pt x="303382" y="106714"/>
                      <a:pt x="298094" y="111991"/>
                      <a:pt x="291044" y="111991"/>
                    </a:cubicBezTo>
                    <a:cubicBezTo>
                      <a:pt x="283993" y="111991"/>
                      <a:pt x="278705" y="104955"/>
                      <a:pt x="278705" y="99678"/>
                    </a:cubicBezTo>
                    <a:lnTo>
                      <a:pt x="278705" y="12313"/>
                    </a:lnTo>
                    <a:cubicBezTo>
                      <a:pt x="278705" y="5277"/>
                      <a:pt x="283993" y="0"/>
                      <a:pt x="291044" y="0"/>
                    </a:cubicBezTo>
                    <a:close/>
                  </a:path>
                </a:pathLst>
              </a:custGeom>
              <a:solidFill>
                <a:srgbClr val="000000">
                  <a:lumMod val="50000"/>
                  <a:lumOff val="50000"/>
                </a:srgbClr>
              </a:solidFill>
            </p:spPr>
            <p:txBody>
              <a:bodyPr vert="horz" anchor="t" tIns="45720" lIns="91440" bIns="45720" rIns="91440">
                <a:normAutofit/>
              </a:bodyPr>
              <a:p>
                <a:pPr algn="l" marL="0"/>
              </a:p>
            </p:txBody>
          </p:sp>
        </p:grpSp>
        <p:grpSp>
          <p:nvGrpSpPr>
            <p:cNvPr name="Group 31" id="31"/>
            <p:cNvGrpSpPr/>
            <p:nvPr/>
          </p:nvGrpSpPr>
          <p:grpSpPr>
            <a:xfrm>
              <a:off x="672306" y="2145862"/>
              <a:ext cx="3789989" cy="838139"/>
              <a:chOff x="1485862" y="3080717"/>
              <a:chExt cx="3732738" cy="838139"/>
            </a:xfrm>
          </p:grpSpPr>
          <p:sp>
            <p:nvSpPr>
              <p:cNvPr name="AutoShape 32" id="32"/>
              <p:cNvSpPr/>
              <p:nvPr/>
            </p:nvSpPr>
            <p:spPr>
              <a:xfrm>
                <a:off x="1485862" y="3333246"/>
                <a:ext cx="3732738" cy="585610"/>
              </a:xfrm>
              <a:prstGeom prst="rect">
                <a:avLst/>
              </a:prstGeom>
              <a:noFill/>
            </p:spPr>
            <p:txBody>
              <a:bodyPr vert="horz" anchor="t" wrap="square" tIns="45720" lIns="91440" bIns="45720" rIns="91440">
                <a:spAutoFit/>
              </a:bodyPr>
              <a:p>
                <a:pPr algn="r" marL="0">
                  <a:lnSpc>
                    <a:spcPct val="120000"/>
                  </a:lnSpc>
                </a:pPr>
                <a:r>
                  <a:rPr lang="en-US" b="false" i="false" sz="1400" baseline="0" u="none">
                    <a:solidFill>
                      <a:srgbClr val="000000"/>
                    </a:solidFill>
                    <a:latin typeface="Arial"/>
                    <a:ea typeface="Arial"/>
                  </a:rPr>
                  <a:t>Training GANs can be challenging due to issues like mode collapse, where the generator produces limited diversity in samples, and non-convergence, where the networks fail to reach an optimal equilibrium.</a:t>
                </a:r>
              </a:p>
            </p:txBody>
          </p:sp>
          <p:sp>
            <p:nvSpPr>
              <p:cNvPr name="TextBox 33" id="33"/>
              <p:cNvSpPr txBox="true"/>
              <p:nvPr/>
            </p:nvSpPr>
            <p:spPr>
              <a:xfrm>
                <a:off x="1485862" y="3080717"/>
                <a:ext cx="3732738" cy="338554"/>
              </a:xfrm>
              <a:prstGeom prst="rect">
                <a:avLst/>
              </a:prstGeom>
              <a:noFill/>
            </p:spPr>
            <p:txBody>
              <a:bodyPr anchor="t" rtlCol="false" vert="horz" wrap="square" tIns="45720" lIns="91440" bIns="45720" rIns="91440">
                <a:spAutoFit/>
              </a:bodyPr>
              <a:lstStyle/>
              <a:p>
                <a:pPr algn="r" marL="0">
                  <a:lnSpc>
                    <a:spcPct val="100000"/>
                  </a:lnSpc>
                  <a:spcBef>
                    <a:spcPct val="0"/>
                  </a:spcBef>
                  <a:defRPr/>
                </a:pPr>
                <a:r>
                  <a:rPr lang="en-US" b="true" i="false" sz="1600" baseline="0" u="none">
                    <a:solidFill>
                      <a:srgbClr val="000000"/>
                    </a:solidFill>
                    <a:latin typeface="Arial"/>
                    <a:ea typeface="Arial"/>
                  </a:rPr>
                  <a:t>Challenges in Training</a:t>
                </a:r>
                <a:endParaRPr lang="en-US" sz="1100"/>
              </a:p>
            </p:txBody>
          </p:sp>
        </p:grpSp>
        <p:cxnSp>
          <p:nvCxnSpPr>
            <p:cNvPr name="Connector 34" id="34"/>
            <p:cNvCxnSpPr/>
            <p:nvPr/>
          </p:nvCxnSpPr>
          <p:spPr>
            <a:xfrm>
              <a:off x="669924" y="3825448"/>
              <a:ext cx="3679825" cy="0"/>
            </a:xfrm>
            <a:prstGeom prst="line">
              <a:avLst/>
            </a:prstGeom>
            <a:ln w="3175" cap="rnd" cmpd="sng">
              <a:solidFill>
                <a:srgbClr val="FFFFFF">
                  <a:lumMod val="75000"/>
                </a:srgbClr>
              </a:solidFill>
              <a:prstDash val="solid"/>
            </a:ln>
          </p:spPr>
        </p:cxn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5494441" y="3589942"/>
            <a:ext cx="5419185" cy="895350"/>
          </a:xfrm>
        </p:spPr>
        <p:txBody>
          <a:bodyPr vert="horz" anchor="b" tIns="45720" lIns="91440" bIns="45720" rIns="91440">
            <a:normAutofit/>
          </a:bodyPr>
          <a:p>
            <a:pPr algn="l">
              <a:lnSpc>
                <a:spcPct val="90000"/>
              </a:lnSpc>
              <a:spcBef>
                <a:spcPct val="0"/>
              </a:spcBef>
            </a:pPr>
            <a:r>
              <a:rPr lang="en-US" b="true" i="false" sz="2400" baseline="0" u="none">
                <a:solidFill>
                  <a:srgbClr val="000000"/>
                </a:solidFill>
                <a:latin typeface="+mn-ea"/>
                <a:ea typeface="+mn-ea"/>
              </a:rPr>
              <a:t>Types of GANs</a:t>
            </a:r>
          </a:p>
        </p:txBody>
      </p:sp>
      <p:sp>
        <p:nvSpPr>
          <p:cNvPr name="TextBox 3" id="3"/>
          <p:cNvSpPr txBox="true"/>
          <p:nvPr/>
        </p:nvSpPr>
        <p:spPr>
          <a:xfrm>
            <a:off x="2890057" y="3589942"/>
            <a:ext cx="424637" cy="1504950"/>
          </a:xfrm>
          <a:prstGeom prst="rect">
            <a:avLst/>
          </a:prstGeom>
          <a:noFill/>
        </p:spPr>
        <p:txBody>
          <a:bodyPr anchor="t" rtlCol="false" vert="horz" wrap="none" tIns="45720" lIns="91440" bIns="45720" rIns="91440">
            <a:prstTxWarp prst="textPlain">
              <a:avLst/>
            </a:prstTxWarp>
            <a:spAutoFit/>
          </a:bodyPr>
          <a:lstStyle/>
          <a:p>
            <a:pPr algn="l" marL="0">
              <a:defRPr/>
            </a:pPr>
            <a:r>
              <a:rPr lang="en-US" b="false" i="false" spc="100" baseline="0" u="none">
                <a:solidFill>
                  <a:schemeClr val="accent1"/>
                </a:solidFill>
                <a:latin typeface="Arial"/>
                <a:ea typeface="Arial"/>
              </a:rPr>
              <a:t>/</a:t>
            </a:r>
            <a:endParaRPr lang="en-US" sz="1100"/>
          </a:p>
        </p:txBody>
      </p:sp>
      <p:sp>
        <p:nvSpPr>
          <p:cNvPr name="TextBox 4" id="4"/>
          <p:cNvSpPr txBox="true"/>
          <p:nvPr/>
        </p:nvSpPr>
        <p:spPr>
          <a:xfrm>
            <a:off x="3203232" y="3411393"/>
            <a:ext cx="1887631" cy="1862048"/>
          </a:xfrm>
          <a:prstGeom prst="rect">
            <a:avLst/>
          </a:prstGeom>
          <a:noFill/>
        </p:spPr>
        <p:txBody>
          <a:bodyPr anchor="t" rtlCol="false" vert="horz" wrap="square" tIns="45720" lIns="91440" bIns="45720" rIns="91440">
            <a:spAutoFit/>
          </a:bodyPr>
          <a:lstStyle/>
          <a:p>
            <a:pPr algn="l" marL="0">
              <a:defRPr/>
            </a:pPr>
            <a:r>
              <a:rPr lang="en-US" b="false" i="false" sz="11500" spc="100" baseline="0" u="none">
                <a:solidFill>
                  <a:schemeClr val="accent1"/>
                </a:solidFill>
                <a:latin typeface="Arial"/>
                <a:ea typeface="Arial"/>
              </a:rPr>
              <a:t>03</a:t>
            </a:r>
            <a:endParaRPr lang="en-US" sz="11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768395"/>
      </a:dk2>
      <a:lt2>
        <a:srgbClr val="F0F0F0"/>
      </a:lt2>
      <a:accent1>
        <a:srgbClr val="ABDE51"/>
      </a:accent1>
      <a:accent2>
        <a:srgbClr val="58C300"/>
      </a:accent2>
      <a:accent3>
        <a:srgbClr val="6F960D"/>
      </a:accent3>
      <a:accent4>
        <a:srgbClr val="04983B"/>
      </a:accent4>
      <a:accent5>
        <a:srgbClr val="FA8828"/>
      </a:accent5>
      <a:accent6>
        <a:srgbClr val="09883E"/>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全屏显示(4:3)</PresentationFormat>
  <Paragraphs>0</Paragraphs>
  <Slides>0</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0</vt:i4>
      </vt:variant>
    </vt:vector>
  </HeadingPairs>
  <TitlesOfParts>
    <vt:vector size="2" baseType="lpstr">
      <vt:lpstr>Arial</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cp:lastModifiedBy>卓伟 罗</cp:lastModifiedBy>
  <dcterms:modified xsi:type="dcterms:W3CDTF">2024-05-20T00:48:33Z</dcterms:modified>
  <cp:revision>2</cp:revision>
</cp:coreProperties>
</file>