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6" r:id="rId5"/>
    <p:sldId id="267" r:id="rId6"/>
    <p:sldId id="268" r:id="rId7"/>
    <p:sldId id="259" r:id="rId8"/>
    <p:sldId id="269" r:id="rId9"/>
    <p:sldId id="260"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128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Water Potability Prediction</a:t>
            </a:r>
            <a:endParaRPr dirty="0"/>
          </a:p>
        </p:txBody>
      </p:sp>
      <p:sp>
        <p:nvSpPr>
          <p:cNvPr id="3" name="Subtitle 2"/>
          <p:cNvSpPr>
            <a:spLocks noGrp="1"/>
          </p:cNvSpPr>
          <p:nvPr>
            <p:ph type="subTitle" idx="1"/>
          </p:nvPr>
        </p:nvSpPr>
        <p:spPr>
          <a:xfrm>
            <a:off x="5019995" y="4856855"/>
            <a:ext cx="4062636" cy="1956653"/>
          </a:xfrm>
        </p:spPr>
        <p:txBody>
          <a:bodyPr>
            <a:normAutofit/>
          </a:bodyPr>
          <a:lstStyle/>
          <a:p>
            <a:pPr algn="l"/>
            <a:r>
              <a:rPr dirty="0"/>
              <a:t>Shubham</a:t>
            </a:r>
            <a:r>
              <a:rPr lang="en-US" dirty="0"/>
              <a:t> Vishwakarma</a:t>
            </a:r>
          </a:p>
          <a:p>
            <a:pPr algn="l"/>
            <a:r>
              <a:rPr lang="en-US" dirty="0"/>
              <a:t>Roll no: D023</a:t>
            </a:r>
          </a:p>
          <a:p>
            <a:pPr algn="l"/>
            <a:r>
              <a:rPr lang="en-US" dirty="0"/>
              <a:t>Sub: Data Engineering</a:t>
            </a:r>
          </a:p>
          <a:p>
            <a:pPr algn="l"/>
            <a:endParaRPr lang="en-US" dirty="0"/>
          </a:p>
          <a:p>
            <a:pPr algn="l"/>
            <a:endParaRPr dirty="0"/>
          </a:p>
          <a:p>
            <a:pPr algn="l"/>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a:t>
            </a:r>
            <a:endParaRPr dirty="0"/>
          </a:p>
        </p:txBody>
      </p:sp>
      <p:sp>
        <p:nvSpPr>
          <p:cNvPr id="3" name="Content Placeholder 2"/>
          <p:cNvSpPr>
            <a:spLocks noGrp="1"/>
          </p:cNvSpPr>
          <p:nvPr>
            <p:ph idx="1"/>
          </p:nvPr>
        </p:nvSpPr>
        <p:spPr/>
        <p:txBody>
          <a:bodyPr/>
          <a:lstStyle/>
          <a:p>
            <a:pPr marL="0" indent="0">
              <a:buNone/>
            </a:pPr>
            <a:r>
              <a:rPr lang="en-US" dirty="0"/>
              <a:t> </a:t>
            </a:r>
            <a:endParaRPr dirty="0"/>
          </a:p>
        </p:txBody>
      </p:sp>
      <p:pic>
        <p:nvPicPr>
          <p:cNvPr id="5" name="Picture 4">
            <a:extLst>
              <a:ext uri="{FF2B5EF4-FFF2-40B4-BE49-F238E27FC236}">
                <a16:creationId xmlns:a16="http://schemas.microsoft.com/office/drawing/2014/main" id="{2D80456D-737F-B78B-5D63-7D4717865010}"/>
              </a:ext>
            </a:extLst>
          </p:cNvPr>
          <p:cNvPicPr>
            <a:picLocks noChangeAspect="1"/>
          </p:cNvPicPr>
          <p:nvPr/>
        </p:nvPicPr>
        <p:blipFill>
          <a:blip r:embed="rId2"/>
          <a:stretch>
            <a:fillRect/>
          </a:stretch>
        </p:blipFill>
        <p:spPr>
          <a:xfrm>
            <a:off x="1748613" y="1568306"/>
            <a:ext cx="5646773" cy="50150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77500" lnSpcReduction="20000"/>
          </a:bodyPr>
          <a:lstStyle/>
          <a:p>
            <a:r>
              <a:rPr lang="en-US" dirty="0"/>
              <a:t>In this comprehensive analysis of water potability, we have utilized various machine learning models to predict whether water can be deemed potable based on several physicochemical features. Our exploratory data analysis revealed key insights into the relationships between features like pH, hardness, chloramines, sulfates, and others with the target variable of potability.</a:t>
            </a:r>
          </a:p>
          <a:p>
            <a:endParaRPr lang="en-US" dirty="0"/>
          </a:p>
          <a:p>
            <a:r>
              <a:rPr lang="en-US" dirty="0"/>
              <a:t>The dataset’s imbalance was addressed using a combination of SMOTE and random </a:t>
            </a:r>
            <a:r>
              <a:rPr lang="en-US" dirty="0" err="1"/>
              <a:t>undersampling</a:t>
            </a:r>
            <a:r>
              <a:rPr lang="en-US" dirty="0"/>
              <a:t> techniques, which helped to mitigate the bias towards the non-potable class and allowed for a more generalized learning by the models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104" y="274638"/>
            <a:ext cx="8229600" cy="1143000"/>
          </a:xfrm>
        </p:spPr>
        <p:txBody>
          <a:bodyPr/>
          <a:lstStyle/>
          <a:p>
            <a:r>
              <a:rPr dirty="0"/>
              <a:t>Introduction</a:t>
            </a:r>
          </a:p>
        </p:txBody>
      </p:sp>
      <p:sp>
        <p:nvSpPr>
          <p:cNvPr id="5" name="Content Placeholder 4">
            <a:extLst>
              <a:ext uri="{FF2B5EF4-FFF2-40B4-BE49-F238E27FC236}">
                <a16:creationId xmlns:a16="http://schemas.microsoft.com/office/drawing/2014/main" id="{81847897-EFFC-E13F-DDE8-B230EFE85BF9}"/>
              </a:ext>
            </a:extLst>
          </p:cNvPr>
          <p:cNvSpPr>
            <a:spLocks noGrp="1"/>
          </p:cNvSpPr>
          <p:nvPr>
            <p:ph idx="1"/>
          </p:nvPr>
        </p:nvSpPr>
        <p:spPr>
          <a:xfrm>
            <a:off x="408104" y="1821129"/>
            <a:ext cx="8229600" cy="4525963"/>
          </a:xfrm>
        </p:spPr>
        <p:txBody>
          <a:bodyPr>
            <a:normAutofit/>
          </a:bodyPr>
          <a:lstStyle/>
          <a:p>
            <a:r>
              <a:rPr lang="en-US" dirty="0"/>
              <a:t>This project is dedicated to analyzing and predicting water potability using a dataset that provides a comprehensive look at various chemical characteristics of water samples. </a:t>
            </a:r>
          </a:p>
          <a:p>
            <a:r>
              <a:rPr lang="en-US" dirty="0"/>
              <a:t>The data comprises 10 different chemical attributes for 3,277 unique water samples.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Strategic Plan of Action</a:t>
            </a:r>
            <a:endParaRPr dirty="0"/>
          </a:p>
        </p:txBody>
      </p:sp>
      <p:sp>
        <p:nvSpPr>
          <p:cNvPr id="8" name="TextBox 7">
            <a:extLst>
              <a:ext uri="{FF2B5EF4-FFF2-40B4-BE49-F238E27FC236}">
                <a16:creationId xmlns:a16="http://schemas.microsoft.com/office/drawing/2014/main" id="{4B45A971-5FA2-A296-22FF-AFF1FB5930DC}"/>
              </a:ext>
            </a:extLst>
          </p:cNvPr>
          <p:cNvSpPr txBox="1"/>
          <p:nvPr/>
        </p:nvSpPr>
        <p:spPr>
          <a:xfrm>
            <a:off x="610622" y="1698664"/>
            <a:ext cx="6072475" cy="1569660"/>
          </a:xfrm>
          <a:prstGeom prst="rect">
            <a:avLst/>
          </a:prstGeom>
          <a:noFill/>
        </p:spPr>
        <p:txBody>
          <a:bodyPr wrap="square">
            <a:spAutoFit/>
          </a:bodyPr>
          <a:lstStyle/>
          <a:p>
            <a:pPr marL="342900" indent="-342900">
              <a:buFont typeface="Arial" panose="020B0604020202020204" pitchFamily="34" charset="0"/>
              <a:buChar char="•"/>
            </a:pPr>
            <a:r>
              <a:rPr lang="en-US" sz="2400" dirty="0"/>
              <a:t> Data </a:t>
            </a:r>
            <a:r>
              <a:rPr lang="en-US" sz="2400" dirty="0" err="1"/>
              <a:t>Undestanding</a:t>
            </a:r>
            <a:r>
              <a:rPr lang="en-US" sz="2400" dirty="0"/>
              <a:t> and Exploration</a:t>
            </a:r>
          </a:p>
          <a:p>
            <a:pPr marL="342900" indent="-342900">
              <a:buFont typeface="Arial" panose="020B0604020202020204" pitchFamily="34" charset="0"/>
              <a:buChar char="•"/>
            </a:pPr>
            <a:r>
              <a:rPr lang="en-US" sz="2400" dirty="0"/>
              <a:t> Data Preprocessing</a:t>
            </a:r>
          </a:p>
          <a:p>
            <a:pPr marL="342900" indent="-342900">
              <a:buFont typeface="Arial" panose="020B0604020202020204" pitchFamily="34" charset="0"/>
              <a:buChar char="•"/>
            </a:pPr>
            <a:r>
              <a:rPr lang="en-US" sz="2400" dirty="0"/>
              <a:t> Statistical Analysis</a:t>
            </a:r>
          </a:p>
          <a:p>
            <a:pPr marL="342900" indent="-342900">
              <a:buFont typeface="Arial" panose="020B0604020202020204" pitchFamily="34" charset="0"/>
              <a:buChar char="•"/>
            </a:pPr>
            <a:r>
              <a:rPr lang="en-US" sz="2400" dirty="0"/>
              <a:t> Exploratory Data analysis</a:t>
            </a:r>
            <a:endParaRPr lang="en-IN" sz="2400" dirty="0"/>
          </a:p>
        </p:txBody>
      </p:sp>
      <p:pic>
        <p:nvPicPr>
          <p:cNvPr id="10" name="Picture 9">
            <a:extLst>
              <a:ext uri="{FF2B5EF4-FFF2-40B4-BE49-F238E27FC236}">
                <a16:creationId xmlns:a16="http://schemas.microsoft.com/office/drawing/2014/main" id="{E59EBE7B-2B21-B5CC-663B-BB152BF51649}"/>
              </a:ext>
            </a:extLst>
          </p:cNvPr>
          <p:cNvPicPr>
            <a:picLocks noChangeAspect="1"/>
          </p:cNvPicPr>
          <p:nvPr/>
        </p:nvPicPr>
        <p:blipFill>
          <a:blip r:embed="rId2"/>
          <a:stretch>
            <a:fillRect/>
          </a:stretch>
        </p:blipFill>
        <p:spPr>
          <a:xfrm>
            <a:off x="288435" y="4010203"/>
            <a:ext cx="8511897" cy="23230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BD6B8-0087-9FBD-F3CE-900FA1E5B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606F4-33F1-5388-9F42-7D407DAC1531}"/>
              </a:ext>
            </a:extLst>
          </p:cNvPr>
          <p:cNvSpPr>
            <a:spLocks noGrp="1"/>
          </p:cNvSpPr>
          <p:nvPr>
            <p:ph type="title"/>
          </p:nvPr>
        </p:nvSpPr>
        <p:spPr/>
        <p:txBody>
          <a:bodyPr/>
          <a:lstStyle/>
          <a:p>
            <a:r>
              <a:rPr lang="en-IN" dirty="0"/>
              <a:t>Missing Value</a:t>
            </a:r>
            <a:endParaRPr dirty="0"/>
          </a:p>
        </p:txBody>
      </p:sp>
      <p:pic>
        <p:nvPicPr>
          <p:cNvPr id="4" name="Picture 3">
            <a:extLst>
              <a:ext uri="{FF2B5EF4-FFF2-40B4-BE49-F238E27FC236}">
                <a16:creationId xmlns:a16="http://schemas.microsoft.com/office/drawing/2014/main" id="{67B09948-7CBF-6F58-760B-3BF1CB716CD3}"/>
              </a:ext>
            </a:extLst>
          </p:cNvPr>
          <p:cNvPicPr>
            <a:picLocks noChangeAspect="1"/>
          </p:cNvPicPr>
          <p:nvPr/>
        </p:nvPicPr>
        <p:blipFill>
          <a:blip r:embed="rId2"/>
          <a:stretch>
            <a:fillRect/>
          </a:stretch>
        </p:blipFill>
        <p:spPr>
          <a:xfrm>
            <a:off x="1217527" y="1417638"/>
            <a:ext cx="6225100" cy="4949420"/>
          </a:xfrm>
          <a:prstGeom prst="rect">
            <a:avLst/>
          </a:prstGeom>
        </p:spPr>
      </p:pic>
    </p:spTree>
    <p:extLst>
      <p:ext uri="{BB962C8B-B14F-4D97-AF65-F5344CB8AC3E}">
        <p14:creationId xmlns:p14="http://schemas.microsoft.com/office/powerpoint/2010/main" val="287611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7734C-82F3-E71B-9766-0E2D02A7B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CB5FD-C50C-1284-8529-8E702FF98A79}"/>
              </a:ext>
            </a:extLst>
          </p:cNvPr>
          <p:cNvSpPr>
            <a:spLocks noGrp="1"/>
          </p:cNvSpPr>
          <p:nvPr>
            <p:ph type="title"/>
          </p:nvPr>
        </p:nvSpPr>
        <p:spPr>
          <a:xfrm>
            <a:off x="236271" y="164173"/>
            <a:ext cx="8229600" cy="1143000"/>
          </a:xfrm>
        </p:spPr>
        <p:txBody>
          <a:bodyPr/>
          <a:lstStyle/>
          <a:p>
            <a:r>
              <a:rPr lang="en-US" dirty="0"/>
              <a:t>Before:- Noise</a:t>
            </a:r>
            <a:endParaRPr dirty="0"/>
          </a:p>
        </p:txBody>
      </p:sp>
      <p:pic>
        <p:nvPicPr>
          <p:cNvPr id="5" name="Picture 4">
            <a:extLst>
              <a:ext uri="{FF2B5EF4-FFF2-40B4-BE49-F238E27FC236}">
                <a16:creationId xmlns:a16="http://schemas.microsoft.com/office/drawing/2014/main" id="{3135AD18-7B01-C6F4-8CC0-19F0FEAA38FC}"/>
              </a:ext>
            </a:extLst>
          </p:cNvPr>
          <p:cNvPicPr>
            <a:picLocks noChangeAspect="1"/>
          </p:cNvPicPr>
          <p:nvPr/>
        </p:nvPicPr>
        <p:blipFill>
          <a:blip r:embed="rId2"/>
          <a:stretch>
            <a:fillRect/>
          </a:stretch>
        </p:blipFill>
        <p:spPr>
          <a:xfrm>
            <a:off x="1042282" y="1307173"/>
            <a:ext cx="6727050" cy="5510151"/>
          </a:xfrm>
          <a:prstGeom prst="rect">
            <a:avLst/>
          </a:prstGeom>
        </p:spPr>
      </p:pic>
    </p:spTree>
    <p:extLst>
      <p:ext uri="{BB962C8B-B14F-4D97-AF65-F5344CB8AC3E}">
        <p14:creationId xmlns:p14="http://schemas.microsoft.com/office/powerpoint/2010/main" val="273733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E849E-0FF2-6BC2-182F-AF1253E28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51072A-BBBF-FAB3-71FD-A8DD50272671}"/>
              </a:ext>
            </a:extLst>
          </p:cNvPr>
          <p:cNvSpPr>
            <a:spLocks noGrp="1"/>
          </p:cNvSpPr>
          <p:nvPr>
            <p:ph type="title"/>
          </p:nvPr>
        </p:nvSpPr>
        <p:spPr>
          <a:xfrm>
            <a:off x="236271" y="164173"/>
            <a:ext cx="8229600" cy="1143000"/>
          </a:xfrm>
        </p:spPr>
        <p:txBody>
          <a:bodyPr/>
          <a:lstStyle/>
          <a:p>
            <a:r>
              <a:rPr lang="en-US" dirty="0"/>
              <a:t>After :- Noise </a:t>
            </a:r>
            <a:endParaRPr dirty="0"/>
          </a:p>
        </p:txBody>
      </p:sp>
      <p:pic>
        <p:nvPicPr>
          <p:cNvPr id="4" name="Picture 3">
            <a:extLst>
              <a:ext uri="{FF2B5EF4-FFF2-40B4-BE49-F238E27FC236}">
                <a16:creationId xmlns:a16="http://schemas.microsoft.com/office/drawing/2014/main" id="{74DC9F24-F16E-A9FE-07FC-0EA2BBA25860}"/>
              </a:ext>
            </a:extLst>
          </p:cNvPr>
          <p:cNvPicPr>
            <a:picLocks noChangeAspect="1"/>
          </p:cNvPicPr>
          <p:nvPr/>
        </p:nvPicPr>
        <p:blipFill>
          <a:blip r:embed="rId2"/>
          <a:stretch>
            <a:fillRect/>
          </a:stretch>
        </p:blipFill>
        <p:spPr>
          <a:xfrm>
            <a:off x="1750006" y="1031002"/>
            <a:ext cx="5864794" cy="5593796"/>
          </a:xfrm>
          <a:prstGeom prst="rect">
            <a:avLst/>
          </a:prstGeom>
        </p:spPr>
      </p:pic>
    </p:spTree>
    <p:extLst>
      <p:ext uri="{BB962C8B-B14F-4D97-AF65-F5344CB8AC3E}">
        <p14:creationId xmlns:p14="http://schemas.microsoft.com/office/powerpoint/2010/main" val="42146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t>
            </a:r>
            <a:endParaRPr dirty="0"/>
          </a:p>
        </p:txBody>
      </p:sp>
      <p:pic>
        <p:nvPicPr>
          <p:cNvPr id="15" name="Content Placeholder 14">
            <a:extLst>
              <a:ext uri="{FF2B5EF4-FFF2-40B4-BE49-F238E27FC236}">
                <a16:creationId xmlns:a16="http://schemas.microsoft.com/office/drawing/2014/main" id="{021C5134-57D5-5686-6557-6EC9C0A733AB}"/>
              </a:ext>
            </a:extLst>
          </p:cNvPr>
          <p:cNvPicPr>
            <a:picLocks noGrp="1" noChangeAspect="1"/>
          </p:cNvPicPr>
          <p:nvPr>
            <p:ph idx="1"/>
          </p:nvPr>
        </p:nvPicPr>
        <p:blipFill>
          <a:blip r:embed="rId2"/>
          <a:stretch>
            <a:fillRect/>
          </a:stretch>
        </p:blipFill>
        <p:spPr>
          <a:xfrm>
            <a:off x="590545" y="1341840"/>
            <a:ext cx="3037518" cy="2087160"/>
          </a:xfrm>
        </p:spPr>
      </p:pic>
      <p:pic>
        <p:nvPicPr>
          <p:cNvPr id="17" name="Picture 16">
            <a:extLst>
              <a:ext uri="{FF2B5EF4-FFF2-40B4-BE49-F238E27FC236}">
                <a16:creationId xmlns:a16="http://schemas.microsoft.com/office/drawing/2014/main" id="{B4F99517-2940-2913-7DF1-16317CB60A3B}"/>
              </a:ext>
            </a:extLst>
          </p:cNvPr>
          <p:cNvPicPr>
            <a:picLocks noChangeAspect="1"/>
          </p:cNvPicPr>
          <p:nvPr/>
        </p:nvPicPr>
        <p:blipFill>
          <a:blip r:embed="rId3"/>
          <a:stretch>
            <a:fillRect/>
          </a:stretch>
        </p:blipFill>
        <p:spPr>
          <a:xfrm>
            <a:off x="5085817" y="1368532"/>
            <a:ext cx="3203030" cy="2322644"/>
          </a:xfrm>
          <a:prstGeom prst="rect">
            <a:avLst/>
          </a:prstGeom>
        </p:spPr>
      </p:pic>
      <p:pic>
        <p:nvPicPr>
          <p:cNvPr id="19" name="Picture 18">
            <a:extLst>
              <a:ext uri="{FF2B5EF4-FFF2-40B4-BE49-F238E27FC236}">
                <a16:creationId xmlns:a16="http://schemas.microsoft.com/office/drawing/2014/main" id="{2AED74CD-9801-3A42-AD01-93594E14483B}"/>
              </a:ext>
            </a:extLst>
          </p:cNvPr>
          <p:cNvPicPr>
            <a:picLocks noChangeAspect="1"/>
          </p:cNvPicPr>
          <p:nvPr/>
        </p:nvPicPr>
        <p:blipFill>
          <a:blip r:embed="rId4"/>
          <a:stretch>
            <a:fillRect/>
          </a:stretch>
        </p:blipFill>
        <p:spPr>
          <a:xfrm>
            <a:off x="5418894" y="4085226"/>
            <a:ext cx="3079250" cy="2229802"/>
          </a:xfrm>
          <a:prstGeom prst="rect">
            <a:avLst/>
          </a:prstGeom>
        </p:spPr>
      </p:pic>
      <p:pic>
        <p:nvPicPr>
          <p:cNvPr id="21" name="Picture 20">
            <a:extLst>
              <a:ext uri="{FF2B5EF4-FFF2-40B4-BE49-F238E27FC236}">
                <a16:creationId xmlns:a16="http://schemas.microsoft.com/office/drawing/2014/main" id="{4AAFFFEC-4EF4-0727-4A1B-D0B7A1D9E25F}"/>
              </a:ext>
            </a:extLst>
          </p:cNvPr>
          <p:cNvPicPr>
            <a:picLocks noChangeAspect="1"/>
          </p:cNvPicPr>
          <p:nvPr/>
        </p:nvPicPr>
        <p:blipFill>
          <a:blip r:embed="rId5"/>
          <a:stretch>
            <a:fillRect/>
          </a:stretch>
        </p:blipFill>
        <p:spPr>
          <a:xfrm>
            <a:off x="457200" y="4012167"/>
            <a:ext cx="3170863" cy="23028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39EC-554A-A8C7-0CEC-5AF4B3405C90}"/>
              </a:ext>
            </a:extLst>
          </p:cNvPr>
          <p:cNvSpPr>
            <a:spLocks noGrp="1"/>
          </p:cNvSpPr>
          <p:nvPr>
            <p:ph type="title"/>
          </p:nvPr>
        </p:nvSpPr>
        <p:spPr/>
        <p:txBody>
          <a:bodyPr/>
          <a:lstStyle/>
          <a:p>
            <a:r>
              <a:rPr lang="en-US" dirty="0"/>
              <a:t>Balancing Dependent Feature</a:t>
            </a:r>
            <a:endParaRPr lang="en-IN" dirty="0"/>
          </a:p>
        </p:txBody>
      </p:sp>
      <p:sp>
        <p:nvSpPr>
          <p:cNvPr id="3" name="Content Placeholder 2">
            <a:extLst>
              <a:ext uri="{FF2B5EF4-FFF2-40B4-BE49-F238E27FC236}">
                <a16:creationId xmlns:a16="http://schemas.microsoft.com/office/drawing/2014/main" id="{EF0E6989-8A4A-A6BD-C8B5-4F93F6120F9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2AE3594-856D-B719-F5AB-311874B59B27}"/>
              </a:ext>
            </a:extLst>
          </p:cNvPr>
          <p:cNvPicPr>
            <a:picLocks noChangeAspect="1"/>
          </p:cNvPicPr>
          <p:nvPr/>
        </p:nvPicPr>
        <p:blipFill>
          <a:blip r:embed="rId2"/>
          <a:stretch>
            <a:fillRect/>
          </a:stretch>
        </p:blipFill>
        <p:spPr>
          <a:xfrm>
            <a:off x="392137" y="2675692"/>
            <a:ext cx="4105756" cy="3565525"/>
          </a:xfrm>
          <a:prstGeom prst="rect">
            <a:avLst/>
          </a:prstGeom>
        </p:spPr>
      </p:pic>
      <p:pic>
        <p:nvPicPr>
          <p:cNvPr id="7" name="Picture 6">
            <a:extLst>
              <a:ext uri="{FF2B5EF4-FFF2-40B4-BE49-F238E27FC236}">
                <a16:creationId xmlns:a16="http://schemas.microsoft.com/office/drawing/2014/main" id="{D55566B0-EE3E-1E25-F8A4-97893C91CC3F}"/>
              </a:ext>
            </a:extLst>
          </p:cNvPr>
          <p:cNvPicPr>
            <a:picLocks noChangeAspect="1"/>
          </p:cNvPicPr>
          <p:nvPr/>
        </p:nvPicPr>
        <p:blipFill>
          <a:blip r:embed="rId3"/>
          <a:stretch>
            <a:fillRect/>
          </a:stretch>
        </p:blipFill>
        <p:spPr>
          <a:xfrm>
            <a:off x="4842692" y="2675692"/>
            <a:ext cx="4074243" cy="3565525"/>
          </a:xfrm>
          <a:prstGeom prst="rect">
            <a:avLst/>
          </a:prstGeom>
        </p:spPr>
      </p:pic>
    </p:spTree>
    <p:extLst>
      <p:ext uri="{BB962C8B-B14F-4D97-AF65-F5344CB8AC3E}">
        <p14:creationId xmlns:p14="http://schemas.microsoft.com/office/powerpoint/2010/main" val="75123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endParaRPr dirty="0"/>
          </a:p>
        </p:txBody>
      </p:sp>
      <p:pic>
        <p:nvPicPr>
          <p:cNvPr id="5" name="Content Placeholder 4">
            <a:extLst>
              <a:ext uri="{FF2B5EF4-FFF2-40B4-BE49-F238E27FC236}">
                <a16:creationId xmlns:a16="http://schemas.microsoft.com/office/drawing/2014/main" id="{55114490-BDC3-B6FC-BF9E-FA8ED4C79BA3}"/>
              </a:ext>
            </a:extLst>
          </p:cNvPr>
          <p:cNvPicPr>
            <a:picLocks noGrp="1" noChangeAspect="1"/>
          </p:cNvPicPr>
          <p:nvPr>
            <p:ph idx="1"/>
          </p:nvPr>
        </p:nvPicPr>
        <p:blipFill>
          <a:blip r:embed="rId2"/>
          <a:stretch>
            <a:fillRect/>
          </a:stretch>
        </p:blipFill>
        <p:spPr>
          <a:xfrm>
            <a:off x="1816995" y="1374680"/>
            <a:ext cx="5348226" cy="3450469"/>
          </a:xfrm>
        </p:spPr>
      </p:pic>
      <p:sp>
        <p:nvSpPr>
          <p:cNvPr id="7" name="TextBox 6">
            <a:extLst>
              <a:ext uri="{FF2B5EF4-FFF2-40B4-BE49-F238E27FC236}">
                <a16:creationId xmlns:a16="http://schemas.microsoft.com/office/drawing/2014/main" id="{C5B2D45B-8645-1105-ACF1-0D8853EB1B6A}"/>
              </a:ext>
            </a:extLst>
          </p:cNvPr>
          <p:cNvSpPr txBox="1"/>
          <p:nvPr/>
        </p:nvSpPr>
        <p:spPr>
          <a:xfrm>
            <a:off x="604485" y="5204099"/>
            <a:ext cx="8183573" cy="1200329"/>
          </a:xfrm>
          <a:prstGeom prst="rect">
            <a:avLst/>
          </a:prstGeom>
          <a:noFill/>
        </p:spPr>
        <p:txBody>
          <a:bodyPr wrap="square">
            <a:spAutoFit/>
          </a:bodyPr>
          <a:lstStyle/>
          <a:p>
            <a:r>
              <a:rPr lang="en-IN" dirty="0"/>
              <a:t>The bar chart from the feature importance analysis via the </a:t>
            </a:r>
            <a:r>
              <a:rPr lang="en-IN" dirty="0" err="1"/>
              <a:t>ExtraTreesClassifier</a:t>
            </a:r>
            <a:r>
              <a:rPr lang="en-IN" dirty="0"/>
              <a:t> shows 'Hardness' as the most significant predictor for potability, while '</a:t>
            </a:r>
            <a:r>
              <a:rPr lang="en-IN" dirty="0" err="1"/>
              <a:t>Sulfate</a:t>
            </a:r>
            <a:r>
              <a:rPr lang="en-IN" dirty="0"/>
              <a:t>' has the least importance. This suggests focusing on 'Hardness' in predictive </a:t>
            </a:r>
            <a:r>
              <a:rPr lang="en-IN" dirty="0" err="1"/>
              <a:t>modeling</a:t>
            </a:r>
            <a:r>
              <a:rPr lang="en-IN" dirty="0"/>
              <a:t> and potential water quality interventions.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TotalTime>
  <Words>229</Words>
  <Application>Microsoft Office PowerPoint</Application>
  <PresentationFormat>On-screen Show (4:3)</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Water Potability Prediction</vt:lpstr>
      <vt:lpstr>Introduction</vt:lpstr>
      <vt:lpstr>Strategic Plan of Action</vt:lpstr>
      <vt:lpstr>Missing Value</vt:lpstr>
      <vt:lpstr>Before:- Noise</vt:lpstr>
      <vt:lpstr>After :- Noise </vt:lpstr>
      <vt:lpstr>Distribution</vt:lpstr>
      <vt:lpstr>Balancing Dependent Feature</vt:lpstr>
      <vt:lpstr>Feature Importance</vt:lpstr>
      <vt:lpstr>Correlation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Joy Boy</cp:lastModifiedBy>
  <cp:revision>12</cp:revision>
  <dcterms:created xsi:type="dcterms:W3CDTF">2013-01-27T09:14:16Z</dcterms:created>
  <dcterms:modified xsi:type="dcterms:W3CDTF">2024-11-20T15:15:13Z</dcterms:modified>
  <cp:category/>
</cp:coreProperties>
</file>