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ppt/slideLayouts/slideLayout2.xml" Type="http://schemas.openxmlformats.org/officeDocument/2006/relationships/slideLayout"/><Relationship Id="rId6" Target="ppt/slideLayouts/slideLayout3.xml" Type="http://schemas.openxmlformats.org/officeDocument/2006/relationships/slideLayou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14" d="100"/>
          <a:sy n="114" d="100"/>
        </p:scale>
        <p:origin x="9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anchor="t" wrap="square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false" i="false" sz="4400" baseline="0" u="none" altLang="en-US">
                <a:solidFill>
                  <a:srgbClr val="000000"/>
                </a:solidFill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Relationship Id="rId3" Target="../slideLayouts/slideLayout2.xml" Type="http://schemas.openxmlformats.org/officeDocument/2006/relationships/slideLayout"/><Relationship Id="rId4" Target="../slideLayouts/slideLayout3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3"/>
    <p:sldLayoutId id="2147483657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9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8.pn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pn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1590739" y="2432515"/>
            <a:ext cx="9242689" cy="1015663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6000" baseline="0" u="none" altLang="en-US">
                <a:gradFill>
                  <a:gsLst>
                    <a:gs pos="0">
                      <a:srgbClr val="FFFFFF"/>
                    </a:gs>
                    <a:gs pos="42200">
                      <a:srgbClr val="FFFFFF"/>
                    </a:gs>
                    <a:gs pos="100000">
                      <a:srgbClr val="FFFFFF">
                        <a:alpha val="50000"/>
                      </a:srgbClr>
                    </a:gs>
                  </a:gsLst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Generative Adversarial Networks (GANs) for Video Augmentation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>
            <a:off x="8932521" y="4944691"/>
            <a:ext cx="2029692" cy="42135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algn="ctr" blurRad="149987" dir="8460000" dist="250190">
              <a:srgbClr val="000000">
                <a:alpha val="28000"/>
              </a:srgbClr>
            </a:outerShdw>
          </a:effectLst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TextBox 5" id="5"/>
          <p:cNvSpPr txBox="true"/>
          <p:nvPr/>
        </p:nvSpPr>
        <p:spPr>
          <a:xfrm>
            <a:off x="9309178" y="4986093"/>
            <a:ext cx="1047082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dist" marL="0">
              <a:defRPr/>
            </a:pPr>
            <a:r>
              <a:rPr lang="zh-CN" b="true" i="false" sz="1600" baseline="0" u="none" altLang="en-US">
                <a:solidFill>
                  <a:srgbClr val="0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Reporter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 rot="8100000">
            <a:off x="10416331" y="5088352"/>
            <a:ext cx="137666" cy="137666"/>
          </a:xfrm>
          <a:prstGeom prst="halfFrame">
            <a:avLst>
              <a:gd name="adj1" fmla="val 11987"/>
              <a:gd name="adj2" fmla="val 1092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grpSp>
        <p:nvGrpSpPr>
          <p:cNvPr name="Group 7" id="7"/>
          <p:cNvGrpSpPr/>
          <p:nvPr/>
        </p:nvGrpSpPr>
        <p:grpSpPr>
          <a:xfrm rot="5400000">
            <a:off x="69971" y="79580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name="AutoShape 8" id="8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9" id="9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0" id="10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</p:grpSp>
    </p:spTree>
  </p:cSld>
  <p:clrMapOvr>
    <a:masterClrMapping/>
  </p:clrMapOvr>
  <p:transition spd="slow">
    <p:wedge/>
  </p:transition>
  <p:timing>
    <p:tnLst>
      <p:par>
        <p:cTn id="2482" dur="indefinite" repeatCount="1000" spd="100%" accel="0%" decel="0%" restart="never" nodeType="tmRoot">
          <p:childTnLst>
            <p:seq concurrent="true" nextAc="seek">
              <p:cTn id="2483" dur="indefinite" repeatCount="1000" spd="100%" accel="0%" decel="0%" nodeType="mainSeq">
                <p:childTnLst>
                  <p:par>
                    <p:cTn id="2484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2485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2486" presetID="40" presetClass="entr" presetSubtype="0" repeatCount="1000" spd="100%" decel="0%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88" dur="1000" repeatCount="1000" spd="100%" accel="0%" decel="0%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.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9" dur="1000" repeatCount="1000" spd="100%" accel="0%" decel="0%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id="2487" dur="1000" repeatCount="1000" spd="100%" accel="0%" decel="0%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0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3"/>
    </p:bldLst>
  </p:timing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V="true">
            <a:off x="-34241" y="-37210"/>
            <a:ext cx="12192003" cy="2769280"/>
          </a:xfrm>
          <a:custGeom>
            <a:avLst/>
            <a:gdLst/>
            <a:ahLst/>
            <a:cxnLst/>
            <a:rect r="r" b="b" t="t" l="l"/>
            <a:pathLst>
              <a:path w="6216319" h="1452543" stroke="true" fill="norm" extrusionOk="true">
                <a:moveTo>
                  <a:pt x="0" y="10"/>
                </a:moveTo>
                <a:cubicBezTo>
                  <a:pt x="229007" y="-1920"/>
                  <a:pt x="473169" y="274373"/>
                  <a:pt x="574189" y="472133"/>
                </a:cubicBezTo>
                <a:cubicBezTo>
                  <a:pt x="784106" y="306783"/>
                  <a:pt x="876671" y="335710"/>
                  <a:pt x="1015951" y="496878"/>
                </a:cubicBezTo>
                <a:cubicBezTo>
                  <a:pt x="1169602" y="156200"/>
                  <a:pt x="1541775" y="268250"/>
                  <a:pt x="1732682" y="518355"/>
                </a:cubicBezTo>
                <a:cubicBezTo>
                  <a:pt x="1951423" y="389059"/>
                  <a:pt x="1995178" y="418617"/>
                  <a:pt x="2147475" y="630232"/>
                </a:cubicBezTo>
                <a:cubicBezTo>
                  <a:pt x="2240004" y="303227"/>
                  <a:pt x="2890265" y="229257"/>
                  <a:pt x="3043108" y="699950"/>
                </a:cubicBezTo>
                <a:cubicBezTo>
                  <a:pt x="3340461" y="644318"/>
                  <a:pt x="3395950" y="702404"/>
                  <a:pt x="3562786" y="940708"/>
                </a:cubicBezTo>
                <a:cubicBezTo>
                  <a:pt x="3973172" y="584855"/>
                  <a:pt x="4634636" y="975363"/>
                  <a:pt x="4684312" y="1306544"/>
                </a:cubicBezTo>
                <a:cubicBezTo>
                  <a:pt x="4775936" y="1140966"/>
                  <a:pt x="4979530" y="1164509"/>
                  <a:pt x="5092502" y="1338597"/>
                </a:cubicBezTo>
                <a:cubicBezTo>
                  <a:pt x="5153770" y="1141613"/>
                  <a:pt x="5525680" y="842973"/>
                  <a:pt x="5810403" y="1334427"/>
                </a:cubicBezTo>
                <a:cubicBezTo>
                  <a:pt x="5955954" y="1267516"/>
                  <a:pt x="6049313" y="1259859"/>
                  <a:pt x="6216319" y="1452543"/>
                </a:cubicBezTo>
                <a:lnTo>
                  <a:pt x="0" y="1452543"/>
                </a:lnTo>
                <a:lnTo>
                  <a:pt x="0" y="10"/>
                </a:lnTo>
                <a:close/>
              </a:path>
            </a:pathLst>
          </a:custGeom>
          <a:solidFill>
            <a:srgbClr val="FFFFFF">
              <a:alpha val="23000"/>
              <a:lumMod val="85000"/>
            </a:srgbClr>
          </a:solidFill>
          <a:ln cap="flat" cmpd="sng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pic>
        <p:nvPicPr>
          <p:cNvPr name="image9.png" id="3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false" i="false" sz="3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Frameworks and Libraries</a:t>
            </a:r>
            <a:endParaRPr lang="en-US" sz="1100"/>
          </a:p>
        </p:txBody>
      </p:sp>
      <p:sp>
        <p:nvSpPr>
          <p:cNvPr name="TextBox 5" id="5"/>
          <p:cNvSpPr txBox="true"/>
          <p:nvPr/>
        </p:nvSpPr>
        <p:spPr>
          <a:xfrm>
            <a:off x="699066" y="3200964"/>
            <a:ext cx="388198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Popular GAN Implementations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708550" y="3890413"/>
            <a:ext cx="3881986" cy="199323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Libraries such as TensorFlow and PyTorch provide frameworks for building and training GANs, making it accessible for practitioners to implement video augmentation techniques.</a:t>
            </a:r>
            <a:endParaRPr lang="en-US" sz="1100"/>
          </a:p>
        </p:txBody>
      </p:sp>
      <p:sp>
        <p:nvSpPr>
          <p:cNvPr name="TextBox 7" id="7"/>
          <p:cNvSpPr txBox="true"/>
          <p:nvPr/>
        </p:nvSpPr>
        <p:spPr>
          <a:xfrm>
            <a:off x="8038827" y="1465423"/>
            <a:ext cx="388198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Custom GAN Models</a:t>
            </a:r>
            <a:endParaRPr lang="en-US" sz="1100"/>
          </a:p>
        </p:txBody>
      </p:sp>
      <p:sp>
        <p:nvSpPr>
          <p:cNvPr name="TextBox 8" id="8"/>
          <p:cNvSpPr txBox="true"/>
          <p:nvPr/>
        </p:nvSpPr>
        <p:spPr>
          <a:xfrm>
            <a:off x="8048311" y="2154872"/>
            <a:ext cx="3881986" cy="199323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Developers can create custom GAN architectures tailored to specific video augmentation needs, allowing for flexibility in the augmentation process.</a:t>
            </a:r>
            <a:endParaRPr lang="en-US" sz="1100"/>
          </a:p>
        </p:txBody>
      </p:sp>
      <p:sp>
        <p:nvSpPr>
          <p:cNvPr name="Freeform 9" id="9"/>
          <p:cNvSpPr/>
          <p:nvPr/>
        </p:nvSpPr>
        <p:spPr>
          <a:xfrm rot="607256">
            <a:off x="156135" y="3450362"/>
            <a:ext cx="5587376" cy="3547626"/>
          </a:xfrm>
          <a:custGeom>
            <a:avLst/>
            <a:gdLst/>
            <a:ahLst/>
            <a:cxnLst/>
            <a:rect r="r" b="b" t="t" l="l"/>
            <a:pathLst>
              <a:path w="1296" h="439" stroke="true" fill="norm" extrusionOk="true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rgbClr val="EEECE1">
              <a:lumMod val="40000"/>
              <a:lumOff val="60000"/>
            </a:srgbClr>
          </a:solidFill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0" id="10"/>
          <p:cNvSpPr/>
          <p:nvPr/>
        </p:nvSpPr>
        <p:spPr>
          <a:xfrm rot="607256">
            <a:off x="4547995" y="3064064"/>
            <a:ext cx="1022062" cy="1104193"/>
          </a:xfrm>
          <a:custGeom>
            <a:avLst/>
            <a:gdLst/>
            <a:ahLst/>
            <a:cxnLst/>
            <a:rect r="r" b="b" t="t" l="l"/>
            <a:pathLst>
              <a:path w="95" h="102" stroke="true" fill="norm" extrusionOk="true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rgbClr val="FFFFFF">
              <a:lumMod val="75000"/>
            </a:srgbClr>
          </a:solidFill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1" id="11"/>
          <p:cNvSpPr/>
          <p:nvPr/>
        </p:nvSpPr>
        <p:spPr>
          <a:xfrm rot="607256">
            <a:off x="5799013" y="4211916"/>
            <a:ext cx="775673" cy="1231949"/>
          </a:xfrm>
          <a:custGeom>
            <a:avLst/>
            <a:gdLst/>
            <a:ahLst/>
            <a:cxnLst/>
            <a:rect r="r" b="b" t="t" l="l"/>
            <a:pathLst>
              <a:path w="72" h="114" stroke="true" fill="norm" extrusionOk="true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rgbClr val="FFFFFF">
              <a:lumMod val="75000"/>
            </a:srgbClr>
          </a:solidFill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2" id="12"/>
          <p:cNvSpPr/>
          <p:nvPr/>
        </p:nvSpPr>
        <p:spPr>
          <a:xfrm rot="607256">
            <a:off x="5433720" y="1958380"/>
            <a:ext cx="2094316" cy="2678352"/>
          </a:xfrm>
          <a:custGeom>
            <a:avLst/>
            <a:gdLst/>
            <a:ahLst/>
            <a:cxnLst/>
            <a:rect r="r" b="b" t="t" l="l"/>
            <a:pathLst>
              <a:path w="194" h="248" stroke="true" fill="norm" extrusionOk="true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rgbClr val="FFFFFF">
              <a:lumMod val="95000"/>
            </a:srgbClr>
          </a:solidFill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3" id="13"/>
          <p:cNvSpPr/>
          <p:nvPr/>
        </p:nvSpPr>
        <p:spPr>
          <a:xfrm rot="607256">
            <a:off x="5257398" y="3949543"/>
            <a:ext cx="693542" cy="547534"/>
          </a:xfrm>
          <a:custGeom>
            <a:avLst/>
            <a:gdLst/>
            <a:ahLst/>
            <a:cxnLst/>
            <a:rect r="r" b="b" t="t" l="l"/>
            <a:pathLst>
              <a:path w="64" h="51" stroke="true" fill="norm" extrusionOk="true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4" id="14"/>
          <p:cNvSpPr/>
          <p:nvPr/>
        </p:nvSpPr>
        <p:spPr>
          <a:xfrm rot="607256">
            <a:off x="6912721" y="2089348"/>
            <a:ext cx="766547" cy="839551"/>
          </a:xfrm>
          <a:custGeom>
            <a:avLst/>
            <a:gdLst/>
            <a:ahLst/>
            <a:cxnLst/>
            <a:rect r="r" b="b" t="t" l="l"/>
            <a:pathLst>
              <a:path w="71" h="78" stroke="true" fill="norm" extrusionOk="true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rgbClr val="FFFFFF">
              <a:lumMod val="85000"/>
            </a:srgbClr>
          </a:solidFill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5" id="15"/>
          <p:cNvSpPr/>
          <p:nvPr/>
        </p:nvSpPr>
        <p:spPr>
          <a:xfrm rot="607256">
            <a:off x="6446376" y="2777384"/>
            <a:ext cx="626434" cy="643912"/>
          </a:xfrm>
          <a:custGeom>
            <a:avLst/>
            <a:gdLst/>
            <a:ahLst/>
            <a:cxnLst/>
            <a:rect r="r" b="b" t="t" l="l"/>
            <a:pathLst>
              <a:path w="60" h="59" stroke="true" fill="norm" extrusionOk="true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rgbClr val="FFFFFF">
              <a:lumMod val="85000"/>
            </a:srgbClr>
          </a:solidFill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6" id="16"/>
          <p:cNvSpPr/>
          <p:nvPr/>
        </p:nvSpPr>
        <p:spPr>
          <a:xfrm rot="607256">
            <a:off x="6522330" y="2866639"/>
            <a:ext cx="474529" cy="465403"/>
          </a:xfrm>
          <a:custGeom>
            <a:avLst/>
            <a:gdLst/>
            <a:ahLst/>
            <a:cxnLst/>
            <a:rect r="r" b="b" t="t" l="l"/>
            <a:pathLst>
              <a:path w="44" h="43" stroke="true" fill="norm" extrusionOk="true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1"/>
          </a:solidFill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7" id="17"/>
          <p:cNvSpPr/>
          <p:nvPr/>
        </p:nvSpPr>
        <p:spPr>
          <a:xfrm rot="607256">
            <a:off x="5171507" y="3634782"/>
            <a:ext cx="866927" cy="1168071"/>
          </a:xfrm>
          <a:custGeom>
            <a:avLst/>
            <a:gdLst/>
            <a:ahLst/>
            <a:cxnLst/>
            <a:rect r="r" b="b" t="t" l="l"/>
            <a:pathLst>
              <a:path w="80" h="108" stroke="true" fill="norm" extrusionOk="true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8" id="18"/>
          <p:cNvSpPr/>
          <p:nvPr/>
        </p:nvSpPr>
        <p:spPr>
          <a:xfrm flipH="true" flipV="true">
            <a:off x="5945256" y="3107"/>
            <a:ext cx="6216321" cy="1449603"/>
          </a:xfrm>
          <a:custGeom>
            <a:avLst/>
            <a:gdLst/>
            <a:ahLst/>
            <a:cxnLst/>
            <a:rect r="r" b="b" t="t" l="l"/>
            <a:pathLst>
              <a:path w="6216319" h="1449603" stroke="true" fill="norm" extrusionOk="true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rgbClr val="FFFFFF">
              <a:alpha val="45000"/>
              <a:lumMod val="85000"/>
            </a:srgbClr>
          </a:solidFill>
          <a:ln cap="flat" cmpd="sng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</p:spTree>
  </p:cSld>
  <p:clrMapOvr>
    <a:masterClrMapping/>
  </p:clrMapOvr>
  <p:transition spd="slow">
    <p:wedge/>
  </p:transition>
  <p:timing>
    <p:tnLst>
      <p:par>
        <p:cTn id="20150" dur="indefinite" repeatCount="1000" spd="100%" accel="0%" decel="0%" restart="never" nodeType="tmRoot">
          <p:childTnLst>
            <p:seq concurrent="true" nextAc="seek">
              <p:cTn id="20151" dur="indefinite" repeatCount="1000" spd="100%" accel="0%" decel="0%" nodeType="mainSeq">
                <p:childTnLst>
                  <p:par>
                    <p:cTn id="20152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20153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20154" presetID="22" presetClass="entr" presetSubtype="1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wipe(up)" transition="in">
                                      <p:cBhvr>
                                        <p:cTn id="20155" dur="500" repeatCount="1000" spd="100%" accel="0%" decel="0%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56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57" presetID="13" presetClass="entr" presetSubtype="32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plus(out)" transition="in">
                                      <p:cBhvr>
                                        <p:cTn id="20158" dur="1000" repeatCount="1000" spd="100%" accel="0%" decel="0%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59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60" presetID="39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161" dur="1000" repeatCount="1000" spd="100%" accel="0%" decel="0%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/20"/>
                                          </p:val>
                                        </p:tav>
                                        <p:tav fmla=""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62" dur="1000" repeatCount="1000" spd="100%" accel="0%" decel="0%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+.3"/>
                                          </p:val>
                                        </p:tav>
                                        <p:tav fmla=""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63" dur="1000" repeatCount="1000" spd="100%" accel="0%" decel="0%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.3"/>
                                          </p:val>
                                        </p:tav>
                                        <p:tav fmla="" tm="5000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64" dur="1000" repeatCount="1000" spd="100%" accel="0%" decel="0%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65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66" presetID="16" presetClass="entr" presetSubtype="21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barn(inVertical)" transition="in">
                                      <p:cBhvr>
                                        <p:cTn id="20167" dur="500" repeatCount="1000" spd="100%" accel="0%" decel="0%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68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69" presetID="12" presetClass="entr" presetSubtype="4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71" dur="500" repeatCount="1000" spd="100%" accel="0%" decel="0%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>
                                        <p:cTn id="20170" dur="500" repeatCount="1000" spd="100%" accel="0%" decel="0%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72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9.pn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4654007" y="2643561"/>
            <a:ext cx="597558" cy="571436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false" i="false" sz="3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Evaluation of GAN Performance</a:t>
            </a:r>
            <a:endParaRPr lang="en-US" sz="1100"/>
          </a:p>
        </p:txBody>
      </p:sp>
      <p:sp>
        <p:nvSpPr>
          <p:cNvPr name="TextBox 5" id="5"/>
          <p:cNvSpPr txBox="true"/>
          <p:nvPr/>
        </p:nvSpPr>
        <p:spPr>
          <a:xfrm>
            <a:off x="1130322" y="3583810"/>
            <a:ext cx="388198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Metrics for Evaluation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1139806" y="4077838"/>
            <a:ext cx="3881986" cy="199323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Performance can be evaluated using metrics such as Inception Score (IS) and Fréchet Inception Distance (FID) to assess the quality of the generated images compared to original frames.</a:t>
            </a:r>
            <a:endParaRPr lang="en-US" sz="1100"/>
          </a:p>
        </p:txBody>
      </p:sp>
      <p:sp>
        <p:nvSpPr>
          <p:cNvPr name="TextBox 7" id="7"/>
          <p:cNvSpPr txBox="true"/>
          <p:nvPr/>
        </p:nvSpPr>
        <p:spPr>
          <a:xfrm>
            <a:off x="7618697" y="1826542"/>
            <a:ext cx="388198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Qualitative Analysis</a:t>
            </a:r>
            <a:endParaRPr lang="en-US" sz="1100"/>
          </a:p>
        </p:txBody>
      </p:sp>
      <p:sp>
        <p:nvSpPr>
          <p:cNvPr name="TextBox 8" id="8"/>
          <p:cNvSpPr txBox="true"/>
          <p:nvPr/>
        </p:nvSpPr>
        <p:spPr>
          <a:xfrm>
            <a:off x="7628181" y="2320570"/>
            <a:ext cx="3881986" cy="199323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Visual inspection of the generated images is also essential for determining how well the GAN has captured the underlying characteristics of the training data.</a:t>
            </a:r>
            <a:endParaRPr lang="en-US" sz="1100"/>
          </a:p>
        </p:txBody>
      </p:sp>
      <p:sp>
        <p:nvSpPr>
          <p:cNvPr name="Freeform 9" id="9"/>
          <p:cNvSpPr/>
          <p:nvPr/>
        </p:nvSpPr>
        <p:spPr>
          <a:xfrm>
            <a:off x="5251565" y="2199826"/>
            <a:ext cx="1545752" cy="1458906"/>
          </a:xfrm>
          <a:custGeom>
            <a:avLst/>
            <a:gdLst/>
            <a:ahLst/>
            <a:cxnLst/>
            <a:rect r="r" b="b" t="t" l="l"/>
            <a:pathLst>
              <a:path w="21529" h="21570" stroke="true" fill="norm" extrusionOk="false">
                <a:moveTo>
                  <a:pt x="10576" y="7"/>
                </a:moveTo>
                <a:cubicBezTo>
                  <a:pt x="10316" y="32"/>
                  <a:pt x="10047" y="121"/>
                  <a:pt x="9827" y="299"/>
                </a:cubicBezTo>
                <a:cubicBezTo>
                  <a:pt x="9719" y="387"/>
                  <a:pt x="9627" y="497"/>
                  <a:pt x="9563" y="615"/>
                </a:cubicBezTo>
                <a:cubicBezTo>
                  <a:pt x="9531" y="673"/>
                  <a:pt x="9506" y="734"/>
                  <a:pt x="9487" y="795"/>
                </a:cubicBezTo>
                <a:cubicBezTo>
                  <a:pt x="9482" y="810"/>
                  <a:pt x="9477" y="824"/>
                  <a:pt x="9474" y="839"/>
                </a:cubicBezTo>
                <a:cubicBezTo>
                  <a:pt x="9471" y="852"/>
                  <a:pt x="9467" y="866"/>
                  <a:pt x="9464" y="879"/>
                </a:cubicBezTo>
                <a:cubicBezTo>
                  <a:pt x="9460" y="897"/>
                  <a:pt x="9454" y="914"/>
                  <a:pt x="9450" y="932"/>
                </a:cubicBezTo>
                <a:cubicBezTo>
                  <a:pt x="9419" y="1060"/>
                  <a:pt x="9384" y="1192"/>
                  <a:pt x="9341" y="1320"/>
                </a:cubicBezTo>
                <a:cubicBezTo>
                  <a:pt x="9257" y="1577"/>
                  <a:pt x="9149" y="1828"/>
                  <a:pt x="9023" y="2072"/>
                </a:cubicBezTo>
                <a:cubicBezTo>
                  <a:pt x="8517" y="3046"/>
                  <a:pt x="7673" y="3879"/>
                  <a:pt x="6628" y="4419"/>
                </a:cubicBezTo>
                <a:cubicBezTo>
                  <a:pt x="5580" y="4964"/>
                  <a:pt x="4369" y="5264"/>
                  <a:pt x="3199" y="5205"/>
                </a:cubicBezTo>
                <a:cubicBezTo>
                  <a:pt x="2907" y="5191"/>
                  <a:pt x="2619" y="5154"/>
                  <a:pt x="2338" y="5094"/>
                </a:cubicBezTo>
                <a:cubicBezTo>
                  <a:pt x="2197" y="5064"/>
                  <a:pt x="2058" y="5029"/>
                  <a:pt x="1922" y="4987"/>
                </a:cubicBezTo>
                <a:cubicBezTo>
                  <a:pt x="1887" y="4977"/>
                  <a:pt x="1853" y="4966"/>
                  <a:pt x="1819" y="4955"/>
                </a:cubicBezTo>
                <a:cubicBezTo>
                  <a:pt x="1781" y="4942"/>
                  <a:pt x="1743" y="4930"/>
                  <a:pt x="1706" y="4917"/>
                </a:cubicBezTo>
                <a:cubicBezTo>
                  <a:pt x="1594" y="4880"/>
                  <a:pt x="1469" y="4853"/>
                  <a:pt x="1338" y="4843"/>
                </a:cubicBezTo>
                <a:cubicBezTo>
                  <a:pt x="1076" y="4822"/>
                  <a:pt x="782" y="4880"/>
                  <a:pt x="543" y="5025"/>
                </a:cubicBezTo>
                <a:cubicBezTo>
                  <a:pt x="304" y="5168"/>
                  <a:pt x="123" y="5390"/>
                  <a:pt x="46" y="5640"/>
                </a:cubicBezTo>
                <a:cubicBezTo>
                  <a:pt x="-34" y="5889"/>
                  <a:pt x="-4" y="6160"/>
                  <a:pt x="100" y="6381"/>
                </a:cubicBezTo>
                <a:cubicBezTo>
                  <a:pt x="204" y="6604"/>
                  <a:pt x="369" y="6779"/>
                  <a:pt x="541" y="6911"/>
                </a:cubicBezTo>
                <a:cubicBezTo>
                  <a:pt x="542" y="6911"/>
                  <a:pt x="543" y="6910"/>
                  <a:pt x="543" y="6910"/>
                </a:cubicBezTo>
                <a:cubicBezTo>
                  <a:pt x="1465" y="7610"/>
                  <a:pt x="2084" y="8536"/>
                  <a:pt x="2343" y="9549"/>
                </a:cubicBezTo>
                <a:cubicBezTo>
                  <a:pt x="2607" y="10562"/>
                  <a:pt x="2501" y="11652"/>
                  <a:pt x="2067" y="12652"/>
                </a:cubicBezTo>
                <a:cubicBezTo>
                  <a:pt x="1852" y="13152"/>
                  <a:pt x="1549" y="13623"/>
                  <a:pt x="1175" y="14045"/>
                </a:cubicBezTo>
                <a:cubicBezTo>
                  <a:pt x="988" y="14257"/>
                  <a:pt x="785" y="14456"/>
                  <a:pt x="565" y="14641"/>
                </a:cubicBezTo>
                <a:cubicBezTo>
                  <a:pt x="537" y="14664"/>
                  <a:pt x="509" y="14687"/>
                  <a:pt x="481" y="14710"/>
                </a:cubicBezTo>
                <a:cubicBezTo>
                  <a:pt x="449" y="14735"/>
                  <a:pt x="416" y="14761"/>
                  <a:pt x="384" y="14787"/>
                </a:cubicBezTo>
                <a:cubicBezTo>
                  <a:pt x="262" y="14888"/>
                  <a:pt x="169" y="15013"/>
                  <a:pt x="114" y="15147"/>
                </a:cubicBezTo>
                <a:cubicBezTo>
                  <a:pt x="5" y="15418"/>
                  <a:pt x="39" y="15673"/>
                  <a:pt x="116" y="15883"/>
                </a:cubicBezTo>
                <a:cubicBezTo>
                  <a:pt x="196" y="16096"/>
                  <a:pt x="324" y="16282"/>
                  <a:pt x="510" y="16443"/>
                </a:cubicBezTo>
                <a:cubicBezTo>
                  <a:pt x="604" y="16522"/>
                  <a:pt x="715" y="16595"/>
                  <a:pt x="847" y="16652"/>
                </a:cubicBezTo>
                <a:cubicBezTo>
                  <a:pt x="978" y="16709"/>
                  <a:pt x="1133" y="16748"/>
                  <a:pt x="1298" y="16754"/>
                </a:cubicBezTo>
                <a:cubicBezTo>
                  <a:pt x="1380" y="16756"/>
                  <a:pt x="1462" y="16750"/>
                  <a:pt x="1543" y="16736"/>
                </a:cubicBezTo>
                <a:cubicBezTo>
                  <a:pt x="1583" y="16729"/>
                  <a:pt x="1623" y="16721"/>
                  <a:pt x="1661" y="16711"/>
                </a:cubicBezTo>
                <a:cubicBezTo>
                  <a:pt x="1683" y="16704"/>
                  <a:pt x="1705" y="16698"/>
                  <a:pt x="1727" y="16692"/>
                </a:cubicBezTo>
                <a:cubicBezTo>
                  <a:pt x="1763" y="16681"/>
                  <a:pt x="1798" y="16671"/>
                  <a:pt x="1834" y="16661"/>
                </a:cubicBezTo>
                <a:cubicBezTo>
                  <a:pt x="1870" y="16651"/>
                  <a:pt x="1907" y="16641"/>
                  <a:pt x="1943" y="16632"/>
                </a:cubicBezTo>
                <a:cubicBezTo>
                  <a:pt x="2089" y="16594"/>
                  <a:pt x="2236" y="16562"/>
                  <a:pt x="2384" y="16534"/>
                </a:cubicBezTo>
                <a:cubicBezTo>
                  <a:pt x="2978" y="16424"/>
                  <a:pt x="3591" y="16393"/>
                  <a:pt x="4194" y="16443"/>
                </a:cubicBezTo>
                <a:cubicBezTo>
                  <a:pt x="5402" y="16540"/>
                  <a:pt x="6568" y="16973"/>
                  <a:pt x="7493" y="17667"/>
                </a:cubicBezTo>
                <a:cubicBezTo>
                  <a:pt x="8420" y="18356"/>
                  <a:pt x="9101" y="19300"/>
                  <a:pt x="9407" y="20333"/>
                </a:cubicBezTo>
                <a:cubicBezTo>
                  <a:pt x="9427" y="20398"/>
                  <a:pt x="9443" y="20464"/>
                  <a:pt x="9460" y="20529"/>
                </a:cubicBezTo>
                <a:cubicBezTo>
                  <a:pt x="9468" y="20562"/>
                  <a:pt x="9475" y="20594"/>
                  <a:pt x="9483" y="20627"/>
                </a:cubicBezTo>
                <a:cubicBezTo>
                  <a:pt x="9488" y="20647"/>
                  <a:pt x="9492" y="20666"/>
                  <a:pt x="9497" y="20685"/>
                </a:cubicBezTo>
                <a:cubicBezTo>
                  <a:pt x="9499" y="20694"/>
                  <a:pt x="9502" y="20704"/>
                  <a:pt x="9505" y="20713"/>
                </a:cubicBezTo>
                <a:cubicBezTo>
                  <a:pt x="9509" y="20728"/>
                  <a:pt x="9514" y="20744"/>
                  <a:pt x="9518" y="20759"/>
                </a:cubicBezTo>
                <a:cubicBezTo>
                  <a:pt x="9554" y="20877"/>
                  <a:pt x="9607" y="20989"/>
                  <a:pt x="9689" y="21099"/>
                </a:cubicBezTo>
                <a:cubicBezTo>
                  <a:pt x="9770" y="21207"/>
                  <a:pt x="9878" y="21306"/>
                  <a:pt x="10002" y="21380"/>
                </a:cubicBezTo>
                <a:cubicBezTo>
                  <a:pt x="10253" y="21532"/>
                  <a:pt x="10546" y="21583"/>
                  <a:pt x="10809" y="21567"/>
                </a:cubicBezTo>
                <a:cubicBezTo>
                  <a:pt x="11074" y="21551"/>
                  <a:pt x="11324" y="21472"/>
                  <a:pt x="11546" y="21331"/>
                </a:cubicBezTo>
                <a:cubicBezTo>
                  <a:pt x="11766" y="21191"/>
                  <a:pt x="11953" y="20968"/>
                  <a:pt x="12022" y="20711"/>
                </a:cubicBezTo>
                <a:cubicBezTo>
                  <a:pt x="12040" y="20639"/>
                  <a:pt x="12058" y="20568"/>
                  <a:pt x="12076" y="20496"/>
                </a:cubicBezTo>
                <a:cubicBezTo>
                  <a:pt x="12094" y="20431"/>
                  <a:pt x="12114" y="20368"/>
                  <a:pt x="12135" y="20303"/>
                </a:cubicBezTo>
                <a:cubicBezTo>
                  <a:pt x="12217" y="20044"/>
                  <a:pt x="12320" y="19791"/>
                  <a:pt x="12444" y="19546"/>
                </a:cubicBezTo>
                <a:cubicBezTo>
                  <a:pt x="12935" y="18564"/>
                  <a:pt x="13762" y="17718"/>
                  <a:pt x="14798" y="17165"/>
                </a:cubicBezTo>
                <a:cubicBezTo>
                  <a:pt x="15832" y="16608"/>
                  <a:pt x="17063" y="16343"/>
                  <a:pt x="18273" y="16412"/>
                </a:cubicBezTo>
                <a:cubicBezTo>
                  <a:pt x="18576" y="16429"/>
                  <a:pt x="18877" y="16465"/>
                  <a:pt x="19173" y="16522"/>
                </a:cubicBezTo>
                <a:cubicBezTo>
                  <a:pt x="19322" y="16550"/>
                  <a:pt x="19469" y="16583"/>
                  <a:pt x="19615" y="16621"/>
                </a:cubicBezTo>
                <a:cubicBezTo>
                  <a:pt x="19687" y="16640"/>
                  <a:pt x="19760" y="16660"/>
                  <a:pt x="19832" y="16681"/>
                </a:cubicBezTo>
                <a:cubicBezTo>
                  <a:pt x="19846" y="16685"/>
                  <a:pt x="19859" y="16689"/>
                  <a:pt x="19873" y="16693"/>
                </a:cubicBezTo>
                <a:cubicBezTo>
                  <a:pt x="19893" y="16698"/>
                  <a:pt x="19913" y="16704"/>
                  <a:pt x="19933" y="16709"/>
                </a:cubicBezTo>
                <a:cubicBezTo>
                  <a:pt x="19975" y="16717"/>
                  <a:pt x="20008" y="16723"/>
                  <a:pt x="20046" y="16728"/>
                </a:cubicBezTo>
                <a:cubicBezTo>
                  <a:pt x="20121" y="16737"/>
                  <a:pt x="20198" y="16740"/>
                  <a:pt x="20274" y="16736"/>
                </a:cubicBezTo>
                <a:cubicBezTo>
                  <a:pt x="20578" y="16722"/>
                  <a:pt x="20847" y="16602"/>
                  <a:pt x="21043" y="16446"/>
                </a:cubicBezTo>
                <a:cubicBezTo>
                  <a:pt x="21241" y="16289"/>
                  <a:pt x="21385" y="16092"/>
                  <a:pt x="21461" y="15863"/>
                </a:cubicBezTo>
                <a:cubicBezTo>
                  <a:pt x="21538" y="15636"/>
                  <a:pt x="21536" y="15362"/>
                  <a:pt x="21413" y="15118"/>
                </a:cubicBezTo>
                <a:cubicBezTo>
                  <a:pt x="21353" y="14997"/>
                  <a:pt x="21267" y="14888"/>
                  <a:pt x="21170" y="14801"/>
                </a:cubicBezTo>
                <a:cubicBezTo>
                  <a:pt x="21157" y="14789"/>
                  <a:pt x="21145" y="14778"/>
                  <a:pt x="21133" y="14768"/>
                </a:cubicBezTo>
                <a:cubicBezTo>
                  <a:pt x="21122" y="14759"/>
                  <a:pt x="21110" y="14751"/>
                  <a:pt x="21100" y="14742"/>
                </a:cubicBezTo>
                <a:cubicBezTo>
                  <a:pt x="21085" y="14730"/>
                  <a:pt x="21070" y="14716"/>
                  <a:pt x="21055" y="14704"/>
                </a:cubicBezTo>
                <a:cubicBezTo>
                  <a:pt x="21028" y="14682"/>
                  <a:pt x="20999" y="14660"/>
                  <a:pt x="20971" y="14637"/>
                </a:cubicBezTo>
                <a:cubicBezTo>
                  <a:pt x="20086" y="13898"/>
                  <a:pt x="19447" y="12932"/>
                  <a:pt x="19183" y="11888"/>
                </a:cubicBezTo>
                <a:cubicBezTo>
                  <a:pt x="18915" y="10846"/>
                  <a:pt x="19029" y="9731"/>
                  <a:pt x="19498" y="8744"/>
                </a:cubicBezTo>
                <a:cubicBezTo>
                  <a:pt x="19731" y="8250"/>
                  <a:pt x="20049" y="7787"/>
                  <a:pt x="20437" y="7375"/>
                </a:cubicBezTo>
                <a:cubicBezTo>
                  <a:pt x="20631" y="7168"/>
                  <a:pt x="20842" y="6975"/>
                  <a:pt x="21069" y="6796"/>
                </a:cubicBezTo>
                <a:cubicBezTo>
                  <a:pt x="21086" y="6782"/>
                  <a:pt x="21104" y="6768"/>
                  <a:pt x="21121" y="6753"/>
                </a:cubicBezTo>
                <a:cubicBezTo>
                  <a:pt x="21140" y="6737"/>
                  <a:pt x="21177" y="6705"/>
                  <a:pt x="21195" y="6686"/>
                </a:cubicBezTo>
                <a:cubicBezTo>
                  <a:pt x="21240" y="6643"/>
                  <a:pt x="21283" y="6596"/>
                  <a:pt x="21321" y="6544"/>
                </a:cubicBezTo>
                <a:cubicBezTo>
                  <a:pt x="21399" y="6442"/>
                  <a:pt x="21460" y="6324"/>
                  <a:pt x="21494" y="6197"/>
                </a:cubicBezTo>
                <a:cubicBezTo>
                  <a:pt x="21566" y="5944"/>
                  <a:pt x="21522" y="5678"/>
                  <a:pt x="21405" y="5461"/>
                </a:cubicBezTo>
                <a:cubicBezTo>
                  <a:pt x="21288" y="5243"/>
                  <a:pt x="21103" y="5063"/>
                  <a:pt x="20865" y="4939"/>
                </a:cubicBezTo>
                <a:cubicBezTo>
                  <a:pt x="20628" y="4815"/>
                  <a:pt x="20329" y="4759"/>
                  <a:pt x="20048" y="4795"/>
                </a:cubicBezTo>
                <a:cubicBezTo>
                  <a:pt x="19978" y="4804"/>
                  <a:pt x="19909" y="4817"/>
                  <a:pt x="19844" y="4835"/>
                </a:cubicBezTo>
                <a:cubicBezTo>
                  <a:pt x="19803" y="4846"/>
                  <a:pt x="19762" y="4858"/>
                  <a:pt x="19722" y="4869"/>
                </a:cubicBezTo>
                <a:cubicBezTo>
                  <a:pt x="19653" y="4888"/>
                  <a:pt x="19578" y="4908"/>
                  <a:pt x="19506" y="4926"/>
                </a:cubicBezTo>
                <a:cubicBezTo>
                  <a:pt x="19359" y="4961"/>
                  <a:pt x="19210" y="4992"/>
                  <a:pt x="19061" y="5018"/>
                </a:cubicBezTo>
                <a:cubicBezTo>
                  <a:pt x="18464" y="5122"/>
                  <a:pt x="17850" y="5149"/>
                  <a:pt x="17247" y="5096"/>
                </a:cubicBezTo>
                <a:cubicBezTo>
                  <a:pt x="16038" y="4993"/>
                  <a:pt x="14879" y="4552"/>
                  <a:pt x="13962" y="3850"/>
                </a:cubicBezTo>
                <a:cubicBezTo>
                  <a:pt x="13042" y="3152"/>
                  <a:pt x="12373" y="2202"/>
                  <a:pt x="12076" y="1166"/>
                </a:cubicBezTo>
                <a:cubicBezTo>
                  <a:pt x="12058" y="1101"/>
                  <a:pt x="12040" y="1035"/>
                  <a:pt x="12024" y="970"/>
                </a:cubicBezTo>
                <a:cubicBezTo>
                  <a:pt x="12015" y="933"/>
                  <a:pt x="12007" y="897"/>
                  <a:pt x="11999" y="860"/>
                </a:cubicBezTo>
                <a:cubicBezTo>
                  <a:pt x="11996" y="851"/>
                  <a:pt x="11993" y="842"/>
                  <a:pt x="11991" y="833"/>
                </a:cubicBezTo>
                <a:cubicBezTo>
                  <a:pt x="11985" y="814"/>
                  <a:pt x="11981" y="795"/>
                  <a:pt x="11975" y="776"/>
                </a:cubicBezTo>
                <a:cubicBezTo>
                  <a:pt x="11964" y="744"/>
                  <a:pt x="11952" y="714"/>
                  <a:pt x="11938" y="683"/>
                </a:cubicBezTo>
                <a:cubicBezTo>
                  <a:pt x="11830" y="436"/>
                  <a:pt x="11599" y="233"/>
                  <a:pt x="11351" y="127"/>
                </a:cubicBezTo>
                <a:cubicBezTo>
                  <a:pt x="11102" y="18"/>
                  <a:pt x="10837" y="-17"/>
                  <a:pt x="10576" y="7"/>
                </a:cubicBezTo>
                <a:close/>
                <a:moveTo>
                  <a:pt x="10690" y="939"/>
                </a:moveTo>
                <a:cubicBezTo>
                  <a:pt x="10756" y="932"/>
                  <a:pt x="10831" y="943"/>
                  <a:pt x="10877" y="965"/>
                </a:cubicBezTo>
                <a:cubicBezTo>
                  <a:pt x="10925" y="987"/>
                  <a:pt x="10938" y="1005"/>
                  <a:pt x="10951" y="1030"/>
                </a:cubicBezTo>
                <a:cubicBezTo>
                  <a:pt x="10952" y="1034"/>
                  <a:pt x="10955" y="1037"/>
                  <a:pt x="10957" y="1040"/>
                </a:cubicBezTo>
                <a:cubicBezTo>
                  <a:pt x="10959" y="1048"/>
                  <a:pt x="10961" y="1055"/>
                  <a:pt x="10962" y="1063"/>
                </a:cubicBezTo>
                <a:cubicBezTo>
                  <a:pt x="10971" y="1097"/>
                  <a:pt x="10978" y="1132"/>
                  <a:pt x="10986" y="1167"/>
                </a:cubicBezTo>
                <a:cubicBezTo>
                  <a:pt x="11004" y="1244"/>
                  <a:pt x="11024" y="1321"/>
                  <a:pt x="11046" y="1397"/>
                </a:cubicBezTo>
                <a:cubicBezTo>
                  <a:pt x="11396" y="2620"/>
                  <a:pt x="12185" y="3739"/>
                  <a:pt x="13268" y="4560"/>
                </a:cubicBezTo>
                <a:cubicBezTo>
                  <a:pt x="13808" y="4971"/>
                  <a:pt x="14419" y="5310"/>
                  <a:pt x="15076" y="5559"/>
                </a:cubicBezTo>
                <a:cubicBezTo>
                  <a:pt x="15732" y="5808"/>
                  <a:pt x="16433" y="5965"/>
                  <a:pt x="17142" y="6027"/>
                </a:cubicBezTo>
                <a:cubicBezTo>
                  <a:pt x="17851" y="6091"/>
                  <a:pt x="18569" y="6058"/>
                  <a:pt x="19267" y="5936"/>
                </a:cubicBezTo>
                <a:cubicBezTo>
                  <a:pt x="19441" y="5906"/>
                  <a:pt x="19615" y="5871"/>
                  <a:pt x="19786" y="5830"/>
                </a:cubicBezTo>
                <a:cubicBezTo>
                  <a:pt x="19872" y="5809"/>
                  <a:pt x="19955" y="5788"/>
                  <a:pt x="20044" y="5763"/>
                </a:cubicBezTo>
                <a:cubicBezTo>
                  <a:pt x="20082" y="5753"/>
                  <a:pt x="20119" y="5741"/>
                  <a:pt x="20157" y="5731"/>
                </a:cubicBezTo>
                <a:cubicBezTo>
                  <a:pt x="20170" y="5727"/>
                  <a:pt x="20182" y="5725"/>
                  <a:pt x="20194" y="5724"/>
                </a:cubicBezTo>
                <a:cubicBezTo>
                  <a:pt x="20240" y="5719"/>
                  <a:pt x="20282" y="5725"/>
                  <a:pt x="20330" y="5749"/>
                </a:cubicBezTo>
                <a:cubicBezTo>
                  <a:pt x="20377" y="5773"/>
                  <a:pt x="20423" y="5816"/>
                  <a:pt x="20447" y="5861"/>
                </a:cubicBezTo>
                <a:cubicBezTo>
                  <a:pt x="20471" y="5907"/>
                  <a:pt x="20472" y="5946"/>
                  <a:pt x="20464" y="5976"/>
                </a:cubicBezTo>
                <a:cubicBezTo>
                  <a:pt x="20460" y="5992"/>
                  <a:pt x="20451" y="6007"/>
                  <a:pt x="20437" y="6026"/>
                </a:cubicBezTo>
                <a:cubicBezTo>
                  <a:pt x="20430" y="6035"/>
                  <a:pt x="20422" y="6045"/>
                  <a:pt x="20412" y="6055"/>
                </a:cubicBezTo>
                <a:cubicBezTo>
                  <a:pt x="20408" y="6058"/>
                  <a:pt x="20404" y="6063"/>
                  <a:pt x="20400" y="6067"/>
                </a:cubicBezTo>
                <a:cubicBezTo>
                  <a:pt x="20387" y="6077"/>
                  <a:pt x="20374" y="6087"/>
                  <a:pt x="20361" y="6098"/>
                </a:cubicBezTo>
                <a:cubicBezTo>
                  <a:pt x="20096" y="6307"/>
                  <a:pt x="19848" y="6534"/>
                  <a:pt x="19620" y="6776"/>
                </a:cubicBezTo>
                <a:cubicBezTo>
                  <a:pt x="19166" y="7259"/>
                  <a:pt x="18792" y="7802"/>
                  <a:pt x="18518" y="8384"/>
                </a:cubicBezTo>
                <a:cubicBezTo>
                  <a:pt x="17967" y="9545"/>
                  <a:pt x="17832" y="10861"/>
                  <a:pt x="18149" y="12092"/>
                </a:cubicBezTo>
                <a:cubicBezTo>
                  <a:pt x="18461" y="13325"/>
                  <a:pt x="19212" y="14457"/>
                  <a:pt x="20242" y="15317"/>
                </a:cubicBezTo>
                <a:cubicBezTo>
                  <a:pt x="20298" y="15362"/>
                  <a:pt x="20351" y="15407"/>
                  <a:pt x="20406" y="15453"/>
                </a:cubicBezTo>
                <a:cubicBezTo>
                  <a:pt x="20424" y="15469"/>
                  <a:pt x="20435" y="15481"/>
                  <a:pt x="20441" y="15494"/>
                </a:cubicBezTo>
                <a:cubicBezTo>
                  <a:pt x="20452" y="15517"/>
                  <a:pt x="20457" y="15552"/>
                  <a:pt x="20441" y="15604"/>
                </a:cubicBezTo>
                <a:cubicBezTo>
                  <a:pt x="20425" y="15654"/>
                  <a:pt x="20383" y="15711"/>
                  <a:pt x="20336" y="15748"/>
                </a:cubicBezTo>
                <a:cubicBezTo>
                  <a:pt x="20287" y="15786"/>
                  <a:pt x="20243" y="15799"/>
                  <a:pt x="20217" y="15799"/>
                </a:cubicBezTo>
                <a:cubicBezTo>
                  <a:pt x="20210" y="15800"/>
                  <a:pt x="20161" y="15791"/>
                  <a:pt x="20161" y="15791"/>
                </a:cubicBezTo>
                <a:cubicBezTo>
                  <a:pt x="20157" y="15790"/>
                  <a:pt x="20001" y="15744"/>
                  <a:pt x="19916" y="15722"/>
                </a:cubicBezTo>
                <a:cubicBezTo>
                  <a:pt x="19745" y="15678"/>
                  <a:pt x="19573" y="15638"/>
                  <a:pt x="19399" y="15605"/>
                </a:cubicBezTo>
                <a:cubicBezTo>
                  <a:pt x="19051" y="15539"/>
                  <a:pt x="18695" y="15496"/>
                  <a:pt x="18339" y="15477"/>
                </a:cubicBezTo>
                <a:cubicBezTo>
                  <a:pt x="16916" y="15396"/>
                  <a:pt x="15467" y="15707"/>
                  <a:pt x="14248" y="16364"/>
                </a:cubicBezTo>
                <a:cubicBezTo>
                  <a:pt x="13023" y="17017"/>
                  <a:pt x="12047" y="18016"/>
                  <a:pt x="11472" y="19165"/>
                </a:cubicBezTo>
                <a:cubicBezTo>
                  <a:pt x="11327" y="19452"/>
                  <a:pt x="11208" y="19748"/>
                  <a:pt x="11112" y="20050"/>
                </a:cubicBezTo>
                <a:cubicBezTo>
                  <a:pt x="11088" y="20126"/>
                  <a:pt x="11065" y="20201"/>
                  <a:pt x="11044" y="20277"/>
                </a:cubicBezTo>
                <a:cubicBezTo>
                  <a:pt x="11024" y="20349"/>
                  <a:pt x="11002" y="20449"/>
                  <a:pt x="10992" y="20490"/>
                </a:cubicBezTo>
                <a:cubicBezTo>
                  <a:pt x="10984" y="20517"/>
                  <a:pt x="10966" y="20544"/>
                  <a:pt x="10920" y="20575"/>
                </a:cubicBezTo>
                <a:cubicBezTo>
                  <a:pt x="10874" y="20606"/>
                  <a:pt x="10803" y="20629"/>
                  <a:pt x="10739" y="20632"/>
                </a:cubicBezTo>
                <a:cubicBezTo>
                  <a:pt x="10674" y="20636"/>
                  <a:pt x="10625" y="20620"/>
                  <a:pt x="10603" y="20606"/>
                </a:cubicBezTo>
                <a:cubicBezTo>
                  <a:pt x="10582" y="20593"/>
                  <a:pt x="10562" y="20572"/>
                  <a:pt x="10545" y="20521"/>
                </a:cubicBezTo>
                <a:cubicBezTo>
                  <a:pt x="10544" y="20518"/>
                  <a:pt x="10537" y="20497"/>
                  <a:pt x="10535" y="20488"/>
                </a:cubicBezTo>
                <a:cubicBezTo>
                  <a:pt x="10531" y="20472"/>
                  <a:pt x="10529" y="20456"/>
                  <a:pt x="10525" y="20440"/>
                </a:cubicBezTo>
                <a:cubicBezTo>
                  <a:pt x="10516" y="20401"/>
                  <a:pt x="10505" y="20363"/>
                  <a:pt x="10496" y="20325"/>
                </a:cubicBezTo>
                <a:cubicBezTo>
                  <a:pt x="10477" y="20248"/>
                  <a:pt x="10457" y="20171"/>
                  <a:pt x="10434" y="20095"/>
                </a:cubicBezTo>
                <a:cubicBezTo>
                  <a:pt x="10072" y="18874"/>
                  <a:pt x="9270" y="17762"/>
                  <a:pt x="8179" y="16951"/>
                </a:cubicBezTo>
                <a:cubicBezTo>
                  <a:pt x="7092" y="16135"/>
                  <a:pt x="5714" y="15623"/>
                  <a:pt x="4293" y="15509"/>
                </a:cubicBezTo>
                <a:cubicBezTo>
                  <a:pt x="3583" y="15451"/>
                  <a:pt x="2864" y="15490"/>
                  <a:pt x="2167" y="15619"/>
                </a:cubicBezTo>
                <a:cubicBezTo>
                  <a:pt x="1992" y="15652"/>
                  <a:pt x="1819" y="15689"/>
                  <a:pt x="1648" y="15732"/>
                </a:cubicBezTo>
                <a:cubicBezTo>
                  <a:pt x="1605" y="15743"/>
                  <a:pt x="1562" y="15755"/>
                  <a:pt x="1519" y="15767"/>
                </a:cubicBezTo>
                <a:cubicBezTo>
                  <a:pt x="1385" y="15804"/>
                  <a:pt x="1252" y="15803"/>
                  <a:pt x="1169" y="15677"/>
                </a:cubicBezTo>
                <a:cubicBezTo>
                  <a:pt x="1064" y="15516"/>
                  <a:pt x="1175" y="15420"/>
                  <a:pt x="1199" y="15401"/>
                </a:cubicBezTo>
                <a:cubicBezTo>
                  <a:pt x="1231" y="15374"/>
                  <a:pt x="1263" y="15347"/>
                  <a:pt x="1296" y="15321"/>
                </a:cubicBezTo>
                <a:cubicBezTo>
                  <a:pt x="1554" y="15104"/>
                  <a:pt x="1794" y="14872"/>
                  <a:pt x="2013" y="14624"/>
                </a:cubicBezTo>
                <a:cubicBezTo>
                  <a:pt x="2451" y="14129"/>
                  <a:pt x="2806" y="13573"/>
                  <a:pt x="3059" y="12985"/>
                </a:cubicBezTo>
                <a:cubicBezTo>
                  <a:pt x="3570" y="11808"/>
                  <a:pt x="3690" y="10516"/>
                  <a:pt x="3374" y="9321"/>
                </a:cubicBezTo>
                <a:cubicBezTo>
                  <a:pt x="3218" y="8723"/>
                  <a:pt x="2957" y="8147"/>
                  <a:pt x="2596" y="7620"/>
                </a:cubicBezTo>
                <a:cubicBezTo>
                  <a:pt x="2237" y="7093"/>
                  <a:pt x="1772" y="6610"/>
                  <a:pt x="1237" y="6202"/>
                </a:cubicBezTo>
                <a:cubicBezTo>
                  <a:pt x="1226" y="6214"/>
                  <a:pt x="1214" y="6225"/>
                  <a:pt x="1202" y="6237"/>
                </a:cubicBezTo>
                <a:lnTo>
                  <a:pt x="1200" y="6237"/>
                </a:lnTo>
                <a:cubicBezTo>
                  <a:pt x="1212" y="6225"/>
                  <a:pt x="1224" y="6213"/>
                  <a:pt x="1235" y="6201"/>
                </a:cubicBezTo>
                <a:cubicBezTo>
                  <a:pt x="1159" y="6143"/>
                  <a:pt x="1110" y="6084"/>
                  <a:pt x="1088" y="6034"/>
                </a:cubicBezTo>
                <a:cubicBezTo>
                  <a:pt x="1066" y="5985"/>
                  <a:pt x="1066" y="5946"/>
                  <a:pt x="1076" y="5912"/>
                </a:cubicBezTo>
                <a:cubicBezTo>
                  <a:pt x="1087" y="5879"/>
                  <a:pt x="1112" y="5849"/>
                  <a:pt x="1144" y="5830"/>
                </a:cubicBezTo>
                <a:cubicBezTo>
                  <a:pt x="1177" y="5812"/>
                  <a:pt x="1215" y="5802"/>
                  <a:pt x="1274" y="5806"/>
                </a:cubicBezTo>
                <a:cubicBezTo>
                  <a:pt x="1304" y="5809"/>
                  <a:pt x="1337" y="5813"/>
                  <a:pt x="1375" y="5827"/>
                </a:cubicBezTo>
                <a:cubicBezTo>
                  <a:pt x="1413" y="5840"/>
                  <a:pt x="1452" y="5854"/>
                  <a:pt x="1490" y="5866"/>
                </a:cubicBezTo>
                <a:cubicBezTo>
                  <a:pt x="1532" y="5880"/>
                  <a:pt x="1573" y="5892"/>
                  <a:pt x="1614" y="5906"/>
                </a:cubicBezTo>
                <a:cubicBezTo>
                  <a:pt x="1783" y="5958"/>
                  <a:pt x="1954" y="6002"/>
                  <a:pt x="2126" y="6039"/>
                </a:cubicBezTo>
                <a:cubicBezTo>
                  <a:pt x="2469" y="6113"/>
                  <a:pt x="2817" y="6157"/>
                  <a:pt x="3166" y="6173"/>
                </a:cubicBezTo>
                <a:cubicBezTo>
                  <a:pt x="4564" y="6236"/>
                  <a:pt x="5943" y="5861"/>
                  <a:pt x="7166" y="5228"/>
                </a:cubicBezTo>
                <a:cubicBezTo>
                  <a:pt x="8399" y="4590"/>
                  <a:pt x="9395" y="3609"/>
                  <a:pt x="9989" y="2465"/>
                </a:cubicBezTo>
                <a:cubicBezTo>
                  <a:pt x="10138" y="2179"/>
                  <a:pt x="10261" y="1883"/>
                  <a:pt x="10360" y="1581"/>
                </a:cubicBezTo>
                <a:cubicBezTo>
                  <a:pt x="10410" y="1429"/>
                  <a:pt x="10452" y="1280"/>
                  <a:pt x="10490" y="1123"/>
                </a:cubicBezTo>
                <a:cubicBezTo>
                  <a:pt x="10494" y="1105"/>
                  <a:pt x="10499" y="1087"/>
                  <a:pt x="10504" y="1069"/>
                </a:cubicBezTo>
                <a:cubicBezTo>
                  <a:pt x="10505" y="1064"/>
                  <a:pt x="10506" y="1059"/>
                  <a:pt x="10508" y="1054"/>
                </a:cubicBezTo>
                <a:cubicBezTo>
                  <a:pt x="10508" y="1051"/>
                  <a:pt x="10509" y="1048"/>
                  <a:pt x="10510" y="1045"/>
                </a:cubicBezTo>
                <a:cubicBezTo>
                  <a:pt x="10513" y="1036"/>
                  <a:pt x="10516" y="1028"/>
                  <a:pt x="10519" y="1021"/>
                </a:cubicBezTo>
                <a:cubicBezTo>
                  <a:pt x="10527" y="1008"/>
                  <a:pt x="10534" y="999"/>
                  <a:pt x="10547" y="989"/>
                </a:cubicBezTo>
                <a:cubicBezTo>
                  <a:pt x="10570" y="968"/>
                  <a:pt x="10623" y="945"/>
                  <a:pt x="10690" y="939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10" id="10"/>
          <p:cNvSpPr/>
          <p:nvPr/>
        </p:nvSpPr>
        <p:spPr>
          <a:xfrm>
            <a:off x="6797317" y="2643561"/>
            <a:ext cx="597558" cy="571436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</p:spTree>
  </p:cSld>
  <p:clrMapOvr>
    <a:masterClrMapping/>
  </p:clrMapOvr>
  <p:transition spd="slow">
    <p:checker dir="horz"/>
  </p:transition>
  <p:timing>
    <p:tnLst>
      <p:par>
        <p:cTn id="22928" dur="indefinite" repeatCount="1000" spd="100%" accel="0%" decel="0%" restart="never" nodeType="tmRoot">
          <p:childTnLst>
            <p:seq concurrent="true" nextAc="seek">
              <p:cTn id="22929" dur="indefinite" repeatCount="1000" spd="100%" accel="0%" decel="0%" nodeType="mainSeq">
                <p:childTnLst>
                  <p:par>
                    <p:cTn id="22930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22931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22932" presetID="8" presetClass="entr" presetSubtype="32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diamond(out)" transition="in">
                                      <p:cBhvr>
                                        <p:cTn id="22933" dur="1000" repeatCount="1000" spd="100%" accel="0%" decel="0%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34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35" presetID="26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37" dur="911" repeatCount="1000" spd="100%" accel="0%" decel="0%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38" dur="332" repeatCount="1000" spd="100%" accel="0%" decel="0%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39" dur="332" repeatCount="1000" spd="100%" accel="0%" decel="0%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40" dur="166" repeatCount="1000" spd="100%" accel="0%" decel="0%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41" dur="82" repeatCount="1000" spd="100%" accel="0%" decel="0%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in">
                                      <p:cBhvr>
                                        <p:cTn id="22936" dur="290" repeatCount="1000" spd="100%" accel="0%" decel="0%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942" dur="13" repeatCount="1000" spd="100%" accel="0%" decel="0%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943" dur="83" repeatCount="1000" spd="100%" accel="0%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44" dur="13" repeatCount="1000" spd="100%" accel="0%" decel="0%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repeatCount="1000" spd="100%" accel="0%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 repeatCount="1000" spd="100%" accel="0%" decel="0%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repeatCount="1000" spd="100%" accel="0%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 repeatCount="1000" spd="100%" accel="0%" decel="0%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repeatCount="1000" spd="100%" accel="0%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945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46" presetID="55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48" dur="1000" repeatCount="1000" spd="100%" accel="0%" decel="0%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49" dur="1000" repeatCount="1000" spd="100%" accel="0%" decel="0%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id="22947" dur="1000" repeatCount="1000" spd="100%" accel="0%" decel="0%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50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51" presetID="49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53" dur="1000" repeatCount="1000" spd="100%" accel="0%" decel="0%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54" dur="1000" repeatCount="1000" spd="100%" accel="0%" decel="0%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55" dur="1000" repeatCount="1000" spd="100%" accel="0%" decel="0%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360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id="22952" dur="1000" repeatCount="1000" spd="100%" accel="0%" decel="0%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56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57" presetID="42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59" dur="1000" repeatCount="1000" spd="100%" accel="0%" decel="0%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60" dur="1000" repeatCount="1000" spd="100%" accel="0%" decel="0%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.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id="22958" dur="1000" repeatCount="1000" spd="100%" accel="0%" decel="0%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61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5.jpe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0" y="-106951"/>
            <a:ext cx="12192000" cy="6858000"/>
          </a:xfrm>
          <a:prstGeom prst="rect">
            <a:avLst/>
          </a:prstGeom>
        </p:spPr>
      </p:pic>
      <p:pic>
        <p:nvPicPr>
          <p:cNvPr name="image6.png" id="3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12680" y="4312920"/>
            <a:ext cx="1386840" cy="1661160"/>
          </a:xfrm>
          <a:prstGeom prst="rect">
            <a:avLst/>
          </a:prstGeom>
        </p:spPr>
      </p:pic>
      <p:pic>
        <p:nvPicPr>
          <p:cNvPr name="image7.png" id="4"/>
          <p:cNvPicPr>
            <a:picLocks noChangeAspect="true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365612">
            <a:off x="8326577" y="981825"/>
            <a:ext cx="2610205" cy="312650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7548236" y="3982164"/>
            <a:ext cx="2083443" cy="221599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true" i="false" sz="13800" baseline="0" u="none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04.</a:t>
            </a:r>
            <a:endParaRPr lang="en-US" sz="1100"/>
          </a:p>
        </p:txBody>
      </p:sp>
      <p:grpSp>
        <p:nvGrpSpPr>
          <p:cNvPr name="Group 6" id="6"/>
          <p:cNvGrpSpPr/>
          <p:nvPr/>
        </p:nvGrpSpPr>
        <p:grpSpPr>
          <a:xfrm rot="5400000">
            <a:off x="1400642" y="321209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name="AutoShape 7" id="7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8" id="8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9" id="9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TextBox 10" id="10"/>
          <p:cNvSpPr txBox="true"/>
          <p:nvPr/>
        </p:nvSpPr>
        <p:spPr>
          <a:xfrm>
            <a:off x="2436447" y="3479232"/>
            <a:ext cx="7576233" cy="64633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3600" baseline="0" u="none" altLang="en-US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Case Studies</a:t>
            </a:r>
            <a:endParaRPr lang="en-US" sz="1100"/>
          </a:p>
        </p:txBody>
      </p:sp>
    </p:spTree>
  </p:cSld>
  <p:clrMapOvr>
    <a:masterClrMapping/>
  </p:clrMapOvr>
  <p:transition spd="slow">
    <p:blinds dir="horz"/>
  </p:transition>
  <p:timing>
    <p:tnLst>
      <p:par>
        <p:cTn id="24988" dur="indefinite" repeatCount="1000" spd="100%" accel="0%" decel="0%" restart="never" nodeType="tmRoot">
          <p:childTnLst>
            <p:seq concurrent="true" nextAc="seek">
              <p:cTn id="24989" dur="indefinite" repeatCount="1000" spd="100%" accel="0%" decel="0%" nodeType="mainSeq">
                <p:childTnLst>
                  <p:par>
                    <p:cTn id="24990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24991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24992" presetID="24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to="" valueType="num">
                                      <p:cBhvr>
                                        <p:cTn id="24993" dur="1" repeatCount="1000" spd="100%" accel="0%" decel="0%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24994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95" presetID="2" presetClass="entr" presetSubtype="4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996" dur="1000" repeatCount="1000" spd="100%" accel="0%" decel="0%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97" dur="1000" repeatCount="1000" spd="100%" accel="0%" decel="0%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1+#ppt_h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98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5.jpe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6200000">
            <a:off x="5334000" y="-12700"/>
            <a:ext cx="6858000" cy="6858000"/>
          </a:xfrm>
          <a:prstGeom prst="rect">
            <a:avLst/>
          </a:prstGeom>
        </p:spPr>
      </p:pic>
      <p:pic>
        <p:nvPicPr>
          <p:cNvPr name="image5.jpeg" id="3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0" y="0"/>
            <a:ext cx="6858000" cy="6858000"/>
          </a:xfrm>
          <a:prstGeom prst="rect">
            <a:avLst/>
          </a:prstGeom>
        </p:spPr>
      </p:pic>
      <p:pic>
        <p:nvPicPr>
          <p:cNvPr name="image9.png" id="4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568558">
            <a:off x="-45720" y="8468"/>
            <a:ext cx="1219200" cy="146036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false" i="false" sz="3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Successful Applications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>
            <a:off x="1622420" y="2388214"/>
            <a:ext cx="4145533" cy="2767986"/>
          </a:xfrm>
          <a:prstGeom prst="roundRect">
            <a:avLst>
              <a:gd name="adj" fmla="val 3000"/>
            </a:avLst>
          </a:prstGeom>
          <a:solidFill>
            <a:srgbClr val="FFFFFF">
              <a:alpha val="70000"/>
            </a:srgbClr>
          </a:solidFill>
          <a:ln cap="flat" cmpd="sng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cxnSp>
        <p:nvCxnSpPr>
          <p:cNvPr name="Connector 7" id="7"/>
          <p:cNvCxnSpPr/>
          <p:nvPr/>
        </p:nvCxnSpPr>
        <p:spPr>
          <a:xfrm>
            <a:off x="1950099" y="3148673"/>
            <a:ext cx="3337088" cy="0"/>
          </a:xfrm>
          <a:prstGeom prst="line">
            <a:avLst/>
          </a:prstGeom>
          <a:ln w="9525" cap="flat" cmpd="sng">
            <a:solidFill>
              <a:srgbClr val="000000">
                <a:alpha val="20000"/>
                <a:lumMod val="50000"/>
                <a:lumOff val="50000"/>
              </a:srgbClr>
            </a:solidFill>
            <a:prstDash val="solid"/>
          </a:ln>
        </p:spPr>
      </p:cxnSp>
      <p:sp>
        <p:nvSpPr>
          <p:cNvPr name="TextBox 8" id="8"/>
          <p:cNvSpPr txBox="true"/>
          <p:nvPr/>
        </p:nvSpPr>
        <p:spPr>
          <a:xfrm>
            <a:off x="4483191" y="2134338"/>
            <a:ext cx="1418311" cy="478020"/>
          </a:xfrm>
          <a:prstGeom prst="roundRect">
            <a:avLst>
              <a:gd name="adj" fmla="val 0"/>
            </a:avLst>
          </a:prstGeom>
          <a:noFill/>
          <a:ln cap="rnd" cmpd="sng">
            <a:prstDash val="solid"/>
          </a:ln>
        </p:spPr>
        <p:txBody>
          <a:bodyPr anchor="ctr" rtlCol="false" vert="horz" rot="0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2800" baseline="0" u="none">
                <a:solidFill>
                  <a:schemeClr val="lt1"/>
                </a:solidFill>
                <a:latin typeface="Calibri"/>
                <a:ea typeface="Calibri"/>
              </a:rPr>
              <a:t>01.</a:t>
            </a:r>
            <a:endParaRPr lang="en-US" sz="1100"/>
          </a:p>
        </p:txBody>
      </p:sp>
      <p:sp>
        <p:nvSpPr>
          <p:cNvPr name="AutoShape 9" id="9"/>
          <p:cNvSpPr/>
          <p:nvPr/>
        </p:nvSpPr>
        <p:spPr>
          <a:xfrm>
            <a:off x="6345386" y="2340180"/>
            <a:ext cx="4145533" cy="2767986"/>
          </a:xfrm>
          <a:prstGeom prst="roundRect">
            <a:avLst>
              <a:gd name="adj" fmla="val 3000"/>
            </a:avLst>
          </a:prstGeom>
          <a:solidFill>
            <a:srgbClr val="FFFFFF">
              <a:alpha val="70000"/>
            </a:srgbClr>
          </a:solidFill>
          <a:ln cap="flat" cmpd="sng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cxnSp>
        <p:nvCxnSpPr>
          <p:cNvPr name="Connector 10" id="10"/>
          <p:cNvCxnSpPr/>
          <p:nvPr/>
        </p:nvCxnSpPr>
        <p:spPr>
          <a:xfrm>
            <a:off x="6673065" y="3100639"/>
            <a:ext cx="3337088" cy="0"/>
          </a:xfrm>
          <a:prstGeom prst="line">
            <a:avLst/>
          </a:prstGeom>
          <a:ln w="9525" cap="flat" cmpd="sng">
            <a:solidFill>
              <a:srgbClr val="000000">
                <a:alpha val="20000"/>
                <a:lumMod val="50000"/>
                <a:lumOff val="50000"/>
              </a:srgbClr>
            </a:solidFill>
            <a:prstDash val="solid"/>
          </a:ln>
        </p:spPr>
      </p:cxnSp>
      <p:sp>
        <p:nvSpPr>
          <p:cNvPr name="TextBox 11" id="11"/>
          <p:cNvSpPr txBox="true"/>
          <p:nvPr/>
        </p:nvSpPr>
        <p:spPr>
          <a:xfrm>
            <a:off x="9148016" y="2086304"/>
            <a:ext cx="1418311" cy="478020"/>
          </a:xfrm>
          <a:prstGeom prst="roundRect">
            <a:avLst>
              <a:gd name="adj" fmla="val 0"/>
            </a:avLst>
          </a:prstGeom>
          <a:noFill/>
          <a:ln cap="rnd" cmpd="sng">
            <a:prstDash val="solid"/>
          </a:ln>
        </p:spPr>
        <p:txBody>
          <a:bodyPr anchor="ctr" rtlCol="false" vert="horz" rot="0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2800" baseline="0" u="none">
                <a:solidFill>
                  <a:schemeClr val="lt1"/>
                </a:solidFill>
                <a:latin typeface="Calibri"/>
                <a:ea typeface="Calibri"/>
              </a:rPr>
              <a:t>02.</a:t>
            </a:r>
            <a:endParaRPr lang="en-US" sz="1100"/>
          </a:p>
        </p:txBody>
      </p:sp>
      <p:sp>
        <p:nvSpPr>
          <p:cNvPr name="TextBox 12" id="12"/>
          <p:cNvSpPr txBox="true"/>
          <p:nvPr/>
        </p:nvSpPr>
        <p:spPr>
          <a:xfrm>
            <a:off x="1796542" y="2707904"/>
            <a:ext cx="3698035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000000">
                    <a:lumMod val="95000"/>
                    <a:lumOff val="5000"/>
                  </a:srgbClr>
                </a:solidFill>
                <a:latin typeface="三极准柔宋"/>
                <a:ea typeface="三极准柔宋"/>
              </a:rPr>
              <a:t>Use in Sports Analytics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6567585" y="2707904"/>
            <a:ext cx="3649958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000000">
                    <a:lumMod val="95000"/>
                    <a:lumOff val="5000"/>
                  </a:srgbClr>
                </a:solidFill>
                <a:latin typeface="三极准柔宋"/>
                <a:ea typeface="三极准柔宋"/>
              </a:rPr>
              <a:t>Medical Imaging Enhancements</a:t>
            </a:r>
            <a:endParaRPr lang="en-US" sz="1100"/>
          </a:p>
        </p:txBody>
      </p:sp>
      <p:sp>
        <p:nvSpPr>
          <p:cNvPr name="TextBox 14" id="14"/>
          <p:cNvSpPr txBox="true"/>
          <p:nvPr/>
        </p:nvSpPr>
        <p:spPr>
          <a:xfrm>
            <a:off x="1796542" y="3266488"/>
            <a:ext cx="3698035" cy="1670073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000000">
                    <a:lumMod val="95000"/>
                    <a:lumOff val="5000"/>
                  </a:srgbClr>
                </a:solidFill>
                <a:latin typeface="三极准柔宋"/>
                <a:ea typeface="三极准柔宋"/>
              </a:rPr>
              <a:t>GANs have been successfully implemented for augmenting videos in sports analytics, generating additional training data that assists in player performance analysis.</a:t>
            </a:r>
            <a:endParaRPr lang="en-US" sz="1100"/>
          </a:p>
        </p:txBody>
      </p:sp>
      <p:sp>
        <p:nvSpPr>
          <p:cNvPr name="TextBox 15" id="15"/>
          <p:cNvSpPr txBox="true"/>
          <p:nvPr/>
        </p:nvSpPr>
        <p:spPr>
          <a:xfrm>
            <a:off x="6538558" y="3182983"/>
            <a:ext cx="3698035" cy="1670073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000000">
                    <a:lumMod val="95000"/>
                    <a:lumOff val="5000"/>
                  </a:srgbClr>
                </a:solidFill>
                <a:latin typeface="三极准柔宋"/>
                <a:ea typeface="三极准柔宋"/>
              </a:rPr>
              <a:t>In medical imaging, GANs have provided augmented data to improve training sets for diagnostic models, aiding in the classification of imaging data.</a:t>
            </a:r>
            <a:endParaRPr lang="en-US" sz="1100"/>
          </a:p>
        </p:txBody>
      </p:sp>
    </p:spTree>
  </p:cSld>
  <p:clrMapOvr>
    <a:masterClrMapping/>
  </p:clrMapOvr>
  <p:transition spd="slow">
    <p:comb dir="horz"/>
  </p:transition>
  <p:timing>
    <p:tnLst>
      <p:par>
        <p:cTn id="26170" dur="indefinite" repeatCount="1000" spd="100%" accel="0%" decel="0%" restart="never" nodeType="tmRoot">
          <p:childTnLst>
            <p:seq concurrent="true" nextAc="seek">
              <p:cTn id="26171" dur="indefinite" repeatCount="1000" spd="100%" accel="0%" decel="0%" nodeType="mainSeq">
                <p:childTnLst>
                  <p:par>
                    <p:cTn id="26172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26173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26174" presetID="16" presetClass="entr" presetSubtype="21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barn(inVertical)" transition="in">
                                      <p:cBhvr>
                                        <p:cTn id="26175" dur="500" repeatCount="1000" spd="100%" accel="0%" decel="0%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76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77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78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79" presetID="54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181" dur="1000" repeatCount="1000" spd="100%" accel="0%" decel="0%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82" dur="1000" repeatCount="1000" spd="100%" accel="0%" decel="0%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83" dur="1000" repeatCount="1000" spd="100%" accel="0%" decel="0%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.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84" dur="1000" repeatCount="1000" spd="100%" accel="0%" decel="0%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id="26180" dur="1000" repeatCount="1000" spd="100%" accel="0%" decel="0%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85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86" presetID="45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188" dur="1000" repeatCount="1000" spd="100%" accel="0%" decel="0%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89" dur="1000" repeatCount="1000" spd="100%" accel="0%" decel="0%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id="26187" dur="1000" repeatCount="1000" spd="100%" accel="0%" decel="0%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90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91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92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93" presetID="21" presetClass="entr" presetSubtype="1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wheel(1)" transition="in">
                                      <p:cBhvr>
                                        <p:cTn id="26194" dur="1000" repeatCount="1000" spd="100%" accel="0%" decel="0%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95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96" presetID="2" presetClass="entr" presetSubtype="3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197" dur="1000" repeatCount="1000" spd="100%" accel="0%" decel="0%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1+#ppt_w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98" dur="1000" repeatCount="1000" spd="100%" accel="0%" decel="0%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-#ppt_h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99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635050"/>
            <a:ext cx="12192000" cy="2067014"/>
          </a:xfrm>
          <a:prstGeom prst="rect">
            <a:avLst/>
          </a:prstGeom>
          <a:blipFill>
            <a:blip r:embed="rId2"/>
            <a:srcRect/>
            <a:stretch>
              <a:fillRect t="-394789" l="0" b="-389966" r="0"/>
            </a:stretch>
          </a:blipFill>
          <a:ln cap="flat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3" id="3"/>
          <p:cNvSpPr/>
          <p:nvPr/>
        </p:nvSpPr>
        <p:spPr>
          <a:xfrm>
            <a:off x="0" y="3033441"/>
            <a:ext cx="12192000" cy="668176"/>
          </a:xfrm>
          <a:prstGeom prst="rect">
            <a:avLst/>
          </a:prstGeom>
          <a:solidFill>
            <a:srgbClr val="000000">
              <a:alpha val="73000"/>
            </a:srgbClr>
          </a:solidFill>
          <a:ln cap="flat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grpSp>
        <p:nvGrpSpPr>
          <p:cNvPr name="Group 4" id="4"/>
          <p:cNvGrpSpPr/>
          <p:nvPr/>
        </p:nvGrpSpPr>
        <p:grpSpPr>
          <a:xfrm>
            <a:off x="3601997" y="2390700"/>
            <a:ext cx="1085850" cy="1085850"/>
            <a:chOff x="5729815" y="1707212"/>
            <a:chExt cx="732370" cy="732370"/>
          </a:xfrm>
        </p:grpSpPr>
        <p:sp>
          <p:nvSpPr>
            <p:cNvPr name="AutoShape 5" id="5"/>
            <p:cNvSpPr/>
            <p:nvPr/>
          </p:nvSpPr>
          <p:spPr>
            <a:xfrm>
              <a:off x="5729815" y="1707212"/>
              <a:ext cx="732370" cy="73237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6200000"/>
            </a:gradFill>
            <a:ln cap="flat" cmpd="sng">
              <a:prstDash val="solid"/>
            </a:ln>
          </p:spPr>
          <p:txBody>
            <a:bodyPr vert="horz" rot="0" anchor="ctr" wrap="square" tIns="45720" lIns="91440" bIns="45720" rIns="91440">
              <a:prstTxWarp prst="textNoShape">
                <a:avLst/>
              </a:prstTxWarp>
              <a:normAutofit/>
            </a:bodyPr>
            <a:p>
              <a:pPr algn="ctr" marL="0"/>
            </a:p>
          </p:txBody>
        </p:sp>
        <p:sp>
          <p:nvSpPr>
            <p:cNvPr name="Freeform 6" id="6"/>
            <p:cNvSpPr/>
            <p:nvPr/>
          </p:nvSpPr>
          <p:spPr>
            <a:xfrm>
              <a:off x="5879267" y="1851651"/>
              <a:ext cx="433467" cy="434631"/>
            </a:xfrm>
            <a:custGeom>
              <a:avLst/>
              <a:gdLst/>
              <a:ahLst/>
              <a:cxnLst/>
              <a:rect r="r" b="b" t="t" l="l"/>
              <a:pathLst>
                <a:path w="955" h="959" stroke="true" fill="norm" extrusionOk="true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prstDash val="solid"/>
            </a:ln>
          </p:spPr>
          <p:txBody>
            <a:bodyPr vert="horz" rot="0" anchor="ctr" wrap="square" tIns="45720" lIns="91440" bIns="45720" rIns="91440">
              <a:prstTxWarp prst="textNoShape">
                <a:avLst/>
              </a:prstTxWarp>
              <a:normAutofit/>
            </a:bodyPr>
            <a:p>
              <a:pPr algn="ctr" marL="0"/>
            </a:p>
          </p:txBody>
        </p:sp>
      </p:grpSp>
      <p:grpSp>
        <p:nvGrpSpPr>
          <p:cNvPr name="Group 7" id="7"/>
          <p:cNvGrpSpPr/>
          <p:nvPr/>
        </p:nvGrpSpPr>
        <p:grpSpPr>
          <a:xfrm>
            <a:off x="7231022" y="2390700"/>
            <a:ext cx="1085850" cy="1085850"/>
            <a:chOff x="5729815" y="1707212"/>
            <a:chExt cx="732370" cy="732370"/>
          </a:xfrm>
        </p:grpSpPr>
        <p:sp>
          <p:nvSpPr>
            <p:cNvPr name="AutoShape 8" id="8"/>
            <p:cNvSpPr/>
            <p:nvPr/>
          </p:nvSpPr>
          <p:spPr>
            <a:xfrm>
              <a:off x="5729815" y="1707212"/>
              <a:ext cx="732370" cy="73237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6200000"/>
            </a:gradFill>
            <a:ln cap="flat" cmpd="sng">
              <a:prstDash val="solid"/>
            </a:ln>
          </p:spPr>
          <p:txBody>
            <a:bodyPr vert="horz" rot="0" anchor="ctr" wrap="square" tIns="45720" lIns="91440" bIns="45720" rIns="91440">
              <a:prstTxWarp prst="textNoShape">
                <a:avLst/>
              </a:prstTxWarp>
              <a:normAutofit/>
            </a:bodyPr>
            <a:p>
              <a:pPr algn="ctr" marL="0"/>
            </a:p>
          </p:txBody>
        </p:sp>
        <p:sp>
          <p:nvSpPr>
            <p:cNvPr name="Freeform 9" id="9"/>
            <p:cNvSpPr/>
            <p:nvPr/>
          </p:nvSpPr>
          <p:spPr>
            <a:xfrm>
              <a:off x="5879267" y="1851651"/>
              <a:ext cx="433467" cy="434631"/>
            </a:xfrm>
            <a:custGeom>
              <a:avLst/>
              <a:gdLst/>
              <a:ahLst/>
              <a:cxnLst/>
              <a:rect r="r" b="b" t="t" l="l"/>
              <a:pathLst>
                <a:path w="955" h="959" stroke="true" fill="norm" extrusionOk="true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prstDash val="solid"/>
            </a:ln>
          </p:spPr>
          <p:txBody>
            <a:bodyPr vert="horz" rot="0" anchor="ctr" wrap="square" tIns="45720" lIns="91440" bIns="45720" rIns="91440">
              <a:prstTxWarp prst="textNoShape">
                <a:avLst/>
              </a:prstTxWarp>
              <a:normAutofit/>
            </a:bodyPr>
            <a:p>
              <a:pPr algn="ctr" marL="0"/>
            </a:p>
          </p:txBody>
        </p:sp>
      </p:grpSp>
      <p:cxnSp>
        <p:nvCxnSpPr>
          <p:cNvPr name="Connector 10" id="10"/>
          <p:cNvCxnSpPr/>
          <p:nvPr/>
        </p:nvCxnSpPr>
        <p:spPr>
          <a:xfrm>
            <a:off x="4144922" y="3476550"/>
            <a:ext cx="0" cy="625476"/>
          </a:xfrm>
          <a:prstGeom prst="line">
            <a:avLst/>
          </a:prstGeom>
          <a:ln w="3175" cap="rnd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name="Connector 11" id="11"/>
          <p:cNvCxnSpPr/>
          <p:nvPr/>
        </p:nvCxnSpPr>
        <p:spPr>
          <a:xfrm>
            <a:off x="7773947" y="3476550"/>
            <a:ext cx="0" cy="625476"/>
          </a:xfrm>
          <a:prstGeom prst="line">
            <a:avLst/>
          </a:prstGeom>
          <a:ln w="3175" cap="rnd" cmpd="sng">
            <a:solidFill>
              <a:srgbClr val="FFFFFF">
                <a:lumMod val="75000"/>
              </a:srgbClr>
            </a:solidFill>
            <a:prstDash val="solid"/>
          </a:ln>
        </p:spPr>
      </p:cxnSp>
      <p:grpSp>
        <p:nvGrpSpPr>
          <p:cNvPr name="Group 12" id="12"/>
          <p:cNvGrpSpPr/>
          <p:nvPr/>
        </p:nvGrpSpPr>
        <p:grpSpPr>
          <a:xfrm>
            <a:off x="3882985" y="4102026"/>
            <a:ext cx="523874" cy="523874"/>
            <a:chOff x="5729815" y="1707212"/>
            <a:chExt cx="732370" cy="732370"/>
          </a:xfrm>
        </p:grpSpPr>
        <p:sp>
          <p:nvSpPr>
            <p:cNvPr name="AutoShape 13" id="13"/>
            <p:cNvSpPr/>
            <p:nvPr/>
          </p:nvSpPr>
          <p:spPr>
            <a:xfrm>
              <a:off x="5729815" y="1707212"/>
              <a:ext cx="732370" cy="73237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6200000"/>
            </a:gradFill>
            <a:ln cap="flat" cmpd="sng">
              <a:prstDash val="solid"/>
            </a:ln>
          </p:spPr>
          <p:txBody>
            <a:bodyPr vert="horz" rot="0" anchor="ctr" wrap="square" tIns="45720" lIns="91440" bIns="45720" rIns="91440">
              <a:prstTxWarp prst="textNoShape">
                <a:avLst/>
              </a:prstTxWarp>
              <a:normAutofit/>
            </a:bodyPr>
            <a:p>
              <a:pPr algn="ctr" marL="0"/>
            </a:p>
          </p:txBody>
        </p:sp>
        <p:sp>
          <p:nvSpPr>
            <p:cNvPr name="Freeform 14" id="14"/>
            <p:cNvSpPr/>
            <p:nvPr/>
          </p:nvSpPr>
          <p:spPr>
            <a:xfrm>
              <a:off x="5879267" y="1851651"/>
              <a:ext cx="433467" cy="434631"/>
            </a:xfrm>
            <a:custGeom>
              <a:avLst/>
              <a:gdLst/>
              <a:ahLst/>
              <a:cxnLst/>
              <a:rect r="r" b="b" t="t" l="l"/>
              <a:pathLst>
                <a:path w="955" h="959" stroke="true" fill="norm" extrusionOk="true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prstDash val="solid"/>
            </a:ln>
          </p:spPr>
          <p:txBody>
            <a:bodyPr vert="horz" rot="0" anchor="ctr" wrap="square" tIns="45720" lIns="91440" bIns="45720" rIns="91440">
              <a:prstTxWarp prst="textNoShape">
                <a:avLst/>
              </a:prstTxWarp>
              <a:normAutofit/>
            </a:bodyPr>
            <a:p>
              <a:pPr algn="ctr" marL="0"/>
            </a:p>
          </p:txBody>
        </p:sp>
      </p:grpSp>
      <p:grpSp>
        <p:nvGrpSpPr>
          <p:cNvPr name="Group 15" id="15"/>
          <p:cNvGrpSpPr/>
          <p:nvPr/>
        </p:nvGrpSpPr>
        <p:grpSpPr>
          <a:xfrm>
            <a:off x="7512010" y="4102026"/>
            <a:ext cx="523874" cy="523874"/>
            <a:chOff x="5729815" y="1707212"/>
            <a:chExt cx="732370" cy="732370"/>
          </a:xfrm>
        </p:grpSpPr>
        <p:sp>
          <p:nvSpPr>
            <p:cNvPr name="AutoShape 16" id="16"/>
            <p:cNvSpPr/>
            <p:nvPr/>
          </p:nvSpPr>
          <p:spPr>
            <a:xfrm>
              <a:off x="5729815" y="1707212"/>
              <a:ext cx="732370" cy="73237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6200000"/>
            </a:gradFill>
            <a:ln cap="flat" cmpd="sng">
              <a:prstDash val="solid"/>
            </a:ln>
          </p:spPr>
          <p:txBody>
            <a:bodyPr vert="horz" rot="0" anchor="ctr" wrap="square" tIns="45720" lIns="91440" bIns="45720" rIns="91440">
              <a:prstTxWarp prst="textNoShape">
                <a:avLst/>
              </a:prstTxWarp>
              <a:normAutofit/>
            </a:bodyPr>
            <a:p>
              <a:pPr algn="ctr" marL="0"/>
            </a:p>
          </p:txBody>
        </p:sp>
        <p:sp>
          <p:nvSpPr>
            <p:cNvPr name="Freeform 17" id="17"/>
            <p:cNvSpPr/>
            <p:nvPr/>
          </p:nvSpPr>
          <p:spPr>
            <a:xfrm>
              <a:off x="5879267" y="1851651"/>
              <a:ext cx="433467" cy="434631"/>
            </a:xfrm>
            <a:custGeom>
              <a:avLst/>
              <a:gdLst/>
              <a:ahLst/>
              <a:cxnLst/>
              <a:rect r="r" b="b" t="t" l="l"/>
              <a:pathLst>
                <a:path w="955" h="959" stroke="true" fill="norm" extrusionOk="true">
                  <a:moveTo>
                    <a:pt x="916" y="717"/>
                  </a:moveTo>
                  <a:cubicBezTo>
                    <a:pt x="907" y="699"/>
                    <a:pt x="896" y="696"/>
                    <a:pt x="878" y="690"/>
                  </a:cubicBezTo>
                  <a:cubicBezTo>
                    <a:pt x="800" y="660"/>
                    <a:pt x="731" y="645"/>
                    <a:pt x="654" y="618"/>
                  </a:cubicBezTo>
                  <a:cubicBezTo>
                    <a:pt x="648" y="615"/>
                    <a:pt x="627" y="603"/>
                    <a:pt x="627" y="564"/>
                  </a:cubicBezTo>
                  <a:cubicBezTo>
                    <a:pt x="627" y="550"/>
                    <a:pt x="624" y="541"/>
                    <a:pt x="606" y="541"/>
                  </a:cubicBezTo>
                  <a:cubicBezTo>
                    <a:pt x="600" y="541"/>
                    <a:pt x="603" y="541"/>
                    <a:pt x="600" y="529"/>
                  </a:cubicBezTo>
                  <a:cubicBezTo>
                    <a:pt x="594" y="493"/>
                    <a:pt x="597" y="475"/>
                    <a:pt x="597" y="469"/>
                  </a:cubicBezTo>
                  <a:cubicBezTo>
                    <a:pt x="597" y="463"/>
                    <a:pt x="603" y="460"/>
                    <a:pt x="606" y="457"/>
                  </a:cubicBezTo>
                  <a:cubicBezTo>
                    <a:pt x="633" y="421"/>
                    <a:pt x="639" y="376"/>
                    <a:pt x="639" y="352"/>
                  </a:cubicBezTo>
                  <a:cubicBezTo>
                    <a:pt x="639" y="352"/>
                    <a:pt x="645" y="355"/>
                    <a:pt x="648" y="340"/>
                  </a:cubicBezTo>
                  <a:cubicBezTo>
                    <a:pt x="654" y="326"/>
                    <a:pt x="654" y="320"/>
                    <a:pt x="660" y="302"/>
                  </a:cubicBezTo>
                  <a:cubicBezTo>
                    <a:pt x="666" y="287"/>
                    <a:pt x="666" y="257"/>
                    <a:pt x="648" y="257"/>
                  </a:cubicBezTo>
                  <a:cubicBezTo>
                    <a:pt x="636" y="260"/>
                    <a:pt x="639" y="257"/>
                    <a:pt x="639" y="245"/>
                  </a:cubicBezTo>
                  <a:lnTo>
                    <a:pt x="639" y="143"/>
                  </a:lnTo>
                  <a:cubicBezTo>
                    <a:pt x="636" y="108"/>
                    <a:pt x="615" y="87"/>
                    <a:pt x="597" y="75"/>
                  </a:cubicBezTo>
                  <a:cubicBezTo>
                    <a:pt x="573" y="60"/>
                    <a:pt x="564" y="54"/>
                    <a:pt x="552" y="45"/>
                  </a:cubicBezTo>
                  <a:cubicBezTo>
                    <a:pt x="540" y="36"/>
                    <a:pt x="543" y="27"/>
                    <a:pt x="552" y="15"/>
                  </a:cubicBezTo>
                  <a:cubicBezTo>
                    <a:pt x="558" y="9"/>
                    <a:pt x="567" y="3"/>
                    <a:pt x="570" y="0"/>
                  </a:cubicBezTo>
                  <a:lnTo>
                    <a:pt x="564" y="0"/>
                  </a:lnTo>
                  <a:cubicBezTo>
                    <a:pt x="558" y="0"/>
                    <a:pt x="501" y="9"/>
                    <a:pt x="480" y="15"/>
                  </a:cubicBezTo>
                  <a:cubicBezTo>
                    <a:pt x="436" y="27"/>
                    <a:pt x="394" y="39"/>
                    <a:pt x="358" y="69"/>
                  </a:cubicBezTo>
                  <a:cubicBezTo>
                    <a:pt x="334" y="87"/>
                    <a:pt x="313" y="113"/>
                    <a:pt x="313" y="143"/>
                  </a:cubicBezTo>
                  <a:lnTo>
                    <a:pt x="313" y="245"/>
                  </a:lnTo>
                  <a:cubicBezTo>
                    <a:pt x="313" y="254"/>
                    <a:pt x="313" y="260"/>
                    <a:pt x="301" y="257"/>
                  </a:cubicBezTo>
                  <a:cubicBezTo>
                    <a:pt x="280" y="254"/>
                    <a:pt x="292" y="296"/>
                    <a:pt x="292" y="299"/>
                  </a:cubicBezTo>
                  <a:cubicBezTo>
                    <a:pt x="295" y="314"/>
                    <a:pt x="301" y="326"/>
                    <a:pt x="307" y="343"/>
                  </a:cubicBezTo>
                  <a:cubicBezTo>
                    <a:pt x="310" y="355"/>
                    <a:pt x="316" y="355"/>
                    <a:pt x="316" y="355"/>
                  </a:cubicBezTo>
                  <a:cubicBezTo>
                    <a:pt x="322" y="382"/>
                    <a:pt x="331" y="430"/>
                    <a:pt x="355" y="460"/>
                  </a:cubicBezTo>
                  <a:cubicBezTo>
                    <a:pt x="358" y="463"/>
                    <a:pt x="361" y="469"/>
                    <a:pt x="361" y="475"/>
                  </a:cubicBezTo>
                  <a:cubicBezTo>
                    <a:pt x="358" y="493"/>
                    <a:pt x="358" y="517"/>
                    <a:pt x="355" y="535"/>
                  </a:cubicBezTo>
                  <a:cubicBezTo>
                    <a:pt x="355" y="538"/>
                    <a:pt x="352" y="547"/>
                    <a:pt x="346" y="547"/>
                  </a:cubicBezTo>
                  <a:cubicBezTo>
                    <a:pt x="331" y="547"/>
                    <a:pt x="325" y="558"/>
                    <a:pt x="328" y="570"/>
                  </a:cubicBezTo>
                  <a:cubicBezTo>
                    <a:pt x="328" y="597"/>
                    <a:pt x="310" y="618"/>
                    <a:pt x="301" y="624"/>
                  </a:cubicBezTo>
                  <a:cubicBezTo>
                    <a:pt x="262" y="642"/>
                    <a:pt x="128" y="681"/>
                    <a:pt x="83" y="696"/>
                  </a:cubicBezTo>
                  <a:cubicBezTo>
                    <a:pt x="53" y="705"/>
                    <a:pt x="44" y="714"/>
                    <a:pt x="38" y="726"/>
                  </a:cubicBezTo>
                  <a:lnTo>
                    <a:pt x="0" y="824"/>
                  </a:lnTo>
                  <a:cubicBezTo>
                    <a:pt x="170" y="824"/>
                    <a:pt x="256" y="929"/>
                    <a:pt x="433" y="959"/>
                  </a:cubicBezTo>
                  <a:lnTo>
                    <a:pt x="436" y="959"/>
                  </a:lnTo>
                  <a:lnTo>
                    <a:pt x="388" y="875"/>
                  </a:lnTo>
                  <a:lnTo>
                    <a:pt x="480" y="618"/>
                  </a:lnTo>
                  <a:lnTo>
                    <a:pt x="450" y="556"/>
                  </a:lnTo>
                  <a:lnTo>
                    <a:pt x="510" y="556"/>
                  </a:lnTo>
                  <a:lnTo>
                    <a:pt x="480" y="618"/>
                  </a:lnTo>
                  <a:lnTo>
                    <a:pt x="573" y="875"/>
                  </a:lnTo>
                  <a:lnTo>
                    <a:pt x="516" y="953"/>
                  </a:lnTo>
                  <a:lnTo>
                    <a:pt x="522" y="953"/>
                  </a:lnTo>
                  <a:cubicBezTo>
                    <a:pt x="704" y="923"/>
                    <a:pt x="830" y="818"/>
                    <a:pt x="955" y="818"/>
                  </a:cubicBezTo>
                  <a:lnTo>
                    <a:pt x="916" y="717"/>
                  </a:lnTo>
                  <a:close/>
                  <a:moveTo>
                    <a:pt x="806" y="768"/>
                  </a:moveTo>
                  <a:lnTo>
                    <a:pt x="669" y="768"/>
                  </a:lnTo>
                  <a:lnTo>
                    <a:pt x="669" y="744"/>
                  </a:lnTo>
                  <a:lnTo>
                    <a:pt x="806" y="744"/>
                  </a:lnTo>
                  <a:lnTo>
                    <a:pt x="806" y="768"/>
                  </a:lnTo>
                  <a:close/>
                </a:path>
              </a:pathLst>
            </a:custGeom>
            <a:solidFill>
              <a:srgbClr val="FFFFFF"/>
            </a:solidFill>
            <a:ln cap="flat" cmpd="sng">
              <a:prstDash val="solid"/>
            </a:ln>
          </p:spPr>
          <p:txBody>
            <a:bodyPr vert="horz" rot="0" anchor="ctr" wrap="square" tIns="45720" lIns="91440" bIns="45720" rIns="91440">
              <a:prstTxWarp prst="textNoShape">
                <a:avLst/>
              </a:prstTxWarp>
              <a:normAutofit/>
            </a:bodyPr>
            <a:p>
              <a:pPr algn="ctr" marL="0"/>
            </a:p>
          </p:txBody>
        </p:sp>
      </p:grpSp>
      <p:pic>
        <p:nvPicPr>
          <p:cNvPr name="image9.png" id="18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>
            <a:off x="238660" y="2390700"/>
            <a:ext cx="3363337" cy="58477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r" marL="0">
              <a:defRPr/>
            </a:pPr>
            <a:r>
              <a:rPr lang="zh-CN" b="true" i="false" sz="1600" baseline="0" u="none" altLang="en-US">
                <a:solidFill>
                  <a:srgbClr val="000000">
                    <a:lumMod val="50000"/>
                    <a:lumOff val="50000"/>
                  </a:srgbClr>
                </a:solidFill>
                <a:latin typeface="三极准柔宋"/>
                <a:ea typeface="三极准柔宋"/>
              </a:rPr>
              <a:t>Quality of Generation</a:t>
            </a:r>
            <a:endParaRPr lang="en-US" sz="1100"/>
          </a:p>
        </p:txBody>
      </p:sp>
      <p:sp>
        <p:nvSpPr>
          <p:cNvPr name="TextBox 20" id="20"/>
          <p:cNvSpPr txBox="true"/>
          <p:nvPr/>
        </p:nvSpPr>
        <p:spPr>
          <a:xfrm>
            <a:off x="248144" y="3895697"/>
            <a:ext cx="3363338" cy="2316403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r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One of the major challenges is ensuring the quality of the generated images match or exceed the benchmarks needed for the specific application.</a:t>
            </a:r>
            <a:endParaRPr lang="en-US" sz="1100"/>
          </a:p>
        </p:txBody>
      </p:sp>
      <p:sp>
        <p:nvSpPr>
          <p:cNvPr name="TextBox 21" id="21"/>
          <p:cNvSpPr txBox="true"/>
          <p:nvPr/>
        </p:nvSpPr>
        <p:spPr>
          <a:xfrm>
            <a:off x="8351629" y="2448666"/>
            <a:ext cx="3363337" cy="58477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000000">
                    <a:lumMod val="50000"/>
                    <a:lumOff val="50000"/>
                  </a:srgbClr>
                </a:solidFill>
                <a:latin typeface="三极准柔宋"/>
                <a:ea typeface="三极准柔宋"/>
              </a:rPr>
              <a:t>Computational Requirements</a:t>
            </a:r>
            <a:endParaRPr lang="en-US" sz="1100"/>
          </a:p>
        </p:txBody>
      </p:sp>
      <p:sp>
        <p:nvSpPr>
          <p:cNvPr name="TextBox 22" id="22"/>
          <p:cNvSpPr txBox="true"/>
          <p:nvPr/>
        </p:nvSpPr>
        <p:spPr>
          <a:xfrm>
            <a:off x="8361113" y="3953663"/>
            <a:ext cx="3363338" cy="2316403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Training GANs, especially on video data, requires substantial computational resources, which can be a limiting factor for many researchers and practitioners.</a:t>
            </a:r>
            <a:endParaRPr lang="en-US" sz="1100"/>
          </a:p>
        </p:txBody>
      </p:sp>
      <p:sp>
        <p:nvSpPr>
          <p:cNvPr name="TextBox 23" id="23"/>
          <p:cNvSpPr txBox="true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false" i="false" sz="3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Challenges Faced</a:t>
            </a:r>
            <a:endParaRPr lang="en-US" sz="1100"/>
          </a:p>
        </p:txBody>
      </p:sp>
    </p:spTree>
  </p:cSld>
  <p:clrMapOvr>
    <a:masterClrMapping/>
  </p:clrMapOvr>
  <p:transition spd="slow">
    <p:wipe dir="l"/>
  </p:transition>
  <p:timing>
    <p:tnLst>
      <p:par>
        <p:cTn id="28801" dur="indefinite" repeatCount="1000" spd="100%" accel="0%" decel="0%" restart="never" nodeType="tmRoot">
          <p:childTnLst>
            <p:seq concurrent="true" nextAc="seek">
              <p:cTn id="28802" dur="indefinite" repeatCount="1000" spd="100%" accel="0%" decel="0%" nodeType="mainSeq">
                <p:childTnLst>
                  <p:par>
                    <p:cTn id="28803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28804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28805" presetID="23" presetClass="entr" presetSubtype="32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806" dur="500" repeatCount="1000" spd="100%" accel="0%" decel="0%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4*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07" dur="500" repeatCount="1000" spd="100%" accel="0%" decel="0%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4*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08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09" presetID="17" presetClass="entr" presetSubtype="1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10" dur="500" repeatCount="1000" spd="100%" accel="0%" decel="0%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11" dur="500" repeatCount="1000" spd="100%" accel="0%" decel="0%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12" dur="500" repeatCount="1000" spd="100%" accel="0%" decel="0%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13" dur="500" repeatCount="1000" spd="100%" accel="0%" decel="0%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28814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15" presetID="2" presetClass="entr" presetSubtype="8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16" dur="1000" repeatCount="1000" spd="100%" accel="0%" decel="0%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-#ppt_w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17" dur="1000" repeatCount="1000" spd="100%" accel="0%" decel="0%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18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19" presetID="7" presetClass="entr" presetSubtype="1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20" dur="2000" repeatCount="1000" spd="100%" accel="0%" decel="0%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21" dur="2000" repeatCount="1000" spd="100%" accel="0%" decel="0%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-#ppt_h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22" dur="2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23" presetID="23" presetClass="entr" presetSubtype="32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824" dur="500" repeatCount="1000" spd="100%" accel="0%" decel="0%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4*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25" dur="500" repeatCount="1000" spd="100%" accel="0%" decel="0%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4*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26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5.jpe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0" y="-106951"/>
            <a:ext cx="12192000" cy="6858000"/>
          </a:xfrm>
          <a:prstGeom prst="rect">
            <a:avLst/>
          </a:prstGeom>
        </p:spPr>
      </p:pic>
      <p:pic>
        <p:nvPicPr>
          <p:cNvPr name="image6.png" id="3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12680" y="4312920"/>
            <a:ext cx="1386840" cy="1661160"/>
          </a:xfrm>
          <a:prstGeom prst="rect">
            <a:avLst/>
          </a:prstGeom>
        </p:spPr>
      </p:pic>
      <p:pic>
        <p:nvPicPr>
          <p:cNvPr name="image7.png" id="4"/>
          <p:cNvPicPr>
            <a:picLocks noChangeAspect="true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365612">
            <a:off x="8326577" y="981825"/>
            <a:ext cx="2610205" cy="312650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7548236" y="3982164"/>
            <a:ext cx="2083443" cy="221599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true" i="false" sz="13800" baseline="0" u="none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05.</a:t>
            </a:r>
            <a:endParaRPr lang="en-US" sz="1100"/>
          </a:p>
        </p:txBody>
      </p:sp>
      <p:grpSp>
        <p:nvGrpSpPr>
          <p:cNvPr name="Group 6" id="6"/>
          <p:cNvGrpSpPr/>
          <p:nvPr/>
        </p:nvGrpSpPr>
        <p:grpSpPr>
          <a:xfrm rot="5400000">
            <a:off x="1400642" y="321209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name="AutoShape 7" id="7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8" id="8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9" id="9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TextBox 10" id="10"/>
          <p:cNvSpPr txBox="true"/>
          <p:nvPr/>
        </p:nvSpPr>
        <p:spPr>
          <a:xfrm>
            <a:off x="2436447" y="3479232"/>
            <a:ext cx="7576233" cy="64633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3600" baseline="0" u="none" altLang="en-US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Future Directions</a:t>
            </a:r>
            <a:endParaRPr lang="en-US" sz="1100"/>
          </a:p>
        </p:txBody>
      </p:sp>
    </p:spTree>
  </p:cSld>
  <p:clrMapOvr>
    <a:masterClrMapping/>
  </p:clrMapOvr>
  <p:transition spd="med">
    <p:newsflash/>
  </p:transition>
  <p:timing>
    <p:tnLst>
      <p:par>
        <p:cTn id="30888" dur="indefinite" repeatCount="1000" spd="100%" accel="0%" decel="0%" restart="never" nodeType="tmRoot">
          <p:childTnLst>
            <p:seq concurrent="true" nextAc="seek">
              <p:cTn id="30889" dur="indefinite" repeatCount="1000" spd="100%" accel="0%" decel="0%" nodeType="mainSeq">
                <p:childTnLst>
                  <p:par>
                    <p:cTn id="30890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30891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30892" presetID="3" presetClass="entr" presetSubtype="5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blinds(vertical)" transition="in">
                                      <p:cBhvr>
                                        <p:cTn id="30893" dur="1000" repeatCount="1000" spd="100%" accel="0%" decel="0%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94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95" presetID="18" presetClass="entr" presetSubtype="6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strips(downRight)" transition="in">
                                      <p:cBhvr>
                                        <p:cTn id="30896" dur="500" repeatCount="1000" spd="100%" accel="0%" decel="0%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97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5.jpe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6200000">
            <a:off x="5334000" y="-12700"/>
            <a:ext cx="6858000" cy="6858000"/>
          </a:xfrm>
          <a:prstGeom prst="rect">
            <a:avLst/>
          </a:prstGeom>
        </p:spPr>
      </p:pic>
      <p:pic>
        <p:nvPicPr>
          <p:cNvPr name="image5.jpeg" id="3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0" y="0"/>
            <a:ext cx="6858000" cy="6858000"/>
          </a:xfrm>
          <a:prstGeom prst="rect">
            <a:avLst/>
          </a:prstGeom>
        </p:spPr>
      </p:pic>
      <p:pic>
        <p:nvPicPr>
          <p:cNvPr name="image9.png" id="4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568558">
            <a:off x="-45720" y="8468"/>
            <a:ext cx="1219200" cy="146036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false" i="false" sz="3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Innovations in GAN Design</a:t>
            </a:r>
            <a:endParaRPr lang="en-US" sz="1100"/>
          </a:p>
        </p:txBody>
      </p:sp>
      <p:grpSp>
        <p:nvGrpSpPr>
          <p:cNvPr name="Group 6" id="6"/>
          <p:cNvGrpSpPr/>
          <p:nvPr/>
        </p:nvGrpSpPr>
        <p:grpSpPr>
          <a:xfrm>
            <a:off x="4127565" y="1503164"/>
            <a:ext cx="456703" cy="456703"/>
            <a:chOff x="809883" y="1822439"/>
            <a:chExt cx="721040" cy="721040"/>
          </a:xfrm>
        </p:grpSpPr>
        <p:sp>
          <p:nvSpPr>
            <p:cNvPr name="AutoShape 7" id="7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8" id="8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r="r" b="b" t="t" l="l"/>
              <a:pathLst>
                <a:path w="10400" h="10667" stroke="true" fill="norm" extrusionOk="true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grpSp>
        <p:nvGrpSpPr>
          <p:cNvPr name="Group 9" id="9"/>
          <p:cNvGrpSpPr/>
          <p:nvPr/>
        </p:nvGrpSpPr>
        <p:grpSpPr>
          <a:xfrm>
            <a:off x="4127565" y="3757611"/>
            <a:ext cx="456703" cy="456703"/>
            <a:chOff x="809883" y="1822439"/>
            <a:chExt cx="721040" cy="721040"/>
          </a:xfrm>
        </p:grpSpPr>
        <p:sp>
          <p:nvSpPr>
            <p:cNvPr name="AutoShape 10" id="10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1" id="11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r="r" b="b" t="t" l="l"/>
              <a:pathLst>
                <a:path w="10400" h="10667" stroke="true" fill="norm" extrusionOk="true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TextBox 12" id="12"/>
          <p:cNvSpPr txBox="true"/>
          <p:nvPr/>
        </p:nvSpPr>
        <p:spPr>
          <a:xfrm>
            <a:off x="4786127" y="1476624"/>
            <a:ext cx="4681723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Real-time Applications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4795611" y="1919852"/>
            <a:ext cx="4681724" cy="1670073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There is ongoing research into making GANs more efficient to enable real-time video augmentation, opening doors for immediate applications in various fields.</a:t>
            </a:r>
            <a:endParaRPr lang="en-US" sz="1100"/>
          </a:p>
        </p:txBody>
      </p:sp>
      <p:sp>
        <p:nvSpPr>
          <p:cNvPr name="TextBox 14" id="14"/>
          <p:cNvSpPr txBox="true"/>
          <p:nvPr/>
        </p:nvSpPr>
        <p:spPr>
          <a:xfrm>
            <a:off x="4776642" y="3675221"/>
            <a:ext cx="4681723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Improved Architectures</a:t>
            </a:r>
            <a:endParaRPr lang="en-US" sz="1100"/>
          </a:p>
        </p:txBody>
      </p:sp>
      <p:sp>
        <p:nvSpPr>
          <p:cNvPr name="TextBox 15" id="15"/>
          <p:cNvSpPr txBox="true"/>
          <p:nvPr/>
        </p:nvSpPr>
        <p:spPr>
          <a:xfrm>
            <a:off x="4786126" y="4118449"/>
            <a:ext cx="4681724" cy="1670073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Future GAN designs aim to incorporate advanced techniques such as attention mechanisms to enhance the learning process and improve the generator's output.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32075" dur="indefinite" repeatCount="1000" spd="100%" accel="0%" decel="0%" restart="never" nodeType="tmRoot">
          <p:childTnLst>
            <p:seq concurrent="true" nextAc="seek">
              <p:cTn id="32076" dur="indefinite" repeatCount="1000" spd="100%" accel="0%" decel="0%" nodeType="mainSeq">
                <p:childTnLst>
                  <p:par>
                    <p:cTn id="32077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32078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32079" presetID="4" presetClass="entr" presetSubtype="16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in">
                                      <p:cBhvr>
                                        <p:cTn id="32080" dur="1000" repeatCount="1000" spd="100%" accel="0%" decel="0%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81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82" presetID="39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083" dur="1000" repeatCount="1000" spd="100%" accel="0%" decel="0%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/20"/>
                                          </p:val>
                                        </p:tav>
                                        <p:tav fmla=""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84" dur="1000" repeatCount="1000" spd="100%" accel="0%" decel="0%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+.3"/>
                                          </p:val>
                                        </p:tav>
                                        <p:tav fmla=""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85" dur="1000" repeatCount="1000" spd="100%" accel="0%" decel="0%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.3"/>
                                          </p:val>
                                        </p:tav>
                                        <p:tav fmla="" tm="5000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86" dur="1000" repeatCount="1000" spd="100%" accel="0%" decel="0%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87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88" presetID="39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089" dur="1000" repeatCount="1000" spd="100%" accel="0%" decel="0%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/20"/>
                                          </p:val>
                                        </p:tav>
                                        <p:tav fmla=""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90" dur="1000" repeatCount="1000" spd="100%" accel="0%" decel="0%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+.3"/>
                                          </p:val>
                                        </p:tav>
                                        <p:tav fmla=""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91" dur="1000" repeatCount="1000" spd="100%" accel="0%" decel="0%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.3"/>
                                          </p:val>
                                        </p:tav>
                                        <p:tav fmla="" tm="5000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92" dur="1000" repeatCount="1000" spd="100%" accel="0%" decel="0%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93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94" presetID="24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to="" valueType="num">
                                      <p:cBhvr>
                                        <p:cTn id="32095" dur="1" repeatCount="1000" spd="100%" accel="0%" decel="0%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32096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97" presetID="4" presetClass="entr" presetSubtype="16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box(in)" transition="in">
                                      <p:cBhvr>
                                        <p:cTn id="32098" dur="1000" repeatCount="1000" spd="100%" accel="0%" decel="0%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99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94075" y="2362093"/>
            <a:ext cx="6904349" cy="2292080"/>
          </a:xfrm>
          <a:prstGeom prst="rect">
            <a:avLst/>
          </a:prstGeom>
          <a:blipFill>
            <a:blip r:embed="rId2"/>
            <a:stretch>
              <a:fillRect t="-176895" l="0" b="-174945" r="0"/>
            </a:stretch>
          </a:blipFill>
          <a:ln cap="flat">
            <a:prstDash val="solid"/>
          </a:ln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3" id="3"/>
          <p:cNvSpPr/>
          <p:nvPr/>
        </p:nvSpPr>
        <p:spPr>
          <a:xfrm>
            <a:off x="5268577" y="2753021"/>
            <a:ext cx="6929847" cy="337746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 cmpd="sng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1393121" y="1929936"/>
            <a:ext cx="388198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Cross-Modal Applications</a:t>
            </a:r>
            <a:endParaRPr lang="en-US" sz="1100"/>
          </a:p>
        </p:txBody>
      </p:sp>
      <p:sp>
        <p:nvSpPr>
          <p:cNvPr name="TextBox 5" id="5"/>
          <p:cNvSpPr txBox="true"/>
          <p:nvPr/>
        </p:nvSpPr>
        <p:spPr>
          <a:xfrm>
            <a:off x="1402605" y="2435235"/>
            <a:ext cx="3881986" cy="1379227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Exploring the application of GANs for generating multimodal data (e.g., combining video with corresponding audio enhancements) could provide richer datasets for training.</a:t>
            </a:r>
            <a:endParaRPr lang="en-US" sz="1100"/>
          </a:p>
        </p:txBody>
      </p:sp>
      <p:grpSp>
        <p:nvGrpSpPr>
          <p:cNvPr name="Group 6" id="6"/>
          <p:cNvGrpSpPr/>
          <p:nvPr/>
        </p:nvGrpSpPr>
        <p:grpSpPr>
          <a:xfrm>
            <a:off x="684894" y="1889384"/>
            <a:ext cx="456703" cy="456703"/>
            <a:chOff x="809883" y="1822439"/>
            <a:chExt cx="721040" cy="721040"/>
          </a:xfrm>
        </p:grpSpPr>
        <p:sp>
          <p:nvSpPr>
            <p:cNvPr name="AutoShape 7" id="7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8" id="8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r="r" b="b" t="t" l="l"/>
              <a:pathLst>
                <a:path w="10400" h="10667" stroke="true" fill="norm" extrusionOk="true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pic>
        <p:nvPicPr>
          <p:cNvPr name="image9.png" id="9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>
            <a:off x="1393119" y="446261"/>
            <a:ext cx="8362539" cy="58477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false" i="false" sz="3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Expanding Applications</a:t>
            </a:r>
            <a:endParaRPr lang="en-US" sz="1100"/>
          </a:p>
        </p:txBody>
      </p:sp>
      <p:sp>
        <p:nvSpPr>
          <p:cNvPr name="TextBox 11" id="11"/>
          <p:cNvSpPr txBox="true"/>
          <p:nvPr/>
        </p:nvSpPr>
        <p:spPr>
          <a:xfrm>
            <a:off x="1377107" y="3998612"/>
            <a:ext cx="388198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Greater Industry Adoption</a:t>
            </a:r>
            <a:endParaRPr lang="en-US" sz="1100"/>
          </a:p>
        </p:txBody>
      </p:sp>
      <p:sp>
        <p:nvSpPr>
          <p:cNvPr name="TextBox 12" id="12"/>
          <p:cNvSpPr txBox="true"/>
          <p:nvPr/>
        </p:nvSpPr>
        <p:spPr>
          <a:xfrm>
            <a:off x="1386591" y="4586461"/>
            <a:ext cx="3881986" cy="1379227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As the technology matures, higher adoption rates in industries such as entertainment, surveillance, and autonomous driving are anticipated.</a:t>
            </a:r>
            <a:endParaRPr lang="en-US" sz="1100"/>
          </a:p>
        </p:txBody>
      </p:sp>
      <p:grpSp>
        <p:nvGrpSpPr>
          <p:cNvPr name="Group 13" id="13"/>
          <p:cNvGrpSpPr/>
          <p:nvPr/>
        </p:nvGrpSpPr>
        <p:grpSpPr>
          <a:xfrm>
            <a:off x="668880" y="3958060"/>
            <a:ext cx="456703" cy="456703"/>
            <a:chOff x="809883" y="1822439"/>
            <a:chExt cx="721040" cy="721040"/>
          </a:xfrm>
        </p:grpSpPr>
        <p:sp>
          <p:nvSpPr>
            <p:cNvPr name="AutoShape 14" id="14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5" id="15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r="r" b="b" t="t" l="l"/>
              <a:pathLst>
                <a:path w="10400" h="10667" stroke="true" fill="norm" extrusionOk="true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</p:spTree>
  </p:cSld>
  <p:clrMapOvr>
    <a:masterClrMapping/>
  </p:clrMapOvr>
  <p:transition spd="med">
    <p:newsflash/>
  </p:transition>
  <p:timing>
    <p:tnLst>
      <p:par>
        <p:cTn id="34094" dur="indefinite" repeatCount="1000" spd="100%" accel="0%" decel="0%" restart="never" nodeType="tmRoot">
          <p:childTnLst>
            <p:seq concurrent="true" nextAc="seek">
              <p:cTn id="34095" dur="indefinite" repeatCount="1000" spd="100%" accel="0%" decel="0%" nodeType="mainSeq">
                <p:childTnLst>
                  <p:par>
                    <p:cTn id="34096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34097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34098" presetID="53" presetClass="entr" presetSubtype="16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100" dur="1000" repeatCount="1000" spd="100%" accel="0%" decel="0%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01" dur="1000" repeatCount="1000" spd="100%" accel="0%" decel="0%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id="34099" dur="1000" repeatCount="1000" spd="100%" accel="0%" decel="0%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02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03" presetID="26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105" dur="911" repeatCount="1000" spd="100%" accel="0%" decel="0%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06" dur="332" repeatCount="1000" spd="100%" accel="0%" decel="0%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07" dur="332" repeatCount="1000" spd="100%" accel="0%" decel="0%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08" dur="166" repeatCount="1000" spd="100%" accel="0%" decel="0%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09" dur="82" repeatCount="1000" spd="100%" accel="0%" decel="0%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in">
                                      <p:cBhvr>
                                        <p:cTn id="34104" dur="290" repeatCount="1000" spd="100%" accel="0%" decel="0%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110" dur="13" repeatCount="1000" spd="100%" accel="0%" decel="0%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111" dur="83" repeatCount="1000" spd="100%" accel="0%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12" dur="13" repeatCount="1000" spd="100%" accel="0%" decel="0%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repeatCount="1000" spd="100%" accel="0%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 repeatCount="1000" spd="100%" accel="0%" decel="0%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repeatCount="1000" spd="100%" accel="0%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 repeatCount="1000" spd="100%" accel="0%" decel="0%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repeatCount="1000" spd="100%" accel="0%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4113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14" presetID="18" presetClass="entr" presetSubtype="3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strips(upRight)" transition="in">
                                      <p:cBhvr>
                                        <p:cTn id="34115" dur="500" repeatCount="1000" spd="100%" accel="0%" decel="0%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16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17" presetID="19" presetClass="entr" presetSubtype="5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118" dur="2000" repeatCount="1000" spd="100%" accel="0%" decel="0%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19" dur="2000" repeatCount="1000" spd="100%" accel="0%" decel="0%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#ppt_h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120" dur="2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21" presetID="38" presetClass="entr" presetSubtype="0" repeatCount="1000" spd="100%" decel="0%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4122" dur="455" repeatCount="1000" spd="100%" accel="0%" decel="0%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-45.0"/>
                                          </p:val>
                                        </p:tav>
                                        <p:tav fmla="" tm="69900">
                                          <p:val>
                                            <p:fltVal val="45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23" dur="455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24" dur="156" repeatCount="1000" spd="100%" accel="0%" decel="50000" autoRev="true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25" dur="136" repeatCount="1000" spd="100%" accel="0%" decel="0%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126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127" dur="455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28" presetID="7" presetClass="entr" presetSubtype="4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129" dur="2000" repeatCount="1000" spd="100%" accel="0%" decel="0%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30" dur="2000" repeatCount="1000" spd="100%" accel="0%" decel="0%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1+#ppt_h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131" dur="2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5"/>
    </p:bldLst>
  </p:timing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5.jpe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0" y="-106951"/>
            <a:ext cx="12192000" cy="6858000"/>
          </a:xfrm>
          <a:prstGeom prst="rect">
            <a:avLst/>
          </a:prstGeom>
        </p:spPr>
      </p:pic>
      <p:pic>
        <p:nvPicPr>
          <p:cNvPr name="image6.png" id="3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12680" y="4312920"/>
            <a:ext cx="1386840" cy="1661160"/>
          </a:xfrm>
          <a:prstGeom prst="rect">
            <a:avLst/>
          </a:prstGeom>
        </p:spPr>
      </p:pic>
      <p:pic>
        <p:nvPicPr>
          <p:cNvPr name="image7.png" id="4"/>
          <p:cNvPicPr>
            <a:picLocks noChangeAspect="true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365612">
            <a:off x="8326577" y="981825"/>
            <a:ext cx="2610205" cy="312650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7548236" y="3982164"/>
            <a:ext cx="2083443" cy="221599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true" i="false" sz="13800" baseline="0" u="none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06.</a:t>
            </a:r>
            <a:endParaRPr lang="en-US" sz="1100"/>
          </a:p>
        </p:txBody>
      </p:sp>
      <p:grpSp>
        <p:nvGrpSpPr>
          <p:cNvPr name="Group 6" id="6"/>
          <p:cNvGrpSpPr/>
          <p:nvPr/>
        </p:nvGrpSpPr>
        <p:grpSpPr>
          <a:xfrm rot="5400000">
            <a:off x="1400642" y="321209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name="AutoShape 7" id="7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8" id="8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9" id="9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TextBox 10" id="10"/>
          <p:cNvSpPr txBox="true"/>
          <p:nvPr/>
        </p:nvSpPr>
        <p:spPr>
          <a:xfrm>
            <a:off x="2436447" y="3479232"/>
            <a:ext cx="7576233" cy="64633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3600" baseline="0" u="none" altLang="en-US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Conclusion</a:t>
            </a:r>
            <a:endParaRPr lang="en-US" sz="1100"/>
          </a:p>
        </p:txBody>
      </p:sp>
    </p:spTree>
  </p:cSld>
  <p:clrMapOvr>
    <a:masterClrMapping/>
  </p:clrMapOvr>
  <p:transition spd="med">
    <p:pull dir="l"/>
  </p:transition>
  <p:timing>
    <p:tnLst>
      <p:par>
        <p:cTn id="36008" dur="indefinite" repeatCount="1000" spd="100%" accel="0%" decel="0%" restart="never" nodeType="tmRoot">
          <p:childTnLst>
            <p:seq concurrent="true" nextAc="seek">
              <p:cTn id="36009" dur="indefinite" repeatCount="1000" spd="100%" accel="0%" decel="0%" nodeType="mainSeq">
                <p:childTnLst>
                  <p:par>
                    <p:cTn id="36010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36011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36012" presetID="5" presetClass="entr" presetSubtype="5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checkerboard(down)" transition="in">
                                      <p:cBhvr>
                                        <p:cTn id="36013" dur="1000" repeatCount="1000" spd="100%" accel="0%" decel="0%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14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15" presetID="5" presetClass="entr" presetSubtype="1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>
                                        <p:cTn id="36016" dur="1000" repeatCount="1000" spd="100%" accel="0%" decel="0%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17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5.jpe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5936"/>
            <a:ext cx="12192000" cy="6858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1092032" y="1763748"/>
            <a:ext cx="456703" cy="456703"/>
            <a:chOff x="809883" y="1822439"/>
            <a:chExt cx="721040" cy="721040"/>
          </a:xfrm>
        </p:grpSpPr>
        <p:sp>
          <p:nvSpPr>
            <p:cNvPr name="AutoShape 4" id="4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5" id="5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r="r" b="b" t="t" l="l"/>
              <a:pathLst>
                <a:path w="10400" h="10667" stroke="true" fill="norm" extrusionOk="true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pic>
        <p:nvPicPr>
          <p:cNvPr name="image9.png" id="6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5568558">
            <a:off x="-45720" y="8468"/>
            <a:ext cx="1219200" cy="146036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>
            <a:off x="1393120" y="446261"/>
            <a:ext cx="7658204" cy="58477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false" i="false" sz="3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Summary of Benefits</a:t>
            </a:r>
            <a:endParaRPr lang="en-US" sz="1100"/>
          </a:p>
        </p:txBody>
      </p:sp>
      <p:sp>
        <p:nvSpPr>
          <p:cNvPr name="TextBox 8" id="8"/>
          <p:cNvSpPr txBox="true"/>
          <p:nvPr/>
        </p:nvSpPr>
        <p:spPr>
          <a:xfrm>
            <a:off x="1739110" y="1858710"/>
            <a:ext cx="388198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Key Takeaways</a:t>
            </a:r>
            <a:endParaRPr lang="en-US" sz="1100"/>
          </a:p>
        </p:txBody>
      </p:sp>
      <p:sp>
        <p:nvSpPr>
          <p:cNvPr name="TextBox 9" id="9"/>
          <p:cNvSpPr txBox="true"/>
          <p:nvPr/>
        </p:nvSpPr>
        <p:spPr>
          <a:xfrm>
            <a:off x="1748594" y="2548159"/>
            <a:ext cx="3881986" cy="199323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GANs provide a powerful tool for augmenting video data, enhancing dataset diversity, improving model robustness, and ultimately leading to better performance in machine learning tasks.</a:t>
            </a:r>
            <a:endParaRPr lang="en-US" sz="1100"/>
          </a:p>
        </p:txBody>
      </p:sp>
      <p:sp>
        <p:nvSpPr>
          <p:cNvPr name="TextBox 10" id="10"/>
          <p:cNvSpPr txBox="true"/>
          <p:nvPr/>
        </p:nvSpPr>
        <p:spPr>
          <a:xfrm>
            <a:off x="7379174" y="1858710"/>
            <a:ext cx="388198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Looking Ahead</a:t>
            </a:r>
            <a:endParaRPr lang="en-US" sz="1100"/>
          </a:p>
        </p:txBody>
      </p:sp>
      <p:sp>
        <p:nvSpPr>
          <p:cNvPr name="TextBox 11" id="11"/>
          <p:cNvSpPr txBox="true"/>
          <p:nvPr/>
        </p:nvSpPr>
        <p:spPr>
          <a:xfrm>
            <a:off x="7388658" y="2548159"/>
            <a:ext cx="3881986" cy="199323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The future of GANs in video augmentation is promising, with continued innovation likely to yield even greater results and applications in various fields.</a:t>
            </a:r>
            <a:endParaRPr lang="en-US" sz="1100"/>
          </a:p>
        </p:txBody>
      </p:sp>
      <p:grpSp>
        <p:nvGrpSpPr>
          <p:cNvPr name="Group 12" id="12"/>
          <p:cNvGrpSpPr/>
          <p:nvPr/>
        </p:nvGrpSpPr>
        <p:grpSpPr>
          <a:xfrm>
            <a:off x="6730832" y="1827783"/>
            <a:ext cx="456703" cy="456703"/>
            <a:chOff x="809883" y="1822439"/>
            <a:chExt cx="721040" cy="721040"/>
          </a:xfrm>
        </p:grpSpPr>
        <p:sp>
          <p:nvSpPr>
            <p:cNvPr name="AutoShape 13" id="13"/>
            <p:cNvSpPr/>
            <p:nvPr/>
          </p:nvSpPr>
          <p:spPr>
            <a:xfrm>
              <a:off x="809883" y="1822439"/>
              <a:ext cx="721040" cy="721040"/>
            </a:xfrm>
            <a:prstGeom prst="ellipse">
              <a:avLst/>
            </a:prstGeom>
            <a:gradFill>
              <a:gsLst>
                <a:gs pos="0">
                  <a:srgbClr val="DC5DC2"/>
                </a:gs>
                <a:gs pos="68000">
                  <a:srgbClr val="6BA7E8"/>
                </a:gs>
                <a:gs pos="100000">
                  <a:srgbClr val="2851B6"/>
                </a:gs>
              </a:gsLst>
              <a:lin ang="10800000"/>
            </a:gradFill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4" id="14"/>
            <p:cNvSpPr/>
            <p:nvPr/>
          </p:nvSpPr>
          <p:spPr>
            <a:xfrm>
              <a:off x="1001760" y="2010248"/>
              <a:ext cx="337286" cy="345422"/>
            </a:xfrm>
            <a:custGeom>
              <a:avLst/>
              <a:gdLst/>
              <a:ahLst/>
              <a:cxnLst/>
              <a:rect r="r" b="b" t="t" l="l"/>
              <a:pathLst>
                <a:path w="10400" h="10667" stroke="true" fill="norm" extrusionOk="true">
                  <a:moveTo>
                    <a:pt x="8838" y="9330"/>
                  </a:moveTo>
                  <a:cubicBezTo>
                    <a:pt x="8838" y="10067"/>
                    <a:pt x="7206" y="10667"/>
                    <a:pt x="5192" y="10667"/>
                  </a:cubicBezTo>
                  <a:cubicBezTo>
                    <a:pt x="3180" y="10667"/>
                    <a:pt x="1547" y="10067"/>
                    <a:pt x="1547" y="9330"/>
                  </a:cubicBezTo>
                  <a:cubicBezTo>
                    <a:pt x="1547" y="8797"/>
                    <a:pt x="2406" y="8341"/>
                    <a:pt x="3638" y="8128"/>
                  </a:cubicBezTo>
                  <a:lnTo>
                    <a:pt x="3638" y="8495"/>
                  </a:lnTo>
                  <a:cubicBezTo>
                    <a:pt x="3293" y="8632"/>
                    <a:pt x="3077" y="8813"/>
                    <a:pt x="3077" y="9013"/>
                  </a:cubicBezTo>
                  <a:cubicBezTo>
                    <a:pt x="3077" y="9437"/>
                    <a:pt x="4015" y="9781"/>
                    <a:pt x="5171" y="9781"/>
                  </a:cubicBezTo>
                  <a:cubicBezTo>
                    <a:pt x="5497" y="9781"/>
                    <a:pt x="5802" y="9751"/>
                    <a:pt x="6077" y="9703"/>
                  </a:cubicBezTo>
                  <a:cubicBezTo>
                    <a:pt x="6090" y="9702"/>
                    <a:pt x="6102" y="9702"/>
                    <a:pt x="6114" y="9700"/>
                  </a:cubicBezTo>
                  <a:cubicBezTo>
                    <a:pt x="6165" y="9694"/>
                    <a:pt x="6212" y="9682"/>
                    <a:pt x="6259" y="9666"/>
                  </a:cubicBezTo>
                  <a:cubicBezTo>
                    <a:pt x="6859" y="9531"/>
                    <a:pt x="7264" y="9290"/>
                    <a:pt x="7264" y="9013"/>
                  </a:cubicBezTo>
                  <a:cubicBezTo>
                    <a:pt x="7264" y="8834"/>
                    <a:pt x="7090" y="8669"/>
                    <a:pt x="6806" y="8539"/>
                  </a:cubicBezTo>
                  <a:lnTo>
                    <a:pt x="6806" y="8137"/>
                  </a:lnTo>
                  <a:cubicBezTo>
                    <a:pt x="8006" y="8356"/>
                    <a:pt x="8838" y="8805"/>
                    <a:pt x="8838" y="9330"/>
                  </a:cubicBezTo>
                  <a:close/>
                  <a:moveTo>
                    <a:pt x="4079" y="1127"/>
                  </a:moveTo>
                  <a:cubicBezTo>
                    <a:pt x="4079" y="504"/>
                    <a:pt x="4578" y="0"/>
                    <a:pt x="5193" y="0"/>
                  </a:cubicBezTo>
                  <a:cubicBezTo>
                    <a:pt x="5807" y="0"/>
                    <a:pt x="6305" y="504"/>
                    <a:pt x="6305" y="1127"/>
                  </a:cubicBezTo>
                  <a:cubicBezTo>
                    <a:pt x="6305" y="1750"/>
                    <a:pt x="5807" y="2254"/>
                    <a:pt x="5193" y="2254"/>
                  </a:cubicBezTo>
                  <a:cubicBezTo>
                    <a:pt x="4578" y="2254"/>
                    <a:pt x="4079" y="1750"/>
                    <a:pt x="4079" y="1127"/>
                  </a:cubicBezTo>
                  <a:close/>
                  <a:moveTo>
                    <a:pt x="9353" y="1669"/>
                  </a:moveTo>
                  <a:cubicBezTo>
                    <a:pt x="8800" y="2578"/>
                    <a:pt x="7557" y="3340"/>
                    <a:pt x="6352" y="3340"/>
                  </a:cubicBezTo>
                  <a:cubicBezTo>
                    <a:pt x="6274" y="3340"/>
                    <a:pt x="6196" y="3336"/>
                    <a:pt x="6118" y="3330"/>
                  </a:cubicBezTo>
                  <a:cubicBezTo>
                    <a:pt x="6142" y="3615"/>
                    <a:pt x="6252" y="4928"/>
                    <a:pt x="6282" y="5755"/>
                  </a:cubicBezTo>
                  <a:cubicBezTo>
                    <a:pt x="6288" y="5783"/>
                    <a:pt x="6294" y="5811"/>
                    <a:pt x="6296" y="5841"/>
                  </a:cubicBezTo>
                  <a:lnTo>
                    <a:pt x="6568" y="10087"/>
                  </a:lnTo>
                  <a:cubicBezTo>
                    <a:pt x="6586" y="10373"/>
                    <a:pt x="5564" y="10428"/>
                    <a:pt x="5546" y="10154"/>
                  </a:cubicBezTo>
                  <a:lnTo>
                    <a:pt x="5318" y="6578"/>
                  </a:lnTo>
                  <a:cubicBezTo>
                    <a:pt x="5280" y="6574"/>
                    <a:pt x="5244" y="6567"/>
                    <a:pt x="5206" y="6567"/>
                  </a:cubicBezTo>
                  <a:cubicBezTo>
                    <a:pt x="5174" y="6567"/>
                    <a:pt x="5136" y="6577"/>
                    <a:pt x="5099" y="6587"/>
                  </a:cubicBezTo>
                  <a:lnTo>
                    <a:pt x="4851" y="10126"/>
                  </a:lnTo>
                  <a:cubicBezTo>
                    <a:pt x="4832" y="10398"/>
                    <a:pt x="3810" y="10338"/>
                    <a:pt x="3830" y="10052"/>
                  </a:cubicBezTo>
                  <a:lnTo>
                    <a:pt x="4144" y="5559"/>
                  </a:lnTo>
                  <a:cubicBezTo>
                    <a:pt x="4146" y="5538"/>
                    <a:pt x="4150" y="5520"/>
                    <a:pt x="4154" y="5500"/>
                  </a:cubicBezTo>
                  <a:cubicBezTo>
                    <a:pt x="4199" y="4432"/>
                    <a:pt x="4252" y="3400"/>
                    <a:pt x="4257" y="3326"/>
                  </a:cubicBezTo>
                  <a:cubicBezTo>
                    <a:pt x="4169" y="3334"/>
                    <a:pt x="4081" y="3340"/>
                    <a:pt x="3994" y="3340"/>
                  </a:cubicBezTo>
                  <a:cubicBezTo>
                    <a:pt x="2788" y="3340"/>
                    <a:pt x="1546" y="2578"/>
                    <a:pt x="993" y="1669"/>
                  </a:cubicBezTo>
                  <a:cubicBezTo>
                    <a:pt x="879" y="1481"/>
                    <a:pt x="936" y="1235"/>
                    <a:pt x="1122" y="1120"/>
                  </a:cubicBezTo>
                  <a:cubicBezTo>
                    <a:pt x="1308" y="1003"/>
                    <a:pt x="1551" y="1062"/>
                    <a:pt x="1665" y="1250"/>
                  </a:cubicBezTo>
                  <a:cubicBezTo>
                    <a:pt x="2166" y="2073"/>
                    <a:pt x="3484" y="2756"/>
                    <a:pt x="4493" y="2470"/>
                  </a:cubicBezTo>
                  <a:cubicBezTo>
                    <a:pt x="4663" y="2411"/>
                    <a:pt x="4865" y="2374"/>
                    <a:pt x="5089" y="2365"/>
                  </a:cubicBezTo>
                  <a:lnTo>
                    <a:pt x="4729" y="5423"/>
                  </a:lnTo>
                  <a:lnTo>
                    <a:pt x="5203" y="5915"/>
                  </a:lnTo>
                  <a:lnTo>
                    <a:pt x="5617" y="5423"/>
                  </a:lnTo>
                  <a:lnTo>
                    <a:pt x="5330" y="2373"/>
                  </a:lnTo>
                  <a:cubicBezTo>
                    <a:pt x="5531" y="2387"/>
                    <a:pt x="5725" y="2423"/>
                    <a:pt x="5890" y="2481"/>
                  </a:cubicBezTo>
                  <a:cubicBezTo>
                    <a:pt x="6894" y="2741"/>
                    <a:pt x="8187" y="2063"/>
                    <a:pt x="8681" y="1250"/>
                  </a:cubicBezTo>
                  <a:cubicBezTo>
                    <a:pt x="8795" y="1062"/>
                    <a:pt x="9038" y="1003"/>
                    <a:pt x="9224" y="1119"/>
                  </a:cubicBezTo>
                  <a:cubicBezTo>
                    <a:pt x="9410" y="1235"/>
                    <a:pt x="9468" y="1481"/>
                    <a:pt x="9353" y="1669"/>
                  </a:cubicBezTo>
                  <a:close/>
                  <a:moveTo>
                    <a:pt x="8844" y="4304"/>
                  </a:moveTo>
                  <a:cubicBezTo>
                    <a:pt x="8839" y="4303"/>
                    <a:pt x="8833" y="4303"/>
                    <a:pt x="8827" y="4302"/>
                  </a:cubicBezTo>
                  <a:lnTo>
                    <a:pt x="8900" y="5088"/>
                  </a:lnTo>
                  <a:lnTo>
                    <a:pt x="8793" y="5217"/>
                  </a:lnTo>
                  <a:lnTo>
                    <a:pt x="8671" y="5088"/>
                  </a:lnTo>
                  <a:lnTo>
                    <a:pt x="8763" y="4301"/>
                  </a:lnTo>
                  <a:cubicBezTo>
                    <a:pt x="8543" y="4286"/>
                    <a:pt x="8343" y="4195"/>
                    <a:pt x="7895" y="3770"/>
                  </a:cubicBezTo>
                  <a:cubicBezTo>
                    <a:pt x="7846" y="3723"/>
                    <a:pt x="7769" y="3725"/>
                    <a:pt x="7722" y="3776"/>
                  </a:cubicBezTo>
                  <a:cubicBezTo>
                    <a:pt x="7676" y="3826"/>
                    <a:pt x="7679" y="3906"/>
                    <a:pt x="7729" y="3953"/>
                  </a:cubicBezTo>
                  <a:cubicBezTo>
                    <a:pt x="8086" y="4293"/>
                    <a:pt x="8319" y="4456"/>
                    <a:pt x="8558" y="4519"/>
                  </a:cubicBezTo>
                  <a:cubicBezTo>
                    <a:pt x="8558" y="4523"/>
                    <a:pt x="8556" y="4527"/>
                    <a:pt x="8556" y="4530"/>
                  </a:cubicBezTo>
                  <a:lnTo>
                    <a:pt x="8505" y="5505"/>
                  </a:lnTo>
                  <a:lnTo>
                    <a:pt x="8378" y="6694"/>
                  </a:lnTo>
                  <a:cubicBezTo>
                    <a:pt x="8369" y="6780"/>
                    <a:pt x="8430" y="6857"/>
                    <a:pt x="8514" y="6867"/>
                  </a:cubicBezTo>
                  <a:cubicBezTo>
                    <a:pt x="8520" y="6867"/>
                    <a:pt x="8525" y="6867"/>
                    <a:pt x="8530" y="6867"/>
                  </a:cubicBezTo>
                  <a:cubicBezTo>
                    <a:pt x="8608" y="6867"/>
                    <a:pt x="8674" y="6808"/>
                    <a:pt x="8683" y="6728"/>
                  </a:cubicBezTo>
                  <a:lnTo>
                    <a:pt x="8815" y="5498"/>
                  </a:lnTo>
                  <a:lnTo>
                    <a:pt x="9012" y="6736"/>
                  </a:lnTo>
                  <a:cubicBezTo>
                    <a:pt x="9025" y="6813"/>
                    <a:pt x="9090" y="6868"/>
                    <a:pt x="9164" y="6868"/>
                  </a:cubicBezTo>
                  <a:cubicBezTo>
                    <a:pt x="9172" y="6868"/>
                    <a:pt x="9180" y="6867"/>
                    <a:pt x="9188" y="6866"/>
                  </a:cubicBezTo>
                  <a:cubicBezTo>
                    <a:pt x="9272" y="6852"/>
                    <a:pt x="9328" y="6771"/>
                    <a:pt x="9315" y="6686"/>
                  </a:cubicBezTo>
                  <a:lnTo>
                    <a:pt x="9119" y="5462"/>
                  </a:lnTo>
                  <a:cubicBezTo>
                    <a:pt x="9119" y="5461"/>
                    <a:pt x="9120" y="5460"/>
                    <a:pt x="9120" y="5459"/>
                  </a:cubicBezTo>
                  <a:lnTo>
                    <a:pt x="9046" y="4530"/>
                  </a:lnTo>
                  <a:cubicBezTo>
                    <a:pt x="9046" y="4526"/>
                    <a:pt x="9046" y="4522"/>
                    <a:pt x="9045" y="4518"/>
                  </a:cubicBezTo>
                  <a:cubicBezTo>
                    <a:pt x="9279" y="4456"/>
                    <a:pt x="9631" y="4296"/>
                    <a:pt x="9990" y="3953"/>
                  </a:cubicBezTo>
                  <a:cubicBezTo>
                    <a:pt x="10040" y="3906"/>
                    <a:pt x="10043" y="3826"/>
                    <a:pt x="9997" y="3776"/>
                  </a:cubicBezTo>
                  <a:cubicBezTo>
                    <a:pt x="9950" y="3725"/>
                    <a:pt x="9873" y="3723"/>
                    <a:pt x="9823" y="3770"/>
                  </a:cubicBezTo>
                  <a:cubicBezTo>
                    <a:pt x="9407" y="4166"/>
                    <a:pt x="9010" y="4290"/>
                    <a:pt x="8857" y="4300"/>
                  </a:cubicBezTo>
                  <a:cubicBezTo>
                    <a:pt x="8852" y="4300"/>
                    <a:pt x="8849" y="4303"/>
                    <a:pt x="8844" y="4304"/>
                  </a:cubicBezTo>
                  <a:close/>
                  <a:moveTo>
                    <a:pt x="8790" y="4263"/>
                  </a:moveTo>
                  <a:cubicBezTo>
                    <a:pt x="8949" y="4263"/>
                    <a:pt x="9078" y="4131"/>
                    <a:pt x="9078" y="3969"/>
                  </a:cubicBezTo>
                  <a:cubicBezTo>
                    <a:pt x="9078" y="3807"/>
                    <a:pt x="8949" y="3675"/>
                    <a:pt x="8790" y="3675"/>
                  </a:cubicBezTo>
                  <a:cubicBezTo>
                    <a:pt x="8631" y="3675"/>
                    <a:pt x="8503" y="3807"/>
                    <a:pt x="8503" y="3969"/>
                  </a:cubicBezTo>
                  <a:cubicBezTo>
                    <a:pt x="8503" y="4131"/>
                    <a:pt x="8631" y="4263"/>
                    <a:pt x="8790" y="4263"/>
                  </a:cubicBezTo>
                  <a:close/>
                  <a:moveTo>
                    <a:pt x="9514" y="6418"/>
                  </a:moveTo>
                  <a:cubicBezTo>
                    <a:pt x="9649" y="6475"/>
                    <a:pt x="9732" y="6548"/>
                    <a:pt x="9732" y="6629"/>
                  </a:cubicBezTo>
                  <a:cubicBezTo>
                    <a:pt x="9732" y="6745"/>
                    <a:pt x="9561" y="6846"/>
                    <a:pt x="9306" y="6903"/>
                  </a:cubicBezTo>
                  <a:cubicBezTo>
                    <a:pt x="9287" y="6910"/>
                    <a:pt x="9267" y="6915"/>
                    <a:pt x="9245" y="6917"/>
                  </a:cubicBezTo>
                  <a:cubicBezTo>
                    <a:pt x="9240" y="6918"/>
                    <a:pt x="9235" y="6918"/>
                    <a:pt x="9229" y="6918"/>
                  </a:cubicBezTo>
                  <a:cubicBezTo>
                    <a:pt x="9112" y="6939"/>
                    <a:pt x="8983" y="6952"/>
                    <a:pt x="8845" y="6952"/>
                  </a:cubicBezTo>
                  <a:cubicBezTo>
                    <a:pt x="8355" y="6952"/>
                    <a:pt x="7957" y="6807"/>
                    <a:pt x="7957" y="6629"/>
                  </a:cubicBezTo>
                  <a:cubicBezTo>
                    <a:pt x="7957" y="6542"/>
                    <a:pt x="8055" y="6463"/>
                    <a:pt x="8211" y="6405"/>
                  </a:cubicBezTo>
                  <a:lnTo>
                    <a:pt x="8222" y="6252"/>
                  </a:lnTo>
                  <a:cubicBezTo>
                    <a:pt x="7685" y="6340"/>
                    <a:pt x="7308" y="6534"/>
                    <a:pt x="7308" y="6762"/>
                  </a:cubicBezTo>
                  <a:cubicBezTo>
                    <a:pt x="7308" y="7072"/>
                    <a:pt x="8000" y="7324"/>
                    <a:pt x="8854" y="7324"/>
                  </a:cubicBezTo>
                  <a:cubicBezTo>
                    <a:pt x="9708" y="7324"/>
                    <a:pt x="10400" y="7072"/>
                    <a:pt x="10400" y="6762"/>
                  </a:cubicBezTo>
                  <a:cubicBezTo>
                    <a:pt x="10400" y="6535"/>
                    <a:pt x="10027" y="6342"/>
                    <a:pt x="9494" y="6253"/>
                  </a:cubicBezTo>
                  <a:lnTo>
                    <a:pt x="9514" y="6418"/>
                  </a:lnTo>
                  <a:close/>
                  <a:moveTo>
                    <a:pt x="1543" y="4300"/>
                  </a:moveTo>
                  <a:cubicBezTo>
                    <a:pt x="1391" y="4290"/>
                    <a:pt x="994" y="4166"/>
                    <a:pt x="577" y="3770"/>
                  </a:cubicBezTo>
                  <a:cubicBezTo>
                    <a:pt x="528" y="3723"/>
                    <a:pt x="450" y="3725"/>
                    <a:pt x="404" y="3776"/>
                  </a:cubicBezTo>
                  <a:cubicBezTo>
                    <a:pt x="358" y="3826"/>
                    <a:pt x="361" y="3906"/>
                    <a:pt x="411" y="3953"/>
                  </a:cubicBezTo>
                  <a:cubicBezTo>
                    <a:pt x="770" y="4296"/>
                    <a:pt x="1122" y="4456"/>
                    <a:pt x="1355" y="4518"/>
                  </a:cubicBezTo>
                  <a:cubicBezTo>
                    <a:pt x="1355" y="4522"/>
                    <a:pt x="1355" y="4526"/>
                    <a:pt x="1355" y="4530"/>
                  </a:cubicBezTo>
                  <a:lnTo>
                    <a:pt x="1281" y="5459"/>
                  </a:lnTo>
                  <a:cubicBezTo>
                    <a:pt x="1281" y="5460"/>
                    <a:pt x="1282" y="5461"/>
                    <a:pt x="1282" y="5462"/>
                  </a:cubicBezTo>
                  <a:lnTo>
                    <a:pt x="1086" y="6686"/>
                  </a:lnTo>
                  <a:cubicBezTo>
                    <a:pt x="1072" y="6771"/>
                    <a:pt x="1129" y="6852"/>
                    <a:pt x="1212" y="6866"/>
                  </a:cubicBezTo>
                  <a:cubicBezTo>
                    <a:pt x="1221" y="6867"/>
                    <a:pt x="1229" y="6867"/>
                    <a:pt x="1236" y="6867"/>
                  </a:cubicBezTo>
                  <a:cubicBezTo>
                    <a:pt x="1311" y="6867"/>
                    <a:pt x="1376" y="6813"/>
                    <a:pt x="1388" y="6736"/>
                  </a:cubicBezTo>
                  <a:lnTo>
                    <a:pt x="1586" y="5498"/>
                  </a:lnTo>
                  <a:lnTo>
                    <a:pt x="1718" y="6728"/>
                  </a:lnTo>
                  <a:cubicBezTo>
                    <a:pt x="1726" y="6808"/>
                    <a:pt x="1792" y="6867"/>
                    <a:pt x="1870" y="6867"/>
                  </a:cubicBezTo>
                  <a:cubicBezTo>
                    <a:pt x="1875" y="6867"/>
                    <a:pt x="1881" y="6867"/>
                    <a:pt x="1887" y="6867"/>
                  </a:cubicBezTo>
                  <a:cubicBezTo>
                    <a:pt x="1971" y="6857"/>
                    <a:pt x="2032" y="6780"/>
                    <a:pt x="2022" y="6694"/>
                  </a:cubicBezTo>
                  <a:lnTo>
                    <a:pt x="1895" y="5505"/>
                  </a:lnTo>
                  <a:lnTo>
                    <a:pt x="1845" y="4530"/>
                  </a:lnTo>
                  <a:cubicBezTo>
                    <a:pt x="1845" y="4527"/>
                    <a:pt x="1843" y="4523"/>
                    <a:pt x="1843" y="4519"/>
                  </a:cubicBezTo>
                  <a:cubicBezTo>
                    <a:pt x="2082" y="4456"/>
                    <a:pt x="2314" y="4293"/>
                    <a:pt x="2672" y="3953"/>
                  </a:cubicBezTo>
                  <a:cubicBezTo>
                    <a:pt x="2722" y="3906"/>
                    <a:pt x="2725" y="3826"/>
                    <a:pt x="2678" y="3776"/>
                  </a:cubicBezTo>
                  <a:cubicBezTo>
                    <a:pt x="2632" y="3725"/>
                    <a:pt x="2555" y="3722"/>
                    <a:pt x="2505" y="3770"/>
                  </a:cubicBezTo>
                  <a:cubicBezTo>
                    <a:pt x="2058" y="4195"/>
                    <a:pt x="1857" y="4286"/>
                    <a:pt x="1637" y="4301"/>
                  </a:cubicBezTo>
                  <a:lnTo>
                    <a:pt x="1730" y="5088"/>
                  </a:lnTo>
                  <a:lnTo>
                    <a:pt x="1608" y="5217"/>
                  </a:lnTo>
                  <a:lnTo>
                    <a:pt x="1501" y="5088"/>
                  </a:lnTo>
                  <a:lnTo>
                    <a:pt x="1574" y="4302"/>
                  </a:lnTo>
                  <a:cubicBezTo>
                    <a:pt x="1568" y="4303"/>
                    <a:pt x="1562" y="4303"/>
                    <a:pt x="1557" y="4304"/>
                  </a:cubicBezTo>
                  <a:cubicBezTo>
                    <a:pt x="1552" y="4303"/>
                    <a:pt x="1548" y="4300"/>
                    <a:pt x="1543" y="4300"/>
                  </a:cubicBezTo>
                  <a:close/>
                  <a:moveTo>
                    <a:pt x="1898" y="3969"/>
                  </a:moveTo>
                  <a:cubicBezTo>
                    <a:pt x="1898" y="3807"/>
                    <a:pt x="1769" y="3675"/>
                    <a:pt x="1610" y="3675"/>
                  </a:cubicBezTo>
                  <a:cubicBezTo>
                    <a:pt x="1452" y="3675"/>
                    <a:pt x="1323" y="3807"/>
                    <a:pt x="1323" y="3969"/>
                  </a:cubicBezTo>
                  <a:cubicBezTo>
                    <a:pt x="1323" y="4131"/>
                    <a:pt x="1452" y="4263"/>
                    <a:pt x="1610" y="4263"/>
                  </a:cubicBezTo>
                  <a:cubicBezTo>
                    <a:pt x="1769" y="4263"/>
                    <a:pt x="1898" y="4131"/>
                    <a:pt x="1898" y="3969"/>
                  </a:cubicBezTo>
                  <a:close/>
                  <a:moveTo>
                    <a:pt x="906" y="6253"/>
                  </a:moveTo>
                  <a:cubicBezTo>
                    <a:pt x="373" y="6342"/>
                    <a:pt x="0" y="6535"/>
                    <a:pt x="0" y="6762"/>
                  </a:cubicBezTo>
                  <a:cubicBezTo>
                    <a:pt x="0" y="7072"/>
                    <a:pt x="693" y="7324"/>
                    <a:pt x="1547" y="7324"/>
                  </a:cubicBezTo>
                  <a:cubicBezTo>
                    <a:pt x="2401" y="7324"/>
                    <a:pt x="3093" y="7072"/>
                    <a:pt x="3093" y="6762"/>
                  </a:cubicBezTo>
                  <a:cubicBezTo>
                    <a:pt x="3093" y="6534"/>
                    <a:pt x="2716" y="6340"/>
                    <a:pt x="2178" y="6252"/>
                  </a:cubicBezTo>
                  <a:lnTo>
                    <a:pt x="2189" y="6405"/>
                  </a:lnTo>
                  <a:cubicBezTo>
                    <a:pt x="2346" y="6463"/>
                    <a:pt x="2444" y="6542"/>
                    <a:pt x="2444" y="6629"/>
                  </a:cubicBezTo>
                  <a:cubicBezTo>
                    <a:pt x="2444" y="6807"/>
                    <a:pt x="2046" y="6952"/>
                    <a:pt x="1556" y="6952"/>
                  </a:cubicBezTo>
                  <a:cubicBezTo>
                    <a:pt x="1418" y="6952"/>
                    <a:pt x="1289" y="6939"/>
                    <a:pt x="1172" y="6918"/>
                  </a:cubicBezTo>
                  <a:cubicBezTo>
                    <a:pt x="1166" y="6918"/>
                    <a:pt x="1161" y="6918"/>
                    <a:pt x="1155" y="6917"/>
                  </a:cubicBezTo>
                  <a:cubicBezTo>
                    <a:pt x="1134" y="6915"/>
                    <a:pt x="1114" y="6910"/>
                    <a:pt x="1095" y="6903"/>
                  </a:cubicBezTo>
                  <a:cubicBezTo>
                    <a:pt x="840" y="6846"/>
                    <a:pt x="669" y="6745"/>
                    <a:pt x="669" y="6629"/>
                  </a:cubicBezTo>
                  <a:cubicBezTo>
                    <a:pt x="669" y="6548"/>
                    <a:pt x="751" y="6475"/>
                    <a:pt x="887" y="6418"/>
                  </a:cubicBezTo>
                  <a:lnTo>
                    <a:pt x="906" y="6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</p:spTree>
  </p:cSld>
  <p:clrMapOvr>
    <a:masterClrMapping/>
  </p:clrMapOvr>
  <p:transition spd="slow">
    <p:checker dir="horz"/>
  </p:transition>
  <p:timing>
    <p:tnLst>
      <p:par>
        <p:cTn id="38829" dur="indefinite" repeatCount="1000" spd="100%" accel="0%" decel="0%" restart="never" nodeType="tmRoot">
          <p:childTnLst>
            <p:seq concurrent="true" nextAc="seek">
              <p:cTn id="38830" dur="indefinite" repeatCount="1000" spd="100%" accel="0%" decel="0%" nodeType="mainSeq">
                <p:childTnLst>
                  <p:par>
                    <p:cTn id="38831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38832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38833" presetID="50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835" dur="1000" repeatCount="1000" spd="100%" accel="0%" decel="0%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+.3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36" dur="1000" repeatCount="1000" spd="100%" accel="0%" decel="0%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id="38834" dur="1000" repeatCount="1000" spd="100%" accel="0%" decel="0%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37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38" presetID="52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>
                                        <p:cTn id="38839" dur="1000" repeatCount="1000" spd="100%" accel="0%" decel="0%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38840" dur="1000" repeatCount="1000" spd="100%" accel="0%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Scale>
                                      <p:cBhvr>
                                        <p:cTn id="38841" dur="1000" repeatCount="1000" spd="100%" accel="0%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set>
                                      <p:cBhvr>
                                        <p:cTn id="38842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43" presetID="22" presetClass="entr" presetSubtype="4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in">
                                      <p:cBhvr>
                                        <p:cTn id="38844" dur="500" repeatCount="1000" spd="100%" accel="0%" decel="0%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45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46" presetID="12" presetClass="entr" presetSubtype="4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848" dur="500" repeatCount="1000" spd="100%" accel="0%" decel="0%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>
                                        <p:cTn id="38847" dur="500" repeatCount="1000" spd="100%" accel="0%" decel="0%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49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50" presetID="6" presetClass="entr" presetSubtype="32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circle(out)" transition="in">
                                      <p:cBhvr>
                                        <p:cTn id="38851" dur="1000" repeatCount="1000" spd="100%" accel="0%" decel="0%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52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2.jpe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2700" y="0"/>
            <a:ext cx="12192000" cy="6858000"/>
          </a:xfrm>
          <a:prstGeom prst="rect">
            <a:avLst/>
          </a:prstGeom>
        </p:spPr>
      </p:pic>
      <p:pic>
        <p:nvPicPr>
          <p:cNvPr name="image3.png" id="3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7318482">
            <a:off x="9019460" y="-2177145"/>
            <a:ext cx="4844081" cy="5802250"/>
          </a:xfrm>
          <a:prstGeom prst="rect">
            <a:avLst/>
          </a:prstGeom>
        </p:spPr>
      </p:pic>
      <p:pic>
        <p:nvPicPr>
          <p:cNvPr name="image4.png" id="4"/>
          <p:cNvPicPr>
            <a:picLocks noChangeAspect="true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8364398">
            <a:off x="-1296545" y="3438083"/>
            <a:ext cx="4388130" cy="525611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760371" y="1063758"/>
            <a:ext cx="492443" cy="2548122"/>
          </a:xfrm>
          <a:prstGeom prst="rect">
            <a:avLst/>
          </a:prstGeom>
          <a:noFill/>
        </p:spPr>
        <p:txBody>
          <a:bodyPr anchor="t" rtlCol="false" vert="vert" wrap="square" tIns="45720" lIns="91440" bIns="45720" rIns="91440">
            <a:spAutoFit/>
          </a:bodyPr>
          <a:lstStyle/>
          <a:p>
            <a:pPr algn="dist" marL="0">
              <a:defRPr/>
            </a:pPr>
            <a:r>
              <a:rPr lang="en-US" b="false" i="false" sz="2000" baseline="0" u="none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CONTNTES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>
            <a:off x="4540218" y="155733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algn="tl" blurRad="50800" dir="2700000" dist="38100" rotWithShape="false">
              <a:srgbClr val="000000">
                <a:alpha val="20000"/>
              </a:srgbClr>
            </a:outerShdw>
          </a:effectLst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7" id="7"/>
          <p:cNvSpPr/>
          <p:nvPr/>
        </p:nvSpPr>
        <p:spPr>
          <a:xfrm>
            <a:off x="4540218" y="2411144"/>
            <a:ext cx="1809750" cy="657738"/>
          </a:xfrm>
          <a:prstGeom prst="rect">
            <a:avLst/>
          </a:prstGeom>
        </p:spPr>
        <p:txBody>
          <a:bodyPr vert="horz" anchor="ctr" wrap="square" tIns="45720" lIns="91440" bIns="45720" rIns="91440">
            <a:noAutofit/>
          </a:bodyPr>
          <a:p>
            <a:pPr algn="ctr" marL="0">
              <a:lnSpc>
                <a:spcPct val="150000"/>
              </a:lnSpc>
            </a:pPr>
            <a:r>
              <a:rPr lang="zh-CN" b="false" i="false" sz="1200" baseline="0" u="none" altLang="en-US">
                <a:solidFill>
                  <a:srgbClr val="000000"/>
                </a:solidFill>
                <a:latin typeface="三极准柔宋"/>
                <a:ea typeface="三极准柔宋"/>
              </a:rPr>
              <a:t>Introduction to GANs</a:t>
            </a:r>
          </a:p>
        </p:txBody>
      </p:sp>
      <p:sp>
        <p:nvSpPr>
          <p:cNvPr name="AutoShape 8" id="8"/>
          <p:cNvSpPr/>
          <p:nvPr/>
        </p:nvSpPr>
        <p:spPr>
          <a:xfrm>
            <a:off x="6889074" y="155733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algn="tl" blurRad="50800" dir="2700000" dist="38100" rotWithShape="false">
              <a:srgbClr val="000000">
                <a:alpha val="20000"/>
              </a:srgbClr>
            </a:outerShdw>
          </a:effectLst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9" id="9"/>
          <p:cNvSpPr/>
          <p:nvPr/>
        </p:nvSpPr>
        <p:spPr>
          <a:xfrm>
            <a:off x="6889074" y="2400186"/>
            <a:ext cx="1809750" cy="657738"/>
          </a:xfrm>
          <a:prstGeom prst="rect">
            <a:avLst/>
          </a:prstGeom>
        </p:spPr>
        <p:txBody>
          <a:bodyPr vert="horz" anchor="ctr" wrap="square" tIns="45720" lIns="91440" bIns="45720" rIns="91440">
            <a:noAutofit/>
          </a:bodyPr>
          <a:p>
            <a:pPr algn="ctr" marL="0">
              <a:lnSpc>
                <a:spcPct val="150000"/>
              </a:lnSpc>
            </a:pPr>
            <a:r>
              <a:rPr lang="zh-CN" b="false" i="false" sz="1200" baseline="0" u="none" altLang="en-US">
                <a:solidFill>
                  <a:srgbClr val="000000"/>
                </a:solidFill>
                <a:latin typeface="三极准柔宋"/>
                <a:ea typeface="三极准柔宋"/>
              </a:rPr>
              <a:t>GANs for Video Augmentation</a:t>
            </a:r>
          </a:p>
        </p:txBody>
      </p:sp>
      <p:sp>
        <p:nvSpPr>
          <p:cNvPr name="AutoShape 10" id="10"/>
          <p:cNvSpPr/>
          <p:nvPr/>
        </p:nvSpPr>
        <p:spPr>
          <a:xfrm>
            <a:off x="4540218" y="378911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algn="tl" blurRad="50800" dir="2700000" dist="38100" rotWithShape="false">
              <a:srgbClr val="000000">
                <a:alpha val="20000"/>
              </a:srgbClr>
            </a:outerShdw>
          </a:effectLst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11" id="11"/>
          <p:cNvSpPr/>
          <p:nvPr/>
        </p:nvSpPr>
        <p:spPr>
          <a:xfrm>
            <a:off x="4540218" y="4642924"/>
            <a:ext cx="1809750" cy="657738"/>
          </a:xfrm>
          <a:prstGeom prst="rect">
            <a:avLst/>
          </a:prstGeom>
        </p:spPr>
        <p:txBody>
          <a:bodyPr vert="horz" anchor="ctr" wrap="square" tIns="45720" lIns="91440" bIns="45720" rIns="91440">
            <a:noAutofit/>
          </a:bodyPr>
          <a:p>
            <a:pPr algn="ctr" marL="0">
              <a:lnSpc>
                <a:spcPct val="150000"/>
              </a:lnSpc>
            </a:pPr>
            <a:r>
              <a:rPr lang="zh-CN" b="false" i="false" sz="1200" baseline="0" u="none" altLang="en-US">
                <a:solidFill>
                  <a:srgbClr val="000000"/>
                </a:solidFill>
                <a:latin typeface="三极准柔宋"/>
                <a:ea typeface="三极准柔宋"/>
              </a:rPr>
              <a:t>Case Studies</a:t>
            </a:r>
          </a:p>
        </p:txBody>
      </p:sp>
      <p:sp>
        <p:nvSpPr>
          <p:cNvPr name="AutoShape 12" id="12"/>
          <p:cNvSpPr/>
          <p:nvPr/>
        </p:nvSpPr>
        <p:spPr>
          <a:xfrm>
            <a:off x="6889074" y="378911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algn="tl" blurRad="50800" dir="2700000" dist="38100" rotWithShape="false">
              <a:srgbClr val="000000">
                <a:alpha val="20000"/>
              </a:srgbClr>
            </a:outerShdw>
          </a:effectLst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13" id="13"/>
          <p:cNvSpPr/>
          <p:nvPr/>
        </p:nvSpPr>
        <p:spPr>
          <a:xfrm>
            <a:off x="6889074" y="4631966"/>
            <a:ext cx="1809750" cy="657738"/>
          </a:xfrm>
          <a:prstGeom prst="rect">
            <a:avLst/>
          </a:prstGeom>
        </p:spPr>
        <p:txBody>
          <a:bodyPr vert="horz" anchor="ctr" wrap="square" tIns="45720" lIns="91440" bIns="45720" rIns="91440">
            <a:noAutofit/>
          </a:bodyPr>
          <a:p>
            <a:pPr algn="ctr" marL="0">
              <a:lnSpc>
                <a:spcPct val="150000"/>
              </a:lnSpc>
            </a:pPr>
            <a:r>
              <a:rPr lang="zh-CN" b="false" i="false" sz="1200" baseline="0" u="none" altLang="en-US">
                <a:solidFill>
                  <a:srgbClr val="000000"/>
                </a:solidFill>
                <a:latin typeface="三极准柔宋"/>
                <a:ea typeface="三极准柔宋"/>
              </a:rPr>
              <a:t>Future Directions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1745400" y="1358728"/>
            <a:ext cx="1747777" cy="186204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1500" baseline="0" u="none" altLang="en-US">
                <a:gradFill>
                  <a:gsLst>
                    <a:gs pos="0">
                      <a:srgbClr val="FFFFFF"/>
                    </a:gs>
                    <a:gs pos="42200">
                      <a:srgbClr val="FFFFFF"/>
                    </a:gs>
                    <a:gs pos="100000">
                      <a:srgbClr val="FFFFFF">
                        <a:alpha val="50000"/>
                      </a:srgbClr>
                    </a:gs>
                  </a:gsLst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Eye</a:t>
            </a:r>
            <a:endParaRPr lang="en-US" sz="1100"/>
          </a:p>
        </p:txBody>
      </p:sp>
      <p:sp>
        <p:nvSpPr>
          <p:cNvPr name="TextBox 15" id="15"/>
          <p:cNvSpPr txBox="true"/>
          <p:nvPr/>
        </p:nvSpPr>
        <p:spPr>
          <a:xfrm>
            <a:off x="2582464" y="2073758"/>
            <a:ext cx="1747777" cy="186204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1500" baseline="0" u="none" altLang="en-US">
                <a:gradFill>
                  <a:gsLst>
                    <a:gs pos="0">
                      <a:srgbClr val="FFFFFF"/>
                    </a:gs>
                    <a:gs pos="42200">
                      <a:srgbClr val="FFFFFF"/>
                    </a:gs>
                    <a:gs pos="100000">
                      <a:srgbClr val="FFFFFF">
                        <a:alpha val="50000"/>
                      </a:srgbClr>
                    </a:gs>
                  </a:gsLst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Record</a:t>
            </a:r>
            <a:endParaRPr lang="en-US" sz="1100"/>
          </a:p>
        </p:txBody>
      </p:sp>
      <p:sp>
        <p:nvSpPr>
          <p:cNvPr name="AutoShape 16" id="16"/>
          <p:cNvSpPr/>
          <p:nvPr/>
        </p:nvSpPr>
        <p:spPr>
          <a:xfrm>
            <a:off x="9314551" y="155733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algn="tl" blurRad="50800" dir="2700000" dist="38100" rotWithShape="false">
              <a:srgbClr val="000000">
                <a:alpha val="20000"/>
              </a:srgbClr>
            </a:outerShdw>
          </a:effectLst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17" id="17"/>
          <p:cNvSpPr/>
          <p:nvPr/>
        </p:nvSpPr>
        <p:spPr>
          <a:xfrm>
            <a:off x="9314551" y="2400186"/>
            <a:ext cx="1809750" cy="657738"/>
          </a:xfrm>
          <a:prstGeom prst="rect">
            <a:avLst/>
          </a:prstGeom>
        </p:spPr>
        <p:txBody>
          <a:bodyPr vert="horz" anchor="ctr" wrap="square" tIns="45720" lIns="91440" bIns="45720" rIns="91440">
            <a:noAutofit/>
          </a:bodyPr>
          <a:p>
            <a:pPr algn="ctr" marL="0">
              <a:lnSpc>
                <a:spcPct val="150000"/>
              </a:lnSpc>
            </a:pPr>
            <a:r>
              <a:rPr lang="zh-CN" b="false" i="false" sz="1200" baseline="0" u="none" altLang="en-US">
                <a:solidFill>
                  <a:srgbClr val="000000"/>
                </a:solidFill>
                <a:latin typeface="三极准柔宋"/>
                <a:ea typeface="三极准柔宋"/>
              </a:rPr>
              <a:t>Technical Implementation</a:t>
            </a:r>
          </a:p>
        </p:txBody>
      </p:sp>
      <p:sp>
        <p:nvSpPr>
          <p:cNvPr name="AutoShape 18" id="18"/>
          <p:cNvSpPr/>
          <p:nvPr/>
        </p:nvSpPr>
        <p:spPr>
          <a:xfrm>
            <a:off x="9314551" y="3789118"/>
            <a:ext cx="1809750" cy="1819275"/>
          </a:xfrm>
          <a:prstGeom prst="roundRect">
            <a:avLst>
              <a:gd name="adj" fmla="val 6667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algn="tl" blurRad="50800" dir="2700000" dist="38100" rotWithShape="false">
              <a:srgbClr val="000000">
                <a:alpha val="20000"/>
              </a:srgbClr>
            </a:outerShdw>
          </a:effectLst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19" id="19"/>
          <p:cNvSpPr/>
          <p:nvPr/>
        </p:nvSpPr>
        <p:spPr>
          <a:xfrm>
            <a:off x="9314551" y="4631966"/>
            <a:ext cx="1809750" cy="657738"/>
          </a:xfrm>
          <a:prstGeom prst="rect">
            <a:avLst/>
          </a:prstGeom>
        </p:spPr>
        <p:txBody>
          <a:bodyPr vert="horz" anchor="ctr" wrap="square" tIns="45720" lIns="91440" bIns="45720" rIns="91440">
            <a:noAutofit/>
          </a:bodyPr>
          <a:p>
            <a:pPr algn="ctr" marL="0">
              <a:lnSpc>
                <a:spcPct val="150000"/>
              </a:lnSpc>
            </a:pPr>
            <a:r>
              <a:rPr lang="zh-CN" b="false" i="false" sz="1200" baseline="0" u="none" altLang="en-US">
                <a:solidFill>
                  <a:srgbClr val="000000"/>
                </a:solidFill>
                <a:latin typeface="三极准柔宋"/>
                <a:ea typeface="三极准柔宋"/>
              </a:rPr>
              <a:t>Conclusion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822827" y="1627058"/>
            <a:ext cx="1221114" cy="707886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4000" baseline="0" u="none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01</a:t>
            </a:r>
            <a:endParaRPr lang="en-US" sz="1100"/>
          </a:p>
        </p:txBody>
      </p:sp>
      <p:sp>
        <p:nvSpPr>
          <p:cNvPr name="TextBox 21" id="21"/>
          <p:cNvSpPr txBox="true"/>
          <p:nvPr/>
        </p:nvSpPr>
        <p:spPr>
          <a:xfrm>
            <a:off x="7130515" y="1636071"/>
            <a:ext cx="1221114" cy="707886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4000" baseline="0" u="none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02</a:t>
            </a:r>
            <a:endParaRPr lang="en-US" sz="1100"/>
          </a:p>
        </p:txBody>
      </p:sp>
      <p:sp>
        <p:nvSpPr>
          <p:cNvPr name="TextBox 22" id="22"/>
          <p:cNvSpPr txBox="true"/>
          <p:nvPr/>
        </p:nvSpPr>
        <p:spPr>
          <a:xfrm>
            <a:off x="9599646" y="1631463"/>
            <a:ext cx="1221114" cy="707886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4000" baseline="0" u="none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03</a:t>
            </a:r>
            <a:endParaRPr lang="en-US" sz="1100"/>
          </a:p>
        </p:txBody>
      </p:sp>
      <p:sp>
        <p:nvSpPr>
          <p:cNvPr name="TextBox 23" id="23"/>
          <p:cNvSpPr txBox="true"/>
          <p:nvPr/>
        </p:nvSpPr>
        <p:spPr>
          <a:xfrm>
            <a:off x="4774023" y="3981603"/>
            <a:ext cx="1221114" cy="707886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4000" baseline="0" u="none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04</a:t>
            </a:r>
            <a:endParaRPr lang="en-US" sz="1100"/>
          </a:p>
        </p:txBody>
      </p:sp>
      <p:sp>
        <p:nvSpPr>
          <p:cNvPr name="TextBox 24" id="24"/>
          <p:cNvSpPr txBox="true"/>
          <p:nvPr/>
        </p:nvSpPr>
        <p:spPr>
          <a:xfrm>
            <a:off x="9599646" y="3935806"/>
            <a:ext cx="1221114" cy="707886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4000" baseline="0" u="none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06</a:t>
            </a:r>
            <a:endParaRPr lang="en-US" sz="1100"/>
          </a:p>
        </p:txBody>
      </p:sp>
      <p:sp>
        <p:nvSpPr>
          <p:cNvPr name="TextBox 25" id="25"/>
          <p:cNvSpPr txBox="true"/>
          <p:nvPr/>
        </p:nvSpPr>
        <p:spPr>
          <a:xfrm>
            <a:off x="7122301" y="3913969"/>
            <a:ext cx="1221114" cy="707886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4000" baseline="0" u="none"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05</a:t>
            </a:r>
            <a:endParaRPr lang="en-US" sz="1100"/>
          </a:p>
        </p:txBody>
      </p:sp>
    </p:spTree>
  </p:cSld>
  <p:clrMapOvr>
    <a:masterClrMapping/>
  </p:clrMapOvr>
  <p:transition spd="slow">
    <p:wedge/>
  </p:transition>
  <p:timing>
    <p:tnLst>
      <p:par>
        <p:cTn id="4755" dur="indefinite" repeatCount="1000" spd="100%" accel="0%" decel="0%" restart="never" nodeType="tmRoot">
          <p:childTnLst>
            <p:seq concurrent="true" nextAc="seek">
              <p:cTn id="4756" dur="indefinite" repeatCount="1000" spd="100%" accel="0%" decel="0%" nodeType="mainSeq">
                <p:childTnLst>
                  <p:par>
                    <p:cTn id="4757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4758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4759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0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1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2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3" presetID="14" presetClass="entr" presetSubtype="1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randombar(horizontal)" transition="in">
                                      <p:cBhvr>
                                        <p:cTn id="4764" dur="1000" repeatCount="1000" spd="100%" accel="0%" decel="0%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65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6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7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8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9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0" presetID="12" presetClass="entr" presetSubtype="8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72" dur="500" repeatCount="1000" spd="100%" accel="0%" decel="0%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in">
                                      <p:cBhvr>
                                        <p:cTn id="4771" dur="500" repeatCount="1000" spd="100%" accel="0%" decel="0%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3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4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5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6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7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8" presetID="22" presetClass="entr" presetSubtype="4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in">
                                      <p:cBhvr>
                                        <p:cTn id="4779" dur="500" repeatCount="1000" spd="100%" accel="0%" decel="0%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0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1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2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3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4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5" presetID="16" presetClass="entr" presetSubtype="37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barn(outVertical)" transition="in">
                                      <p:cBhvr>
                                        <p:cTn id="4786" dur="500" repeatCount="1000" spd="100%" accel="0%" decel="0%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7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8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9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0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1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2" presetID="5" presetClass="entr" presetSubtype="5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checkerboard(down)" transition="in">
                                      <p:cBhvr>
                                        <p:cTn id="4793" dur="1000" repeatCount="1000" spd="100%" accel="0%" decel="0%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4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5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6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7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8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9" presetID="14" presetClass="entr" presetSubtype="1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randombar(horizontal)" transition="in">
                                      <p:cBhvr>
                                        <p:cTn id="4800" dur="1000" repeatCount="1000" spd="100%" accel="0%" decel="0%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1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pn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5671054" y="2764875"/>
            <a:ext cx="1747777" cy="186204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1500" baseline="0" u="none" altLang="en-US">
                <a:gradFill>
                  <a:gsLst>
                    <a:gs pos="0">
                      <a:srgbClr val="FFFFFF"/>
                    </a:gs>
                    <a:gs pos="42200">
                      <a:srgbClr val="FFFFFF"/>
                    </a:gs>
                    <a:gs pos="100000">
                      <a:srgbClr val="FFFFFF">
                        <a:alpha val="50000"/>
                      </a:srgbClr>
                    </a:gs>
                  </a:gsLst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Xie</a:t>
            </a:r>
            <a:endParaRPr lang="en-US" sz="1100"/>
          </a:p>
        </p:txBody>
      </p:sp>
      <p:sp>
        <p:nvSpPr>
          <p:cNvPr name="TextBox 4" id="4"/>
          <p:cNvSpPr txBox="true"/>
          <p:nvPr/>
        </p:nvSpPr>
        <p:spPr>
          <a:xfrm>
            <a:off x="6964263" y="2743201"/>
            <a:ext cx="1747777" cy="186204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1500" baseline="0" u="none" altLang="en-US">
                <a:gradFill>
                  <a:gsLst>
                    <a:gs pos="0">
                      <a:srgbClr val="FFFFFF"/>
                    </a:gs>
                    <a:gs pos="42200">
                      <a:srgbClr val="FFFFFF"/>
                    </a:gs>
                    <a:gs pos="100000">
                      <a:srgbClr val="FFFFFF">
                        <a:alpha val="50000"/>
                      </a:srgbClr>
                    </a:gs>
                  </a:gsLst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Xie</a:t>
            </a:r>
            <a:endParaRPr lang="en-US" sz="1100"/>
          </a:p>
        </p:txBody>
      </p:sp>
      <p:sp>
        <p:nvSpPr>
          <p:cNvPr name="TextBox 5" id="5"/>
          <p:cNvSpPr txBox="true"/>
          <p:nvPr/>
        </p:nvSpPr>
        <p:spPr>
          <a:xfrm>
            <a:off x="8315337" y="2743201"/>
            <a:ext cx="1747777" cy="186204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1500" baseline="0" u="none" altLang="en-US">
                <a:gradFill>
                  <a:gsLst>
                    <a:gs pos="0">
                      <a:srgbClr val="FFFFFF"/>
                    </a:gs>
                    <a:gs pos="42200">
                      <a:srgbClr val="FFFFFF"/>
                    </a:gs>
                    <a:gs pos="100000">
                      <a:srgbClr val="FFFFFF">
                        <a:alpha val="50000"/>
                      </a:srgbClr>
                    </a:gs>
                  </a:gsLst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Big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9666411" y="2743201"/>
            <a:ext cx="1747777" cy="186204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1500" baseline="0" u="none" altLang="en-US">
                <a:gradFill>
                  <a:gsLst>
                    <a:gs pos="0">
                      <a:srgbClr val="FFFFFF"/>
                    </a:gs>
                    <a:gs pos="42200">
                      <a:srgbClr val="FFFFFF"/>
                    </a:gs>
                    <a:gs pos="100000">
                      <a:srgbClr val="FFFFFF">
                        <a:alpha val="50000"/>
                      </a:srgbClr>
                    </a:gs>
                  </a:gsLst>
                </a:gra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Home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>
            <a:off x="8932521" y="4944691"/>
            <a:ext cx="2029692" cy="421358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cap="flat" cmpd="sng">
            <a:prstDash val="solid"/>
          </a:ln>
          <a:effectLst>
            <a:outerShdw algn="ctr" blurRad="149987" dir="8460000" dist="250190">
              <a:srgbClr val="000000">
                <a:alpha val="28000"/>
              </a:srgbClr>
            </a:outerShdw>
          </a:effectLst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TextBox 8" id="8"/>
          <p:cNvSpPr txBox="true"/>
          <p:nvPr/>
        </p:nvSpPr>
        <p:spPr>
          <a:xfrm>
            <a:off x="9309178" y="4986093"/>
            <a:ext cx="1047082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dist" marL="0">
              <a:defRPr/>
            </a:pPr>
            <a:r>
              <a:rPr lang="zh-CN" b="true" i="false" sz="1600" baseline="0" u="none" altLang="en-US">
                <a:solidFill>
                  <a:srgbClr val="00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Reporter</a:t>
            </a:r>
            <a:endParaRPr lang="en-US" sz="1100"/>
          </a:p>
        </p:txBody>
      </p:sp>
      <p:sp>
        <p:nvSpPr>
          <p:cNvPr name="AutoShape 9" id="9"/>
          <p:cNvSpPr/>
          <p:nvPr/>
        </p:nvSpPr>
        <p:spPr>
          <a:xfrm rot="8100000">
            <a:off x="10416331" y="5088352"/>
            <a:ext cx="137666" cy="137666"/>
          </a:xfrm>
          <a:prstGeom prst="halfFrame">
            <a:avLst>
              <a:gd name="adj1" fmla="val 11987"/>
              <a:gd name="adj2" fmla="val 10920"/>
            </a:avLst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grpSp>
        <p:nvGrpSpPr>
          <p:cNvPr name="Group 10" id="10"/>
          <p:cNvGrpSpPr/>
          <p:nvPr/>
        </p:nvGrpSpPr>
        <p:grpSpPr>
          <a:xfrm rot="5400000">
            <a:off x="4930546" y="374855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name="AutoShape 11" id="11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2" id="12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3" id="13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</p:grpSp>
    </p:spTree>
  </p:cSld>
  <p:clrMapOvr>
    <a:masterClrMapping/>
  </p:clrMapOvr>
  <p:transition spd="med">
    <p:pull dir="l"/>
  </p:transition>
  <p:timing>
    <p:tnLst>
      <p:par>
        <p:cTn id="40865" dur="indefinite" repeatCount="1000" spd="100%" accel="0%" decel="0%" restart="never" nodeType="tmRoot">
          <p:childTnLst>
            <p:seq concurrent="true" nextAc="seek">
              <p:cTn id="40866" dur="indefinite" repeatCount="1000" spd="100%" accel="0%" decel="0%" nodeType="mainSeq">
                <p:childTnLst>
                  <p:par>
                    <p:cTn id="40867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40868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40869" presetID="27" presetClass="entr" presetSubtype="0" repeatCount="1000" spd="100%" decel="0%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40870" dur="50" repeatCount="1000" spd="100%" accel="0%" decel="0%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fmla=""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871" dur="50" repeatCount="1000" spd="100%" accel="0%" decel="0%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fmla=""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872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873" dur="50" repeatCount="1000" spd="100%" accel="0%" decel="0%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3"/>
    </p:bld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5.jpe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0" y="-106951"/>
            <a:ext cx="12192000" cy="6858000"/>
          </a:xfrm>
          <a:prstGeom prst="rect">
            <a:avLst/>
          </a:prstGeom>
        </p:spPr>
      </p:pic>
      <p:pic>
        <p:nvPicPr>
          <p:cNvPr name="image6.png" id="3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12680" y="4312920"/>
            <a:ext cx="1386840" cy="1661160"/>
          </a:xfrm>
          <a:prstGeom prst="rect">
            <a:avLst/>
          </a:prstGeom>
        </p:spPr>
      </p:pic>
      <p:pic>
        <p:nvPicPr>
          <p:cNvPr name="image7.png" id="4"/>
          <p:cNvPicPr>
            <a:picLocks noChangeAspect="true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365612">
            <a:off x="8326577" y="981825"/>
            <a:ext cx="2610205" cy="312650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7548236" y="3982164"/>
            <a:ext cx="2083443" cy="221599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true" i="false" sz="13800" baseline="0" u="none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01.</a:t>
            </a:r>
            <a:endParaRPr lang="en-US" sz="1100"/>
          </a:p>
        </p:txBody>
      </p:sp>
      <p:grpSp>
        <p:nvGrpSpPr>
          <p:cNvPr name="Group 6" id="6"/>
          <p:cNvGrpSpPr/>
          <p:nvPr/>
        </p:nvGrpSpPr>
        <p:grpSpPr>
          <a:xfrm rot="5400000">
            <a:off x="1400642" y="321209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name="AutoShape 7" id="7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8" id="8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9" id="9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TextBox 10" id="10"/>
          <p:cNvSpPr txBox="true"/>
          <p:nvPr/>
        </p:nvSpPr>
        <p:spPr>
          <a:xfrm>
            <a:off x="2436447" y="3479232"/>
            <a:ext cx="7576233" cy="64633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3600" baseline="0" u="none" altLang="en-US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Introduction to GANs</a:t>
            </a:r>
            <a:endParaRPr lang="en-US" sz="1100"/>
          </a:p>
        </p:txBody>
      </p:sp>
    </p:spTree>
  </p:cSld>
  <p:clrMapOvr>
    <a:masterClrMapping/>
  </p:clrMapOvr>
  <p:transition spd="slow">
    <p:wipe dir="l"/>
  </p:transition>
  <p:timing>
    <p:tnLst>
      <p:par>
        <p:cTn id="6421" dur="indefinite" repeatCount="1000" spd="100%" accel="0%" decel="0%" restart="never" nodeType="tmRoot">
          <p:childTnLst>
            <p:seq concurrent="true" nextAc="seek">
              <p:cTn id="6422" dur="indefinite" repeatCount="1000" spd="100%" accel="0%" decel="0%" nodeType="mainSeq">
                <p:childTnLst>
                  <p:par>
                    <p:cTn id="6423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6424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6425" presetID="43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27" dur="400" repeatCount="1000" spd="100%" accel="0%" decel="0%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8" dur="400" repeatCount="1000" spd="100%" accel="0%" decel="0%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9" dur="600" repeatCount="1000" spd="100%" accel="0%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fmla=""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fmla=""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fmla=""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fmla=""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fmla=""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fmla=""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fmla=""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fmla=""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fmla=""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fmla=""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fmla=""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fmla=""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fmla=""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fmla=""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fmla=""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fmla=""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fmla=""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fmla=""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0" dur="600" repeatCount="1000" spd="100%" accel="0%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fmla=""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fmla=""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fmla=""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fmla=""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fmla=""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fmla=""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fmla=""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fmla=""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fmla=""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fmla=""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fmla=""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fmla=""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fmla=""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fmla=""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fmla=""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fmla=""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fmla=""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fmla=""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fmla=""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id="6426" dur="100" repeatCount="1000" spd="100%" accel="0%" decel="0%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1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2" presetID="2" presetClass="entr" presetSubtype="3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33" dur="1000" repeatCount="1000" spd="100%" accel="0%" decel="0%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1+#ppt_w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34" dur="1000" repeatCount="1000" spd="100%" accel="0%" decel="0%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-#ppt_h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35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9.pn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2363311" y="2337050"/>
            <a:ext cx="1300400" cy="1330409"/>
          </a:xfrm>
          <a:prstGeom prst="triangle">
            <a:avLst/>
          </a:prstGeom>
          <a:solidFill>
            <a:srgbClr val="FFFFFF">
              <a:lumMod val="85000"/>
            </a:srgb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6050948" y="1758955"/>
            <a:ext cx="1300400" cy="190850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5" id="5"/>
          <p:cNvSpPr/>
          <p:nvPr/>
        </p:nvSpPr>
        <p:spPr>
          <a:xfrm>
            <a:off x="9376599" y="2383146"/>
            <a:ext cx="1300400" cy="1156189"/>
          </a:xfrm>
          <a:prstGeom prst="triangle">
            <a:avLst/>
          </a:prstGeom>
          <a:solidFill>
            <a:srgbClr val="FFFFFF">
              <a:lumMod val="85000"/>
            </a:srgb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6" id="6"/>
          <p:cNvSpPr/>
          <p:nvPr/>
        </p:nvSpPr>
        <p:spPr>
          <a:xfrm>
            <a:off x="1743565" y="2337050"/>
            <a:ext cx="1300401" cy="1330409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7" id="7"/>
          <p:cNvSpPr/>
          <p:nvPr/>
        </p:nvSpPr>
        <p:spPr>
          <a:xfrm>
            <a:off x="1331243" y="2823784"/>
            <a:ext cx="824645" cy="843674"/>
          </a:xfrm>
          <a:prstGeom prst="triangle">
            <a:avLst/>
          </a:prstGeom>
          <a:solidFill>
            <a:srgbClr val="FFFFFF">
              <a:lumMod val="85000"/>
            </a:srgb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anchor="ctr" wrap="square" anchorCtr="true" tIns="45720" lIns="91440" bIns="45720" rIns="91440">
            <a:normAutofit/>
          </a:bodyPr>
          <a:p>
            <a:pPr algn="ctr" marL="0"/>
            <a:r>
              <a:rPr lang="en-US" b="true" i="false" sz="2000" baseline="0" u="none">
                <a:solidFill>
                  <a:srgbClr val="FFFFFF"/>
                </a:solidFill>
                <a:latin typeface="Calibri"/>
                <a:ea typeface="Calibri"/>
              </a:rPr>
              <a:t>1</a:t>
            </a:r>
          </a:p>
        </p:txBody>
      </p:sp>
      <p:sp>
        <p:nvSpPr>
          <p:cNvPr name="AutoShape 8" id="8"/>
          <p:cNvSpPr/>
          <p:nvPr/>
        </p:nvSpPr>
        <p:spPr>
          <a:xfrm>
            <a:off x="5431201" y="1758955"/>
            <a:ext cx="1300401" cy="190850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9" id="9"/>
          <p:cNvSpPr/>
          <p:nvPr/>
        </p:nvSpPr>
        <p:spPr>
          <a:xfrm>
            <a:off x="5018879" y="2823784"/>
            <a:ext cx="824645" cy="84367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anchor="ctr" wrap="square" anchorCtr="true" tIns="45720" lIns="91440" bIns="45720" rIns="91440">
            <a:normAutofit/>
          </a:bodyPr>
          <a:p>
            <a:pPr algn="ctr" marL="0"/>
            <a:r>
              <a:rPr lang="en-US" b="true" i="false" sz="2000" baseline="0" u="none">
                <a:solidFill>
                  <a:srgbClr val="FFFFFF"/>
                </a:solidFill>
                <a:latin typeface="Calibri"/>
                <a:ea typeface="Calibri"/>
              </a:rPr>
              <a:t>2</a:t>
            </a:r>
          </a:p>
        </p:txBody>
      </p:sp>
      <p:sp>
        <p:nvSpPr>
          <p:cNvPr name="AutoShape 10" id="10"/>
          <p:cNvSpPr/>
          <p:nvPr/>
        </p:nvSpPr>
        <p:spPr>
          <a:xfrm>
            <a:off x="8756853" y="2383146"/>
            <a:ext cx="1300401" cy="1156189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11" id="11"/>
          <p:cNvSpPr/>
          <p:nvPr/>
        </p:nvSpPr>
        <p:spPr>
          <a:xfrm>
            <a:off x="8571647" y="2695661"/>
            <a:ext cx="824645" cy="843674"/>
          </a:xfrm>
          <a:prstGeom prst="triangle">
            <a:avLst/>
          </a:prstGeom>
          <a:solidFill>
            <a:srgbClr val="FFFFFF">
              <a:lumMod val="85000"/>
            </a:srgbClr>
          </a:solidFill>
          <a:ln w="76200" cap="flat" cmpd="sng">
            <a:solidFill>
              <a:srgbClr val="FFFFFF"/>
            </a:solidFill>
            <a:prstDash val="solid"/>
          </a:ln>
        </p:spPr>
        <p:txBody>
          <a:bodyPr vert="horz" anchor="ctr" wrap="square" anchorCtr="true" tIns="45720" lIns="91440" bIns="45720" rIns="91440">
            <a:normAutofit/>
          </a:bodyPr>
          <a:p>
            <a:pPr algn="ctr" marL="0"/>
            <a:r>
              <a:rPr lang="en-US" b="true" i="false" sz="2000" baseline="0" u="none">
                <a:solidFill>
                  <a:srgbClr val="FFFFFF"/>
                </a:solidFill>
                <a:latin typeface="Calibri"/>
                <a:ea typeface="Calibri"/>
              </a:rPr>
              <a:t>3</a:t>
            </a:r>
          </a:p>
        </p:txBody>
      </p:sp>
      <p:sp>
        <p:nvSpPr>
          <p:cNvPr name="Freeform 12" id="12"/>
          <p:cNvSpPr/>
          <p:nvPr/>
        </p:nvSpPr>
        <p:spPr>
          <a:xfrm>
            <a:off x="2213572" y="2961241"/>
            <a:ext cx="360388" cy="459883"/>
          </a:xfrm>
          <a:custGeom>
            <a:avLst/>
            <a:gdLst/>
            <a:ahLst/>
            <a:cxnLst/>
            <a:rect r="r" b="b" t="t" l="l"/>
            <a:pathLst>
              <a:path w="258763" h="330201" stroke="true" fill="norm" extrusionOk="true">
                <a:moveTo>
                  <a:pt x="43815" y="130175"/>
                </a:moveTo>
                <a:cubicBezTo>
                  <a:pt x="34925" y="130175"/>
                  <a:pt x="28575" y="137968"/>
                  <a:pt x="28575" y="147060"/>
                </a:cubicBezTo>
                <a:cubicBezTo>
                  <a:pt x="28575" y="147060"/>
                  <a:pt x="28575" y="147060"/>
                  <a:pt x="28575" y="227590"/>
                </a:cubicBezTo>
                <a:cubicBezTo>
                  <a:pt x="28575" y="236682"/>
                  <a:pt x="34925" y="244475"/>
                  <a:pt x="43815" y="244475"/>
                </a:cubicBezTo>
                <a:cubicBezTo>
                  <a:pt x="52705" y="244475"/>
                  <a:pt x="60325" y="236682"/>
                  <a:pt x="60325" y="227590"/>
                </a:cubicBezTo>
                <a:cubicBezTo>
                  <a:pt x="60325" y="227590"/>
                  <a:pt x="60325" y="227590"/>
                  <a:pt x="60325" y="147060"/>
                </a:cubicBezTo>
                <a:cubicBezTo>
                  <a:pt x="60325" y="137968"/>
                  <a:pt x="52705" y="130175"/>
                  <a:pt x="43815" y="130175"/>
                </a:cubicBezTo>
                <a:close/>
                <a:moveTo>
                  <a:pt x="221457" y="98425"/>
                </a:moveTo>
                <a:cubicBezTo>
                  <a:pt x="215008" y="98425"/>
                  <a:pt x="211138" y="103579"/>
                  <a:pt x="211138" y="110021"/>
                </a:cubicBezTo>
                <a:lnTo>
                  <a:pt x="211138" y="265918"/>
                </a:lnTo>
                <a:cubicBezTo>
                  <a:pt x="211138" y="271072"/>
                  <a:pt x="215008" y="276225"/>
                  <a:pt x="221457" y="276225"/>
                </a:cubicBezTo>
                <a:cubicBezTo>
                  <a:pt x="227907" y="276225"/>
                  <a:pt x="231776" y="271072"/>
                  <a:pt x="231776" y="265918"/>
                </a:cubicBezTo>
                <a:cubicBezTo>
                  <a:pt x="231776" y="265918"/>
                  <a:pt x="231776" y="265918"/>
                  <a:pt x="231776" y="110021"/>
                </a:cubicBezTo>
                <a:cubicBezTo>
                  <a:pt x="231776" y="103579"/>
                  <a:pt x="227907" y="98425"/>
                  <a:pt x="221457" y="98425"/>
                </a:cubicBezTo>
                <a:close/>
                <a:moveTo>
                  <a:pt x="80216" y="71438"/>
                </a:moveTo>
                <a:cubicBezTo>
                  <a:pt x="80216" y="71438"/>
                  <a:pt x="80216" y="71438"/>
                  <a:pt x="236768" y="71438"/>
                </a:cubicBezTo>
                <a:cubicBezTo>
                  <a:pt x="258763" y="71438"/>
                  <a:pt x="258763" y="71438"/>
                  <a:pt x="258763" y="93324"/>
                </a:cubicBezTo>
                <a:cubicBezTo>
                  <a:pt x="258763" y="93324"/>
                  <a:pt x="258763" y="93324"/>
                  <a:pt x="258763" y="274844"/>
                </a:cubicBezTo>
                <a:cubicBezTo>
                  <a:pt x="258763" y="330201"/>
                  <a:pt x="258763" y="330201"/>
                  <a:pt x="204423" y="330201"/>
                </a:cubicBezTo>
                <a:cubicBezTo>
                  <a:pt x="204423" y="330201"/>
                  <a:pt x="204423" y="330201"/>
                  <a:pt x="113856" y="330201"/>
                </a:cubicBezTo>
                <a:cubicBezTo>
                  <a:pt x="59515" y="330201"/>
                  <a:pt x="59515" y="330201"/>
                  <a:pt x="59515" y="274844"/>
                </a:cubicBezTo>
                <a:cubicBezTo>
                  <a:pt x="59515" y="274844"/>
                  <a:pt x="59515" y="274844"/>
                  <a:pt x="59515" y="267120"/>
                </a:cubicBezTo>
                <a:cubicBezTo>
                  <a:pt x="54340" y="269694"/>
                  <a:pt x="49165" y="270982"/>
                  <a:pt x="42696" y="270982"/>
                </a:cubicBezTo>
                <a:cubicBezTo>
                  <a:pt x="19407" y="270982"/>
                  <a:pt x="0" y="251671"/>
                  <a:pt x="0" y="227211"/>
                </a:cubicBezTo>
                <a:cubicBezTo>
                  <a:pt x="0" y="227211"/>
                  <a:pt x="0" y="227211"/>
                  <a:pt x="0" y="147394"/>
                </a:cubicBezTo>
                <a:cubicBezTo>
                  <a:pt x="0" y="122933"/>
                  <a:pt x="19407" y="103623"/>
                  <a:pt x="42696" y="103623"/>
                </a:cubicBezTo>
                <a:cubicBezTo>
                  <a:pt x="49165" y="103623"/>
                  <a:pt x="54340" y="104910"/>
                  <a:pt x="59515" y="107485"/>
                </a:cubicBezTo>
                <a:cubicBezTo>
                  <a:pt x="59515" y="107485"/>
                  <a:pt x="59515" y="107485"/>
                  <a:pt x="59515" y="93324"/>
                </a:cubicBezTo>
                <a:cubicBezTo>
                  <a:pt x="59515" y="71438"/>
                  <a:pt x="59515" y="71438"/>
                  <a:pt x="80216" y="71438"/>
                </a:cubicBezTo>
                <a:close/>
                <a:moveTo>
                  <a:pt x="107950" y="0"/>
                </a:moveTo>
                <a:cubicBezTo>
                  <a:pt x="107950" y="0"/>
                  <a:pt x="107950" y="0"/>
                  <a:pt x="109247" y="1290"/>
                </a:cubicBezTo>
                <a:cubicBezTo>
                  <a:pt x="110544" y="1290"/>
                  <a:pt x="111841" y="2580"/>
                  <a:pt x="113139" y="2580"/>
                </a:cubicBezTo>
                <a:cubicBezTo>
                  <a:pt x="114436" y="3870"/>
                  <a:pt x="117030" y="3870"/>
                  <a:pt x="119624" y="5160"/>
                </a:cubicBezTo>
                <a:cubicBezTo>
                  <a:pt x="120921" y="6450"/>
                  <a:pt x="123515" y="6450"/>
                  <a:pt x="126110" y="7739"/>
                </a:cubicBezTo>
                <a:cubicBezTo>
                  <a:pt x="131298" y="10319"/>
                  <a:pt x="137784" y="11609"/>
                  <a:pt x="144269" y="12899"/>
                </a:cubicBezTo>
                <a:cubicBezTo>
                  <a:pt x="144269" y="12899"/>
                  <a:pt x="144269" y="12899"/>
                  <a:pt x="145566" y="12899"/>
                </a:cubicBezTo>
                <a:cubicBezTo>
                  <a:pt x="145566" y="12899"/>
                  <a:pt x="146863" y="12899"/>
                  <a:pt x="146863" y="14189"/>
                </a:cubicBezTo>
                <a:cubicBezTo>
                  <a:pt x="146863" y="14189"/>
                  <a:pt x="146863" y="14189"/>
                  <a:pt x="148161" y="14189"/>
                </a:cubicBezTo>
                <a:cubicBezTo>
                  <a:pt x="148161" y="14189"/>
                  <a:pt x="149458" y="14189"/>
                  <a:pt x="149458" y="14189"/>
                </a:cubicBezTo>
                <a:cubicBezTo>
                  <a:pt x="149458" y="14189"/>
                  <a:pt x="150755" y="14189"/>
                  <a:pt x="152052" y="14189"/>
                </a:cubicBezTo>
                <a:cubicBezTo>
                  <a:pt x="152052" y="15478"/>
                  <a:pt x="153349" y="15478"/>
                  <a:pt x="154646" y="15478"/>
                </a:cubicBezTo>
                <a:cubicBezTo>
                  <a:pt x="154646" y="15478"/>
                  <a:pt x="154646" y="15478"/>
                  <a:pt x="155943" y="15478"/>
                </a:cubicBezTo>
                <a:cubicBezTo>
                  <a:pt x="155943" y="15478"/>
                  <a:pt x="155943" y="15478"/>
                  <a:pt x="157240" y="15478"/>
                </a:cubicBezTo>
                <a:cubicBezTo>
                  <a:pt x="157240" y="15478"/>
                  <a:pt x="157240" y="15478"/>
                  <a:pt x="158537" y="16768"/>
                </a:cubicBezTo>
                <a:cubicBezTo>
                  <a:pt x="158537" y="16768"/>
                  <a:pt x="158537" y="16768"/>
                  <a:pt x="159835" y="16768"/>
                </a:cubicBezTo>
                <a:cubicBezTo>
                  <a:pt x="161132" y="16768"/>
                  <a:pt x="161132" y="16768"/>
                  <a:pt x="162429" y="16768"/>
                </a:cubicBezTo>
                <a:cubicBezTo>
                  <a:pt x="163726" y="16768"/>
                  <a:pt x="163726" y="16768"/>
                  <a:pt x="165023" y="18058"/>
                </a:cubicBezTo>
                <a:cubicBezTo>
                  <a:pt x="165023" y="18058"/>
                  <a:pt x="165023" y="18058"/>
                  <a:pt x="166320" y="18058"/>
                </a:cubicBezTo>
                <a:cubicBezTo>
                  <a:pt x="166320" y="18058"/>
                  <a:pt x="166320" y="18058"/>
                  <a:pt x="167617" y="18058"/>
                </a:cubicBezTo>
                <a:cubicBezTo>
                  <a:pt x="167617" y="18058"/>
                  <a:pt x="167617" y="18058"/>
                  <a:pt x="168914" y="18058"/>
                </a:cubicBezTo>
                <a:cubicBezTo>
                  <a:pt x="168914" y="18058"/>
                  <a:pt x="168914" y="18058"/>
                  <a:pt x="170211" y="18058"/>
                </a:cubicBezTo>
                <a:cubicBezTo>
                  <a:pt x="172806" y="19348"/>
                  <a:pt x="174103" y="19348"/>
                  <a:pt x="176697" y="20638"/>
                </a:cubicBezTo>
                <a:cubicBezTo>
                  <a:pt x="180588" y="21928"/>
                  <a:pt x="184480" y="23218"/>
                  <a:pt x="188371" y="24507"/>
                </a:cubicBezTo>
                <a:cubicBezTo>
                  <a:pt x="190965" y="25797"/>
                  <a:pt x="192262" y="25797"/>
                  <a:pt x="193559" y="27087"/>
                </a:cubicBezTo>
                <a:cubicBezTo>
                  <a:pt x="194856" y="28377"/>
                  <a:pt x="194856" y="28377"/>
                  <a:pt x="194856" y="28377"/>
                </a:cubicBezTo>
                <a:cubicBezTo>
                  <a:pt x="196154" y="28377"/>
                  <a:pt x="196154" y="28377"/>
                  <a:pt x="196154" y="29667"/>
                </a:cubicBezTo>
                <a:cubicBezTo>
                  <a:pt x="197451" y="29667"/>
                  <a:pt x="197451" y="29667"/>
                  <a:pt x="197451" y="29667"/>
                </a:cubicBezTo>
                <a:cubicBezTo>
                  <a:pt x="198748" y="29667"/>
                  <a:pt x="198748" y="30957"/>
                  <a:pt x="198748" y="30957"/>
                </a:cubicBezTo>
                <a:cubicBezTo>
                  <a:pt x="202639" y="33536"/>
                  <a:pt x="205233" y="36116"/>
                  <a:pt x="207828" y="38696"/>
                </a:cubicBezTo>
                <a:cubicBezTo>
                  <a:pt x="210422" y="41276"/>
                  <a:pt x="211719" y="45145"/>
                  <a:pt x="213016" y="47725"/>
                </a:cubicBezTo>
                <a:cubicBezTo>
                  <a:pt x="214313" y="50305"/>
                  <a:pt x="214313" y="52884"/>
                  <a:pt x="214313" y="55464"/>
                </a:cubicBezTo>
                <a:cubicBezTo>
                  <a:pt x="214313" y="56754"/>
                  <a:pt x="214313" y="56754"/>
                  <a:pt x="214313" y="58044"/>
                </a:cubicBezTo>
                <a:cubicBezTo>
                  <a:pt x="214313" y="58044"/>
                  <a:pt x="214313" y="59334"/>
                  <a:pt x="213016" y="59334"/>
                </a:cubicBezTo>
                <a:cubicBezTo>
                  <a:pt x="213016" y="59334"/>
                  <a:pt x="213016" y="59334"/>
                  <a:pt x="213016" y="60623"/>
                </a:cubicBezTo>
                <a:cubicBezTo>
                  <a:pt x="213016" y="61913"/>
                  <a:pt x="213016" y="61913"/>
                  <a:pt x="213016" y="61913"/>
                </a:cubicBezTo>
                <a:cubicBezTo>
                  <a:pt x="213016" y="61913"/>
                  <a:pt x="213016" y="61913"/>
                  <a:pt x="211719" y="60623"/>
                </a:cubicBezTo>
                <a:cubicBezTo>
                  <a:pt x="211719" y="60623"/>
                  <a:pt x="211719" y="59334"/>
                  <a:pt x="210422" y="59334"/>
                </a:cubicBezTo>
                <a:cubicBezTo>
                  <a:pt x="210422" y="59334"/>
                  <a:pt x="210422" y="58044"/>
                  <a:pt x="209125" y="58044"/>
                </a:cubicBezTo>
                <a:cubicBezTo>
                  <a:pt x="207828" y="56754"/>
                  <a:pt x="205233" y="55464"/>
                  <a:pt x="203936" y="54174"/>
                </a:cubicBezTo>
                <a:cubicBezTo>
                  <a:pt x="201342" y="54174"/>
                  <a:pt x="200045" y="52884"/>
                  <a:pt x="197451" y="51594"/>
                </a:cubicBezTo>
                <a:cubicBezTo>
                  <a:pt x="194856" y="51594"/>
                  <a:pt x="192262" y="50305"/>
                  <a:pt x="189668" y="50305"/>
                </a:cubicBezTo>
                <a:cubicBezTo>
                  <a:pt x="188371" y="50305"/>
                  <a:pt x="188371" y="50305"/>
                  <a:pt x="187074" y="50305"/>
                </a:cubicBezTo>
                <a:cubicBezTo>
                  <a:pt x="187074" y="49015"/>
                  <a:pt x="185777" y="49015"/>
                  <a:pt x="184480" y="49015"/>
                </a:cubicBezTo>
                <a:cubicBezTo>
                  <a:pt x="183182" y="49015"/>
                  <a:pt x="181885" y="49015"/>
                  <a:pt x="180588" y="47725"/>
                </a:cubicBezTo>
                <a:cubicBezTo>
                  <a:pt x="176697" y="47725"/>
                  <a:pt x="174103" y="47725"/>
                  <a:pt x="170211" y="46435"/>
                </a:cubicBezTo>
                <a:cubicBezTo>
                  <a:pt x="168914" y="46435"/>
                  <a:pt x="166320" y="45145"/>
                  <a:pt x="165023" y="45145"/>
                </a:cubicBezTo>
                <a:cubicBezTo>
                  <a:pt x="165023" y="45145"/>
                  <a:pt x="165023" y="45145"/>
                  <a:pt x="163726" y="45145"/>
                </a:cubicBezTo>
                <a:cubicBezTo>
                  <a:pt x="163726" y="45145"/>
                  <a:pt x="163726" y="45145"/>
                  <a:pt x="162429" y="45145"/>
                </a:cubicBezTo>
                <a:cubicBezTo>
                  <a:pt x="162429" y="45145"/>
                  <a:pt x="162429" y="45145"/>
                  <a:pt x="159835" y="43855"/>
                </a:cubicBezTo>
                <a:cubicBezTo>
                  <a:pt x="159835" y="43855"/>
                  <a:pt x="159835" y="43855"/>
                  <a:pt x="158537" y="43855"/>
                </a:cubicBezTo>
                <a:cubicBezTo>
                  <a:pt x="157240" y="43855"/>
                  <a:pt x="157240" y="43855"/>
                  <a:pt x="155943" y="42565"/>
                </a:cubicBezTo>
                <a:cubicBezTo>
                  <a:pt x="154646" y="42565"/>
                  <a:pt x="153349" y="42565"/>
                  <a:pt x="152052" y="42565"/>
                </a:cubicBezTo>
                <a:cubicBezTo>
                  <a:pt x="152052" y="41276"/>
                  <a:pt x="150755" y="41276"/>
                  <a:pt x="149458" y="41276"/>
                </a:cubicBezTo>
                <a:cubicBezTo>
                  <a:pt x="148161" y="41276"/>
                  <a:pt x="146863" y="39986"/>
                  <a:pt x="146863" y="39986"/>
                </a:cubicBezTo>
                <a:cubicBezTo>
                  <a:pt x="142972" y="38696"/>
                  <a:pt x="139081" y="36116"/>
                  <a:pt x="135189" y="34826"/>
                </a:cubicBezTo>
                <a:cubicBezTo>
                  <a:pt x="131298" y="32247"/>
                  <a:pt x="128704" y="29667"/>
                  <a:pt x="124813" y="27087"/>
                </a:cubicBezTo>
                <a:cubicBezTo>
                  <a:pt x="122218" y="24507"/>
                  <a:pt x="119624" y="21928"/>
                  <a:pt x="117030" y="19348"/>
                </a:cubicBezTo>
                <a:cubicBezTo>
                  <a:pt x="115733" y="16768"/>
                  <a:pt x="113139" y="15478"/>
                  <a:pt x="111841" y="12899"/>
                </a:cubicBezTo>
                <a:cubicBezTo>
                  <a:pt x="110544" y="10319"/>
                  <a:pt x="110544" y="7739"/>
                  <a:pt x="109247" y="6450"/>
                </a:cubicBezTo>
                <a:cubicBezTo>
                  <a:pt x="109247" y="3870"/>
                  <a:pt x="107950" y="2580"/>
                  <a:pt x="107950" y="1290"/>
                </a:cubicBezTo>
                <a:cubicBezTo>
                  <a:pt x="107950" y="1290"/>
                  <a:pt x="107950" y="0"/>
                  <a:pt x="107950" y="0"/>
                </a:cubicBezTo>
                <a:close/>
                <a:moveTo>
                  <a:pt x="9525" y="0"/>
                </a:moveTo>
                <a:cubicBezTo>
                  <a:pt x="9525" y="0"/>
                  <a:pt x="9525" y="0"/>
                  <a:pt x="10822" y="1290"/>
                </a:cubicBezTo>
                <a:cubicBezTo>
                  <a:pt x="12119" y="1290"/>
                  <a:pt x="12119" y="2580"/>
                  <a:pt x="14713" y="2580"/>
                </a:cubicBezTo>
                <a:cubicBezTo>
                  <a:pt x="16010" y="3870"/>
                  <a:pt x="17308" y="3870"/>
                  <a:pt x="19902" y="5160"/>
                </a:cubicBezTo>
                <a:cubicBezTo>
                  <a:pt x="22496" y="6450"/>
                  <a:pt x="25090" y="6450"/>
                  <a:pt x="27684" y="7739"/>
                </a:cubicBezTo>
                <a:cubicBezTo>
                  <a:pt x="32873" y="9029"/>
                  <a:pt x="39358" y="11609"/>
                  <a:pt x="45844" y="12899"/>
                </a:cubicBezTo>
                <a:cubicBezTo>
                  <a:pt x="45844" y="12899"/>
                  <a:pt x="45844" y="12899"/>
                  <a:pt x="47141" y="12899"/>
                </a:cubicBezTo>
                <a:cubicBezTo>
                  <a:pt x="47141" y="12899"/>
                  <a:pt x="47141" y="12899"/>
                  <a:pt x="48438" y="12899"/>
                </a:cubicBezTo>
                <a:cubicBezTo>
                  <a:pt x="48438" y="12899"/>
                  <a:pt x="48438" y="12899"/>
                  <a:pt x="48438" y="14189"/>
                </a:cubicBezTo>
                <a:cubicBezTo>
                  <a:pt x="49735" y="14189"/>
                  <a:pt x="49735" y="14189"/>
                  <a:pt x="49735" y="14189"/>
                </a:cubicBezTo>
                <a:cubicBezTo>
                  <a:pt x="51032" y="14189"/>
                  <a:pt x="52329" y="14189"/>
                  <a:pt x="52329" y="14189"/>
                </a:cubicBezTo>
                <a:cubicBezTo>
                  <a:pt x="53627" y="15478"/>
                  <a:pt x="54924" y="15478"/>
                  <a:pt x="54924" y="15478"/>
                </a:cubicBezTo>
                <a:cubicBezTo>
                  <a:pt x="56221" y="15478"/>
                  <a:pt x="56221" y="15478"/>
                  <a:pt x="56221" y="15478"/>
                </a:cubicBezTo>
                <a:cubicBezTo>
                  <a:pt x="57518" y="15478"/>
                  <a:pt x="57518" y="15478"/>
                  <a:pt x="57518" y="15478"/>
                </a:cubicBezTo>
                <a:cubicBezTo>
                  <a:pt x="58815" y="15478"/>
                  <a:pt x="58815" y="15478"/>
                  <a:pt x="58815" y="15478"/>
                </a:cubicBezTo>
                <a:cubicBezTo>
                  <a:pt x="60112" y="16768"/>
                  <a:pt x="60112" y="16768"/>
                  <a:pt x="60112" y="16768"/>
                </a:cubicBezTo>
                <a:cubicBezTo>
                  <a:pt x="61409" y="16768"/>
                  <a:pt x="62706" y="16768"/>
                  <a:pt x="62706" y="16768"/>
                </a:cubicBezTo>
                <a:cubicBezTo>
                  <a:pt x="64003" y="16768"/>
                  <a:pt x="65301" y="16768"/>
                  <a:pt x="65301" y="18058"/>
                </a:cubicBezTo>
                <a:cubicBezTo>
                  <a:pt x="65301" y="18058"/>
                  <a:pt x="65301" y="18058"/>
                  <a:pt x="66598" y="18058"/>
                </a:cubicBezTo>
                <a:cubicBezTo>
                  <a:pt x="66598" y="18058"/>
                  <a:pt x="66598" y="18058"/>
                  <a:pt x="69192" y="18058"/>
                </a:cubicBezTo>
                <a:cubicBezTo>
                  <a:pt x="69192" y="18058"/>
                  <a:pt x="69192" y="18058"/>
                  <a:pt x="70489" y="18058"/>
                </a:cubicBezTo>
                <a:cubicBezTo>
                  <a:pt x="70489" y="18058"/>
                  <a:pt x="70489" y="18058"/>
                  <a:pt x="71786" y="18058"/>
                </a:cubicBezTo>
                <a:cubicBezTo>
                  <a:pt x="73083" y="19348"/>
                  <a:pt x="75677" y="19348"/>
                  <a:pt x="76975" y="20638"/>
                </a:cubicBezTo>
                <a:cubicBezTo>
                  <a:pt x="82163" y="20638"/>
                  <a:pt x="86054" y="23218"/>
                  <a:pt x="89946" y="24507"/>
                </a:cubicBezTo>
                <a:cubicBezTo>
                  <a:pt x="91243" y="25797"/>
                  <a:pt x="93837" y="25797"/>
                  <a:pt x="95134" y="27087"/>
                </a:cubicBezTo>
                <a:cubicBezTo>
                  <a:pt x="95134" y="27087"/>
                  <a:pt x="96431" y="28377"/>
                  <a:pt x="96431" y="28377"/>
                </a:cubicBezTo>
                <a:cubicBezTo>
                  <a:pt x="96431" y="28377"/>
                  <a:pt x="97728" y="28377"/>
                  <a:pt x="97728" y="28377"/>
                </a:cubicBezTo>
                <a:cubicBezTo>
                  <a:pt x="97728" y="29667"/>
                  <a:pt x="99025" y="29667"/>
                  <a:pt x="99025" y="29667"/>
                </a:cubicBezTo>
                <a:cubicBezTo>
                  <a:pt x="99025" y="29667"/>
                  <a:pt x="100323" y="30957"/>
                  <a:pt x="100323" y="30957"/>
                </a:cubicBezTo>
                <a:cubicBezTo>
                  <a:pt x="102917" y="33536"/>
                  <a:pt x="106808" y="36116"/>
                  <a:pt x="108105" y="38696"/>
                </a:cubicBezTo>
                <a:cubicBezTo>
                  <a:pt x="110700" y="41276"/>
                  <a:pt x="111997" y="45145"/>
                  <a:pt x="113294" y="47725"/>
                </a:cubicBezTo>
                <a:cubicBezTo>
                  <a:pt x="114591" y="50305"/>
                  <a:pt x="115888" y="52884"/>
                  <a:pt x="114591" y="55464"/>
                </a:cubicBezTo>
                <a:cubicBezTo>
                  <a:pt x="114591" y="56754"/>
                  <a:pt x="114591" y="56754"/>
                  <a:pt x="114591" y="58044"/>
                </a:cubicBezTo>
                <a:cubicBezTo>
                  <a:pt x="114591" y="58044"/>
                  <a:pt x="114591" y="59334"/>
                  <a:pt x="114591" y="59334"/>
                </a:cubicBezTo>
                <a:cubicBezTo>
                  <a:pt x="114591" y="59334"/>
                  <a:pt x="114591" y="59334"/>
                  <a:pt x="114591" y="60623"/>
                </a:cubicBezTo>
                <a:cubicBezTo>
                  <a:pt x="114591" y="60623"/>
                  <a:pt x="113294" y="60623"/>
                  <a:pt x="113294" y="61913"/>
                </a:cubicBezTo>
                <a:cubicBezTo>
                  <a:pt x="113294" y="60623"/>
                  <a:pt x="113294" y="60623"/>
                  <a:pt x="111997" y="60623"/>
                </a:cubicBezTo>
                <a:cubicBezTo>
                  <a:pt x="111997" y="60623"/>
                  <a:pt x="111997" y="59334"/>
                  <a:pt x="111997" y="59334"/>
                </a:cubicBezTo>
                <a:cubicBezTo>
                  <a:pt x="110700" y="59334"/>
                  <a:pt x="110700" y="58044"/>
                  <a:pt x="110700" y="58044"/>
                </a:cubicBezTo>
                <a:cubicBezTo>
                  <a:pt x="110700" y="58044"/>
                  <a:pt x="110700" y="58044"/>
                  <a:pt x="109403" y="58044"/>
                </a:cubicBezTo>
                <a:cubicBezTo>
                  <a:pt x="108105" y="56754"/>
                  <a:pt x="106808" y="55464"/>
                  <a:pt x="104214" y="54174"/>
                </a:cubicBezTo>
                <a:cubicBezTo>
                  <a:pt x="102917" y="54174"/>
                  <a:pt x="100323" y="52884"/>
                  <a:pt x="97728" y="51594"/>
                </a:cubicBezTo>
                <a:cubicBezTo>
                  <a:pt x="96431" y="51594"/>
                  <a:pt x="93837" y="50305"/>
                  <a:pt x="89946" y="50305"/>
                </a:cubicBezTo>
                <a:cubicBezTo>
                  <a:pt x="89946" y="50305"/>
                  <a:pt x="88649" y="50305"/>
                  <a:pt x="88649" y="50305"/>
                </a:cubicBezTo>
                <a:cubicBezTo>
                  <a:pt x="87351" y="49015"/>
                  <a:pt x="87351" y="49015"/>
                  <a:pt x="86054" y="49015"/>
                </a:cubicBezTo>
                <a:cubicBezTo>
                  <a:pt x="84757" y="49015"/>
                  <a:pt x="83460" y="49015"/>
                  <a:pt x="80866" y="47725"/>
                </a:cubicBezTo>
                <a:cubicBezTo>
                  <a:pt x="78272" y="47725"/>
                  <a:pt x="74380" y="47725"/>
                  <a:pt x="71786" y="46435"/>
                </a:cubicBezTo>
                <a:cubicBezTo>
                  <a:pt x="69192" y="46435"/>
                  <a:pt x="67895" y="45145"/>
                  <a:pt x="66598" y="45145"/>
                </a:cubicBezTo>
                <a:cubicBezTo>
                  <a:pt x="66598" y="45145"/>
                  <a:pt x="66598" y="45145"/>
                  <a:pt x="65301" y="45145"/>
                </a:cubicBezTo>
                <a:cubicBezTo>
                  <a:pt x="65301" y="45145"/>
                  <a:pt x="65301" y="45145"/>
                  <a:pt x="64003" y="45145"/>
                </a:cubicBezTo>
                <a:cubicBezTo>
                  <a:pt x="64003" y="45145"/>
                  <a:pt x="64003" y="45145"/>
                  <a:pt x="62706" y="45145"/>
                </a:cubicBezTo>
                <a:cubicBezTo>
                  <a:pt x="62706" y="45145"/>
                  <a:pt x="62706" y="45145"/>
                  <a:pt x="61409" y="43855"/>
                </a:cubicBezTo>
                <a:cubicBezTo>
                  <a:pt x="61409" y="43855"/>
                  <a:pt x="61409" y="43855"/>
                  <a:pt x="60112" y="43855"/>
                </a:cubicBezTo>
                <a:cubicBezTo>
                  <a:pt x="58815" y="43855"/>
                  <a:pt x="57518" y="43855"/>
                  <a:pt x="56221" y="42565"/>
                </a:cubicBezTo>
                <a:cubicBezTo>
                  <a:pt x="56221" y="42565"/>
                  <a:pt x="54924" y="42565"/>
                  <a:pt x="53627" y="42565"/>
                </a:cubicBezTo>
                <a:cubicBezTo>
                  <a:pt x="52329" y="41276"/>
                  <a:pt x="51032" y="41276"/>
                  <a:pt x="51032" y="41276"/>
                </a:cubicBezTo>
                <a:cubicBezTo>
                  <a:pt x="49735" y="41276"/>
                  <a:pt x="48438" y="39986"/>
                  <a:pt x="47141" y="39986"/>
                </a:cubicBezTo>
                <a:cubicBezTo>
                  <a:pt x="43250" y="38696"/>
                  <a:pt x="39358" y="36116"/>
                  <a:pt x="36764" y="34826"/>
                </a:cubicBezTo>
                <a:cubicBezTo>
                  <a:pt x="32873" y="32247"/>
                  <a:pt x="28982" y="29667"/>
                  <a:pt x="26387" y="27087"/>
                </a:cubicBezTo>
                <a:cubicBezTo>
                  <a:pt x="23793" y="24507"/>
                  <a:pt x="21199" y="21928"/>
                  <a:pt x="18605" y="19348"/>
                </a:cubicBezTo>
                <a:cubicBezTo>
                  <a:pt x="16010" y="18058"/>
                  <a:pt x="14713" y="15478"/>
                  <a:pt x="13416" y="12899"/>
                </a:cubicBezTo>
                <a:cubicBezTo>
                  <a:pt x="12119" y="10319"/>
                  <a:pt x="10822" y="7739"/>
                  <a:pt x="10822" y="6450"/>
                </a:cubicBezTo>
                <a:cubicBezTo>
                  <a:pt x="9525" y="3870"/>
                  <a:pt x="9525" y="2580"/>
                  <a:pt x="9525" y="1290"/>
                </a:cubicBezTo>
                <a:cubicBezTo>
                  <a:pt x="9525" y="0"/>
                  <a:pt x="9525" y="0"/>
                  <a:pt x="9525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3" id="13"/>
          <p:cNvSpPr/>
          <p:nvPr/>
        </p:nvSpPr>
        <p:spPr>
          <a:xfrm>
            <a:off x="5908451" y="2944445"/>
            <a:ext cx="345902" cy="435959"/>
          </a:xfrm>
          <a:custGeom>
            <a:avLst/>
            <a:gdLst/>
            <a:ahLst/>
            <a:cxnLst/>
            <a:rect r="r" b="b" t="t" l="l"/>
            <a:pathLst>
              <a:path w="268288" h="338138" stroke="true" fill="norm" extrusionOk="true">
                <a:moveTo>
                  <a:pt x="179388" y="166688"/>
                </a:moveTo>
                <a:cubicBezTo>
                  <a:pt x="192617" y="166688"/>
                  <a:pt x="203200" y="177246"/>
                  <a:pt x="203200" y="190443"/>
                </a:cubicBezTo>
                <a:cubicBezTo>
                  <a:pt x="203200" y="252471"/>
                  <a:pt x="203200" y="252471"/>
                  <a:pt x="203200" y="252471"/>
                </a:cubicBezTo>
                <a:cubicBezTo>
                  <a:pt x="203200" y="265668"/>
                  <a:pt x="192617" y="276226"/>
                  <a:pt x="179388" y="276226"/>
                </a:cubicBezTo>
                <a:cubicBezTo>
                  <a:pt x="166158" y="276226"/>
                  <a:pt x="155575" y="265668"/>
                  <a:pt x="155575" y="252471"/>
                </a:cubicBezTo>
                <a:cubicBezTo>
                  <a:pt x="155575" y="190443"/>
                  <a:pt x="155575" y="190443"/>
                  <a:pt x="155575" y="190443"/>
                </a:cubicBezTo>
                <a:cubicBezTo>
                  <a:pt x="155575" y="177246"/>
                  <a:pt x="166158" y="166688"/>
                  <a:pt x="179388" y="166688"/>
                </a:cubicBezTo>
                <a:close/>
                <a:moveTo>
                  <a:pt x="179388" y="150813"/>
                </a:moveTo>
                <a:cubicBezTo>
                  <a:pt x="158221" y="150813"/>
                  <a:pt x="139700" y="169299"/>
                  <a:pt x="139700" y="190427"/>
                </a:cubicBezTo>
                <a:cubicBezTo>
                  <a:pt x="139700" y="252488"/>
                  <a:pt x="139700" y="252488"/>
                  <a:pt x="139700" y="252488"/>
                </a:cubicBezTo>
                <a:cubicBezTo>
                  <a:pt x="139700" y="273615"/>
                  <a:pt x="158221" y="292101"/>
                  <a:pt x="179388" y="292101"/>
                </a:cubicBezTo>
                <a:cubicBezTo>
                  <a:pt x="201877" y="292101"/>
                  <a:pt x="219075" y="273615"/>
                  <a:pt x="219075" y="252488"/>
                </a:cubicBezTo>
                <a:lnTo>
                  <a:pt x="219075" y="190427"/>
                </a:lnTo>
                <a:cubicBezTo>
                  <a:pt x="219075" y="169299"/>
                  <a:pt x="201877" y="150813"/>
                  <a:pt x="179388" y="150813"/>
                </a:cubicBezTo>
                <a:close/>
                <a:moveTo>
                  <a:pt x="57120" y="150813"/>
                </a:moveTo>
                <a:cubicBezTo>
                  <a:pt x="51848" y="150813"/>
                  <a:pt x="49212" y="154759"/>
                  <a:pt x="49212" y="158705"/>
                </a:cubicBezTo>
                <a:cubicBezTo>
                  <a:pt x="49212" y="163967"/>
                  <a:pt x="51848" y="166597"/>
                  <a:pt x="57120" y="166597"/>
                </a:cubicBezTo>
                <a:cubicBezTo>
                  <a:pt x="80842" y="166597"/>
                  <a:pt x="80842" y="166597"/>
                  <a:pt x="80842" y="166597"/>
                </a:cubicBezTo>
                <a:cubicBezTo>
                  <a:pt x="92704" y="166597"/>
                  <a:pt x="103247" y="177120"/>
                  <a:pt x="103247" y="188959"/>
                </a:cubicBezTo>
                <a:cubicBezTo>
                  <a:pt x="103247" y="190274"/>
                  <a:pt x="103247" y="190274"/>
                  <a:pt x="103247" y="190274"/>
                </a:cubicBezTo>
                <a:cubicBezTo>
                  <a:pt x="103247" y="202112"/>
                  <a:pt x="92704" y="212635"/>
                  <a:pt x="80842" y="212635"/>
                </a:cubicBezTo>
                <a:cubicBezTo>
                  <a:pt x="57120" y="212635"/>
                  <a:pt x="57120" y="212635"/>
                  <a:pt x="57120" y="212635"/>
                </a:cubicBezTo>
                <a:cubicBezTo>
                  <a:pt x="51848" y="212635"/>
                  <a:pt x="49212" y="215266"/>
                  <a:pt x="49212" y="220527"/>
                </a:cubicBezTo>
                <a:cubicBezTo>
                  <a:pt x="49212" y="224473"/>
                  <a:pt x="51848" y="228419"/>
                  <a:pt x="57120" y="228419"/>
                </a:cubicBezTo>
                <a:cubicBezTo>
                  <a:pt x="80842" y="228419"/>
                  <a:pt x="80842" y="228419"/>
                  <a:pt x="80842" y="228419"/>
                </a:cubicBezTo>
                <a:cubicBezTo>
                  <a:pt x="92704" y="228419"/>
                  <a:pt x="103247" y="237627"/>
                  <a:pt x="103247" y="250781"/>
                </a:cubicBezTo>
                <a:cubicBezTo>
                  <a:pt x="103247" y="263934"/>
                  <a:pt x="92704" y="273142"/>
                  <a:pt x="80842" y="273142"/>
                </a:cubicBezTo>
                <a:cubicBezTo>
                  <a:pt x="57120" y="273142"/>
                  <a:pt x="57120" y="273142"/>
                  <a:pt x="57120" y="273142"/>
                </a:cubicBezTo>
                <a:cubicBezTo>
                  <a:pt x="51848" y="273142"/>
                  <a:pt x="49212" y="277088"/>
                  <a:pt x="49212" y="281034"/>
                </a:cubicBezTo>
                <a:cubicBezTo>
                  <a:pt x="49212" y="284980"/>
                  <a:pt x="51848" y="288926"/>
                  <a:pt x="57120" y="288926"/>
                </a:cubicBezTo>
                <a:cubicBezTo>
                  <a:pt x="80842" y="288926"/>
                  <a:pt x="80842" y="288926"/>
                  <a:pt x="80842" y="288926"/>
                </a:cubicBezTo>
                <a:cubicBezTo>
                  <a:pt x="101929" y="288926"/>
                  <a:pt x="119062" y="271826"/>
                  <a:pt x="119062" y="250781"/>
                </a:cubicBezTo>
                <a:cubicBezTo>
                  <a:pt x="119062" y="237627"/>
                  <a:pt x="112473" y="227104"/>
                  <a:pt x="103247" y="220527"/>
                </a:cubicBezTo>
                <a:cubicBezTo>
                  <a:pt x="112473" y="212635"/>
                  <a:pt x="119062" y="202112"/>
                  <a:pt x="119062" y="190274"/>
                </a:cubicBezTo>
                <a:lnTo>
                  <a:pt x="119062" y="188959"/>
                </a:lnTo>
                <a:cubicBezTo>
                  <a:pt x="119062" y="167913"/>
                  <a:pt x="101929" y="150813"/>
                  <a:pt x="80842" y="150813"/>
                </a:cubicBezTo>
                <a:cubicBezTo>
                  <a:pt x="57120" y="150813"/>
                  <a:pt x="57120" y="150813"/>
                  <a:pt x="57120" y="150813"/>
                </a:cubicBezTo>
                <a:close/>
                <a:moveTo>
                  <a:pt x="46099" y="47625"/>
                </a:moveTo>
                <a:cubicBezTo>
                  <a:pt x="29016" y="47625"/>
                  <a:pt x="15875" y="62294"/>
                  <a:pt x="15875" y="79629"/>
                </a:cubicBezTo>
                <a:cubicBezTo>
                  <a:pt x="15875" y="114300"/>
                  <a:pt x="15875" y="114300"/>
                  <a:pt x="15875" y="114300"/>
                </a:cubicBezTo>
                <a:cubicBezTo>
                  <a:pt x="252413" y="114300"/>
                  <a:pt x="252413" y="114300"/>
                  <a:pt x="252413" y="114300"/>
                </a:cubicBezTo>
                <a:lnTo>
                  <a:pt x="252413" y="79629"/>
                </a:lnTo>
                <a:cubicBezTo>
                  <a:pt x="252413" y="62294"/>
                  <a:pt x="239272" y="47625"/>
                  <a:pt x="222189" y="47625"/>
                </a:cubicBezTo>
                <a:cubicBezTo>
                  <a:pt x="210362" y="47625"/>
                  <a:pt x="210362" y="47625"/>
                  <a:pt x="210362" y="47625"/>
                </a:cubicBezTo>
                <a:cubicBezTo>
                  <a:pt x="210362" y="71628"/>
                  <a:pt x="210362" y="71628"/>
                  <a:pt x="210362" y="71628"/>
                </a:cubicBezTo>
                <a:cubicBezTo>
                  <a:pt x="210362" y="75629"/>
                  <a:pt x="206420" y="79629"/>
                  <a:pt x="202477" y="79629"/>
                </a:cubicBezTo>
                <a:cubicBezTo>
                  <a:pt x="197221" y="79629"/>
                  <a:pt x="194593" y="75629"/>
                  <a:pt x="194593" y="71628"/>
                </a:cubicBezTo>
                <a:cubicBezTo>
                  <a:pt x="194593" y="47625"/>
                  <a:pt x="194593" y="47625"/>
                  <a:pt x="194593" y="47625"/>
                </a:cubicBezTo>
                <a:cubicBezTo>
                  <a:pt x="73696" y="47625"/>
                  <a:pt x="73696" y="47625"/>
                  <a:pt x="73696" y="47625"/>
                </a:cubicBezTo>
                <a:cubicBezTo>
                  <a:pt x="73696" y="71628"/>
                  <a:pt x="73696" y="71628"/>
                  <a:pt x="73696" y="71628"/>
                </a:cubicBezTo>
                <a:cubicBezTo>
                  <a:pt x="73696" y="75629"/>
                  <a:pt x="71067" y="79629"/>
                  <a:pt x="65811" y="79629"/>
                </a:cubicBezTo>
                <a:cubicBezTo>
                  <a:pt x="61869" y="79629"/>
                  <a:pt x="57926" y="75629"/>
                  <a:pt x="57926" y="71628"/>
                </a:cubicBezTo>
                <a:cubicBezTo>
                  <a:pt x="57926" y="47625"/>
                  <a:pt x="57926" y="47625"/>
                  <a:pt x="57926" y="47625"/>
                </a:cubicBezTo>
                <a:cubicBezTo>
                  <a:pt x="46099" y="47625"/>
                  <a:pt x="46099" y="47625"/>
                  <a:pt x="46099" y="47625"/>
                </a:cubicBezTo>
                <a:close/>
                <a:moveTo>
                  <a:pt x="65757" y="0"/>
                </a:moveTo>
                <a:cubicBezTo>
                  <a:pt x="71018" y="0"/>
                  <a:pt x="73648" y="3962"/>
                  <a:pt x="73648" y="7925"/>
                </a:cubicBezTo>
                <a:cubicBezTo>
                  <a:pt x="73648" y="31700"/>
                  <a:pt x="73648" y="31700"/>
                  <a:pt x="73648" y="31700"/>
                </a:cubicBezTo>
                <a:cubicBezTo>
                  <a:pt x="194640" y="31700"/>
                  <a:pt x="194640" y="31700"/>
                  <a:pt x="194640" y="31700"/>
                </a:cubicBezTo>
                <a:cubicBezTo>
                  <a:pt x="194640" y="7925"/>
                  <a:pt x="194640" y="7925"/>
                  <a:pt x="194640" y="7925"/>
                </a:cubicBezTo>
                <a:cubicBezTo>
                  <a:pt x="194640" y="3962"/>
                  <a:pt x="197271" y="0"/>
                  <a:pt x="202531" y="0"/>
                </a:cubicBezTo>
                <a:cubicBezTo>
                  <a:pt x="206477" y="0"/>
                  <a:pt x="210422" y="3962"/>
                  <a:pt x="210422" y="7925"/>
                </a:cubicBezTo>
                <a:cubicBezTo>
                  <a:pt x="210422" y="31700"/>
                  <a:pt x="210422" y="31700"/>
                  <a:pt x="210422" y="31700"/>
                </a:cubicBezTo>
                <a:cubicBezTo>
                  <a:pt x="222258" y="31700"/>
                  <a:pt x="222258" y="31700"/>
                  <a:pt x="222258" y="31700"/>
                </a:cubicBezTo>
                <a:cubicBezTo>
                  <a:pt x="247246" y="31700"/>
                  <a:pt x="268288" y="52834"/>
                  <a:pt x="268288" y="79251"/>
                </a:cubicBezTo>
                <a:cubicBezTo>
                  <a:pt x="268288" y="290587"/>
                  <a:pt x="268288" y="290587"/>
                  <a:pt x="268288" y="290587"/>
                </a:cubicBezTo>
                <a:cubicBezTo>
                  <a:pt x="268288" y="317005"/>
                  <a:pt x="247246" y="338138"/>
                  <a:pt x="222258" y="338138"/>
                </a:cubicBezTo>
                <a:cubicBezTo>
                  <a:pt x="46030" y="338138"/>
                  <a:pt x="46030" y="338138"/>
                  <a:pt x="46030" y="338138"/>
                </a:cubicBezTo>
                <a:cubicBezTo>
                  <a:pt x="21042" y="338138"/>
                  <a:pt x="0" y="317005"/>
                  <a:pt x="0" y="290587"/>
                </a:cubicBezTo>
                <a:cubicBezTo>
                  <a:pt x="0" y="79251"/>
                  <a:pt x="0" y="79251"/>
                  <a:pt x="0" y="79251"/>
                </a:cubicBezTo>
                <a:cubicBezTo>
                  <a:pt x="0" y="52834"/>
                  <a:pt x="21042" y="31700"/>
                  <a:pt x="46030" y="31700"/>
                </a:cubicBezTo>
                <a:cubicBezTo>
                  <a:pt x="57866" y="31700"/>
                  <a:pt x="57866" y="31700"/>
                  <a:pt x="57866" y="31700"/>
                </a:cubicBezTo>
                <a:cubicBezTo>
                  <a:pt x="57866" y="7925"/>
                  <a:pt x="57866" y="7925"/>
                  <a:pt x="57866" y="7925"/>
                </a:cubicBezTo>
                <a:cubicBezTo>
                  <a:pt x="57866" y="3962"/>
                  <a:pt x="61812" y="0"/>
                  <a:pt x="65757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14" id="14"/>
          <p:cNvSpPr/>
          <p:nvPr/>
        </p:nvSpPr>
        <p:spPr>
          <a:xfrm>
            <a:off x="9235395" y="2922502"/>
            <a:ext cx="343317" cy="343502"/>
          </a:xfrm>
          <a:custGeom>
            <a:avLst/>
            <a:gdLst/>
            <a:ahLst/>
            <a:cxnLst/>
            <a:rect r="r" b="b" t="t" l="l"/>
            <a:pathLst>
              <a:path w="328437" h="328613" stroke="true" fill="norm" extrusionOk="true">
                <a:moveTo>
                  <a:pt x="94638" y="163513"/>
                </a:moveTo>
                <a:cubicBezTo>
                  <a:pt x="94638" y="163513"/>
                  <a:pt x="95937" y="163513"/>
                  <a:pt x="95937" y="163513"/>
                </a:cubicBezTo>
                <a:cubicBezTo>
                  <a:pt x="95937" y="163513"/>
                  <a:pt x="95937" y="163513"/>
                  <a:pt x="134903" y="169971"/>
                </a:cubicBezTo>
                <a:cubicBezTo>
                  <a:pt x="136202" y="169971"/>
                  <a:pt x="136202" y="169971"/>
                  <a:pt x="136202" y="171262"/>
                </a:cubicBezTo>
                <a:cubicBezTo>
                  <a:pt x="136202" y="171262"/>
                  <a:pt x="136202" y="171262"/>
                  <a:pt x="136202" y="238422"/>
                </a:cubicBezTo>
                <a:cubicBezTo>
                  <a:pt x="136202" y="238422"/>
                  <a:pt x="136202" y="239713"/>
                  <a:pt x="136202" y="239713"/>
                </a:cubicBezTo>
                <a:cubicBezTo>
                  <a:pt x="134903" y="239713"/>
                  <a:pt x="134903" y="239713"/>
                  <a:pt x="134903" y="239713"/>
                </a:cubicBezTo>
                <a:cubicBezTo>
                  <a:pt x="134903" y="239713"/>
                  <a:pt x="134903" y="239713"/>
                  <a:pt x="133604" y="239713"/>
                </a:cubicBezTo>
                <a:cubicBezTo>
                  <a:pt x="133604" y="239713"/>
                  <a:pt x="133604" y="239713"/>
                  <a:pt x="94638" y="226798"/>
                </a:cubicBezTo>
                <a:cubicBezTo>
                  <a:pt x="94638" y="226798"/>
                  <a:pt x="93339" y="225506"/>
                  <a:pt x="93339" y="225506"/>
                </a:cubicBezTo>
                <a:cubicBezTo>
                  <a:pt x="93339" y="225506"/>
                  <a:pt x="93339" y="225506"/>
                  <a:pt x="93339" y="166096"/>
                </a:cubicBezTo>
                <a:cubicBezTo>
                  <a:pt x="93339" y="164805"/>
                  <a:pt x="94638" y="164805"/>
                  <a:pt x="94638" y="163513"/>
                </a:cubicBezTo>
                <a:close/>
                <a:moveTo>
                  <a:pt x="45714" y="157163"/>
                </a:moveTo>
                <a:cubicBezTo>
                  <a:pt x="46971" y="157163"/>
                  <a:pt x="46971" y="157163"/>
                  <a:pt x="48227" y="157163"/>
                </a:cubicBezTo>
                <a:cubicBezTo>
                  <a:pt x="48227" y="157163"/>
                  <a:pt x="48227" y="157163"/>
                  <a:pt x="74620" y="161051"/>
                </a:cubicBezTo>
                <a:cubicBezTo>
                  <a:pt x="74620" y="161051"/>
                  <a:pt x="75877" y="161051"/>
                  <a:pt x="75877" y="162347"/>
                </a:cubicBezTo>
                <a:cubicBezTo>
                  <a:pt x="75877" y="162347"/>
                  <a:pt x="75877" y="162347"/>
                  <a:pt x="75877" y="218071"/>
                </a:cubicBezTo>
                <a:cubicBezTo>
                  <a:pt x="75877" y="219367"/>
                  <a:pt x="75877" y="219367"/>
                  <a:pt x="74620" y="219367"/>
                </a:cubicBezTo>
                <a:cubicBezTo>
                  <a:pt x="74620" y="220663"/>
                  <a:pt x="74620" y="220663"/>
                  <a:pt x="73363" y="220663"/>
                </a:cubicBezTo>
                <a:cubicBezTo>
                  <a:pt x="73363" y="220663"/>
                  <a:pt x="73363" y="220663"/>
                  <a:pt x="46971" y="211592"/>
                </a:cubicBezTo>
                <a:cubicBezTo>
                  <a:pt x="45714" y="210296"/>
                  <a:pt x="45714" y="210296"/>
                  <a:pt x="45714" y="209000"/>
                </a:cubicBezTo>
                <a:cubicBezTo>
                  <a:pt x="45714" y="209000"/>
                  <a:pt x="45714" y="209000"/>
                  <a:pt x="45714" y="158459"/>
                </a:cubicBezTo>
                <a:cubicBezTo>
                  <a:pt x="45714" y="158459"/>
                  <a:pt x="45714" y="157163"/>
                  <a:pt x="45714" y="157163"/>
                </a:cubicBezTo>
                <a:close/>
                <a:moveTo>
                  <a:pt x="34601" y="131763"/>
                </a:moveTo>
                <a:lnTo>
                  <a:pt x="34601" y="246063"/>
                </a:lnTo>
                <a:lnTo>
                  <a:pt x="161601" y="311151"/>
                </a:lnTo>
                <a:lnTo>
                  <a:pt x="161601" y="133351"/>
                </a:lnTo>
                <a:lnTo>
                  <a:pt x="134613" y="133351"/>
                </a:lnTo>
                <a:close/>
                <a:moveTo>
                  <a:pt x="235241" y="15875"/>
                </a:moveTo>
                <a:cubicBezTo>
                  <a:pt x="235241" y="15875"/>
                  <a:pt x="235241" y="15875"/>
                  <a:pt x="147314" y="120775"/>
                </a:cubicBezTo>
                <a:cubicBezTo>
                  <a:pt x="147314" y="120775"/>
                  <a:pt x="147314" y="120775"/>
                  <a:pt x="165417" y="120775"/>
                </a:cubicBezTo>
                <a:cubicBezTo>
                  <a:pt x="169296" y="120775"/>
                  <a:pt x="171882" y="123365"/>
                  <a:pt x="171882" y="127251"/>
                </a:cubicBezTo>
                <a:cubicBezTo>
                  <a:pt x="171882" y="127251"/>
                  <a:pt x="171882" y="127251"/>
                  <a:pt x="171882" y="311150"/>
                </a:cubicBezTo>
                <a:cubicBezTo>
                  <a:pt x="171882" y="311150"/>
                  <a:pt x="171882" y="311150"/>
                  <a:pt x="222311" y="285249"/>
                </a:cubicBezTo>
                <a:cubicBezTo>
                  <a:pt x="222311" y="285249"/>
                  <a:pt x="222311" y="285249"/>
                  <a:pt x="222311" y="157037"/>
                </a:cubicBezTo>
                <a:cubicBezTo>
                  <a:pt x="222311" y="155742"/>
                  <a:pt x="222311" y="154447"/>
                  <a:pt x="223604" y="154447"/>
                </a:cubicBezTo>
                <a:cubicBezTo>
                  <a:pt x="223604" y="154447"/>
                  <a:pt x="223604" y="154447"/>
                  <a:pt x="257223" y="151857"/>
                </a:cubicBezTo>
                <a:cubicBezTo>
                  <a:pt x="257223" y="151857"/>
                  <a:pt x="258516" y="151857"/>
                  <a:pt x="258516" y="151857"/>
                </a:cubicBezTo>
                <a:cubicBezTo>
                  <a:pt x="258516" y="153152"/>
                  <a:pt x="259809" y="153152"/>
                  <a:pt x="259809" y="153152"/>
                </a:cubicBezTo>
                <a:cubicBezTo>
                  <a:pt x="259809" y="153152"/>
                  <a:pt x="259809" y="153152"/>
                  <a:pt x="259809" y="265823"/>
                </a:cubicBezTo>
                <a:cubicBezTo>
                  <a:pt x="259809" y="265823"/>
                  <a:pt x="259809" y="265823"/>
                  <a:pt x="293429" y="247692"/>
                </a:cubicBezTo>
                <a:cubicBezTo>
                  <a:pt x="293429" y="247692"/>
                  <a:pt x="293429" y="247692"/>
                  <a:pt x="294722" y="118185"/>
                </a:cubicBezTo>
                <a:cubicBezTo>
                  <a:pt x="294722" y="116890"/>
                  <a:pt x="294722" y="115595"/>
                  <a:pt x="296015" y="114300"/>
                </a:cubicBezTo>
                <a:cubicBezTo>
                  <a:pt x="297308" y="113005"/>
                  <a:pt x="298601" y="111710"/>
                  <a:pt x="301187" y="111710"/>
                </a:cubicBezTo>
                <a:lnTo>
                  <a:pt x="307652" y="113005"/>
                </a:lnTo>
                <a:cubicBezTo>
                  <a:pt x="307652" y="113005"/>
                  <a:pt x="307652" y="113005"/>
                  <a:pt x="235241" y="15875"/>
                </a:cubicBezTo>
                <a:close/>
                <a:moveTo>
                  <a:pt x="235348" y="0"/>
                </a:moveTo>
                <a:cubicBezTo>
                  <a:pt x="235348" y="0"/>
                  <a:pt x="237938" y="0"/>
                  <a:pt x="239233" y="0"/>
                </a:cubicBezTo>
                <a:cubicBezTo>
                  <a:pt x="241823" y="1299"/>
                  <a:pt x="241823" y="2598"/>
                  <a:pt x="241823" y="2598"/>
                </a:cubicBezTo>
                <a:cubicBezTo>
                  <a:pt x="241823" y="2598"/>
                  <a:pt x="241823" y="2598"/>
                  <a:pt x="327286" y="115599"/>
                </a:cubicBezTo>
                <a:cubicBezTo>
                  <a:pt x="327286" y="115599"/>
                  <a:pt x="329876" y="119496"/>
                  <a:pt x="327286" y="123392"/>
                </a:cubicBezTo>
                <a:cubicBezTo>
                  <a:pt x="324697" y="125990"/>
                  <a:pt x="322107" y="125990"/>
                  <a:pt x="322107" y="125990"/>
                </a:cubicBezTo>
                <a:cubicBezTo>
                  <a:pt x="322107" y="125990"/>
                  <a:pt x="322107" y="125990"/>
                  <a:pt x="307863" y="124691"/>
                </a:cubicBezTo>
                <a:cubicBezTo>
                  <a:pt x="307863" y="124691"/>
                  <a:pt x="307863" y="124691"/>
                  <a:pt x="307863" y="251980"/>
                </a:cubicBezTo>
                <a:cubicBezTo>
                  <a:pt x="307863" y="254578"/>
                  <a:pt x="306568" y="255877"/>
                  <a:pt x="303978" y="257175"/>
                </a:cubicBezTo>
                <a:cubicBezTo>
                  <a:pt x="303978" y="257175"/>
                  <a:pt x="303978" y="257175"/>
                  <a:pt x="169308" y="327314"/>
                </a:cubicBezTo>
                <a:cubicBezTo>
                  <a:pt x="169308" y="327314"/>
                  <a:pt x="168013" y="328613"/>
                  <a:pt x="166718" y="328613"/>
                </a:cubicBezTo>
                <a:cubicBezTo>
                  <a:pt x="165424" y="328613"/>
                  <a:pt x="164129" y="327314"/>
                  <a:pt x="164129" y="327314"/>
                </a:cubicBezTo>
                <a:cubicBezTo>
                  <a:pt x="164129" y="327314"/>
                  <a:pt x="164129" y="327314"/>
                  <a:pt x="25574" y="254578"/>
                </a:cubicBezTo>
                <a:cubicBezTo>
                  <a:pt x="22984" y="254578"/>
                  <a:pt x="21689" y="251980"/>
                  <a:pt x="21689" y="249382"/>
                </a:cubicBezTo>
                <a:cubicBezTo>
                  <a:pt x="21689" y="249382"/>
                  <a:pt x="21689" y="249382"/>
                  <a:pt x="21689" y="129887"/>
                </a:cubicBezTo>
                <a:cubicBezTo>
                  <a:pt x="21689" y="129887"/>
                  <a:pt x="21689" y="129887"/>
                  <a:pt x="6150" y="129887"/>
                </a:cubicBezTo>
                <a:cubicBezTo>
                  <a:pt x="3561" y="129887"/>
                  <a:pt x="2266" y="128588"/>
                  <a:pt x="971" y="127289"/>
                </a:cubicBezTo>
                <a:cubicBezTo>
                  <a:pt x="-324" y="125990"/>
                  <a:pt x="-324" y="123392"/>
                  <a:pt x="971" y="120795"/>
                </a:cubicBezTo>
                <a:cubicBezTo>
                  <a:pt x="971" y="120795"/>
                  <a:pt x="971" y="120795"/>
                  <a:pt x="34638" y="54552"/>
                </a:cubicBezTo>
                <a:cubicBezTo>
                  <a:pt x="35933" y="51955"/>
                  <a:pt x="37228" y="51955"/>
                  <a:pt x="38523" y="50656"/>
                </a:cubicBezTo>
                <a:cubicBezTo>
                  <a:pt x="38523" y="50656"/>
                  <a:pt x="38523" y="50656"/>
                  <a:pt x="59241" y="45460"/>
                </a:cubicBezTo>
                <a:cubicBezTo>
                  <a:pt x="59241" y="45460"/>
                  <a:pt x="59241" y="45460"/>
                  <a:pt x="59241" y="27276"/>
                </a:cubicBezTo>
                <a:cubicBezTo>
                  <a:pt x="59241" y="24678"/>
                  <a:pt x="60536" y="22081"/>
                  <a:pt x="63126" y="20782"/>
                </a:cubicBezTo>
                <a:cubicBezTo>
                  <a:pt x="63126" y="20782"/>
                  <a:pt x="63126" y="20782"/>
                  <a:pt x="83844" y="14287"/>
                </a:cubicBezTo>
                <a:cubicBezTo>
                  <a:pt x="83844" y="14287"/>
                  <a:pt x="83844" y="14287"/>
                  <a:pt x="85139" y="14287"/>
                </a:cubicBezTo>
                <a:cubicBezTo>
                  <a:pt x="86434" y="14287"/>
                  <a:pt x="86434" y="14287"/>
                  <a:pt x="86434" y="14287"/>
                </a:cubicBezTo>
                <a:cubicBezTo>
                  <a:pt x="86434" y="14287"/>
                  <a:pt x="86434" y="14287"/>
                  <a:pt x="98088" y="16885"/>
                </a:cubicBezTo>
                <a:cubicBezTo>
                  <a:pt x="100678" y="16885"/>
                  <a:pt x="103268" y="19483"/>
                  <a:pt x="103268" y="22081"/>
                </a:cubicBezTo>
                <a:cubicBezTo>
                  <a:pt x="103268" y="22081"/>
                  <a:pt x="103268" y="22081"/>
                  <a:pt x="103268" y="33771"/>
                </a:cubicBezTo>
                <a:cubicBezTo>
                  <a:pt x="103268" y="33771"/>
                  <a:pt x="103268" y="33771"/>
                  <a:pt x="23534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TextBox 15" id="15"/>
          <p:cNvSpPr txBox="true"/>
          <p:nvPr/>
        </p:nvSpPr>
        <p:spPr>
          <a:xfrm>
            <a:off x="886109" y="4213831"/>
            <a:ext cx="3275463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What is a GAN?</a:t>
            </a:r>
            <a:endParaRPr lang="en-US" sz="1100"/>
          </a:p>
        </p:txBody>
      </p:sp>
      <p:sp>
        <p:nvSpPr>
          <p:cNvPr name="TextBox 16" id="16"/>
          <p:cNvSpPr txBox="true"/>
          <p:nvPr/>
        </p:nvSpPr>
        <p:spPr>
          <a:xfrm>
            <a:off x="893925" y="4589747"/>
            <a:ext cx="3275463" cy="144469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50000"/>
              </a:lnSpc>
              <a:defRPr/>
            </a:pPr>
            <a:r>
              <a:rPr lang="zh-CN" b="false" i="false" sz="1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GANs are a class of machine learning frameworks designed to generate synthetic data. They consist of two neural networks, a generator and a discriminator, that compete against each other to improve the quality of generated samples.</a:t>
            </a:r>
            <a:endParaRPr lang="en-US" sz="1100"/>
          </a:p>
        </p:txBody>
      </p:sp>
      <p:sp>
        <p:nvSpPr>
          <p:cNvPr name="TextBox 17" id="17"/>
          <p:cNvSpPr txBox="true"/>
          <p:nvPr/>
        </p:nvSpPr>
        <p:spPr>
          <a:xfrm>
            <a:off x="4559632" y="4213831"/>
            <a:ext cx="3275463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How do GANs work?</a:t>
            </a:r>
            <a:endParaRPr lang="en-US" sz="1100"/>
          </a:p>
        </p:txBody>
      </p:sp>
      <p:sp>
        <p:nvSpPr>
          <p:cNvPr name="TextBox 18" id="18"/>
          <p:cNvSpPr txBox="true"/>
          <p:nvPr/>
        </p:nvSpPr>
        <p:spPr>
          <a:xfrm>
            <a:off x="4567448" y="4589747"/>
            <a:ext cx="3275463" cy="144469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50000"/>
              </a:lnSpc>
              <a:defRPr/>
            </a:pPr>
            <a:r>
              <a:rPr lang="zh-CN" b="false" i="false" sz="1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The generator creates fake data while the discriminator evaluates its authenticity. This adversarial process continues until the generator produces data that the discriminator can no longer confidently identify as fake.</a:t>
            </a:r>
            <a:endParaRPr lang="en-US" sz="1100"/>
          </a:p>
        </p:txBody>
      </p:sp>
      <p:sp>
        <p:nvSpPr>
          <p:cNvPr name="TextBox 19" id="19"/>
          <p:cNvSpPr txBox="true"/>
          <p:nvPr/>
        </p:nvSpPr>
        <p:spPr>
          <a:xfrm>
            <a:off x="8142169" y="4213831"/>
            <a:ext cx="3275463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Applications of GANs</a:t>
            </a:r>
            <a:endParaRPr lang="en-US" sz="1100"/>
          </a:p>
        </p:txBody>
      </p:sp>
      <p:sp>
        <p:nvSpPr>
          <p:cNvPr name="TextBox 20" id="20"/>
          <p:cNvSpPr txBox="true"/>
          <p:nvPr/>
        </p:nvSpPr>
        <p:spPr>
          <a:xfrm>
            <a:off x="8149985" y="4589747"/>
            <a:ext cx="3275463" cy="144469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50000"/>
              </a:lnSpc>
              <a:defRPr/>
            </a:pPr>
            <a:r>
              <a:rPr lang="zh-CN" b="false" i="false" sz="1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GANs have been used in various fields including image synthesis, style transfer, and data augmentation, allowing for the enhancement of datasets with synthetic examples that maintain the original data's characteristics.</a:t>
            </a:r>
            <a:endParaRPr lang="en-US" sz="1100"/>
          </a:p>
        </p:txBody>
      </p:sp>
      <p:sp>
        <p:nvSpPr>
          <p:cNvPr name="TextBox 21" id="21"/>
          <p:cNvSpPr txBox="true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false" i="false" sz="3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Definition and Mechanism</a:t>
            </a:r>
            <a:endParaRPr lang="en-US" sz="1100"/>
          </a:p>
        </p:txBody>
      </p:sp>
    </p:spTree>
  </p:cSld>
  <p:clrMapOvr>
    <a:masterClrMapping/>
  </p:clrMapOvr>
  <p:transition spd="slow">
    <p:wipe dir="l"/>
  </p:transition>
  <p:timing>
    <p:tnLst>
      <p:par>
        <p:cTn id="8788" dur="indefinite" repeatCount="1000" spd="100%" accel="0%" decel="0%" restart="never" nodeType="tmRoot">
          <p:childTnLst>
            <p:seq concurrent="true" nextAc="seek">
              <p:cTn id="8789" dur="indefinite" repeatCount="1000" spd="100%" accel="0%" decel="0%" nodeType="mainSeq">
                <p:childTnLst>
                  <p:par>
                    <p:cTn id="8790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8791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8792" presetID="3" presetClass="entr" presetSubtype="1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>
                                        <p:cTn id="8793" dur="1000" repeatCount="1000" spd="100%" accel="0%" decel="0%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4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5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6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7" presetID="12" presetClass="entr" presetSubtype="4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99" dur="500" repeatCount="1000" spd="100%" accel="0%" decel="0%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>
                                        <p:cTn id="8798" dur="500" repeatCount="1000" spd="100%" accel="0%" decel="0%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00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1" presetID="10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>
                                        <p:cTn id="8802" dur="1000" repeatCount="1000" spd="100%" accel="0%" decel="0%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03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4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5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6" presetID="49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08" dur="1000" repeatCount="1000" spd="100%" accel="0%" decel="0%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9" dur="1000" repeatCount="1000" spd="100%" accel="0%" decel="0%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10" dur="1000" repeatCount="1000" spd="100%" accel="0%" decel="0%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360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id="8807" dur="1000" repeatCount="1000" spd="100%" accel="0%" decel="0%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11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2" presetID="22" presetClass="entr" presetSubtype="1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wipe(up)" transition="in">
                                      <p:cBhvr>
                                        <p:cTn id="8813" dur="500" repeatCount="1000" spd="100%" accel="0%" decel="0%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14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5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6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7" presetID="22" presetClass="entr" presetSubtype="1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wipe(up)" transition="in">
                                      <p:cBhvr>
                                        <p:cTn id="8818" dur="500" repeatCount="1000" spd="100%" accel="0%" decel="0%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19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20" presetID="50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22" dur="1000" repeatCount="1000" spd="100%" accel="0%" decel="0%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+.3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23" dur="1000" repeatCount="1000" spd="100%" accel="0%" decel="0%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id="8821" dur="1000" repeatCount="1000" spd="100%" accel="0%" decel="0%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4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9.pn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627453" y="2057400"/>
            <a:ext cx="9716947" cy="4933709"/>
            <a:chOff x="2627453" y="2057400"/>
            <a:chExt cx="9716947" cy="4933709"/>
          </a:xfrm>
        </p:grpSpPr>
        <p:cxnSp>
          <p:nvCxnSpPr>
            <p:cNvPr name="Connector 4" id="4"/>
            <p:cNvCxnSpPr/>
            <p:nvPr/>
          </p:nvCxnSpPr>
          <p:spPr>
            <a:xfrm flipH="true">
              <a:off x="5438903" y="3875527"/>
              <a:ext cx="2344951" cy="1943336"/>
            </a:xfrm>
            <a:prstGeom prst="line">
              <a:avLst/>
            </a:prstGeom>
            <a:ln w="15875" cap="flat" cmpd="sng">
              <a:solidFill>
                <a:srgbClr val="FFFFFF"/>
              </a:solidFill>
              <a:prstDash val="sysDash"/>
            </a:ln>
          </p:spPr>
        </p:cxnSp>
        <p:cxnSp>
          <p:nvCxnSpPr>
            <p:cNvPr name="Connector 5" id="5"/>
            <p:cNvCxnSpPr/>
            <p:nvPr/>
          </p:nvCxnSpPr>
          <p:spPr>
            <a:xfrm flipH="true">
              <a:off x="2627453" y="5923079"/>
              <a:ext cx="2559849" cy="1068030"/>
            </a:xfrm>
            <a:prstGeom prst="line">
              <a:avLst/>
            </a:prstGeom>
            <a:ln w="15875" cap="flat" cmpd="sng">
              <a:solidFill>
                <a:srgbClr val="FFFFFF"/>
              </a:solidFill>
              <a:prstDash val="sysDash"/>
            </a:ln>
          </p:spPr>
        </p:cxnSp>
        <p:cxnSp>
          <p:nvCxnSpPr>
            <p:cNvPr name="Connector 6" id="6"/>
            <p:cNvCxnSpPr/>
            <p:nvPr/>
          </p:nvCxnSpPr>
          <p:spPr>
            <a:xfrm flipV="true">
              <a:off x="8028777" y="2057400"/>
              <a:ext cx="4315623" cy="1654112"/>
            </a:xfrm>
            <a:prstGeom prst="line">
              <a:avLst/>
            </a:prstGeom>
            <a:ln w="15875" cap="flat" cmpd="sng">
              <a:solidFill>
                <a:srgbClr val="FFFFFF"/>
              </a:solidFill>
              <a:prstDash val="sysDash"/>
            </a:ln>
          </p:spPr>
        </p:cxnSp>
      </p:grpSp>
      <p:sp>
        <p:nvSpPr>
          <p:cNvPr name="AutoShape 7" id="7"/>
          <p:cNvSpPr/>
          <p:nvPr/>
        </p:nvSpPr>
        <p:spPr>
          <a:xfrm>
            <a:off x="5014080" y="5593579"/>
            <a:ext cx="597558" cy="571436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8" id="8"/>
          <p:cNvSpPr/>
          <p:nvPr/>
        </p:nvSpPr>
        <p:spPr>
          <a:xfrm>
            <a:off x="7611119" y="3482446"/>
            <a:ext cx="597558" cy="571436"/>
          </a:xfrm>
          <a:prstGeom prst="ellipse">
            <a:avLst/>
          </a:pr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anchor="ctr" wrap="square" tIns="45720" lIns="91440" bIns="45720" rIns="91440">
            <a:normAutofit/>
          </a:bodyPr>
          <a:p>
            <a:pPr algn="ctr" marL="0"/>
          </a:p>
        </p:txBody>
      </p:sp>
      <p:sp>
        <p:nvSpPr>
          <p:cNvPr name="TextBox 9" id="9"/>
          <p:cNvSpPr txBox="true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false" i="false" sz="3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Importance of Video Data</a:t>
            </a:r>
            <a:endParaRPr lang="en-US" sz="1100"/>
          </a:p>
        </p:txBody>
      </p:sp>
      <p:sp>
        <p:nvSpPr>
          <p:cNvPr name="TextBox 10" id="10"/>
          <p:cNvSpPr txBox="true"/>
          <p:nvPr/>
        </p:nvSpPr>
        <p:spPr>
          <a:xfrm>
            <a:off x="1903697" y="3597153"/>
            <a:ext cx="388198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Challenges with Video Data</a:t>
            </a:r>
            <a:endParaRPr lang="en-US" sz="1100"/>
          </a:p>
        </p:txBody>
      </p:sp>
      <p:sp>
        <p:nvSpPr>
          <p:cNvPr name="TextBox 11" id="11"/>
          <p:cNvSpPr txBox="true"/>
          <p:nvPr/>
        </p:nvSpPr>
        <p:spPr>
          <a:xfrm>
            <a:off x="1913181" y="4040381"/>
            <a:ext cx="3881986" cy="199323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Video data poses unique challenges such as high dimensionality and temporal coherence, making traditional augmentation techniques less effective.</a:t>
            </a:r>
            <a:endParaRPr lang="en-US" sz="1100"/>
          </a:p>
        </p:txBody>
      </p:sp>
      <p:sp>
        <p:nvSpPr>
          <p:cNvPr name="TextBox 12" id="12"/>
          <p:cNvSpPr txBox="true"/>
          <p:nvPr/>
        </p:nvSpPr>
        <p:spPr>
          <a:xfrm>
            <a:off x="6401556" y="1312487"/>
            <a:ext cx="388198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Necessity for Augmentation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6411040" y="1755715"/>
            <a:ext cx="3881986" cy="199323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Data augmentation is crucial in machine learning to improve model robustness. In the case of video data, it can enhance the variety and volume of training data available.</a:t>
            </a:r>
            <a:endParaRPr lang="en-US" sz="1100"/>
          </a:p>
        </p:txBody>
      </p:sp>
    </p:spTree>
  </p:cSld>
  <p:clrMapOvr>
    <a:masterClrMapping/>
  </p:clrMapOvr>
  <p:transition spd="slow">
    <p:split dir="in"/>
  </p:transition>
  <p:timing>
    <p:tnLst>
      <p:par>
        <p:cTn id="10631" dur="indefinite" repeatCount="1000" spd="100%" accel="0%" decel="0%" restart="never" nodeType="tmRoot">
          <p:childTnLst>
            <p:seq concurrent="true" nextAc="seek">
              <p:cTn id="10632" dur="indefinite" repeatCount="1000" spd="100%" accel="0%" decel="0%" nodeType="mainSeq">
                <p:childTnLst>
                  <p:par>
                    <p:cTn id="10633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10634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10635" presetID="2" presetClass="entr" presetSubtype="6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36" dur="1000" repeatCount="1000" spd="100%" accel="0%" decel="0%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1+#ppt_w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37" dur="1000" repeatCount="1000" spd="100%" accel="0%" decel="0%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1+#ppt_h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38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39" presetID="7" presetClass="entr" presetSubtype="4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40" dur="2000" repeatCount="1000" spd="100%" accel="0%" decel="0%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41" dur="2000" repeatCount="1000" spd="100%" accel="0%" decel="0%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1+#ppt_h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42" dur="2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43" presetID="16" presetClass="entr" presetSubtype="42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barn(outHorizontal)" transition="in">
                                      <p:cBhvr>
                                        <p:cTn id="10644" dur="500" repeatCount="1000" spd="100%" accel="0%" decel="0%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45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46" presetID="23" presetClass="entr" presetSubtype="36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47" dur="500" repeatCount="1000" spd="100%" accel="0%" decel="0%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48" dur="500" repeatCount="1000" spd="100%" accel="0%" decel="0%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49" dur="500" repeatCount="1000" spd="100%" accel="0%" decel="0%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5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50" dur="500" repeatCount="1000" spd="100%" accel="0%" decel="0%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51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52" presetID="53" presetClass="entr" presetSubtype="16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54" dur="1000" repeatCount="1000" spd="100%" accel="0%" decel="0%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55" dur="1000" repeatCount="1000" spd="100%" accel="0%" decel="0%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id="10653" dur="1000" repeatCount="1000" spd="100%" accel="0%" decel="0%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56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5.jpe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0" y="-106951"/>
            <a:ext cx="12192000" cy="6858000"/>
          </a:xfrm>
          <a:prstGeom prst="rect">
            <a:avLst/>
          </a:prstGeom>
        </p:spPr>
      </p:pic>
      <p:pic>
        <p:nvPicPr>
          <p:cNvPr name="image6.png" id="3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12680" y="4312920"/>
            <a:ext cx="1386840" cy="1661160"/>
          </a:xfrm>
          <a:prstGeom prst="rect">
            <a:avLst/>
          </a:prstGeom>
        </p:spPr>
      </p:pic>
      <p:pic>
        <p:nvPicPr>
          <p:cNvPr name="image7.png" id="4"/>
          <p:cNvPicPr>
            <a:picLocks noChangeAspect="true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365612">
            <a:off x="8326577" y="981825"/>
            <a:ext cx="2610205" cy="312650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7548236" y="3982164"/>
            <a:ext cx="2083443" cy="221599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true" i="false" sz="13800" baseline="0" u="none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02.</a:t>
            </a:r>
            <a:endParaRPr lang="en-US" sz="1100"/>
          </a:p>
        </p:txBody>
      </p:sp>
      <p:grpSp>
        <p:nvGrpSpPr>
          <p:cNvPr name="Group 6" id="6"/>
          <p:cNvGrpSpPr/>
          <p:nvPr/>
        </p:nvGrpSpPr>
        <p:grpSpPr>
          <a:xfrm rot="5400000">
            <a:off x="1400642" y="321209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name="AutoShape 7" id="7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8" id="8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9" id="9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TextBox 10" id="10"/>
          <p:cNvSpPr txBox="true"/>
          <p:nvPr/>
        </p:nvSpPr>
        <p:spPr>
          <a:xfrm>
            <a:off x="2436447" y="3479232"/>
            <a:ext cx="7576233" cy="64633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3600" baseline="0" u="none" altLang="en-US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GANs for Video Augmentation</a:t>
            </a:r>
            <a:endParaRPr lang="en-US" sz="1100"/>
          </a:p>
        </p:txBody>
      </p:sp>
    </p:spTree>
  </p:cSld>
  <p:clrMapOvr>
    <a:masterClrMapping/>
  </p:clrMapOvr>
  <p:transition spd="slow">
    <p:push dir="u"/>
  </p:transition>
  <p:timing>
    <p:tnLst>
      <p:par>
        <p:cTn id="12185" dur="indefinite" repeatCount="1000" spd="100%" accel="0%" decel="0%" restart="never" nodeType="tmRoot">
          <p:childTnLst>
            <p:seq concurrent="true" nextAc="seek">
              <p:cTn id="12186" dur="indefinite" repeatCount="1000" spd="100%" accel="0%" decel="0%" nodeType="mainSeq">
                <p:childTnLst>
                  <p:par>
                    <p:cTn id="12187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12188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12189" presetID="7" presetClass="entr" presetSubtype="1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90" dur="2000" repeatCount="1000" spd="100%" accel="0%" decel="0%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91" dur="2000" repeatCount="1000" spd="100%" accel="0%" decel="0%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-#ppt_h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92" dur="2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93" presetID="3" presetClass="entr" presetSubtype="1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>
                                        <p:cTn id="12194" dur="1000" repeatCount="1000" spd="100%" accel="0%" decel="0%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95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9.pn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>
            <a:off x="5428456" y="2017604"/>
            <a:ext cx="1335088" cy="1527175"/>
          </a:xfrm>
          <a:custGeom>
            <a:avLst/>
            <a:gdLst/>
            <a:ahLst/>
            <a:cxnLst/>
            <a:rect r="r" b="b" t="t" l="l"/>
            <a:pathLst>
              <a:path w="14001" h="16020" stroke="true" fill="norm" extrusionOk="true">
                <a:moveTo>
                  <a:pt x="2491" y="13529"/>
                </a:moveTo>
                <a:cubicBezTo>
                  <a:pt x="0" y="11039"/>
                  <a:pt x="0" y="7000"/>
                  <a:pt x="2491" y="4510"/>
                </a:cubicBezTo>
                <a:cubicBezTo>
                  <a:pt x="3994" y="3006"/>
                  <a:pt x="5497" y="1503"/>
                  <a:pt x="7000" y="0"/>
                </a:cubicBezTo>
                <a:cubicBezTo>
                  <a:pt x="8504" y="1503"/>
                  <a:pt x="10007" y="3006"/>
                  <a:pt x="11510" y="4510"/>
                </a:cubicBezTo>
                <a:cubicBezTo>
                  <a:pt x="14001" y="7000"/>
                  <a:pt x="14001" y="11039"/>
                  <a:pt x="11510" y="13529"/>
                </a:cubicBezTo>
                <a:cubicBezTo>
                  <a:pt x="9020" y="16020"/>
                  <a:pt x="4981" y="16020"/>
                  <a:pt x="2491" y="13529"/>
                </a:cubicBezTo>
              </a:path>
            </a:pathLst>
          </a:cu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Freeform 4" id="4"/>
          <p:cNvSpPr/>
          <p:nvPr/>
        </p:nvSpPr>
        <p:spPr>
          <a:xfrm>
            <a:off x="5851847" y="2525603"/>
            <a:ext cx="488305" cy="511176"/>
          </a:xfrm>
          <a:custGeom>
            <a:avLst/>
            <a:gdLst/>
            <a:ahLst/>
            <a:cxnLst/>
            <a:rect r="r" b="b" t="t" l="l"/>
            <a:pathLst>
              <a:path w="4494" h="4712" stroke="true" fill="norm" extrusionOk="true">
                <a:moveTo>
                  <a:pt x="4360" y="3838"/>
                </a:moveTo>
                <a:lnTo>
                  <a:pt x="4199" y="3838"/>
                </a:lnTo>
                <a:lnTo>
                  <a:pt x="4199" y="3148"/>
                </a:lnTo>
                <a:cubicBezTo>
                  <a:pt x="4199" y="3001"/>
                  <a:pt x="4079" y="2881"/>
                  <a:pt x="3932" y="2881"/>
                </a:cubicBezTo>
                <a:lnTo>
                  <a:pt x="2447" y="2881"/>
                </a:lnTo>
                <a:lnTo>
                  <a:pt x="2447" y="2438"/>
                </a:lnTo>
                <a:cubicBezTo>
                  <a:pt x="2520" y="2438"/>
                  <a:pt x="2675" y="2438"/>
                  <a:pt x="2831" y="2439"/>
                </a:cubicBezTo>
                <a:cubicBezTo>
                  <a:pt x="3043" y="2439"/>
                  <a:pt x="3256" y="2440"/>
                  <a:pt x="3263" y="2440"/>
                </a:cubicBezTo>
                <a:cubicBezTo>
                  <a:pt x="3688" y="2440"/>
                  <a:pt x="4034" y="2094"/>
                  <a:pt x="4034" y="1668"/>
                </a:cubicBezTo>
                <a:cubicBezTo>
                  <a:pt x="4034" y="1243"/>
                  <a:pt x="3688" y="897"/>
                  <a:pt x="3263" y="897"/>
                </a:cubicBezTo>
                <a:cubicBezTo>
                  <a:pt x="3257" y="897"/>
                  <a:pt x="3251" y="897"/>
                  <a:pt x="3245" y="897"/>
                </a:cubicBezTo>
                <a:cubicBezTo>
                  <a:pt x="3165" y="389"/>
                  <a:pt x="2724" y="0"/>
                  <a:pt x="2194" y="0"/>
                </a:cubicBezTo>
                <a:cubicBezTo>
                  <a:pt x="1698" y="0"/>
                  <a:pt x="1276" y="339"/>
                  <a:pt x="1161" y="809"/>
                </a:cubicBezTo>
                <a:cubicBezTo>
                  <a:pt x="765" y="866"/>
                  <a:pt x="460" y="1208"/>
                  <a:pt x="460" y="1619"/>
                </a:cubicBezTo>
                <a:cubicBezTo>
                  <a:pt x="460" y="2071"/>
                  <a:pt x="827" y="2438"/>
                  <a:pt x="1278" y="2438"/>
                </a:cubicBezTo>
                <a:lnTo>
                  <a:pt x="2047" y="2438"/>
                </a:lnTo>
                <a:lnTo>
                  <a:pt x="2047" y="2881"/>
                </a:lnTo>
                <a:lnTo>
                  <a:pt x="562" y="2881"/>
                </a:lnTo>
                <a:cubicBezTo>
                  <a:pt x="415" y="2881"/>
                  <a:pt x="296" y="3001"/>
                  <a:pt x="296" y="3148"/>
                </a:cubicBezTo>
                <a:lnTo>
                  <a:pt x="296" y="3838"/>
                </a:lnTo>
                <a:lnTo>
                  <a:pt x="134" y="3838"/>
                </a:lnTo>
                <a:cubicBezTo>
                  <a:pt x="60" y="3838"/>
                  <a:pt x="0" y="3897"/>
                  <a:pt x="0" y="3971"/>
                </a:cubicBezTo>
                <a:lnTo>
                  <a:pt x="0" y="4579"/>
                </a:lnTo>
                <a:cubicBezTo>
                  <a:pt x="0" y="4652"/>
                  <a:pt x="60" y="4712"/>
                  <a:pt x="134" y="4712"/>
                </a:cubicBezTo>
                <a:lnTo>
                  <a:pt x="858" y="4712"/>
                </a:lnTo>
                <a:cubicBezTo>
                  <a:pt x="931" y="4712"/>
                  <a:pt x="991" y="4652"/>
                  <a:pt x="991" y="4579"/>
                </a:cubicBezTo>
                <a:lnTo>
                  <a:pt x="991" y="3971"/>
                </a:lnTo>
                <a:cubicBezTo>
                  <a:pt x="991" y="3897"/>
                  <a:pt x="931" y="3838"/>
                  <a:pt x="858" y="3838"/>
                </a:cubicBezTo>
                <a:lnTo>
                  <a:pt x="696" y="3838"/>
                </a:lnTo>
                <a:lnTo>
                  <a:pt x="696" y="3281"/>
                </a:lnTo>
                <a:lnTo>
                  <a:pt x="2047" y="3281"/>
                </a:lnTo>
                <a:lnTo>
                  <a:pt x="2047" y="3838"/>
                </a:lnTo>
                <a:lnTo>
                  <a:pt x="1885" y="3838"/>
                </a:lnTo>
                <a:cubicBezTo>
                  <a:pt x="1812" y="3838"/>
                  <a:pt x="1752" y="3897"/>
                  <a:pt x="1752" y="3971"/>
                </a:cubicBezTo>
                <a:lnTo>
                  <a:pt x="1752" y="4579"/>
                </a:lnTo>
                <a:cubicBezTo>
                  <a:pt x="1752" y="4652"/>
                  <a:pt x="1812" y="4712"/>
                  <a:pt x="1885" y="4712"/>
                </a:cubicBezTo>
                <a:lnTo>
                  <a:pt x="2609" y="4712"/>
                </a:lnTo>
                <a:cubicBezTo>
                  <a:pt x="2682" y="4712"/>
                  <a:pt x="2742" y="4652"/>
                  <a:pt x="2742" y="4579"/>
                </a:cubicBezTo>
                <a:lnTo>
                  <a:pt x="2742" y="3971"/>
                </a:lnTo>
                <a:cubicBezTo>
                  <a:pt x="2742" y="3897"/>
                  <a:pt x="2682" y="3838"/>
                  <a:pt x="2609" y="3838"/>
                </a:cubicBezTo>
                <a:lnTo>
                  <a:pt x="2447" y="3838"/>
                </a:lnTo>
                <a:lnTo>
                  <a:pt x="2447" y="3281"/>
                </a:lnTo>
                <a:lnTo>
                  <a:pt x="3799" y="3281"/>
                </a:lnTo>
                <a:lnTo>
                  <a:pt x="3799" y="3838"/>
                </a:lnTo>
                <a:lnTo>
                  <a:pt x="3637" y="3838"/>
                </a:lnTo>
                <a:cubicBezTo>
                  <a:pt x="3563" y="3838"/>
                  <a:pt x="3503" y="3897"/>
                  <a:pt x="3503" y="3971"/>
                </a:cubicBezTo>
                <a:lnTo>
                  <a:pt x="3503" y="4579"/>
                </a:lnTo>
                <a:cubicBezTo>
                  <a:pt x="3503" y="4652"/>
                  <a:pt x="3563" y="4712"/>
                  <a:pt x="3637" y="4712"/>
                </a:cubicBezTo>
                <a:lnTo>
                  <a:pt x="4360" y="4712"/>
                </a:lnTo>
                <a:cubicBezTo>
                  <a:pt x="4434" y="4712"/>
                  <a:pt x="4494" y="4652"/>
                  <a:pt x="4494" y="4579"/>
                </a:cubicBezTo>
                <a:lnTo>
                  <a:pt x="4494" y="3971"/>
                </a:lnTo>
                <a:cubicBezTo>
                  <a:pt x="4494" y="3897"/>
                  <a:pt x="4434" y="3838"/>
                  <a:pt x="4360" y="3838"/>
                </a:cubicBezTo>
                <a:close/>
                <a:moveTo>
                  <a:pt x="860" y="1619"/>
                </a:moveTo>
                <a:cubicBezTo>
                  <a:pt x="860" y="1389"/>
                  <a:pt x="1048" y="1201"/>
                  <a:pt x="1278" y="1201"/>
                </a:cubicBezTo>
                <a:lnTo>
                  <a:pt x="1283" y="1201"/>
                </a:lnTo>
                <a:cubicBezTo>
                  <a:pt x="1284" y="1201"/>
                  <a:pt x="1286" y="1201"/>
                  <a:pt x="1288" y="1201"/>
                </a:cubicBezTo>
                <a:cubicBezTo>
                  <a:pt x="1288" y="1201"/>
                  <a:pt x="1289" y="1201"/>
                  <a:pt x="1290" y="1201"/>
                </a:cubicBezTo>
                <a:cubicBezTo>
                  <a:pt x="1297" y="1202"/>
                  <a:pt x="1304" y="1202"/>
                  <a:pt x="1311" y="1202"/>
                </a:cubicBezTo>
                <a:cubicBezTo>
                  <a:pt x="1408" y="1202"/>
                  <a:pt x="1519" y="1136"/>
                  <a:pt x="1534" y="992"/>
                </a:cubicBezTo>
                <a:cubicBezTo>
                  <a:pt x="1571" y="654"/>
                  <a:pt x="1854" y="400"/>
                  <a:pt x="2194" y="400"/>
                </a:cubicBezTo>
                <a:cubicBezTo>
                  <a:pt x="2560" y="400"/>
                  <a:pt x="2858" y="698"/>
                  <a:pt x="2858" y="1064"/>
                </a:cubicBezTo>
                <a:lnTo>
                  <a:pt x="2858" y="1073"/>
                </a:lnTo>
                <a:cubicBezTo>
                  <a:pt x="2858" y="1074"/>
                  <a:pt x="2858" y="1076"/>
                  <a:pt x="2858" y="1078"/>
                </a:cubicBezTo>
                <a:cubicBezTo>
                  <a:pt x="2853" y="1144"/>
                  <a:pt x="2873" y="1205"/>
                  <a:pt x="2915" y="1252"/>
                </a:cubicBezTo>
                <a:cubicBezTo>
                  <a:pt x="2957" y="1299"/>
                  <a:pt x="3017" y="1325"/>
                  <a:pt x="3080" y="1325"/>
                </a:cubicBezTo>
                <a:cubicBezTo>
                  <a:pt x="3103" y="1325"/>
                  <a:pt x="3126" y="1322"/>
                  <a:pt x="3148" y="1315"/>
                </a:cubicBezTo>
                <a:cubicBezTo>
                  <a:pt x="3185" y="1303"/>
                  <a:pt x="3224" y="1297"/>
                  <a:pt x="3263" y="1297"/>
                </a:cubicBezTo>
                <a:cubicBezTo>
                  <a:pt x="3468" y="1297"/>
                  <a:pt x="3634" y="1463"/>
                  <a:pt x="3634" y="1668"/>
                </a:cubicBezTo>
                <a:cubicBezTo>
                  <a:pt x="3634" y="1873"/>
                  <a:pt x="3468" y="2040"/>
                  <a:pt x="3263" y="2040"/>
                </a:cubicBezTo>
                <a:cubicBezTo>
                  <a:pt x="3255" y="2040"/>
                  <a:pt x="3043" y="2039"/>
                  <a:pt x="2832" y="2039"/>
                </a:cubicBezTo>
                <a:cubicBezTo>
                  <a:pt x="2621" y="2038"/>
                  <a:pt x="2411" y="2038"/>
                  <a:pt x="2405" y="2038"/>
                </a:cubicBezTo>
                <a:lnTo>
                  <a:pt x="1278" y="2038"/>
                </a:lnTo>
                <a:cubicBezTo>
                  <a:pt x="1048" y="2038"/>
                  <a:pt x="860" y="1850"/>
                  <a:pt x="860" y="1619"/>
                </a:cubicBez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Freeform 5" id="5"/>
          <p:cNvSpPr/>
          <p:nvPr/>
        </p:nvSpPr>
        <p:spPr>
          <a:xfrm>
            <a:off x="1710764" y="1487344"/>
            <a:ext cx="1335088" cy="1527175"/>
          </a:xfrm>
          <a:custGeom>
            <a:avLst/>
            <a:gdLst/>
            <a:ahLst/>
            <a:cxnLst/>
            <a:rect r="r" b="b" t="t" l="l"/>
            <a:pathLst>
              <a:path w="14001" h="16020" stroke="true" fill="norm" extrusionOk="true">
                <a:moveTo>
                  <a:pt x="2491" y="13529"/>
                </a:moveTo>
                <a:cubicBezTo>
                  <a:pt x="0" y="11039"/>
                  <a:pt x="0" y="7000"/>
                  <a:pt x="2491" y="4510"/>
                </a:cubicBezTo>
                <a:cubicBezTo>
                  <a:pt x="3994" y="3006"/>
                  <a:pt x="5497" y="1503"/>
                  <a:pt x="7000" y="0"/>
                </a:cubicBezTo>
                <a:cubicBezTo>
                  <a:pt x="8504" y="1503"/>
                  <a:pt x="10007" y="3006"/>
                  <a:pt x="11510" y="4510"/>
                </a:cubicBezTo>
                <a:cubicBezTo>
                  <a:pt x="14001" y="7000"/>
                  <a:pt x="14001" y="11039"/>
                  <a:pt x="11510" y="13529"/>
                </a:cubicBezTo>
                <a:cubicBezTo>
                  <a:pt x="9020" y="16020"/>
                  <a:pt x="4981" y="16020"/>
                  <a:pt x="2491" y="13529"/>
                </a:cubicBezTo>
              </a:path>
            </a:pathLst>
          </a:cu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Freeform 6" id="6"/>
          <p:cNvSpPr/>
          <p:nvPr/>
        </p:nvSpPr>
        <p:spPr>
          <a:xfrm>
            <a:off x="2122720" y="2001456"/>
            <a:ext cx="511176" cy="498950"/>
          </a:xfrm>
          <a:custGeom>
            <a:avLst/>
            <a:gdLst/>
            <a:ahLst/>
            <a:cxnLst/>
            <a:rect r="r" b="b" t="t" l="l"/>
            <a:pathLst>
              <a:path w="548675" h="535553" stroke="true" fill="norm" extrusionOk="true">
                <a:moveTo>
                  <a:pt x="156242" y="232482"/>
                </a:moveTo>
                <a:cubicBezTo>
                  <a:pt x="177064" y="232643"/>
                  <a:pt x="198046" y="240708"/>
                  <a:pt x="214187" y="256837"/>
                </a:cubicBezTo>
                <a:lnTo>
                  <a:pt x="168993" y="300709"/>
                </a:lnTo>
                <a:cubicBezTo>
                  <a:pt x="154790" y="295548"/>
                  <a:pt x="139295" y="301999"/>
                  <a:pt x="127674" y="312322"/>
                </a:cubicBezTo>
                <a:lnTo>
                  <a:pt x="81189" y="357485"/>
                </a:lnTo>
                <a:cubicBezTo>
                  <a:pt x="65694" y="372969"/>
                  <a:pt x="65694" y="398776"/>
                  <a:pt x="81189" y="414260"/>
                </a:cubicBezTo>
                <a:lnTo>
                  <a:pt x="123800" y="456842"/>
                </a:lnTo>
                <a:cubicBezTo>
                  <a:pt x="139295" y="472326"/>
                  <a:pt x="165120" y="472326"/>
                  <a:pt x="180615" y="456842"/>
                </a:cubicBezTo>
                <a:lnTo>
                  <a:pt x="227099" y="411680"/>
                </a:lnTo>
                <a:cubicBezTo>
                  <a:pt x="238720" y="401357"/>
                  <a:pt x="243885" y="383292"/>
                  <a:pt x="240012" y="370388"/>
                </a:cubicBezTo>
                <a:lnTo>
                  <a:pt x="285205" y="326516"/>
                </a:lnTo>
                <a:cubicBezTo>
                  <a:pt x="316195" y="358775"/>
                  <a:pt x="316195" y="409099"/>
                  <a:pt x="285205" y="440068"/>
                </a:cubicBezTo>
                <a:lnTo>
                  <a:pt x="210313" y="512327"/>
                </a:lnTo>
                <a:cubicBezTo>
                  <a:pt x="178032" y="543296"/>
                  <a:pt x="126382" y="543296"/>
                  <a:pt x="95392" y="512327"/>
                </a:cubicBezTo>
                <a:lnTo>
                  <a:pt x="23083" y="441358"/>
                </a:lnTo>
                <a:cubicBezTo>
                  <a:pt x="-7907" y="410389"/>
                  <a:pt x="-7907" y="360065"/>
                  <a:pt x="24374" y="329097"/>
                </a:cubicBezTo>
                <a:lnTo>
                  <a:pt x="99266" y="255547"/>
                </a:lnTo>
                <a:cubicBezTo>
                  <a:pt x="114761" y="240063"/>
                  <a:pt x="135421" y="232320"/>
                  <a:pt x="156242" y="232482"/>
                </a:cubicBezTo>
                <a:close/>
                <a:moveTo>
                  <a:pt x="339490" y="176395"/>
                </a:moveTo>
                <a:cubicBezTo>
                  <a:pt x="346597" y="176557"/>
                  <a:pt x="353704" y="179458"/>
                  <a:pt x="358873" y="184615"/>
                </a:cubicBezTo>
                <a:cubicBezTo>
                  <a:pt x="369211" y="194930"/>
                  <a:pt x="369211" y="211692"/>
                  <a:pt x="358873" y="223297"/>
                </a:cubicBezTo>
                <a:lnTo>
                  <a:pt x="229652" y="349656"/>
                </a:lnTo>
                <a:cubicBezTo>
                  <a:pt x="219314" y="361260"/>
                  <a:pt x="202516" y="361260"/>
                  <a:pt x="192178" y="349656"/>
                </a:cubicBezTo>
                <a:cubicBezTo>
                  <a:pt x="180548" y="339341"/>
                  <a:pt x="180548" y="322579"/>
                  <a:pt x="192178" y="312264"/>
                </a:cubicBezTo>
                <a:lnTo>
                  <a:pt x="320107" y="184615"/>
                </a:lnTo>
                <a:cubicBezTo>
                  <a:pt x="325276" y="178813"/>
                  <a:pt x="332383" y="176234"/>
                  <a:pt x="339490" y="176395"/>
                </a:cubicBezTo>
                <a:close/>
                <a:moveTo>
                  <a:pt x="399515" y="2"/>
                </a:moveTo>
                <a:cubicBezTo>
                  <a:pt x="419855" y="163"/>
                  <a:pt x="440195" y="7902"/>
                  <a:pt x="455692" y="23378"/>
                </a:cubicBezTo>
                <a:lnTo>
                  <a:pt x="525430" y="93022"/>
                </a:lnTo>
                <a:cubicBezTo>
                  <a:pt x="556424" y="122686"/>
                  <a:pt x="556424" y="172985"/>
                  <a:pt x="525430" y="202648"/>
                </a:cubicBezTo>
                <a:lnTo>
                  <a:pt x="447943" y="278741"/>
                </a:lnTo>
                <a:cubicBezTo>
                  <a:pt x="416949" y="309694"/>
                  <a:pt x="365291" y="309694"/>
                  <a:pt x="334297" y="278741"/>
                </a:cubicBezTo>
                <a:lnTo>
                  <a:pt x="378206" y="236180"/>
                </a:lnTo>
                <a:cubicBezTo>
                  <a:pt x="392412" y="238760"/>
                  <a:pt x="409200" y="233601"/>
                  <a:pt x="419532" y="223283"/>
                </a:cubicBezTo>
                <a:lnTo>
                  <a:pt x="468606" y="175564"/>
                </a:lnTo>
                <a:cubicBezTo>
                  <a:pt x="484104" y="160087"/>
                  <a:pt x="485395" y="135583"/>
                  <a:pt x="469898" y="120106"/>
                </a:cubicBezTo>
                <a:lnTo>
                  <a:pt x="427280" y="78836"/>
                </a:lnTo>
                <a:cubicBezTo>
                  <a:pt x="411783" y="63359"/>
                  <a:pt x="385954" y="63359"/>
                  <a:pt x="370457" y="77546"/>
                </a:cubicBezTo>
                <a:lnTo>
                  <a:pt x="321383" y="126555"/>
                </a:lnTo>
                <a:cubicBezTo>
                  <a:pt x="309760" y="136873"/>
                  <a:pt x="304594" y="152349"/>
                  <a:pt x="308468" y="166536"/>
                </a:cubicBezTo>
                <a:lnTo>
                  <a:pt x="264559" y="209097"/>
                </a:lnTo>
                <a:cubicBezTo>
                  <a:pt x="233565" y="178143"/>
                  <a:pt x="233565" y="129134"/>
                  <a:pt x="264559" y="98181"/>
                </a:cubicBezTo>
                <a:lnTo>
                  <a:pt x="343337" y="22088"/>
                </a:lnTo>
                <a:cubicBezTo>
                  <a:pt x="358834" y="7257"/>
                  <a:pt x="379174" y="-159"/>
                  <a:pt x="399515" y="2"/>
                </a:cubicBez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Freeform 7" id="7"/>
          <p:cNvSpPr/>
          <p:nvPr/>
        </p:nvSpPr>
        <p:spPr>
          <a:xfrm>
            <a:off x="9069889" y="1481231"/>
            <a:ext cx="1335088" cy="1527175"/>
          </a:xfrm>
          <a:custGeom>
            <a:avLst/>
            <a:gdLst/>
            <a:ahLst/>
            <a:cxnLst/>
            <a:rect r="r" b="b" t="t" l="l"/>
            <a:pathLst>
              <a:path w="14001" h="16020" stroke="true" fill="norm" extrusionOk="true">
                <a:moveTo>
                  <a:pt x="2491" y="13529"/>
                </a:moveTo>
                <a:cubicBezTo>
                  <a:pt x="0" y="11039"/>
                  <a:pt x="0" y="7000"/>
                  <a:pt x="2491" y="4510"/>
                </a:cubicBezTo>
                <a:cubicBezTo>
                  <a:pt x="3994" y="3006"/>
                  <a:pt x="5497" y="1503"/>
                  <a:pt x="7000" y="0"/>
                </a:cubicBezTo>
                <a:cubicBezTo>
                  <a:pt x="8504" y="1503"/>
                  <a:pt x="10007" y="3006"/>
                  <a:pt x="11510" y="4510"/>
                </a:cubicBezTo>
                <a:cubicBezTo>
                  <a:pt x="14001" y="7000"/>
                  <a:pt x="14001" y="11039"/>
                  <a:pt x="11510" y="13529"/>
                </a:cubicBezTo>
                <a:cubicBezTo>
                  <a:pt x="9020" y="16020"/>
                  <a:pt x="4981" y="16020"/>
                  <a:pt x="2491" y="13529"/>
                </a:cubicBezTo>
              </a:path>
            </a:pathLst>
          </a:custGeom>
          <a:gradFill>
            <a:gsLst>
              <a:gs pos="0">
                <a:srgbClr val="DC5DC2"/>
              </a:gs>
              <a:gs pos="68000">
                <a:srgbClr val="6BA7E8"/>
              </a:gs>
              <a:gs pos="100000">
                <a:srgbClr val="2851B6"/>
              </a:gs>
            </a:gsLst>
            <a:lin ang="16200000"/>
          </a:gradFill>
          <a:ln cap="flat" cmpd="sng">
            <a:prstDash val="solid"/>
          </a:ln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Freeform 8" id="8"/>
          <p:cNvSpPr/>
          <p:nvPr/>
        </p:nvSpPr>
        <p:spPr>
          <a:xfrm>
            <a:off x="9517539" y="1989231"/>
            <a:ext cx="439789" cy="511175"/>
          </a:xfrm>
          <a:custGeom>
            <a:avLst/>
            <a:gdLst/>
            <a:ahLst/>
            <a:cxnLst/>
            <a:rect r="r" b="b" t="t" l="l"/>
            <a:pathLst>
              <a:path w="520800" h="605336" stroke="true" fill="norm" extrusionOk="true">
                <a:moveTo>
                  <a:pt x="260400" y="205300"/>
                </a:moveTo>
                <a:cubicBezTo>
                  <a:pt x="290698" y="205300"/>
                  <a:pt x="315198" y="229859"/>
                  <a:pt x="315198" y="260020"/>
                </a:cubicBezTo>
                <a:cubicBezTo>
                  <a:pt x="315198" y="278696"/>
                  <a:pt x="305847" y="295037"/>
                  <a:pt x="291633" y="304935"/>
                </a:cubicBezTo>
                <a:lnTo>
                  <a:pt x="353818" y="568825"/>
                </a:lnTo>
                <a:cubicBezTo>
                  <a:pt x="355875" y="577696"/>
                  <a:pt x="353818" y="586940"/>
                  <a:pt x="348207" y="594130"/>
                </a:cubicBezTo>
                <a:cubicBezTo>
                  <a:pt x="342503" y="601227"/>
                  <a:pt x="333994" y="605336"/>
                  <a:pt x="324830" y="605336"/>
                </a:cubicBezTo>
                <a:lnTo>
                  <a:pt x="195971" y="605336"/>
                </a:lnTo>
                <a:cubicBezTo>
                  <a:pt x="186900" y="605336"/>
                  <a:pt x="178297" y="601227"/>
                  <a:pt x="172593" y="594130"/>
                </a:cubicBezTo>
                <a:cubicBezTo>
                  <a:pt x="166982" y="586940"/>
                  <a:pt x="164925" y="577696"/>
                  <a:pt x="166982" y="568825"/>
                </a:cubicBezTo>
                <a:lnTo>
                  <a:pt x="229167" y="304935"/>
                </a:lnTo>
                <a:cubicBezTo>
                  <a:pt x="214954" y="295037"/>
                  <a:pt x="205603" y="278696"/>
                  <a:pt x="205603" y="260020"/>
                </a:cubicBezTo>
                <a:cubicBezTo>
                  <a:pt x="205603" y="229859"/>
                  <a:pt x="230103" y="205300"/>
                  <a:pt x="260400" y="205300"/>
                </a:cubicBezTo>
                <a:close/>
                <a:moveTo>
                  <a:pt x="260414" y="92466"/>
                </a:moveTo>
                <a:cubicBezTo>
                  <a:pt x="305308" y="92466"/>
                  <a:pt x="347397" y="109834"/>
                  <a:pt x="379104" y="141489"/>
                </a:cubicBezTo>
                <a:cubicBezTo>
                  <a:pt x="444576" y="206854"/>
                  <a:pt x="444576" y="313211"/>
                  <a:pt x="379104" y="378575"/>
                </a:cubicBezTo>
                <a:cubicBezTo>
                  <a:pt x="375176" y="382497"/>
                  <a:pt x="369938" y="384458"/>
                  <a:pt x="364794" y="384458"/>
                </a:cubicBezTo>
                <a:cubicBezTo>
                  <a:pt x="359556" y="384458"/>
                  <a:pt x="354319" y="382497"/>
                  <a:pt x="350390" y="378575"/>
                </a:cubicBezTo>
                <a:cubicBezTo>
                  <a:pt x="342440" y="370638"/>
                  <a:pt x="342440" y="357752"/>
                  <a:pt x="350390" y="349815"/>
                </a:cubicBezTo>
                <a:cubicBezTo>
                  <a:pt x="399962" y="300324"/>
                  <a:pt x="399962" y="219740"/>
                  <a:pt x="350390" y="170250"/>
                </a:cubicBezTo>
                <a:cubicBezTo>
                  <a:pt x="326353" y="146251"/>
                  <a:pt x="294365" y="133085"/>
                  <a:pt x="260414" y="133085"/>
                </a:cubicBezTo>
                <a:cubicBezTo>
                  <a:pt x="226462" y="133085"/>
                  <a:pt x="194568" y="146251"/>
                  <a:pt x="170530" y="170250"/>
                </a:cubicBezTo>
                <a:cubicBezTo>
                  <a:pt x="146492" y="194248"/>
                  <a:pt x="133211" y="226089"/>
                  <a:pt x="133211" y="259985"/>
                </a:cubicBezTo>
                <a:cubicBezTo>
                  <a:pt x="133211" y="293975"/>
                  <a:pt x="146492" y="325817"/>
                  <a:pt x="170530" y="349815"/>
                </a:cubicBezTo>
                <a:cubicBezTo>
                  <a:pt x="178480" y="357752"/>
                  <a:pt x="178480" y="370638"/>
                  <a:pt x="170530" y="378575"/>
                </a:cubicBezTo>
                <a:cubicBezTo>
                  <a:pt x="162580" y="386512"/>
                  <a:pt x="149672" y="386512"/>
                  <a:pt x="141722" y="378575"/>
                </a:cubicBezTo>
                <a:cubicBezTo>
                  <a:pt x="110015" y="346920"/>
                  <a:pt x="92525" y="304807"/>
                  <a:pt x="92525" y="260079"/>
                </a:cubicBezTo>
                <a:cubicBezTo>
                  <a:pt x="92525" y="215258"/>
                  <a:pt x="110015" y="173144"/>
                  <a:pt x="141722" y="141489"/>
                </a:cubicBezTo>
                <a:cubicBezTo>
                  <a:pt x="173430" y="109834"/>
                  <a:pt x="215612" y="92466"/>
                  <a:pt x="260414" y="92466"/>
                </a:cubicBezTo>
                <a:close/>
                <a:moveTo>
                  <a:pt x="260400" y="0"/>
                </a:moveTo>
                <a:cubicBezTo>
                  <a:pt x="327125" y="0"/>
                  <a:pt x="393850" y="25379"/>
                  <a:pt x="444630" y="76135"/>
                </a:cubicBezTo>
                <a:cubicBezTo>
                  <a:pt x="546190" y="177554"/>
                  <a:pt x="546190" y="342570"/>
                  <a:pt x="444630" y="443989"/>
                </a:cubicBezTo>
                <a:cubicBezTo>
                  <a:pt x="440702" y="448005"/>
                  <a:pt x="435465" y="449966"/>
                  <a:pt x="430228" y="449966"/>
                </a:cubicBezTo>
                <a:cubicBezTo>
                  <a:pt x="425085" y="449966"/>
                  <a:pt x="419848" y="448005"/>
                  <a:pt x="415827" y="443989"/>
                </a:cubicBezTo>
                <a:cubicBezTo>
                  <a:pt x="407878" y="436051"/>
                  <a:pt x="407878" y="423257"/>
                  <a:pt x="415827" y="415319"/>
                </a:cubicBezTo>
                <a:cubicBezTo>
                  <a:pt x="501582" y="329682"/>
                  <a:pt x="501582" y="190441"/>
                  <a:pt x="415827" y="104805"/>
                </a:cubicBezTo>
                <a:cubicBezTo>
                  <a:pt x="330164" y="19261"/>
                  <a:pt x="190636" y="19261"/>
                  <a:pt x="104973" y="104805"/>
                </a:cubicBezTo>
                <a:cubicBezTo>
                  <a:pt x="19218" y="190441"/>
                  <a:pt x="19218" y="329682"/>
                  <a:pt x="104973" y="415319"/>
                </a:cubicBezTo>
                <a:cubicBezTo>
                  <a:pt x="112922" y="423257"/>
                  <a:pt x="112922" y="436051"/>
                  <a:pt x="104973" y="443989"/>
                </a:cubicBezTo>
                <a:cubicBezTo>
                  <a:pt x="97024" y="451927"/>
                  <a:pt x="84119" y="451927"/>
                  <a:pt x="76170" y="443989"/>
                </a:cubicBezTo>
                <a:cubicBezTo>
                  <a:pt x="-25390" y="342570"/>
                  <a:pt x="-25390" y="177554"/>
                  <a:pt x="76170" y="76135"/>
                </a:cubicBezTo>
                <a:cubicBezTo>
                  <a:pt x="126950" y="25379"/>
                  <a:pt x="193675" y="0"/>
                  <a:pt x="260400" y="0"/>
                </a:cubicBez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TextBox 9" id="9"/>
          <p:cNvSpPr txBox="true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false" i="false" sz="3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Process Overview</a:t>
            </a:r>
            <a:endParaRPr lang="en-US" sz="1100"/>
          </a:p>
        </p:txBody>
      </p:sp>
      <p:sp>
        <p:nvSpPr>
          <p:cNvPr name="TextBox 10" id="10"/>
          <p:cNvSpPr txBox="true"/>
          <p:nvPr/>
        </p:nvSpPr>
        <p:spPr>
          <a:xfrm>
            <a:off x="774798" y="3283000"/>
            <a:ext cx="3275463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Input Video to Image Generation</a:t>
            </a:r>
            <a:endParaRPr lang="en-US" sz="1100"/>
          </a:p>
        </p:txBody>
      </p:sp>
      <p:sp>
        <p:nvSpPr>
          <p:cNvPr name="TextBox 11" id="11"/>
          <p:cNvSpPr txBox="true"/>
          <p:nvPr/>
        </p:nvSpPr>
        <p:spPr>
          <a:xfrm>
            <a:off x="782614" y="3658916"/>
            <a:ext cx="3275463" cy="199323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The method involves converting video clips into frame images that can be manipulated. This allows for the application of GANs to each frame for generating new image variations.</a:t>
            </a:r>
            <a:endParaRPr lang="en-US" sz="1100"/>
          </a:p>
        </p:txBody>
      </p:sp>
      <p:sp>
        <p:nvSpPr>
          <p:cNvPr name="TextBox 12" id="12"/>
          <p:cNvSpPr txBox="true"/>
          <p:nvPr/>
        </p:nvSpPr>
        <p:spPr>
          <a:xfrm>
            <a:off x="4458268" y="4006611"/>
            <a:ext cx="3275463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Training the GAN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4466084" y="4382527"/>
            <a:ext cx="3275463" cy="199323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The GAN is trained using a dataset of original video frames, letting the generator learn to create variations that are visually and contextually similar to the real frames.</a:t>
            </a:r>
            <a:endParaRPr lang="en-US" sz="1100"/>
          </a:p>
        </p:txBody>
      </p:sp>
      <p:sp>
        <p:nvSpPr>
          <p:cNvPr name="TextBox 14" id="14"/>
          <p:cNvSpPr txBox="true"/>
          <p:nvPr/>
        </p:nvSpPr>
        <p:spPr>
          <a:xfrm>
            <a:off x="8319596" y="3296509"/>
            <a:ext cx="3275463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Output Images</a:t>
            </a:r>
            <a:endParaRPr lang="en-US" sz="1100"/>
          </a:p>
        </p:txBody>
      </p:sp>
      <p:sp>
        <p:nvSpPr>
          <p:cNvPr name="TextBox 15" id="15"/>
          <p:cNvSpPr txBox="true"/>
          <p:nvPr/>
        </p:nvSpPr>
        <p:spPr>
          <a:xfrm>
            <a:off x="8327412" y="3672425"/>
            <a:ext cx="3275463" cy="199323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After training, the GAN produces images that serve as augmented data, introducing variations that help to improve the performance of machine learning models on video data.</a:t>
            </a:r>
            <a:endParaRPr lang="en-US" sz="1100"/>
          </a:p>
        </p:txBody>
      </p:sp>
    </p:spTree>
  </p:cSld>
  <p:clrMapOvr>
    <a:masterClrMapping/>
  </p:clrMapOvr>
  <p:transition spd="slow">
    <p:wheel spokes="8"/>
  </p:transition>
  <p:timing>
    <p:tnLst>
      <p:par>
        <p:cTn id="14083" dur="indefinite" repeatCount="1000" spd="100%" accel="0%" decel="0%" restart="never" nodeType="tmRoot">
          <p:childTnLst>
            <p:seq concurrent="true" nextAc="seek">
              <p:cTn id="14084" dur="indefinite" repeatCount="1000" spd="100%" accel="0%" decel="0%" nodeType="mainSeq">
                <p:childTnLst>
                  <p:par>
                    <p:cTn id="14085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14086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14087" presetID="45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89" dur="1000" repeatCount="1000" spd="100%" accel="0%" decel="0%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90" dur="1000" repeatCount="1000" spd="100%" accel="0%" decel="0%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id="14088" dur="1000" repeatCount="1000" spd="100%" accel="0%" decel="0%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91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92" presetID="15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93" dur="1000" repeatCount="1000" spd="100%" accel="0%" decel="0%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94" dur="1000" repeatCount="1000" spd="100%" accel="0%" decel="0%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95" dur="1000" repeatCount="1000" spd="100%" accel="0%" decel="0%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#ppt_x+(cos(-2*pi*(1-$))*-#ppt_x-sin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96" dur="1000" repeatCount="1000" spd="100%" accel="0%" decel="0%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+(sin(-2*pi*(1-$))*-#ppt_x+cos(-2*pi*(1-$))*(1-#ppt_y))*(1-$)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1.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97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98" presetID="17" presetClass="entr" presetSubtype="1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99" dur="500" repeatCount="1000" spd="100%" accel="0%" decel="0%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00" dur="500" repeatCount="1000" spd="100%" accel="0%" decel="0%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01" dur="500" repeatCount="1000" spd="100%" accel="0%" decel="0%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02" dur="500" repeatCount="1000" spd="100%" accel="0%" decel="0%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4103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04" presetID="2" presetClass="entr" presetSubtype="6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05" dur="1000" repeatCount="1000" spd="100%" accel="0%" decel="0%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1+#ppt_w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06" dur="1000" repeatCount="1000" spd="100%" accel="0%" decel="0%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1+#ppt_h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07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08" presetID="38" presetClass="entr" presetSubtype="0" repeatCount="1000" spd="100%" decel="0%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4109" dur="455" repeatCount="1000" spd="100%" accel="0%" decel="0%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-45.0"/>
                                          </p:val>
                                        </p:tav>
                                        <p:tav fmla="" tm="69900">
                                          <p:val>
                                            <p:fltVal val="45.0"/>
                                          </p:val>
                                        </p:tav>
                                        <p:tav fmla="" tm="100000">
                                          <p:val>
                                            <p:fltVal val="0.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10" dur="455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11" dur="156" repeatCount="1000" spd="100%" accel="0%" decel="50000" autoRev="true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12" dur="136" repeatCount="1000" spd="100%" accel="0%" decel="0%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13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114" dur="455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15" presetID="2" presetClass="entr" presetSubtype="8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16" dur="1000" repeatCount="1000" spd="100%" accel="0%" decel="0%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-#ppt_w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17" dur="1000" repeatCount="1000" spd="100%" accel="0%" decel="0%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18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19" presetID="22" presetClass="entr" presetSubtype="8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wipe(left)" transition="in">
                                      <p:cBhvr>
                                        <p:cTn id="14120" dur="500" repeatCount="1000" spd="100%" accel="0%" decel="0%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21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grpId="0" spid="13"/>
    </p:bld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9.pn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568558">
            <a:off x="-45720" y="2531"/>
            <a:ext cx="1219200" cy="146036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393120" y="1634221"/>
            <a:ext cx="1468800" cy="1468840"/>
          </a:xfrm>
          <a:prstGeom prst="ellipse">
            <a:avLst/>
          </a:prstGeom>
          <a:blipFill>
            <a:blip r:embed="rId3"/>
            <a:srcRect/>
            <a:stretch>
              <a:fillRect t="0" l="-50000" b="0" r="-50000"/>
            </a:stretch>
          </a:blipFill>
          <a:ln cap="flat">
            <a:prstDash val="solid"/>
          </a:ln>
        </p:spPr>
        <p:txBody>
          <a:bodyPr vert="horz" rot="0" anchor="ctr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2590481" y="2098640"/>
            <a:ext cx="540000" cy="54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2700000"/>
          </a:gradFill>
        </p:spPr>
        <p:txBody>
          <a:bodyPr anchor="ctr" rtlCol="false" vert="horz" tIns="108000" lIns="108000" bIns="108000" rIns="108000">
            <a:noAutofit/>
          </a:bodyPr>
          <a:lstStyle/>
          <a:p>
            <a:pPr algn="ctr" marL="0">
              <a:defRPr/>
            </a:pPr>
            <a:r>
              <a:rPr lang="en-US" b="true" i="false" sz="1800" baseline="0" u="none">
                <a:solidFill>
                  <a:srgbClr val="FFFFFF"/>
                </a:solidFill>
                <a:latin typeface="Calibri"/>
                <a:ea typeface="Calibri"/>
              </a:rPr>
              <a:t>01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>
            <a:off x="5126749" y="1634220"/>
            <a:ext cx="1468800" cy="1468840"/>
          </a:xfrm>
          <a:prstGeom prst="ellipse">
            <a:avLst/>
          </a:prstGeom>
          <a:blipFill>
            <a:blip r:embed="rId4"/>
            <a:srcRect/>
            <a:stretch>
              <a:fillRect t="0" l="-24910" b="0" r="-24910"/>
            </a:stretch>
          </a:blipFill>
          <a:ln cap="flat">
            <a:prstDash val="solid"/>
          </a:ln>
        </p:spPr>
        <p:txBody>
          <a:bodyPr vert="horz" rot="0" anchor="ctr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</a:p>
        </p:txBody>
      </p:sp>
      <p:sp>
        <p:nvSpPr>
          <p:cNvPr name="TextBox 6" id="6"/>
          <p:cNvSpPr txBox="true"/>
          <p:nvPr/>
        </p:nvSpPr>
        <p:spPr>
          <a:xfrm>
            <a:off x="6324110" y="2098639"/>
            <a:ext cx="540000" cy="540000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/>
              </a:gs>
            </a:gsLst>
            <a:lin ang="2700000"/>
          </a:gradFill>
        </p:spPr>
        <p:txBody>
          <a:bodyPr anchor="ctr" rtlCol="false" vert="horz" tIns="108000" lIns="108000" bIns="108000" rIns="108000">
            <a:noAutofit/>
          </a:bodyPr>
          <a:lstStyle/>
          <a:p>
            <a:pPr algn="ctr" marL="0">
              <a:defRPr/>
            </a:pPr>
            <a:r>
              <a:rPr lang="en-US" b="true" i="false" sz="1800" baseline="0" u="none">
                <a:solidFill>
                  <a:srgbClr val="FFFFFF"/>
                </a:solidFill>
                <a:latin typeface="Calibri"/>
                <a:ea typeface="Calibri"/>
              </a:rPr>
              <a:t>02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>
            <a:off x="8860378" y="1634220"/>
            <a:ext cx="1468800" cy="1468840"/>
          </a:xfrm>
          <a:prstGeom prst="ellipse">
            <a:avLst/>
          </a:prstGeom>
          <a:blipFill>
            <a:blip r:embed="rId5"/>
            <a:srcRect/>
            <a:stretch>
              <a:fillRect t="0" l="-25000" b="0" r="-25000"/>
            </a:stretch>
          </a:blipFill>
          <a:ln cap="flat">
            <a:prstDash val="solid"/>
          </a:ln>
        </p:spPr>
        <p:txBody>
          <a:bodyPr vert="horz" rot="0" anchor="ctr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</a:p>
        </p:txBody>
      </p:sp>
      <p:sp>
        <p:nvSpPr>
          <p:cNvPr name="TextBox 8" id="8"/>
          <p:cNvSpPr txBox="true"/>
          <p:nvPr/>
        </p:nvSpPr>
        <p:spPr>
          <a:xfrm>
            <a:off x="10057739" y="2098639"/>
            <a:ext cx="540000" cy="540000"/>
          </a:xfrm>
          <a:prstGeom prst="ellips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/>
              </a:gs>
            </a:gsLst>
            <a:lin ang="2700000"/>
          </a:gradFill>
        </p:spPr>
        <p:txBody>
          <a:bodyPr anchor="ctr" rtlCol="false" vert="horz" tIns="108000" lIns="108000" bIns="108000" rIns="108000">
            <a:noAutofit/>
          </a:bodyPr>
          <a:lstStyle/>
          <a:p>
            <a:pPr algn="ctr" marL="0">
              <a:defRPr/>
            </a:pPr>
            <a:r>
              <a:rPr lang="en-US" b="true" i="false" sz="1800" baseline="0" u="none">
                <a:solidFill>
                  <a:srgbClr val="FFFFFF"/>
                </a:solidFill>
                <a:latin typeface="Calibri"/>
                <a:ea typeface="Calibri"/>
              </a:rPr>
              <a:t>03</a:t>
            </a:r>
            <a:endParaRPr lang="en-US" sz="1100"/>
          </a:p>
        </p:txBody>
      </p:sp>
      <p:sp>
        <p:nvSpPr>
          <p:cNvPr name="TextBox 9" id="9"/>
          <p:cNvSpPr txBox="true"/>
          <p:nvPr/>
        </p:nvSpPr>
        <p:spPr>
          <a:xfrm>
            <a:off x="952749" y="3460598"/>
            <a:ext cx="3275463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Increased Dataset Diversity</a:t>
            </a:r>
            <a:endParaRPr lang="en-US" sz="1100"/>
          </a:p>
        </p:txBody>
      </p:sp>
      <p:sp>
        <p:nvSpPr>
          <p:cNvPr name="TextBox 10" id="10"/>
          <p:cNvSpPr txBox="true"/>
          <p:nvPr/>
        </p:nvSpPr>
        <p:spPr>
          <a:xfrm>
            <a:off x="960565" y="3812661"/>
            <a:ext cx="3275463" cy="144469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50000"/>
              </a:lnSpc>
              <a:defRPr/>
            </a:pPr>
            <a:r>
              <a:rPr lang="zh-CN" b="false" i="false" sz="1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GAN-generated images can significantly increase the diversity of the dataset, providing an array of variations in lighting, angles, and movement, which enhances model training.</a:t>
            </a:r>
            <a:endParaRPr lang="en-US" sz="1100"/>
          </a:p>
        </p:txBody>
      </p:sp>
      <p:sp>
        <p:nvSpPr>
          <p:cNvPr name="TextBox 11" id="11"/>
          <p:cNvSpPr txBox="true"/>
          <p:nvPr/>
        </p:nvSpPr>
        <p:spPr>
          <a:xfrm>
            <a:off x="4450452" y="3460598"/>
            <a:ext cx="3275463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Reduction in Overfitting</a:t>
            </a:r>
            <a:endParaRPr lang="en-US" sz="1100"/>
          </a:p>
        </p:txBody>
      </p:sp>
      <p:sp>
        <p:nvSpPr>
          <p:cNvPr name="TextBox 12" id="12"/>
          <p:cNvSpPr txBox="true"/>
          <p:nvPr/>
        </p:nvSpPr>
        <p:spPr>
          <a:xfrm>
            <a:off x="4458268" y="3812661"/>
            <a:ext cx="3275463" cy="144469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50000"/>
              </a:lnSpc>
              <a:defRPr/>
            </a:pPr>
            <a:r>
              <a:rPr lang="zh-CN" b="false" i="false" sz="1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By using augmented images, models can generalize better and reduce the risk of overfitting to a limited set of original data.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7963790" y="3481209"/>
            <a:ext cx="3275463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Improved Model Performance</a:t>
            </a:r>
            <a:endParaRPr lang="en-US" sz="1100"/>
          </a:p>
        </p:txBody>
      </p:sp>
      <p:sp>
        <p:nvSpPr>
          <p:cNvPr name="TextBox 14" id="14"/>
          <p:cNvSpPr txBox="true"/>
          <p:nvPr/>
        </p:nvSpPr>
        <p:spPr>
          <a:xfrm>
            <a:off x="7971606" y="3833272"/>
            <a:ext cx="3275463" cy="144469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50000"/>
              </a:lnSpc>
              <a:defRPr/>
            </a:pPr>
            <a:r>
              <a:rPr lang="zh-CN" b="false" i="false" sz="1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The introduction of augmented data via GANs can lead to improved performance metrics in tasks like object detection, action recognition, and more within video analysis.</a:t>
            </a:r>
            <a:endParaRPr lang="en-US" sz="1100"/>
          </a:p>
        </p:txBody>
      </p:sp>
      <p:sp>
        <p:nvSpPr>
          <p:cNvPr name="TextBox 15" id="15"/>
          <p:cNvSpPr txBox="true"/>
          <p:nvPr/>
        </p:nvSpPr>
        <p:spPr>
          <a:xfrm>
            <a:off x="1393119" y="446261"/>
            <a:ext cx="7120685" cy="58477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false" i="false" sz="3200" baseline="0" u="none" altLang="en-US">
                <a:solidFill>
                  <a:srgbClr val="FFFFFF"/>
                </a:solidFill>
                <a:latin typeface="三极准柔宋"/>
                <a:ea typeface="三极准柔宋"/>
              </a:rPr>
              <a:t>Benefits of Using GANs</a:t>
            </a:r>
            <a:endParaRPr lang="en-US" sz="1100"/>
          </a:p>
        </p:txBody>
      </p:sp>
    </p:spTree>
  </p:cSld>
  <p:clrMapOvr>
    <a:masterClrMapping/>
  </p:clrMapOvr>
  <p:transition spd="med">
    <p:fade/>
  </p:transition>
  <p:timing>
    <p:tnLst>
      <p:par>
        <p:cTn id="16424" dur="indefinite" repeatCount="1000" spd="100%" accel="0%" decel="0%" restart="never" nodeType="tmRoot">
          <p:childTnLst>
            <p:seq concurrent="true" nextAc="seek">
              <p:cTn id="16425" dur="indefinite" repeatCount="1000" spd="100%" accel="0%" decel="0%" nodeType="mainSeq">
                <p:childTnLst>
                  <p:par>
                    <p:cTn id="16426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16427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16428" presetID="20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wedge" transition="in">
                                      <p:cBhvr>
                                        <p:cTn id="16429" dur="1000" repeatCount="1000" spd="100%" accel="0%" decel="0%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30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31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32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33" presetID="17" presetClass="entr" presetSubtype="8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34" dur="500" repeatCount="1000" spd="100%" accel="0%" decel="0%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35" dur="500" repeatCount="1000" spd="100%" accel="0%" decel="0%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36" dur="500" repeatCount="1000" spd="100%" accel="0%" decel="0%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37" dur="500" repeatCount="1000" spd="100%" accel="0%" decel="0%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6438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39" presetID="5" presetClass="entr" presetSubtype="1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checkerboard(across)" transition="in">
                                      <p:cBhvr>
                                        <p:cTn id="16440" dur="1000" repeatCount="1000" spd="100%" accel="0%" decel="0%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41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42" presetID="23" presetClass="entr" presetSubtype="288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43" dur="500" repeatCount="1000" spd="100%" accel="0%" decel="0%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4/3*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44" dur="500" repeatCount="1000" spd="100%" accel="0%" decel="0%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4/3*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45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46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7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48" presetID="3" presetClass="entr" presetSubtype="5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blinds(vertical)" transition="in">
                                      <p:cBhvr>
                                        <p:cTn id="16449" dur="1000" repeatCount="1000" spd="100%" accel="0%" decel="0%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50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51" presetID="17" presetClass="entr" presetSubtype="2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52" dur="500" repeatCount="1000" spd="100%" accel="0%" decel="0%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53" dur="500" repeatCount="1000" spd="100%" accel="0%" decel="0%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54" dur="500" repeatCount="1000" spd="100%" accel="0%" decel="0%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fltVal val="0.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55" dur="500" repeatCount="1000" spd="100%" accel="0%" decel="0%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6456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57" presetID="16" presetClass="entr" presetSubtype="42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barn(outHorizontal)" transition="in">
                                      <p:cBhvr>
                                        <p:cTn id="16458" dur="500" repeatCount="1000" spd="100%" accel="0%" decel="0%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59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60" presetID="1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1" dur="1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62" presetID="54" presetClass="entr" presetSubtype="0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64" dur="1000" repeatCount="1000" spd="100%" accel="0%" decel="0%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65" dur="1000" repeatCount="1000" spd="100%" accel="0%" decel="0%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66" dur="1000" repeatCount="1000" spd="100%" accel="0%" decel="0%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.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67" dur="1000" repeatCount="1000" spd="100%" accel="0%" decel="0%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id="16463" dur="1000" repeatCount="1000" spd="100%" accel="0%" decel="0%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68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69" presetID="22" presetClass="entr" presetSubtype="4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in">
                                      <p:cBhvr>
                                        <p:cTn id="16470" dur="500" repeatCount="1000" spd="100%" accel="0%" decel="0%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71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72" presetID="2" presetClass="entr" presetSubtype="3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73" dur="1000" repeatCount="1000" spd="100%" accel="0%" decel="0%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1+#ppt_w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74" dur="1000" repeatCount="1000" spd="100%" accel="0%" decel="0%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-#ppt_h/2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75" dur="10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5.jpeg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0" y="-106951"/>
            <a:ext cx="12192000" cy="6858000"/>
          </a:xfrm>
          <a:prstGeom prst="rect">
            <a:avLst/>
          </a:prstGeom>
        </p:spPr>
      </p:pic>
      <p:pic>
        <p:nvPicPr>
          <p:cNvPr name="image6.png" id="3"/>
          <p:cNvPicPr>
            <a:picLocks noChangeAspect="true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12680" y="4312920"/>
            <a:ext cx="1386840" cy="1661160"/>
          </a:xfrm>
          <a:prstGeom prst="rect">
            <a:avLst/>
          </a:prstGeom>
        </p:spPr>
      </p:pic>
      <p:pic>
        <p:nvPicPr>
          <p:cNvPr name="image7.png" id="4"/>
          <p:cNvPicPr>
            <a:picLocks noChangeAspect="true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13365612">
            <a:off x="8326577" y="981825"/>
            <a:ext cx="2610205" cy="3126509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7548236" y="3982164"/>
            <a:ext cx="2083443" cy="221599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true" i="false" sz="13800" baseline="0" u="none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MingLiU_HKSCS-ExtB"/>
                <a:ea typeface="MingLiU_HKSCS-ExtB"/>
              </a:rPr>
              <a:t>03.</a:t>
            </a:r>
            <a:endParaRPr lang="en-US" sz="1100"/>
          </a:p>
        </p:txBody>
      </p:sp>
      <p:grpSp>
        <p:nvGrpSpPr>
          <p:cNvPr name="Group 6" id="6"/>
          <p:cNvGrpSpPr/>
          <p:nvPr/>
        </p:nvGrpSpPr>
        <p:grpSpPr>
          <a:xfrm rot="5400000">
            <a:off x="1400642" y="3212090"/>
            <a:ext cx="960698" cy="219918"/>
            <a:chOff x="1026290" y="5707476"/>
            <a:chExt cx="960698" cy="219918"/>
          </a:xfrm>
          <a:solidFill>
            <a:srgbClr val="FFFFFF"/>
          </a:solidFill>
        </p:grpSpPr>
        <p:sp>
          <p:nvSpPr>
            <p:cNvPr name="AutoShape 7" id="7"/>
            <p:cNvSpPr/>
            <p:nvPr/>
          </p:nvSpPr>
          <p:spPr>
            <a:xfrm>
              <a:off x="102629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8" id="8"/>
            <p:cNvSpPr/>
            <p:nvPr/>
          </p:nvSpPr>
          <p:spPr>
            <a:xfrm>
              <a:off x="139668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9" id="9"/>
            <p:cNvSpPr/>
            <p:nvPr/>
          </p:nvSpPr>
          <p:spPr>
            <a:xfrm>
              <a:off x="1767070" y="5707476"/>
              <a:ext cx="219918" cy="219918"/>
            </a:xfrm>
            <a:prstGeom prst="ellipse">
              <a:avLst/>
            </a:prstGeom>
            <a:grpFill/>
            <a:ln cap="flat" cmpd="sng">
              <a:prstDash val="solid"/>
            </a:ln>
          </p:spPr>
          <p:txBody>
            <a:bodyPr vert="horz" anchor="ctr" wrap="square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TextBox 10" id="10"/>
          <p:cNvSpPr txBox="true"/>
          <p:nvPr/>
        </p:nvSpPr>
        <p:spPr>
          <a:xfrm>
            <a:off x="2436447" y="3479232"/>
            <a:ext cx="7576233" cy="646331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3600" baseline="0" u="none" altLang="en-US">
                <a:solidFill>
                  <a:srgbClr val="FFFF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三极准柔宋"/>
                <a:ea typeface="三极准柔宋"/>
              </a:rPr>
              <a:t>Technical Implementation</a:t>
            </a:r>
            <a:endParaRPr lang="en-US" sz="1100"/>
          </a:p>
        </p:txBody>
      </p:sp>
    </p:spTree>
  </p:cSld>
  <p:clrMapOvr>
    <a:masterClrMapping/>
  </p:clrMapOvr>
  <p:transition spd="fast">
    <p:cut/>
  </p:transition>
  <p:timing>
    <p:tnLst>
      <p:par>
        <p:cTn id="18271" dur="indefinite" repeatCount="1000" spd="100%" accel="0%" decel="0%" restart="never" nodeType="tmRoot">
          <p:childTnLst>
            <p:seq concurrent="true" nextAc="seek">
              <p:cTn id="18272" dur="indefinite" repeatCount="1000" spd="100%" accel="0%" decel="0%" nodeType="mainSeq">
                <p:childTnLst>
                  <p:par>
                    <p:cTn id="18273" repeatCount="1000" spd="100%" accel="0%" decel="0%" fill="hold">
                      <p:stCondLst>
                        <p:cond delay="indefinite"/>
                      </p:stCondLst>
                      <p:childTnLst>
                        <p:par>
                          <p:cTn id="18274" repeatCount="1000" spd="100%" decel="0%" fill="hold">
                            <p:stCondLst>
                              <p:cond delay="0"/>
                            </p:stCondLst>
                            <p:childTnLst>
                              <p:par>
                                <p:cTn id="18275" presetID="22" presetClass="entr" presetSubtype="2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wipe(right)" transition="in">
                                      <p:cBhvr>
                                        <p:cTn id="18276" dur="500" repeatCount="1000" spd="100%" accel="0%" decel="0%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77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78" presetID="12" presetClass="entr" presetSubtype="4" repeatCount="1000" spd="100%" decel="0%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80" dur="500" repeatCount="1000" spd="100%" accel="0%" decel="0%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>
                                        <p:cTn id="18279" dur="500" repeatCount="1000" spd="100%" accel="0%" decel="0%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81" dur="500" repeatCount="1000" spd="100%" accel="0%" decel="0%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cp:lastModifiedBy>卓伟 罗</cp:lastModifiedBy>
  <dcterms:modified xsi:type="dcterms:W3CDTF">2024-05-20T00:48:33Z</dcterms:modified>
  <cp:revision>2</cp:revision>
</cp:coreProperties>
</file>