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Oea4DWAUt8cFvOw5fNBwfG04y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A56062-F8F7-4DE1-B7FF-1D177249CFF1}">
  <a:tblStyle styleId="{1DA56062-F8F7-4DE1-B7FF-1D177249CFF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26a9921e0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2d26a9921e0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e16ed41b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g2ce16ed41b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260cf2a35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260cf2a35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2d260cf2a35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26a9921e0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2d26a9921e0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/>
          <p:nvPr/>
        </p:nvSpPr>
        <p:spPr>
          <a:xfrm>
            <a:off x="914400" y="2393950"/>
            <a:ext cx="10363200" cy="109538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" name="Google Shape;19;p12"/>
          <p:cNvSpPr txBox="1"/>
          <p:nvPr>
            <p:ph type="ctrTitle"/>
          </p:nvPr>
        </p:nvSpPr>
        <p:spPr>
          <a:xfrm>
            <a:off x="914400" y="990600"/>
            <a:ext cx="103632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subTitle"/>
          </p:nvPr>
        </p:nvSpPr>
        <p:spPr>
          <a:xfrm>
            <a:off x="1930400" y="3429000"/>
            <a:ext cx="9347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None/>
              <a:defRPr sz="28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 rot="5400000">
            <a:off x="3956051" y="-1447800"/>
            <a:ext cx="4267200" cy="106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0" type="dt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 rot="5400000">
            <a:off x="7242176" y="1827742"/>
            <a:ext cx="5715000" cy="26691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" type="body"/>
          </p:nvPr>
        </p:nvSpPr>
        <p:spPr>
          <a:xfrm rot="5400000">
            <a:off x="1801284" y="-740833"/>
            <a:ext cx="5715000" cy="7806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0" type="dt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type="title"/>
          </p:nvPr>
        </p:nvSpPr>
        <p:spPr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755651" y="1752600"/>
            <a:ext cx="523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6191251" y="1752600"/>
            <a:ext cx="5232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□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□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7" name="Google Shape;47;p16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6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■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type="title"/>
          </p:nvPr>
        </p:nvSpPr>
        <p:spPr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0" type="dt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□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□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/>
        </p:txBody>
      </p:sp>
      <p:sp>
        <p:nvSpPr>
          <p:cNvPr id="64" name="Google Shape;64;p19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100000" ty="0" sy="100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1"/>
          <p:cNvSpPr/>
          <p:nvPr/>
        </p:nvSpPr>
        <p:spPr>
          <a:xfrm>
            <a:off x="812800" y="1566864"/>
            <a:ext cx="10610851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3" name="Google Shape;13;p11"/>
          <p:cNvCxnSpPr/>
          <p:nvPr/>
        </p:nvCxnSpPr>
        <p:spPr>
          <a:xfrm>
            <a:off x="812800" y="6172200"/>
            <a:ext cx="105664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128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838212" y="311451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-IN" sz="3600">
                <a:solidFill>
                  <a:srgbClr val="7030A0"/>
                </a:solidFill>
                <a:latin typeface="Verdana"/>
                <a:ea typeface="Verdana"/>
                <a:cs typeface="Verdana"/>
                <a:sym typeface="Verdana"/>
              </a:rPr>
              <a:t>Feel Good AI: Voice-Enabled Emotion-based Music</a:t>
            </a:r>
            <a:endParaRPr b="1" sz="3600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en-IN" sz="3600">
                <a:solidFill>
                  <a:srgbClr val="7030A0"/>
                </a:solidFill>
                <a:latin typeface="Verdana"/>
                <a:ea typeface="Verdana"/>
                <a:cs typeface="Verdana"/>
                <a:sym typeface="Verdana"/>
              </a:rPr>
              <a:t>Recommendation System</a:t>
            </a:r>
            <a:endParaRPr b="1" sz="3600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Verdana"/>
              <a:buNone/>
            </a:pPr>
            <a:r>
              <a:t/>
            </a:r>
            <a:endParaRPr b="1" sz="3600">
              <a:solidFill>
                <a:srgbClr val="7030A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993652" y="4350306"/>
            <a:ext cx="10322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Paper ID:  ACCAI-24-T3-663</a:t>
            </a:r>
            <a:endParaRPr b="1" i="0" sz="2400" u="none" cap="none" strike="noStrike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98374" y="1268760"/>
            <a:ext cx="11913241" cy="1209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b="1" baseline="30000" i="0" lang="en-IN" sz="2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rd</a:t>
            </a:r>
            <a:r>
              <a:rPr b="1" i="0" lang="en-IN" sz="28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International Conference on Advances in Computing, Communication and Applied Informatics (ACCAI-2024)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1034002" y="5020699"/>
            <a:ext cx="10242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1" i="0" lang="en-IN" sz="2400" u="none" cap="none" strike="noStrik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Presented By: Shubham Vishwakarma</a:t>
            </a:r>
            <a:endParaRPr b="1" i="0" sz="2400" u="none" cap="none" strike="noStrike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1" lang="en-IN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                       Anjali Sharma</a:t>
            </a:r>
            <a:endParaRPr b="1" sz="24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1" lang="en-IN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                        Liya T Mathew</a:t>
            </a:r>
            <a:endParaRPr b="1" sz="240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descr="A close-up of a sign&#10;&#10;Description automatically generated" id="95" name="Google Shape;9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4681" y="0"/>
            <a:ext cx="9399991" cy="1467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75311" y="0"/>
            <a:ext cx="2618314" cy="146784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>
            <p:ph idx="12" type="sldNum"/>
          </p:nvPr>
        </p:nvSpPr>
        <p:spPr>
          <a:xfrm>
            <a:off x="8737600" y="6248400"/>
            <a:ext cx="2540100" cy="45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26a9921e0_0_8"/>
          <p:cNvSpPr txBox="1"/>
          <p:nvPr>
            <p:ph type="title"/>
          </p:nvPr>
        </p:nvSpPr>
        <p:spPr>
          <a:xfrm>
            <a:off x="8" y="1"/>
            <a:ext cx="10668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2800">
                <a:solidFill>
                  <a:srgbClr val="FF0000"/>
                </a:solidFill>
              </a:rPr>
              <a:t>Conclusion</a:t>
            </a:r>
            <a:endParaRPr sz="2800"/>
          </a:p>
        </p:txBody>
      </p:sp>
      <p:sp>
        <p:nvSpPr>
          <p:cNvPr id="168" name="Google Shape;168;g2d26a9921e0_0_8"/>
          <p:cNvSpPr txBox="1"/>
          <p:nvPr>
            <p:ph idx="1" type="body"/>
          </p:nvPr>
        </p:nvSpPr>
        <p:spPr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□"/>
            </a:pPr>
            <a:r>
              <a:rPr lang="en-IN" sz="1800">
                <a:solidFill>
                  <a:srgbClr val="000000"/>
                </a:solidFill>
              </a:rPr>
              <a:t>Through precise mood detection and advanced algorithms, users benefit from personalized and beneficial music recommendations with proven potential to </a:t>
            </a:r>
            <a:r>
              <a:rPr b="1" lang="en-IN" sz="1800">
                <a:solidFill>
                  <a:srgbClr val="000000"/>
                </a:solidFill>
              </a:rPr>
              <a:t>positively impact emotional states</a:t>
            </a:r>
            <a:endParaRPr b="1" sz="1800">
              <a:solidFill>
                <a:srgbClr val="000000"/>
              </a:solidFill>
            </a:endParaRPr>
          </a:p>
          <a:p>
            <a:pPr indent="-38100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□"/>
            </a:pPr>
            <a:r>
              <a:rPr lang="en-IN" sz="1800">
                <a:solidFill>
                  <a:srgbClr val="000000"/>
                </a:solidFill>
              </a:rPr>
              <a:t>It addresses a critical gap by delivering real-time, emotion-specific music recommendations to </a:t>
            </a:r>
            <a:r>
              <a:rPr b="1" lang="en-IN" sz="1800">
                <a:solidFill>
                  <a:srgbClr val="000000"/>
                </a:solidFill>
              </a:rPr>
              <a:t>uplift users' moods</a:t>
            </a:r>
            <a:r>
              <a:rPr lang="en-IN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-38100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□"/>
            </a:pPr>
            <a:r>
              <a:rPr lang="en-IN" sz="1800">
                <a:solidFill>
                  <a:srgbClr val="000000"/>
                </a:solidFill>
              </a:rPr>
              <a:t>Future enhancements include incorporating </a:t>
            </a:r>
            <a:r>
              <a:rPr b="1" lang="en-IN" sz="1800">
                <a:solidFill>
                  <a:srgbClr val="000000"/>
                </a:solidFill>
              </a:rPr>
              <a:t>auditory features and physiological markers</a:t>
            </a:r>
            <a:r>
              <a:rPr lang="en-IN" sz="1800">
                <a:solidFill>
                  <a:srgbClr val="000000"/>
                </a:solidFill>
              </a:rPr>
              <a:t> for a comprehensive understanding of users' emotional states</a:t>
            </a:r>
            <a:r>
              <a:rPr lang="en-IN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-381000" lvl="0" marL="469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□"/>
            </a:pPr>
            <a:r>
              <a:rPr lang="en-IN" sz="1800">
                <a:solidFill>
                  <a:srgbClr val="000000"/>
                </a:solidFill>
              </a:rPr>
              <a:t>The project is positioned as a transformative force dedicated to </a:t>
            </a:r>
            <a:r>
              <a:rPr b="1" lang="en-IN" sz="1800">
                <a:solidFill>
                  <a:srgbClr val="000000"/>
                </a:solidFill>
              </a:rPr>
              <a:t>technological innovation</a:t>
            </a:r>
            <a:r>
              <a:rPr lang="en-IN" sz="1800">
                <a:solidFill>
                  <a:srgbClr val="000000"/>
                </a:solidFill>
              </a:rPr>
              <a:t> for mental well-being and emotional wellness</a:t>
            </a:r>
            <a:endParaRPr sz="18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69" name="Google Shape;169;g2d26a9921e0_0_8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>
                <a:solidFill>
                  <a:srgbClr val="000000"/>
                </a:solidFill>
              </a:rPr>
              <a:t>ACCAI-2024</a:t>
            </a:r>
            <a:endParaRPr/>
          </a:p>
        </p:txBody>
      </p:sp>
      <p:sp>
        <p:nvSpPr>
          <p:cNvPr id="170" name="Google Shape;170;g2d26a9921e0_0_8"/>
          <p:cNvSpPr txBox="1"/>
          <p:nvPr>
            <p:ph idx="12" type="sldNum"/>
          </p:nvPr>
        </p:nvSpPr>
        <p:spPr>
          <a:xfrm>
            <a:off x="8737600" y="6245225"/>
            <a:ext cx="2641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e16ed41b5_0_0"/>
          <p:cNvSpPr txBox="1"/>
          <p:nvPr>
            <p:ph type="title"/>
          </p:nvPr>
        </p:nvSpPr>
        <p:spPr>
          <a:xfrm>
            <a:off x="766233" y="304801"/>
            <a:ext cx="10668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2800">
                <a:solidFill>
                  <a:srgbClr val="FF0000"/>
                </a:solidFill>
              </a:rPr>
              <a:t>References</a:t>
            </a:r>
            <a:endParaRPr sz="2800"/>
          </a:p>
        </p:txBody>
      </p:sp>
      <p:sp>
        <p:nvSpPr>
          <p:cNvPr id="176" name="Google Shape;176;g2ce16ed41b5_0_0"/>
          <p:cNvSpPr txBox="1"/>
          <p:nvPr>
            <p:ph idx="1" type="body"/>
          </p:nvPr>
        </p:nvSpPr>
        <p:spPr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□"/>
            </a:pPr>
            <a:r>
              <a:rPr lang="en-IN" sz="1800">
                <a:solidFill>
                  <a:srgbClr val="000000"/>
                </a:solidFill>
              </a:rPr>
              <a:t>H. Zhang, K. Zhang and N. Bryan-Kinns, "</a:t>
            </a:r>
            <a:r>
              <a:rPr b="1" lang="en-IN" sz="1800">
                <a:solidFill>
                  <a:srgbClr val="000000"/>
                </a:solidFill>
              </a:rPr>
              <a:t>Exploiting the emotional preference of music for music recommendation in daily activities</a:t>
            </a:r>
            <a:r>
              <a:rPr lang="en-IN" sz="1800">
                <a:solidFill>
                  <a:srgbClr val="000000"/>
                </a:solidFill>
              </a:rPr>
              <a:t>," 2020 13th International Symposium on Computational Intelligence and Design (ISCID), Hangzhou, China, 2020</a:t>
            </a:r>
            <a:endParaRPr sz="18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81000" lvl="0" marL="469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□"/>
            </a:pPr>
            <a:r>
              <a:rPr lang="en-IN" sz="1800">
                <a:solidFill>
                  <a:srgbClr val="000000"/>
                </a:solidFill>
              </a:rPr>
              <a:t>Y. H. Chin, S. H. Lin, C. H. Lin, E. Siahaan, A. Frisky and J. C. Wang, "</a:t>
            </a:r>
            <a:r>
              <a:rPr b="1" lang="en-IN" sz="1800">
                <a:solidFill>
                  <a:srgbClr val="000000"/>
                </a:solidFill>
              </a:rPr>
              <a:t>Emotion Profile-Based Music Recommendation</a:t>
            </a:r>
            <a:r>
              <a:rPr lang="en-IN" sz="1800">
                <a:solidFill>
                  <a:srgbClr val="000000"/>
                </a:solidFill>
              </a:rPr>
              <a:t>," 2014 7th International Conference on Ubi-Media Computing and Workshops, Ulaanbaatar, Mongolia, 2014</a:t>
            </a:r>
            <a:endParaRPr sz="1800">
              <a:solidFill>
                <a:srgbClr val="000000"/>
              </a:solidFill>
            </a:endParaRPr>
          </a:p>
          <a:p>
            <a:pPr indent="-381000" lvl="0" marL="469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Char char="□"/>
            </a:pPr>
            <a:r>
              <a:rPr lang="en-IN" sz="1800">
                <a:solidFill>
                  <a:srgbClr val="000000"/>
                </a:solidFill>
              </a:rPr>
              <a:t>K. Yoon, J. Lee and M. -U. Kim, "</a:t>
            </a:r>
            <a:r>
              <a:rPr b="1" lang="en-IN" sz="1800">
                <a:solidFill>
                  <a:srgbClr val="000000"/>
                </a:solidFill>
              </a:rPr>
              <a:t>Music recommendation system using emotion triggering low-level features,</a:t>
            </a:r>
            <a:r>
              <a:rPr lang="en-IN" sz="1800">
                <a:solidFill>
                  <a:srgbClr val="000000"/>
                </a:solidFill>
              </a:rPr>
              <a:t>" in IEEE Transactions on Consumer Electronics, vol. 58, no. 2, pp. 612-618, May 2012</a:t>
            </a:r>
            <a:endParaRPr sz="1800">
              <a:solidFill>
                <a:srgbClr val="000000"/>
              </a:solidFill>
            </a:endParaRPr>
          </a:p>
          <a:p>
            <a:pPr indent="-381000" lvl="0" marL="469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1800"/>
              <a:buChar char="□"/>
            </a:pPr>
            <a:r>
              <a:rPr lang="en-IN" sz="1800">
                <a:solidFill>
                  <a:srgbClr val="000000"/>
                </a:solidFill>
              </a:rPr>
              <a:t>S. Gilda, H. Zafar, C. Soni and K. Waghurdekar, "</a:t>
            </a:r>
            <a:r>
              <a:rPr b="1" lang="en-IN" sz="1800">
                <a:solidFill>
                  <a:srgbClr val="000000"/>
                </a:solidFill>
              </a:rPr>
              <a:t>Smart music player integrating facial emotion recognition and music mood recommendation,</a:t>
            </a:r>
            <a:r>
              <a:rPr lang="en-IN" sz="1800">
                <a:solidFill>
                  <a:srgbClr val="000000"/>
                </a:solidFill>
              </a:rPr>
              <a:t>" 2017 International Conference on Wireless Communications, Signal Processing and Networking (WiSPNET), Chennai, India, 2017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77" name="Google Shape;177;g2ce16ed41b5_0_0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>
                <a:solidFill>
                  <a:srgbClr val="000000"/>
                </a:solidFill>
              </a:rPr>
              <a:t>ACCAI-2024</a:t>
            </a:r>
            <a:endParaRPr/>
          </a:p>
        </p:txBody>
      </p:sp>
      <p:sp>
        <p:nvSpPr>
          <p:cNvPr id="178" name="Google Shape;178;g2ce16ed41b5_0_0"/>
          <p:cNvSpPr txBox="1"/>
          <p:nvPr>
            <p:ph idx="12" type="sldNum"/>
          </p:nvPr>
        </p:nvSpPr>
        <p:spPr>
          <a:xfrm>
            <a:off x="8737600" y="6245225"/>
            <a:ext cx="2641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260cf2a35_0_21"/>
          <p:cNvSpPr txBox="1"/>
          <p:nvPr>
            <p:ph type="title"/>
          </p:nvPr>
        </p:nvSpPr>
        <p:spPr>
          <a:xfrm>
            <a:off x="766233" y="304801"/>
            <a:ext cx="10668000" cy="1215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d260cf2a35_0_21"/>
          <p:cNvSpPr txBox="1"/>
          <p:nvPr>
            <p:ph idx="1" type="body"/>
          </p:nvPr>
        </p:nvSpPr>
        <p:spPr>
          <a:xfrm>
            <a:off x="755651" y="1752600"/>
            <a:ext cx="10668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d260cf2a35_0_21"/>
          <p:cNvSpPr txBox="1"/>
          <p:nvPr>
            <p:ph idx="12" type="sldNum"/>
          </p:nvPr>
        </p:nvSpPr>
        <p:spPr>
          <a:xfrm>
            <a:off x="8737600" y="6245225"/>
            <a:ext cx="2641500" cy="476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187" name="Google Shape;187;g2d260cf2a35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7325" y="1662100"/>
            <a:ext cx="4838700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d260cf2a35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6638" y="2366550"/>
            <a:ext cx="4486275" cy="234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2d260cf2a35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8363" y="3924300"/>
            <a:ext cx="41814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762008" y="1"/>
            <a:ext cx="10668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600">
                <a:solidFill>
                  <a:srgbClr val="FF0000"/>
                </a:solidFill>
              </a:rPr>
              <a:t>List of Content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762001" y="169545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□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69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□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69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□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69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□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69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□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work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69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□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69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□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69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□"/>
            </a:pPr>
            <a:r>
              <a:rPr lang="en-I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44500" lvl="0" marL="469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Times New Roman"/>
              <a:buChar char="□"/>
            </a:pPr>
            <a:r>
              <a:rPr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 </a:t>
            </a:r>
            <a:br>
              <a:rPr i="0" lang="en-I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04" name="Google Shape;104;p2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r>
              <a:rPr b="0" i="0" lang="en-IN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ACCAI-2024</a:t>
            </a:r>
            <a:endParaRPr/>
          </a:p>
        </p:txBody>
      </p: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>
            <p:ph type="title"/>
          </p:nvPr>
        </p:nvSpPr>
        <p:spPr>
          <a:xfrm>
            <a:off x="8" y="1"/>
            <a:ext cx="10668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IN" sz="3200">
                <a:solidFill>
                  <a:srgbClr val="FF0000"/>
                </a:solidFill>
              </a:rPr>
              <a:t> </a:t>
            </a:r>
            <a:r>
              <a:rPr b="1" lang="en-IN" sz="3200">
                <a:solidFill>
                  <a:srgbClr val="FF0000"/>
                </a:solidFill>
              </a:rPr>
              <a:t>Abstract</a:t>
            </a:r>
            <a:endParaRPr sz="2800"/>
          </a:p>
        </p:txBody>
      </p:sp>
      <p:sp>
        <p:nvSpPr>
          <p:cNvPr id="111" name="Google Shape;111;p3"/>
          <p:cNvSpPr txBox="1"/>
          <p:nvPr>
            <p:ph idx="1" type="body"/>
          </p:nvPr>
        </p:nvSpPr>
        <p:spPr>
          <a:xfrm>
            <a:off x="99775" y="1737400"/>
            <a:ext cx="11109600" cy="47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19100" lvl="0" marL="469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Verdana"/>
              <a:buChar char="□"/>
            </a:pPr>
            <a:r>
              <a:rPr b="1" lang="en-IN" sz="2000">
                <a:solidFill>
                  <a:srgbClr val="000000"/>
                </a:solidFill>
              </a:rPr>
              <a:t>Feel Good AI</a:t>
            </a:r>
            <a:r>
              <a:rPr lang="en-IN" sz="2000">
                <a:solidFill>
                  <a:srgbClr val="000000"/>
                </a:solidFill>
              </a:rPr>
              <a:t> is a novel </a:t>
            </a:r>
            <a:r>
              <a:rPr b="1" lang="en-IN" sz="2000">
                <a:solidFill>
                  <a:srgbClr val="000000"/>
                </a:solidFill>
              </a:rPr>
              <a:t>voice-enabled emotion-based music recommendation</a:t>
            </a:r>
            <a:r>
              <a:rPr lang="en-IN" sz="2000">
                <a:solidFill>
                  <a:srgbClr val="000000"/>
                </a:solidFill>
              </a:rPr>
              <a:t> system.</a:t>
            </a:r>
            <a:endParaRPr sz="2000">
              <a:solidFill>
                <a:srgbClr val="000000"/>
              </a:solidFill>
            </a:endParaRPr>
          </a:p>
          <a:p>
            <a:pPr indent="-419100" lvl="0" marL="469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Verdana"/>
              <a:buChar char="□"/>
            </a:pPr>
            <a:r>
              <a:rPr lang="en-IN" sz="2000">
                <a:solidFill>
                  <a:srgbClr val="000000"/>
                </a:solidFill>
              </a:rPr>
              <a:t>It aims to improve psychological well-being by providing personalized music suggestions based on the user's </a:t>
            </a:r>
            <a:r>
              <a:rPr b="1" lang="en-IN" sz="2000">
                <a:solidFill>
                  <a:srgbClr val="000000"/>
                </a:solidFill>
              </a:rPr>
              <a:t>emotional state.</a:t>
            </a:r>
            <a:endParaRPr b="1" sz="2000">
              <a:solidFill>
                <a:srgbClr val="000000"/>
              </a:solidFill>
            </a:endParaRPr>
          </a:p>
          <a:p>
            <a:pPr indent="-419100" lvl="0" marL="469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Verdana"/>
              <a:buChar char="□"/>
            </a:pPr>
            <a:r>
              <a:rPr lang="en-IN" sz="2000">
                <a:solidFill>
                  <a:srgbClr val="000000"/>
                </a:solidFill>
              </a:rPr>
              <a:t>Utilizes advanced technologies like </a:t>
            </a:r>
            <a:r>
              <a:rPr b="1" lang="en-IN" sz="2000">
                <a:solidFill>
                  <a:srgbClr val="000000"/>
                </a:solidFill>
              </a:rPr>
              <a:t>Convolutional Neural Networks (CNN)</a:t>
            </a:r>
            <a:r>
              <a:rPr lang="en-IN" sz="2000">
                <a:solidFill>
                  <a:srgbClr val="000000"/>
                </a:solidFill>
              </a:rPr>
              <a:t> for facial emotion recognition and recommendation algorithms.</a:t>
            </a:r>
            <a:endParaRPr sz="2000">
              <a:solidFill>
                <a:srgbClr val="000000"/>
              </a:solidFill>
            </a:endParaRPr>
          </a:p>
          <a:p>
            <a:pPr indent="-419100" lvl="0" marL="469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Verdana"/>
              <a:buChar char="□"/>
            </a:pPr>
            <a:r>
              <a:rPr lang="en-IN" sz="2000">
                <a:solidFill>
                  <a:srgbClr val="000000"/>
                </a:solidFill>
              </a:rPr>
              <a:t>Users interact with an intuitive </a:t>
            </a:r>
            <a:r>
              <a:rPr b="1" lang="en-IN" sz="2000">
                <a:solidFill>
                  <a:srgbClr val="000000"/>
                </a:solidFill>
              </a:rPr>
              <a:t>voicebot</a:t>
            </a:r>
            <a:r>
              <a:rPr lang="en-IN" sz="2000">
                <a:solidFill>
                  <a:srgbClr val="000000"/>
                </a:solidFill>
              </a:rPr>
              <a:t> that generates unique music suggestions through personalized conversations.</a:t>
            </a:r>
            <a:endParaRPr sz="2000">
              <a:solidFill>
                <a:srgbClr val="000000"/>
              </a:solidFill>
            </a:endParaRPr>
          </a:p>
          <a:p>
            <a:pPr indent="-419100" lvl="0" marL="469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Verdana"/>
              <a:buChar char="□"/>
            </a:pPr>
            <a:r>
              <a:rPr lang="en-IN" sz="2000">
                <a:solidFill>
                  <a:srgbClr val="000000"/>
                </a:solidFill>
              </a:rPr>
              <a:t>Incorporates AI-powered music curation to </a:t>
            </a:r>
            <a:r>
              <a:rPr b="1" lang="en-IN" sz="2000">
                <a:solidFill>
                  <a:srgbClr val="000000"/>
                </a:solidFill>
              </a:rPr>
              <a:t>enhance positive emotional </a:t>
            </a:r>
            <a:r>
              <a:rPr lang="en-IN" sz="2000">
                <a:solidFill>
                  <a:srgbClr val="000000"/>
                </a:solidFill>
              </a:rPr>
              <a:t>experiences, especially for individuals with dementia.</a:t>
            </a:r>
            <a:endParaRPr sz="2000">
              <a:solidFill>
                <a:srgbClr val="000000"/>
              </a:solidFill>
            </a:endParaRPr>
          </a:p>
          <a:p>
            <a:pPr indent="-419100" lvl="0" marL="469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Verdana"/>
              <a:buChar char="□"/>
            </a:pPr>
            <a:r>
              <a:rPr lang="en-IN" sz="2000">
                <a:solidFill>
                  <a:srgbClr val="000000"/>
                </a:solidFill>
              </a:rPr>
              <a:t>Combines </a:t>
            </a:r>
            <a:r>
              <a:rPr b="1" lang="en-IN" sz="2000">
                <a:solidFill>
                  <a:srgbClr val="000000"/>
                </a:solidFill>
              </a:rPr>
              <a:t>problem-solving</a:t>
            </a:r>
            <a:r>
              <a:rPr lang="en-IN" sz="2000">
                <a:solidFill>
                  <a:srgbClr val="000000"/>
                </a:solidFill>
              </a:rPr>
              <a:t> and emotional well-being, demonstrating how technology can improve quality of life.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200"/>
          </a:p>
        </p:txBody>
      </p:sp>
      <p:sp>
        <p:nvSpPr>
          <p:cNvPr id="112" name="Google Shape;112;p3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>
                <a:solidFill>
                  <a:srgbClr val="000000"/>
                </a:solidFill>
              </a:rPr>
              <a:t>ACCAI-2024</a:t>
            </a:r>
            <a:endParaRPr/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8" y="1"/>
            <a:ext cx="10668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3200">
                <a:solidFill>
                  <a:srgbClr val="FF0000"/>
                </a:solidFill>
              </a:rPr>
              <a:t>Introduction</a:t>
            </a:r>
            <a:endParaRPr sz="2800"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85551" y="1978025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937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Char char="□"/>
            </a:pPr>
            <a:r>
              <a:rPr lang="en-IN" sz="2000">
                <a:solidFill>
                  <a:srgbClr val="000000"/>
                </a:solidFill>
              </a:rPr>
              <a:t>Artificial Intelligence (</a:t>
            </a:r>
            <a:r>
              <a:rPr b="1" lang="en-IN" sz="2000">
                <a:solidFill>
                  <a:srgbClr val="000000"/>
                </a:solidFill>
              </a:rPr>
              <a:t>AI</a:t>
            </a:r>
            <a:r>
              <a:rPr lang="en-IN" sz="2000">
                <a:solidFill>
                  <a:srgbClr val="000000"/>
                </a:solidFill>
              </a:rPr>
              <a:t>) is transforming various domains, including music recommendations</a:t>
            </a:r>
            <a:endParaRPr sz="2000">
              <a:solidFill>
                <a:srgbClr val="000000"/>
              </a:solidFill>
            </a:endParaRPr>
          </a:p>
          <a:p>
            <a:pPr indent="-3937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Char char="□"/>
            </a:pPr>
            <a:r>
              <a:rPr lang="en-IN" sz="2000">
                <a:solidFill>
                  <a:srgbClr val="000000"/>
                </a:solidFill>
              </a:rPr>
              <a:t>AI enables personalized music suggestions by understanding </a:t>
            </a:r>
            <a:r>
              <a:rPr b="1" lang="en-IN" sz="2000">
                <a:solidFill>
                  <a:srgbClr val="000000"/>
                </a:solidFill>
              </a:rPr>
              <a:t>user preferences</a:t>
            </a:r>
            <a:r>
              <a:rPr lang="en-IN" sz="2000">
                <a:solidFill>
                  <a:srgbClr val="000000"/>
                </a:solidFill>
              </a:rPr>
              <a:t> and emotions</a:t>
            </a:r>
            <a:endParaRPr sz="2000">
              <a:solidFill>
                <a:srgbClr val="000000"/>
              </a:solidFill>
            </a:endParaRPr>
          </a:p>
          <a:p>
            <a:pPr indent="-3937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Char char="□"/>
            </a:pPr>
            <a:r>
              <a:rPr lang="en-IN" sz="2000">
                <a:solidFill>
                  <a:srgbClr val="000000"/>
                </a:solidFill>
              </a:rPr>
              <a:t>Existing music players </a:t>
            </a:r>
            <a:r>
              <a:rPr b="1" lang="en-IN" sz="2000">
                <a:solidFill>
                  <a:srgbClr val="000000"/>
                </a:solidFill>
              </a:rPr>
              <a:t>lack</a:t>
            </a:r>
            <a:r>
              <a:rPr lang="en-IN" sz="2000">
                <a:solidFill>
                  <a:srgbClr val="000000"/>
                </a:solidFill>
              </a:rPr>
              <a:t> emotion-based recommendations tailored to users' moods</a:t>
            </a:r>
            <a:endParaRPr sz="2000">
              <a:solidFill>
                <a:srgbClr val="000000"/>
              </a:solidFill>
            </a:endParaRPr>
          </a:p>
          <a:p>
            <a:pPr indent="-3937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Char char="□"/>
            </a:pPr>
            <a:r>
              <a:rPr lang="en-IN" sz="2000">
                <a:solidFill>
                  <a:srgbClr val="000000"/>
                </a:solidFill>
              </a:rPr>
              <a:t>This project proposes an innovative voice-enabled emotion-based music recommendation system called "</a:t>
            </a:r>
            <a:r>
              <a:rPr b="1" lang="en-IN" sz="2000">
                <a:solidFill>
                  <a:srgbClr val="000000"/>
                </a:solidFill>
              </a:rPr>
              <a:t>Feel Good AI</a:t>
            </a:r>
            <a:r>
              <a:rPr lang="en-IN" sz="2000">
                <a:solidFill>
                  <a:srgbClr val="000000"/>
                </a:solidFill>
              </a:rPr>
              <a:t>"</a:t>
            </a:r>
            <a:endParaRPr sz="2000">
              <a:solidFill>
                <a:srgbClr val="000000"/>
              </a:solidFill>
            </a:endParaRPr>
          </a:p>
          <a:p>
            <a:pPr indent="-3937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Char char="□"/>
            </a:pPr>
            <a:r>
              <a:rPr lang="en-IN" sz="2000">
                <a:solidFill>
                  <a:srgbClr val="000000"/>
                </a:solidFill>
              </a:rPr>
              <a:t>It utilizes advanced technologies like Convolutional Neural Networks (CNN) for facial emotion recognition and recommendation algorithms</a:t>
            </a:r>
            <a:endParaRPr sz="2000">
              <a:solidFill>
                <a:srgbClr val="000000"/>
              </a:solidFill>
            </a:endParaRPr>
          </a:p>
          <a:p>
            <a:pPr indent="-3937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Noto Sans Symbols"/>
              <a:buChar char="□"/>
            </a:pPr>
            <a:r>
              <a:rPr lang="en-IN" sz="2000">
                <a:solidFill>
                  <a:srgbClr val="000000"/>
                </a:solidFill>
              </a:rPr>
              <a:t>The system aims to improve psychological </a:t>
            </a:r>
            <a:r>
              <a:rPr b="1" lang="en-IN" sz="2000">
                <a:solidFill>
                  <a:srgbClr val="000000"/>
                </a:solidFill>
              </a:rPr>
              <a:t>well-being</a:t>
            </a:r>
            <a:r>
              <a:rPr lang="en-IN" sz="2000">
                <a:solidFill>
                  <a:srgbClr val="000000"/>
                </a:solidFill>
              </a:rPr>
              <a:t> through personalized music therapy based on detected </a:t>
            </a:r>
            <a:r>
              <a:rPr b="1" lang="en-IN" sz="2000">
                <a:solidFill>
                  <a:srgbClr val="000000"/>
                </a:solidFill>
              </a:rPr>
              <a:t>emotions</a:t>
            </a:r>
            <a:r>
              <a:rPr lang="en-IN" sz="2000">
                <a:solidFill>
                  <a:srgbClr val="000000"/>
                </a:solidFill>
              </a:rPr>
              <a:t> and </a:t>
            </a:r>
            <a:r>
              <a:rPr b="1" lang="en-IN" sz="2000">
                <a:solidFill>
                  <a:srgbClr val="000000"/>
                </a:solidFill>
              </a:rPr>
              <a:t>sentimental</a:t>
            </a:r>
            <a:r>
              <a:rPr lang="en-IN" sz="2000">
                <a:solidFill>
                  <a:srgbClr val="000000"/>
                </a:solidFill>
              </a:rPr>
              <a:t> analysis.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000"/>
          </a:p>
        </p:txBody>
      </p:sp>
      <p:sp>
        <p:nvSpPr>
          <p:cNvPr id="120" name="Google Shape;120;p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>
                <a:solidFill>
                  <a:srgbClr val="000000"/>
                </a:solidFill>
              </a:rPr>
              <a:t>ACCAI-2024</a:t>
            </a:r>
            <a:endParaRPr/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/>
          <p:nvPr>
            <p:ph type="title"/>
          </p:nvPr>
        </p:nvSpPr>
        <p:spPr>
          <a:xfrm>
            <a:off x="0" y="-122775"/>
            <a:ext cx="10668000" cy="1099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IN" sz="2800">
                <a:solidFill>
                  <a:srgbClr val="FF0000"/>
                </a:solidFill>
              </a:rPr>
              <a:t>Literature Survey</a:t>
            </a:r>
            <a:endParaRPr sz="2800"/>
          </a:p>
        </p:txBody>
      </p:sp>
      <p:sp>
        <p:nvSpPr>
          <p:cNvPr id="127" name="Google Shape;127;p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>
                <a:solidFill>
                  <a:srgbClr val="000000"/>
                </a:solidFill>
              </a:rPr>
              <a:t>ACCAI-2024</a:t>
            </a:r>
            <a:endParaRPr/>
          </a:p>
        </p:txBody>
      </p:sp>
      <p:sp>
        <p:nvSpPr>
          <p:cNvPr id="128" name="Google Shape;128;p5"/>
          <p:cNvSpPr txBox="1"/>
          <p:nvPr>
            <p:ph idx="12" type="sldNum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29" name="Google Shape;129;p5"/>
          <p:cNvGraphicFramePr/>
          <p:nvPr/>
        </p:nvGraphicFramePr>
        <p:xfrm>
          <a:off x="381375" y="93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{1DA56062-F8F7-4DE1-B7FF-1D177249CFF1}</a:tableStyleId>
              </a:tblPr>
              <a:tblGrid>
                <a:gridCol w="2230775"/>
                <a:gridCol w="2242825"/>
                <a:gridCol w="50962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IN"/>
                        <a:t>Authors and Year</a:t>
                      </a:r>
                      <a:endParaRPr b="1"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IN"/>
                        <a:t>Methodology/Approach</a:t>
                      </a:r>
                      <a:endParaRPr b="1"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-IN"/>
                        <a:t>Key Findings</a:t>
                      </a:r>
                      <a:endParaRPr b="1"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100"/>
                        <a:t>Thayer (1989)</a:t>
                      </a:r>
                      <a:endParaRPr sz="1100"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100"/>
                        <a:t>Arousal-Valence model</a:t>
                      </a:r>
                      <a:endParaRPr sz="1100"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100"/>
                        <a:t>Categorizes music emotions based on arousal and valence levels.</a:t>
                      </a:r>
                      <a:endParaRPr sz="1100"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100"/>
                        <a:t>Zhang et al. (2016)</a:t>
                      </a:r>
                      <a:endParaRPr sz="1100"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100"/>
                        <a:t>Emo-Music service for context-aware recommendations</a:t>
                      </a:r>
                      <a:endParaRPr sz="1100"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100"/>
                        <a:t>Validated through user studies across cultures.</a:t>
                      </a:r>
                      <a:endParaRPr sz="1100"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100"/>
                        <a:t>Chin et al. (2018)</a:t>
                      </a:r>
                      <a:endParaRPr sz="1100"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100"/>
                        <a:t>Emotion profile-based recommendation system using SVM</a:t>
                      </a:r>
                      <a:endParaRPr sz="1100"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100"/>
                        <a:t>Integrates emotion profiles, recognized emotions, and historical queries.</a:t>
                      </a:r>
                      <a:endParaRPr sz="1100"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100"/>
                        <a:t>Yoon et al. (2019)</a:t>
                      </a:r>
                      <a:endParaRPr sz="1100"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100"/>
                        <a:t>System using low-level audio features tied to human emotions</a:t>
                      </a:r>
                      <a:endParaRPr sz="1100"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100"/>
                        <a:t>Utilizes audience ratings for personalized recommendations.</a:t>
                      </a:r>
                      <a:endParaRPr sz="1100"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4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100"/>
                        <a:t>Gilda et al. (2020)</a:t>
                      </a:r>
                      <a:endParaRPr sz="1100"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100"/>
                        <a:t>EMP music player combining facial emotion recognition and deep learning</a:t>
                      </a:r>
                      <a:endParaRPr sz="1100"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IN" sz="1100"/>
                        <a:t>Addresses emotion-based classification and recommendation challenges.</a:t>
                      </a:r>
                      <a:endParaRPr sz="1100"/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3">
            <a:alphaModFix/>
          </a:blip>
          <a:tile algn="tl" flip="none" tx="0" sx="100000" ty="0" sy="100000"/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8" y="1"/>
            <a:ext cx="10668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IN" sz="2800">
                <a:solidFill>
                  <a:srgbClr val="FF0000"/>
                </a:solidFill>
              </a:rPr>
              <a:t>Problem Statement</a:t>
            </a:r>
            <a:endParaRPr sz="2800"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rgbClr val="000000"/>
                </a:solidFill>
              </a:rPr>
              <a:t>The research paper highlights </a:t>
            </a:r>
            <a:r>
              <a:rPr b="1" lang="en-IN" sz="2000">
                <a:solidFill>
                  <a:srgbClr val="000000"/>
                </a:solidFill>
              </a:rPr>
              <a:t>deficiencies in current </a:t>
            </a:r>
            <a:r>
              <a:rPr lang="en-IN" sz="2000">
                <a:solidFill>
                  <a:srgbClr val="000000"/>
                </a:solidFill>
              </a:rPr>
              <a:t>music recommendation systems regarding their </a:t>
            </a:r>
            <a:r>
              <a:rPr b="1" lang="en-IN" sz="2000">
                <a:solidFill>
                  <a:srgbClr val="000000"/>
                </a:solidFill>
              </a:rPr>
              <a:t>inability to offer </a:t>
            </a:r>
            <a:r>
              <a:rPr lang="en-IN" sz="2000">
                <a:solidFill>
                  <a:srgbClr val="000000"/>
                </a:solidFill>
              </a:rPr>
              <a:t>personalized music suggestions based on </a:t>
            </a:r>
            <a:r>
              <a:rPr b="1" lang="en-IN" sz="2000">
                <a:solidFill>
                  <a:srgbClr val="000000"/>
                </a:solidFill>
              </a:rPr>
              <a:t>real-time emotional states</a:t>
            </a:r>
            <a:r>
              <a:rPr lang="en-IN" sz="2000">
                <a:solidFill>
                  <a:srgbClr val="000000"/>
                </a:solidFill>
              </a:rPr>
              <a:t>. It identifies various limitations such as the lack of emotion detection techniques, utilization of advanced technologies, conversational interfaces, and personalized music therapy for enhancing positive emotional experiences. To</a:t>
            </a:r>
            <a:r>
              <a:rPr b="1" lang="en-IN" sz="2000">
                <a:solidFill>
                  <a:srgbClr val="000000"/>
                </a:solidFill>
              </a:rPr>
              <a:t> address these gaps</a:t>
            </a:r>
            <a:r>
              <a:rPr lang="en-IN" sz="2000">
                <a:solidFill>
                  <a:srgbClr val="000000"/>
                </a:solidFill>
              </a:rPr>
              <a:t>, the paper introduces "</a:t>
            </a:r>
            <a:r>
              <a:rPr b="1" lang="en-IN" sz="2000">
                <a:solidFill>
                  <a:srgbClr val="000000"/>
                </a:solidFill>
              </a:rPr>
              <a:t>Feel Good AI</a:t>
            </a:r>
            <a:r>
              <a:rPr lang="en-IN" sz="2000">
                <a:solidFill>
                  <a:srgbClr val="000000"/>
                </a:solidFill>
              </a:rPr>
              <a:t>," a voice-enabled emotion-based music recommendation system. This innovative system aims to improve psychological well-being by delivering </a:t>
            </a:r>
            <a:r>
              <a:rPr b="1" lang="en-IN" sz="2000">
                <a:solidFill>
                  <a:srgbClr val="000000"/>
                </a:solidFill>
              </a:rPr>
              <a:t>customized music suggestions</a:t>
            </a:r>
            <a:r>
              <a:rPr lang="en-IN" sz="2000">
                <a:solidFill>
                  <a:srgbClr val="000000"/>
                </a:solidFill>
              </a:rPr>
              <a:t> aligned with users' emotional states through the integration of emotion recognition, conversational AI, and personalized music therapy.</a:t>
            </a:r>
            <a:endParaRPr sz="20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36" name="Google Shape;136;p6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>
                <a:solidFill>
                  <a:srgbClr val="000000"/>
                </a:solidFill>
              </a:rPr>
              <a:t>ACCAI-2024</a:t>
            </a:r>
            <a:endParaRPr/>
          </a:p>
        </p:txBody>
      </p:sp>
      <p:sp>
        <p:nvSpPr>
          <p:cNvPr id="137" name="Google Shape;137;p6"/>
          <p:cNvSpPr txBox="1"/>
          <p:nvPr>
            <p:ph idx="12" type="sldNum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8" y="1"/>
            <a:ext cx="10668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2800">
                <a:solidFill>
                  <a:srgbClr val="FF0000"/>
                </a:solidFill>
              </a:rPr>
              <a:t>Proposed Work</a:t>
            </a:r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E8E8E6"/>
              </a:buClr>
              <a:buSzPts val="1100"/>
              <a:buFont typeface="Arial"/>
              <a:buChar char="□"/>
            </a:pPr>
            <a:r>
              <a:rPr b="1" lang="en-IN" sz="1200">
                <a:solidFill>
                  <a:srgbClr val="E8E8E6"/>
                </a:solidFill>
                <a:highlight>
                  <a:srgbClr val="191A1A"/>
                </a:highlight>
                <a:latin typeface="Arial"/>
                <a:ea typeface="Arial"/>
                <a:cs typeface="Arial"/>
                <a:sym typeface="Arial"/>
              </a:rPr>
              <a:t>Voice-Enabled Chatbot Interface</a:t>
            </a:r>
            <a:endParaRPr b="1" sz="1200">
              <a:solidFill>
                <a:srgbClr val="E8E8E6"/>
              </a:solidFill>
              <a:highlight>
                <a:srgbClr val="191A1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43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100"/>
              <a:buFont typeface="Arial"/>
              <a:buChar char="○"/>
            </a:pPr>
            <a:r>
              <a:rPr lang="en-IN" sz="1200">
                <a:solidFill>
                  <a:srgbClr val="E8E8E6"/>
                </a:solidFill>
                <a:highlight>
                  <a:srgbClr val="191A1A"/>
                </a:highlight>
                <a:latin typeface="Arial"/>
                <a:ea typeface="Arial"/>
                <a:cs typeface="Arial"/>
                <a:sym typeface="Arial"/>
              </a:rPr>
              <a:t>Users interact with an intuitive chatbot through voice commands</a:t>
            </a:r>
            <a:endParaRPr sz="1200">
              <a:solidFill>
                <a:srgbClr val="E8E8E6"/>
              </a:solidFill>
              <a:highlight>
                <a:srgbClr val="191A1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43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100"/>
              <a:buFont typeface="Arial"/>
              <a:buChar char="○"/>
            </a:pPr>
            <a:r>
              <a:rPr lang="en-IN" sz="1200">
                <a:solidFill>
                  <a:srgbClr val="E8E8E6"/>
                </a:solidFill>
                <a:highlight>
                  <a:srgbClr val="191A1A"/>
                </a:highlight>
                <a:latin typeface="Arial"/>
                <a:ea typeface="Arial"/>
                <a:cs typeface="Arial"/>
                <a:sym typeface="Arial"/>
              </a:rPr>
              <a:t>The chatbot asks specific emotion-related questions to understand the user's mood</a:t>
            </a:r>
            <a:r>
              <a:rPr lang="en-IN" sz="1200">
                <a:solidFill>
                  <a:srgbClr val="E8E8E6"/>
                </a:solidFill>
                <a:highlight>
                  <a:srgbClr val="191A1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rgbClr val="E8E8E6"/>
              </a:solidFill>
              <a:highlight>
                <a:srgbClr val="191A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977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100"/>
              <a:buFont typeface="Arial"/>
              <a:buAutoNum type="arabicPeriod" startAt="2"/>
            </a:pPr>
            <a:r>
              <a:rPr b="1" lang="en-IN" sz="1200">
                <a:solidFill>
                  <a:srgbClr val="E8E8E6"/>
                </a:solidFill>
                <a:highlight>
                  <a:srgbClr val="191A1A"/>
                </a:highlight>
                <a:latin typeface="Arial"/>
                <a:ea typeface="Arial"/>
                <a:cs typeface="Arial"/>
                <a:sym typeface="Arial"/>
              </a:rPr>
              <a:t>Facial Emotion Recognition</a:t>
            </a:r>
            <a:endParaRPr b="1" sz="1200">
              <a:solidFill>
                <a:srgbClr val="E8E8E6"/>
              </a:solidFill>
              <a:highlight>
                <a:srgbClr val="191A1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43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100"/>
              <a:buFont typeface="Arial"/>
              <a:buChar char="○"/>
            </a:pPr>
            <a:r>
              <a:rPr lang="en-IN" sz="1200">
                <a:solidFill>
                  <a:srgbClr val="E8E8E6"/>
                </a:solidFill>
                <a:highlight>
                  <a:srgbClr val="191A1A"/>
                </a:highlight>
                <a:latin typeface="Arial"/>
                <a:ea typeface="Arial"/>
                <a:cs typeface="Arial"/>
                <a:sym typeface="Arial"/>
              </a:rPr>
              <a:t>Utilizes Convolutional Neural Networks (CNN) for real-time facial emotion detection</a:t>
            </a:r>
            <a:endParaRPr sz="1200">
              <a:solidFill>
                <a:srgbClr val="E8E8E6"/>
              </a:solidFill>
              <a:highlight>
                <a:srgbClr val="191A1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43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100"/>
              <a:buFont typeface="Arial"/>
              <a:buChar char="○"/>
            </a:pPr>
            <a:r>
              <a:rPr lang="en-IN" sz="1200">
                <a:solidFill>
                  <a:srgbClr val="E8E8E6"/>
                </a:solidFill>
                <a:highlight>
                  <a:srgbClr val="191A1A"/>
                </a:highlight>
                <a:latin typeface="Arial"/>
                <a:ea typeface="Arial"/>
                <a:cs typeface="Arial"/>
                <a:sym typeface="Arial"/>
              </a:rPr>
              <a:t>Captures user's facial expressions through webcam to analyze emotions</a:t>
            </a:r>
            <a:r>
              <a:rPr lang="en-IN" sz="1200">
                <a:solidFill>
                  <a:srgbClr val="E8E8E6"/>
                </a:solidFill>
                <a:highlight>
                  <a:srgbClr val="191A1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rgbClr val="E8E8E6"/>
              </a:solidFill>
              <a:highlight>
                <a:srgbClr val="191A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977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100"/>
              <a:buFont typeface="Arial"/>
              <a:buAutoNum type="arabicPeriod" startAt="3"/>
            </a:pPr>
            <a:r>
              <a:rPr b="1" lang="en-IN" sz="1200">
                <a:solidFill>
                  <a:srgbClr val="E8E8E6"/>
                </a:solidFill>
                <a:highlight>
                  <a:srgbClr val="191A1A"/>
                </a:highlight>
                <a:latin typeface="Arial"/>
                <a:ea typeface="Arial"/>
                <a:cs typeface="Arial"/>
                <a:sym typeface="Arial"/>
              </a:rPr>
              <a:t>Sentiment Analysis</a:t>
            </a:r>
            <a:endParaRPr b="1" sz="1200">
              <a:solidFill>
                <a:srgbClr val="E8E8E6"/>
              </a:solidFill>
              <a:highlight>
                <a:srgbClr val="191A1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43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100"/>
              <a:buFont typeface="Arial"/>
              <a:buChar char="○"/>
            </a:pPr>
            <a:r>
              <a:rPr lang="en-IN" sz="1200">
                <a:solidFill>
                  <a:srgbClr val="E8E8E6"/>
                </a:solidFill>
                <a:highlight>
                  <a:srgbClr val="191A1A"/>
                </a:highlight>
                <a:latin typeface="Arial"/>
                <a:ea typeface="Arial"/>
                <a:cs typeface="Arial"/>
                <a:sym typeface="Arial"/>
              </a:rPr>
              <a:t>Analyzes the tone (positive, negative, or neutral) of the user's conversation with the chatbot</a:t>
            </a:r>
            <a:endParaRPr sz="1200">
              <a:solidFill>
                <a:srgbClr val="E8E8E6"/>
              </a:solidFill>
              <a:highlight>
                <a:srgbClr val="191A1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43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100"/>
              <a:buFont typeface="Arial"/>
              <a:buChar char="○"/>
            </a:pPr>
            <a:r>
              <a:rPr lang="en-IN" sz="1200">
                <a:solidFill>
                  <a:srgbClr val="E8E8E6"/>
                </a:solidFill>
                <a:highlight>
                  <a:srgbClr val="191A1A"/>
                </a:highlight>
                <a:latin typeface="Arial"/>
                <a:ea typeface="Arial"/>
                <a:cs typeface="Arial"/>
                <a:sym typeface="Arial"/>
              </a:rPr>
              <a:t>Provides an additional measure to ensure accurate emotion detection</a:t>
            </a:r>
            <a:r>
              <a:rPr lang="en-IN" sz="1200">
                <a:solidFill>
                  <a:srgbClr val="E8E8E6"/>
                </a:solidFill>
                <a:highlight>
                  <a:srgbClr val="191A1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rgbClr val="E8E8E6"/>
              </a:solidFill>
              <a:highlight>
                <a:srgbClr val="191A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977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100"/>
              <a:buFont typeface="Arial"/>
              <a:buAutoNum type="arabicPeriod" startAt="4"/>
            </a:pPr>
            <a:r>
              <a:rPr b="1" lang="en-IN" sz="1200">
                <a:solidFill>
                  <a:srgbClr val="E8E8E6"/>
                </a:solidFill>
                <a:highlight>
                  <a:srgbClr val="191A1A"/>
                </a:highlight>
                <a:latin typeface="Arial"/>
                <a:ea typeface="Arial"/>
                <a:cs typeface="Arial"/>
                <a:sym typeface="Arial"/>
              </a:rPr>
              <a:t>Music Recommendation Engine</a:t>
            </a:r>
            <a:endParaRPr b="1" sz="1200">
              <a:solidFill>
                <a:srgbClr val="E8E8E6"/>
              </a:solidFill>
              <a:highlight>
                <a:srgbClr val="191A1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43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100"/>
              <a:buFont typeface="Arial"/>
              <a:buChar char="○"/>
            </a:pPr>
            <a:r>
              <a:rPr lang="en-IN" sz="1200">
                <a:solidFill>
                  <a:srgbClr val="E8E8E6"/>
                </a:solidFill>
                <a:highlight>
                  <a:srgbClr val="191A1A"/>
                </a:highlight>
                <a:latin typeface="Arial"/>
                <a:ea typeface="Arial"/>
                <a:cs typeface="Arial"/>
                <a:sym typeface="Arial"/>
              </a:rPr>
              <a:t>Employs advanced recommendation algorithms to suggest music tracks</a:t>
            </a:r>
            <a:endParaRPr sz="1200">
              <a:solidFill>
                <a:srgbClr val="E8E8E6"/>
              </a:solidFill>
              <a:highlight>
                <a:srgbClr val="191A1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43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100"/>
              <a:buFont typeface="Arial"/>
              <a:buChar char="○"/>
            </a:pPr>
            <a:r>
              <a:rPr lang="en-IN" sz="1200">
                <a:solidFill>
                  <a:srgbClr val="E8E8E6"/>
                </a:solidFill>
                <a:highlight>
                  <a:srgbClr val="191A1A"/>
                </a:highlight>
                <a:latin typeface="Arial"/>
                <a:ea typeface="Arial"/>
                <a:cs typeface="Arial"/>
                <a:sym typeface="Arial"/>
              </a:rPr>
              <a:t>Recommendations are based on the detected emotion from facial analysis and sentiment analysis</a:t>
            </a:r>
            <a:r>
              <a:rPr lang="en-IN" sz="1200">
                <a:solidFill>
                  <a:srgbClr val="E8E8E6"/>
                </a:solidFill>
                <a:highlight>
                  <a:srgbClr val="191A1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rgbClr val="E8E8E6"/>
              </a:solidFill>
              <a:highlight>
                <a:srgbClr val="191A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977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100"/>
              <a:buFont typeface="Arial"/>
              <a:buAutoNum type="arabicPeriod" startAt="5"/>
            </a:pPr>
            <a:r>
              <a:rPr b="1" lang="en-IN" sz="1200">
                <a:solidFill>
                  <a:srgbClr val="E8E8E6"/>
                </a:solidFill>
                <a:highlight>
                  <a:srgbClr val="191A1A"/>
                </a:highlight>
                <a:latin typeface="Arial"/>
                <a:ea typeface="Arial"/>
                <a:cs typeface="Arial"/>
                <a:sym typeface="Arial"/>
              </a:rPr>
              <a:t>AI-Powered Music Curation</a:t>
            </a:r>
            <a:endParaRPr b="1" sz="1200">
              <a:solidFill>
                <a:srgbClr val="E8E8E6"/>
              </a:solidFill>
              <a:highlight>
                <a:srgbClr val="191A1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43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100"/>
              <a:buFont typeface="Arial"/>
              <a:buChar char="○"/>
            </a:pPr>
            <a:r>
              <a:rPr lang="en-IN" sz="1200">
                <a:solidFill>
                  <a:srgbClr val="E8E8E6"/>
                </a:solidFill>
                <a:highlight>
                  <a:srgbClr val="191A1A"/>
                </a:highlight>
                <a:latin typeface="Arial"/>
                <a:ea typeface="Arial"/>
                <a:cs typeface="Arial"/>
                <a:sym typeface="Arial"/>
              </a:rPr>
              <a:t>Incorporates AI techniques to categorize and organize a diverse music library</a:t>
            </a:r>
            <a:endParaRPr sz="1200">
              <a:solidFill>
                <a:srgbClr val="E8E8E6"/>
              </a:solidFill>
              <a:highlight>
                <a:srgbClr val="191A1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43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100"/>
              <a:buFont typeface="Arial"/>
              <a:buChar char="○"/>
            </a:pPr>
            <a:r>
              <a:rPr lang="en-IN" sz="1200">
                <a:solidFill>
                  <a:srgbClr val="E8E8E6"/>
                </a:solidFill>
                <a:highlight>
                  <a:srgbClr val="191A1A"/>
                </a:highlight>
                <a:latin typeface="Arial"/>
                <a:ea typeface="Arial"/>
                <a:cs typeface="Arial"/>
                <a:sym typeface="Arial"/>
              </a:rPr>
              <a:t>Categorizes music based on emotions, genres, tempos, and lyrical content</a:t>
            </a:r>
            <a:r>
              <a:rPr lang="en-IN" sz="1200">
                <a:solidFill>
                  <a:srgbClr val="E8E8E6"/>
                </a:solidFill>
                <a:highlight>
                  <a:srgbClr val="191A1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rgbClr val="E8E8E6"/>
              </a:solidFill>
              <a:highlight>
                <a:srgbClr val="191A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977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100"/>
              <a:buFont typeface="Arial"/>
              <a:buAutoNum type="arabicPeriod" startAt="6"/>
            </a:pPr>
            <a:r>
              <a:rPr b="1" lang="en-IN" sz="1200">
                <a:solidFill>
                  <a:srgbClr val="E8E8E6"/>
                </a:solidFill>
                <a:highlight>
                  <a:srgbClr val="191A1A"/>
                </a:highlight>
                <a:latin typeface="Arial"/>
                <a:ea typeface="Arial"/>
                <a:cs typeface="Arial"/>
                <a:sym typeface="Arial"/>
              </a:rPr>
              <a:t>Personalized Music Therapy</a:t>
            </a:r>
            <a:endParaRPr b="1" sz="1200">
              <a:solidFill>
                <a:srgbClr val="E8E8E6"/>
              </a:solidFill>
              <a:highlight>
                <a:srgbClr val="191A1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43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100"/>
              <a:buFont typeface="Arial"/>
              <a:buChar char="○"/>
            </a:pPr>
            <a:r>
              <a:rPr lang="en-IN" sz="1200">
                <a:solidFill>
                  <a:srgbClr val="E8E8E6"/>
                </a:solidFill>
                <a:highlight>
                  <a:srgbClr val="191A1A"/>
                </a:highlight>
                <a:latin typeface="Arial"/>
                <a:ea typeface="Arial"/>
                <a:cs typeface="Arial"/>
                <a:sym typeface="Arial"/>
              </a:rPr>
              <a:t>Aims to uplift the user's mood by providing personalized music recommendations</a:t>
            </a:r>
            <a:endParaRPr sz="1200">
              <a:solidFill>
                <a:srgbClr val="E8E8E6"/>
              </a:solidFill>
              <a:highlight>
                <a:srgbClr val="191A1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43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100"/>
              <a:buFont typeface="Arial"/>
              <a:buChar char="○"/>
            </a:pPr>
            <a:r>
              <a:rPr lang="en-IN" sz="1200">
                <a:solidFill>
                  <a:srgbClr val="E8E8E6"/>
                </a:solidFill>
                <a:highlight>
                  <a:srgbClr val="191A1A"/>
                </a:highlight>
                <a:latin typeface="Arial"/>
                <a:ea typeface="Arial"/>
                <a:cs typeface="Arial"/>
                <a:sym typeface="Arial"/>
              </a:rPr>
              <a:t>Tailored for individuals dealing with mental health issues like dementia</a:t>
            </a:r>
            <a:r>
              <a:rPr lang="en-IN" sz="1200">
                <a:solidFill>
                  <a:srgbClr val="E8E8E6"/>
                </a:solidFill>
                <a:highlight>
                  <a:srgbClr val="191A1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200">
              <a:solidFill>
                <a:srgbClr val="E8E8E6"/>
              </a:solidFill>
              <a:highlight>
                <a:srgbClr val="191A1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977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100"/>
              <a:buFont typeface="Arial"/>
              <a:buAutoNum type="arabicPeriod" startAt="7"/>
            </a:pPr>
            <a:r>
              <a:rPr b="1" lang="en-IN" sz="1200">
                <a:solidFill>
                  <a:srgbClr val="E8E8E6"/>
                </a:solidFill>
                <a:highlight>
                  <a:srgbClr val="191A1A"/>
                </a:highlight>
                <a:latin typeface="Arial"/>
                <a:ea typeface="Arial"/>
                <a:cs typeface="Arial"/>
                <a:sym typeface="Arial"/>
              </a:rPr>
              <a:t>Integration of Multimodal Data</a:t>
            </a:r>
            <a:endParaRPr b="1" sz="1200">
              <a:solidFill>
                <a:srgbClr val="E8E8E6"/>
              </a:solidFill>
              <a:highlight>
                <a:srgbClr val="191A1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43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100"/>
              <a:buFont typeface="Arial"/>
              <a:buChar char="○"/>
            </a:pPr>
            <a:r>
              <a:rPr lang="en-IN" sz="1200">
                <a:solidFill>
                  <a:srgbClr val="E8E8E6"/>
                </a:solidFill>
                <a:highlight>
                  <a:srgbClr val="191A1A"/>
                </a:highlight>
                <a:latin typeface="Arial"/>
                <a:ea typeface="Arial"/>
                <a:cs typeface="Arial"/>
                <a:sym typeface="Arial"/>
              </a:rPr>
              <a:t>Combines facial expressions, voice input, and physiological signals (heart rate, body temperature)</a:t>
            </a:r>
            <a:endParaRPr sz="1200">
              <a:solidFill>
                <a:srgbClr val="E8E8E6"/>
              </a:solidFill>
              <a:highlight>
                <a:srgbClr val="191A1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1435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8E8E6"/>
              </a:buClr>
              <a:buSzPts val="1100"/>
              <a:buFont typeface="Arial"/>
              <a:buChar char="○"/>
            </a:pPr>
            <a:r>
              <a:rPr lang="en-IN" sz="1200">
                <a:solidFill>
                  <a:srgbClr val="E8E8E6"/>
                </a:solidFill>
                <a:highlight>
                  <a:srgbClr val="191A1A"/>
                </a:highlight>
                <a:latin typeface="Arial"/>
                <a:ea typeface="Arial"/>
                <a:cs typeface="Arial"/>
                <a:sym typeface="Arial"/>
              </a:rPr>
              <a:t>Provides a holistic understanding of the user's emotional state for more accurate recommendations</a:t>
            </a:r>
            <a:endParaRPr sz="1200">
              <a:solidFill>
                <a:srgbClr val="E8E8E6"/>
              </a:solidFill>
              <a:highlight>
                <a:srgbClr val="191A1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I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Char char="□"/>
            </a:pPr>
            <a:r>
              <a:t/>
            </a:r>
            <a:endParaRPr sz="3200">
              <a:solidFill>
                <a:srgbClr val="000000"/>
              </a:solidFill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CC0000"/>
              </a:buClr>
              <a:buSzPts val="3200"/>
              <a:buFont typeface="Noto Sans Symbols"/>
              <a:buChar char="□"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>
                <a:solidFill>
                  <a:srgbClr val="000000"/>
                </a:solidFill>
              </a:rPr>
              <a:t>ACCAI-2024</a:t>
            </a:r>
            <a:endParaRPr/>
          </a:p>
        </p:txBody>
      </p:sp>
      <p:sp>
        <p:nvSpPr>
          <p:cNvPr id="145" name="Google Shape;145;p7"/>
          <p:cNvSpPr txBox="1"/>
          <p:nvPr>
            <p:ph idx="12" type="sldNum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6" name="Google Shape;14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7913" y="3169200"/>
            <a:ext cx="6148426" cy="2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8" y="1"/>
            <a:ext cx="10668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IN" sz="2800">
                <a:solidFill>
                  <a:srgbClr val="FF0000"/>
                </a:solidFill>
              </a:rPr>
              <a:t>Methodology</a:t>
            </a:r>
            <a:endParaRPr sz="2800"/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00"/>
              <a:buFont typeface="Noto Sans Symbols"/>
              <a:buChar char="□"/>
            </a:pPr>
            <a:r>
              <a:rPr lang="en-IN" sz="1500">
                <a:solidFill>
                  <a:srgbClr val="000000"/>
                </a:solidFill>
              </a:rPr>
              <a:t>Data Collection: Jonathan Oheix image dataset from Kaggle used for training (28,273 images) and testing (7,067 images) across 6 emotion classes, Twitter dataset for sentiment analysis.</a:t>
            </a:r>
            <a:endParaRPr sz="1500">
              <a:solidFill>
                <a:srgbClr val="000000"/>
              </a:solidFill>
            </a:endParaRPr>
          </a:p>
          <a:p>
            <a:pPr indent="-36195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00"/>
              <a:buFont typeface="Noto Sans Symbols"/>
              <a:buChar char="□"/>
            </a:pPr>
            <a:r>
              <a:rPr lang="en-IN" sz="1500">
                <a:solidFill>
                  <a:srgbClr val="000000"/>
                </a:solidFill>
              </a:rPr>
              <a:t>Preprocessing: Images converted to grayscale and transformed into NumPy arrays, text data cleaned for proper English representation.</a:t>
            </a:r>
            <a:endParaRPr sz="1500">
              <a:solidFill>
                <a:srgbClr val="000000"/>
              </a:solidFill>
            </a:endParaRPr>
          </a:p>
          <a:p>
            <a:pPr indent="-36195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00"/>
              <a:buFont typeface="Noto Sans Symbols"/>
              <a:buChar char="□"/>
            </a:pPr>
            <a:r>
              <a:rPr lang="en-IN" sz="1500">
                <a:solidFill>
                  <a:srgbClr val="000000"/>
                </a:solidFill>
              </a:rPr>
              <a:t>CNN Architecture: 4 convolutional layers with 128 and 512 filters, 3x3 and 5x5 kernel sizes, ReLU activation, 4 Max Pooling layers, 7 Dropout layers, 2 Dense layers, output layer with 6 neurons and softmax.</a:t>
            </a:r>
            <a:endParaRPr sz="1500">
              <a:solidFill>
                <a:srgbClr val="000000"/>
              </a:solidFill>
            </a:endParaRPr>
          </a:p>
          <a:p>
            <a:pPr indent="-36195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00"/>
              <a:buFont typeface="Noto Sans Symbols"/>
              <a:buChar char="□"/>
            </a:pPr>
            <a:r>
              <a:rPr lang="en-IN" sz="1500">
                <a:solidFill>
                  <a:srgbClr val="000000"/>
                </a:solidFill>
              </a:rPr>
              <a:t>System Components: OpenCV for face detection, CNN model for facial emotion recognition, pyttsx3 for voice interface, sentiment analysis model, music recommendation based on detected emotion.</a:t>
            </a:r>
            <a:endParaRPr sz="1500">
              <a:solidFill>
                <a:srgbClr val="000000"/>
              </a:solidFill>
            </a:endParaRPr>
          </a:p>
          <a:p>
            <a:pPr indent="-36195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500"/>
              <a:buFont typeface="Noto Sans Symbols"/>
              <a:buChar char="□"/>
            </a:pPr>
            <a:r>
              <a:rPr lang="en-IN" sz="1500">
                <a:solidFill>
                  <a:srgbClr val="000000"/>
                </a:solidFill>
              </a:rPr>
              <a:t>Multimodal Data Integration: Combines facial expressions, voice input, and physiological signals like heart rate and body temperature for holistic emotion detection.</a:t>
            </a:r>
            <a:endParaRPr sz="15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>
                <a:solidFill>
                  <a:srgbClr val="000000"/>
                </a:solidFill>
              </a:rPr>
              <a:t>ACCAI-2024</a:t>
            </a:r>
            <a:endParaRPr/>
          </a:p>
        </p:txBody>
      </p:sp>
      <p:sp>
        <p:nvSpPr>
          <p:cNvPr id="154" name="Google Shape;154;p8"/>
          <p:cNvSpPr txBox="1"/>
          <p:nvPr>
            <p:ph idx="12" type="sldNum"/>
          </p:nvPr>
        </p:nvSpPr>
        <p:spPr>
          <a:xfrm>
            <a:off x="8737600" y="6245225"/>
            <a:ext cx="2641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26a9921e0_0_19"/>
          <p:cNvSpPr txBox="1"/>
          <p:nvPr>
            <p:ph type="title"/>
          </p:nvPr>
        </p:nvSpPr>
        <p:spPr>
          <a:xfrm>
            <a:off x="8" y="1"/>
            <a:ext cx="106680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IN" sz="2800">
                <a:solidFill>
                  <a:srgbClr val="FF0000"/>
                </a:solidFill>
              </a:rPr>
              <a:t>Results and Discussions</a:t>
            </a:r>
            <a:endParaRPr sz="2800"/>
          </a:p>
        </p:txBody>
      </p:sp>
      <p:sp>
        <p:nvSpPr>
          <p:cNvPr id="160" name="Google Shape;160;g2d26a9921e0_0_19"/>
          <p:cNvSpPr txBox="1"/>
          <p:nvPr>
            <p:ph idx="1" type="body"/>
          </p:nvPr>
        </p:nvSpPr>
        <p:spPr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69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□"/>
            </a:pPr>
            <a:r>
              <a:rPr lang="en-IN" sz="1800">
                <a:solidFill>
                  <a:srgbClr val="000000"/>
                </a:solidFill>
              </a:rPr>
              <a:t>The CNN model achieved 82% accuracy on training data and</a:t>
            </a:r>
            <a:r>
              <a:rPr b="1" lang="en-IN" sz="1800">
                <a:solidFill>
                  <a:srgbClr val="000000"/>
                </a:solidFill>
              </a:rPr>
              <a:t> 63%</a:t>
            </a:r>
            <a:r>
              <a:rPr lang="en-IN" sz="1800">
                <a:solidFill>
                  <a:srgbClr val="000000"/>
                </a:solidFill>
              </a:rPr>
              <a:t> accuracy on </a:t>
            </a:r>
            <a:r>
              <a:rPr b="1" lang="en-IN" sz="1800">
                <a:solidFill>
                  <a:srgbClr val="000000"/>
                </a:solidFill>
              </a:rPr>
              <a:t>unseen</a:t>
            </a:r>
            <a:r>
              <a:rPr lang="en-IN" sz="1800">
                <a:solidFill>
                  <a:srgbClr val="000000"/>
                </a:solidFill>
              </a:rPr>
              <a:t> test data for facial emotion recognition</a:t>
            </a:r>
            <a:endParaRPr sz="1800">
              <a:solidFill>
                <a:srgbClr val="000000"/>
              </a:solidFill>
            </a:endParaRPr>
          </a:p>
          <a:p>
            <a:pPr indent="-381000" lvl="0" marL="469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□"/>
            </a:pPr>
            <a:r>
              <a:rPr lang="en-IN" sz="1800">
                <a:solidFill>
                  <a:srgbClr val="000000"/>
                </a:solidFill>
              </a:rPr>
              <a:t>The model accurately predicted happy, neutral, surprised, and angry emotions around </a:t>
            </a:r>
            <a:r>
              <a:rPr b="1" lang="en-IN" sz="1800">
                <a:solidFill>
                  <a:srgbClr val="000000"/>
                </a:solidFill>
              </a:rPr>
              <a:t>90%</a:t>
            </a:r>
            <a:r>
              <a:rPr lang="en-IN" sz="1800">
                <a:solidFill>
                  <a:srgbClr val="000000"/>
                </a:solidFill>
              </a:rPr>
              <a:t> of the time</a:t>
            </a:r>
            <a:r>
              <a:rPr lang="en-IN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-381000" lvl="0" marL="469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□"/>
            </a:pPr>
            <a:r>
              <a:rPr lang="en-IN" sz="1800">
                <a:solidFill>
                  <a:srgbClr val="000000"/>
                </a:solidFill>
              </a:rPr>
              <a:t>It struggled to distinguish between sad and fearful emotions, often predicting neutral or angry instead, leading to lower overall accuracy</a:t>
            </a:r>
            <a:r>
              <a:rPr lang="en-IN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-381000" lvl="0" marL="469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□"/>
            </a:pPr>
            <a:r>
              <a:rPr lang="en-IN" sz="1800">
                <a:solidFill>
                  <a:srgbClr val="000000"/>
                </a:solidFill>
              </a:rPr>
              <a:t>The sentiment analysis model had 93% train accuracy and</a:t>
            </a:r>
            <a:r>
              <a:rPr b="1" lang="en-IN" sz="1800">
                <a:solidFill>
                  <a:srgbClr val="000000"/>
                </a:solidFill>
              </a:rPr>
              <a:t> 89% test </a:t>
            </a:r>
            <a:r>
              <a:rPr lang="en-IN" sz="1800">
                <a:solidFill>
                  <a:srgbClr val="000000"/>
                </a:solidFill>
              </a:rPr>
              <a:t>accuracy in identifying </a:t>
            </a:r>
            <a:r>
              <a:rPr b="1" lang="en-IN" sz="1800">
                <a:solidFill>
                  <a:srgbClr val="000000"/>
                </a:solidFill>
              </a:rPr>
              <a:t>positive</a:t>
            </a:r>
            <a:r>
              <a:rPr lang="en-IN" sz="1800">
                <a:solidFill>
                  <a:srgbClr val="000000"/>
                </a:solidFill>
              </a:rPr>
              <a:t>, </a:t>
            </a:r>
            <a:r>
              <a:rPr b="1" lang="en-IN" sz="1800">
                <a:solidFill>
                  <a:srgbClr val="000000"/>
                </a:solidFill>
              </a:rPr>
              <a:t>negative</a:t>
            </a:r>
            <a:r>
              <a:rPr lang="en-IN" sz="1800">
                <a:solidFill>
                  <a:srgbClr val="000000"/>
                </a:solidFill>
              </a:rPr>
              <a:t>, or </a:t>
            </a:r>
            <a:r>
              <a:rPr b="1" lang="en-IN" sz="1800">
                <a:solidFill>
                  <a:srgbClr val="000000"/>
                </a:solidFill>
              </a:rPr>
              <a:t>neutral </a:t>
            </a:r>
            <a:r>
              <a:rPr lang="en-IN" sz="1800">
                <a:solidFill>
                  <a:srgbClr val="000000"/>
                </a:solidFill>
              </a:rPr>
              <a:t>tones from voice input</a:t>
            </a:r>
            <a:endParaRPr sz="1800">
              <a:solidFill>
                <a:srgbClr val="000000"/>
              </a:solidFill>
            </a:endParaRPr>
          </a:p>
          <a:p>
            <a:pPr indent="-381000" lvl="0" marL="469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Noto Sans Symbols"/>
              <a:buChar char="□"/>
            </a:pPr>
            <a:r>
              <a:rPr lang="en-IN" sz="1800">
                <a:solidFill>
                  <a:srgbClr val="000000"/>
                </a:solidFill>
              </a:rPr>
              <a:t>Combining sentiment analysis helped address </a:t>
            </a:r>
            <a:r>
              <a:rPr b="1" lang="en-IN" sz="1800">
                <a:solidFill>
                  <a:srgbClr val="000000"/>
                </a:solidFill>
              </a:rPr>
              <a:t>anticipatory </a:t>
            </a:r>
            <a:r>
              <a:rPr lang="en-IN" sz="1800">
                <a:solidFill>
                  <a:srgbClr val="000000"/>
                </a:solidFill>
              </a:rPr>
              <a:t>feelings of fear and sadness, ensuring </a:t>
            </a:r>
            <a:r>
              <a:rPr b="1" lang="en-IN" sz="1800">
                <a:solidFill>
                  <a:srgbClr val="000000"/>
                </a:solidFill>
              </a:rPr>
              <a:t>more accurate</a:t>
            </a:r>
            <a:r>
              <a:rPr lang="en-IN" sz="1800">
                <a:solidFill>
                  <a:srgbClr val="000000"/>
                </a:solidFill>
              </a:rPr>
              <a:t> music recommendations</a:t>
            </a:r>
            <a:r>
              <a:rPr lang="en-IN" sz="1800">
                <a:solidFill>
                  <a:srgbClr val="000000"/>
                </a:solidFill>
              </a:rPr>
              <a:t>.</a:t>
            </a:r>
            <a:endParaRPr sz="1800">
              <a:solidFill>
                <a:srgbClr val="000000"/>
              </a:solidFill>
            </a:endParaRPr>
          </a:p>
          <a:p>
            <a:pPr indent="-381000" lvl="0" marL="469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□"/>
            </a:pPr>
            <a:r>
              <a:rPr lang="en-IN" sz="1800">
                <a:solidFill>
                  <a:srgbClr val="000000"/>
                </a:solidFill>
              </a:rPr>
              <a:t>Integrating </a:t>
            </a:r>
            <a:r>
              <a:rPr b="1" lang="en-IN" sz="1800">
                <a:solidFill>
                  <a:srgbClr val="000000"/>
                </a:solidFill>
              </a:rPr>
              <a:t>multimodal </a:t>
            </a:r>
            <a:r>
              <a:rPr lang="en-IN" sz="1800">
                <a:solidFill>
                  <a:srgbClr val="000000"/>
                </a:solidFill>
              </a:rPr>
              <a:t>data like facial expressions, voice input, heart rate, and body temperature could provide a more </a:t>
            </a:r>
            <a:r>
              <a:rPr b="1" lang="en-IN" sz="1800">
                <a:solidFill>
                  <a:srgbClr val="000000"/>
                </a:solidFill>
              </a:rPr>
              <a:t>holistic</a:t>
            </a:r>
            <a:r>
              <a:rPr lang="en-IN" sz="1800">
                <a:solidFill>
                  <a:srgbClr val="000000"/>
                </a:solidFill>
              </a:rPr>
              <a:t> understanding of the user's emotional state for improved recommendations</a:t>
            </a:r>
            <a:endParaRPr sz="1800">
              <a:solidFill>
                <a:srgbClr val="000000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61" name="Google Shape;161;g2d26a9921e0_0_19"/>
          <p:cNvSpPr txBox="1"/>
          <p:nvPr>
            <p:ph idx="11" type="ftr"/>
          </p:nvPr>
        </p:nvSpPr>
        <p:spPr>
          <a:xfrm>
            <a:off x="4165600" y="6245225"/>
            <a:ext cx="3860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IN">
                <a:solidFill>
                  <a:srgbClr val="000000"/>
                </a:solidFill>
              </a:rPr>
              <a:t>ACCAI-2024</a:t>
            </a:r>
            <a:endParaRPr/>
          </a:p>
        </p:txBody>
      </p:sp>
      <p:sp>
        <p:nvSpPr>
          <p:cNvPr id="162" name="Google Shape;162;g2d26a9921e0_0_19"/>
          <p:cNvSpPr txBox="1"/>
          <p:nvPr>
            <p:ph idx="12" type="sldNum"/>
          </p:nvPr>
        </p:nvSpPr>
        <p:spPr>
          <a:xfrm>
            <a:off x="8737600" y="6245225"/>
            <a:ext cx="26415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Verdana"/>
              <a:buNone/>
            </a:pPr>
            <a:fld id="{00000000-1234-1234-1234-123412341234}" type="slidenum">
              <a:rPr b="0" i="0" lang="en-IN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ile">
  <a:themeElements>
    <a:clrScheme name="Red Violet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2024-04-19T11:43:18Z</dcterms:created>
  <dc:creator>DURAIMURUGAN N</dc:creator>
</cp:coreProperties>
</file>