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73" r:id="rId5"/>
    <p:sldId id="259" r:id="rId6"/>
    <p:sldId id="258" r:id="rId7"/>
    <p:sldId id="257" r:id="rId8"/>
    <p:sldId id="260" r:id="rId9"/>
    <p:sldId id="262" r:id="rId10"/>
    <p:sldId id="261" r:id="rId11"/>
    <p:sldId id="266" r:id="rId12"/>
    <p:sldId id="263" r:id="rId13"/>
    <p:sldId id="269" r:id="rId14"/>
    <p:sldId id="271" r:id="rId15"/>
    <p:sldId id="264" r:id="rId16"/>
    <p:sldId id="270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F2F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0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0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2A49-F1C7-4DD7-9A83-BB430A20B5CD}" type="datetimeFigureOut">
              <a:rPr lang="en-IN" smtClean="0"/>
              <a:t>17/01/2018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FCA5-614E-42FB-B4B0-2F909B175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78823" y="1541416"/>
            <a:ext cx="3762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823" y="2429692"/>
            <a:ext cx="7197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A Scalable Language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79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</a:t>
            </a:r>
          </a:p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Structures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4767943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</a:t>
            </a:r>
          </a:p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Structures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4767943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5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(Continued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..)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 in Java, classes in Scala encapsulate fields and methods. Fields are defined with either </a:t>
            </a:r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or </a:t>
            </a:r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Methods are defined with </a:t>
            </a:r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def.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78777" y="4018747"/>
            <a:ext cx="2442754" cy="1790838"/>
            <a:chOff x="3278777" y="4385897"/>
            <a:chExt cx="2442754" cy="1790838"/>
          </a:xfrm>
        </p:grpSpPr>
        <p:sp>
          <p:nvSpPr>
            <p:cNvPr id="2" name="Rectangle 1"/>
            <p:cNvSpPr/>
            <p:nvPr/>
          </p:nvSpPr>
          <p:spPr>
            <a:xfrm>
              <a:off x="3278777" y="4385897"/>
              <a:ext cx="2442754" cy="17908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278777" y="4385897"/>
              <a:ext cx="2442754" cy="587985"/>
            </a:xfrm>
            <a:prstGeom prst="rect">
              <a:avLst/>
            </a:prstGeom>
            <a:solidFill>
              <a:srgbClr val="D32F2F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var</a:t>
              </a:r>
              <a:endPara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36869" y="1449977"/>
            <a:ext cx="6152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lass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S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impleGreeter{</a:t>
            </a: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var greeting_1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= “Hello, World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!”;</a:t>
            </a: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val greeting_2 = “Hello, World!”;</a:t>
            </a: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def greet() = println(greeting1);</a:t>
            </a: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DotumChe" panose="020B0609000101010101" pitchFamily="49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5" y="1381424"/>
            <a:ext cx="1750423" cy="513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081454" y="1963001"/>
            <a:ext cx="836022" cy="2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081454" y="2418665"/>
            <a:ext cx="836022" cy="2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055328" y="2950917"/>
            <a:ext cx="836022" cy="2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7754074" y="4018747"/>
            <a:ext cx="2442754" cy="1790838"/>
            <a:chOff x="3278777" y="4385897"/>
            <a:chExt cx="2442754" cy="1790838"/>
          </a:xfrm>
        </p:grpSpPr>
        <p:sp>
          <p:nvSpPr>
            <p:cNvPr id="28" name="Rectangle 27"/>
            <p:cNvSpPr/>
            <p:nvPr/>
          </p:nvSpPr>
          <p:spPr>
            <a:xfrm>
              <a:off x="3278777" y="4385897"/>
              <a:ext cx="2442754" cy="17908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8777" y="4385897"/>
              <a:ext cx="2442754" cy="587985"/>
            </a:xfrm>
            <a:prstGeom prst="rect">
              <a:avLst/>
            </a:prstGeom>
            <a:solidFill>
              <a:srgbClr val="D32F2F"/>
            </a:solidFill>
            <a:ln>
              <a:solidFill>
                <a:srgbClr val="D3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val</a:t>
              </a:r>
              <a:endPara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78777" y="4617466"/>
            <a:ext cx="2442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 be changed over time. Just like variables in Java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4074" y="4617466"/>
            <a:ext cx="244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Can’t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be changed over time. Just like </a:t>
            </a:r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variables in Java.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8728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(Continued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..)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 difference between Java and Scala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involves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constructors. In Java, classes have constructors, which can take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parameters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whereas in Scala, classes can take parameters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directly.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10743" y="1782635"/>
            <a:ext cx="615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lass SimpleGreeter(greeting : String){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def greet() = println(greeting);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8777" y="2936797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Auxiliary constructor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8778" y="3370217"/>
            <a:ext cx="8673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 deﬁne auxiliary constructors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like methods named this that have no result type. </a:t>
            </a:r>
            <a:endParaRPr lang="en-IN" sz="16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ﬁrst statement in an auxiliary constructor must be an invocation of another constructor in the same class.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0742" y="4415246"/>
            <a:ext cx="615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lass Person(name : String, age: Int){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def this(name: String) = this(name,-1);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778016" y="5725439"/>
            <a:ext cx="7685331" cy="646331"/>
            <a:chOff x="2778016" y="5725439"/>
            <a:chExt cx="7685331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3278777" y="5725439"/>
              <a:ext cx="718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The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area in which Scala departs from Java is that you can’t have any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static ﬁelds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or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methods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 a Scala class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016" y="5796671"/>
              <a:ext cx="503865" cy="503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137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</a:p>
          <a:p>
            <a:pPr algn="ctr"/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(Continued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..)</a:t>
            </a:r>
            <a:endParaRPr lang="en-IN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369332"/>
          </a:xfrm>
          <a:prstGeom prst="rect">
            <a:avLst/>
          </a:prstGeom>
          <a:noFill/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Access specifier in Scala; either </a:t>
            </a:r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Private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None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78777" y="1367137"/>
            <a:ext cx="615260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lass Person{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private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var age = 0;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val aditi = new Person;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 aditi.age = 25; </a:t>
            </a:r>
            <a:r>
              <a:rPr lang="en-IN" sz="1600" dirty="0" smtClean="0">
                <a:solidFill>
                  <a:srgbClr val="D32F2F"/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//won’t compile at all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8777" y="2936797"/>
            <a:ext cx="8007532" cy="738664"/>
          </a:xfrm>
          <a:prstGeom prst="rect">
            <a:avLst/>
          </a:prstGeom>
          <a:noFill/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 important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characteristic of method parameters in Scala is that they are </a:t>
            </a:r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8776" y="3738936"/>
            <a:ext cx="711925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c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lass Person{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private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var age = 0;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def add(b : Int): Unit = 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b += 1 </a:t>
            </a:r>
            <a:r>
              <a:rPr lang="en-IN" sz="1600" dirty="0" smtClean="0">
                <a:solidFill>
                  <a:srgbClr val="D32F2F"/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// not allowed, compilation error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age += b; </a:t>
            </a:r>
            <a:r>
              <a:rPr lang="en-IN" sz="1600" dirty="0" smtClean="0">
                <a:solidFill>
                  <a:srgbClr val="00B050"/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// no problem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	}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DotumChe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2830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 depicting of real life scenario, you create objects which replicate specific class.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78777" y="2299397"/>
            <a:ext cx="8569234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latin typeface="Source Code Pro" panose="020B0509030403020204" pitchFamily="49" charset="0"/>
              </a:rPr>
              <a:t>var i = 5;</a:t>
            </a: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Unlike Java, Scala also created object in the heap.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8777" y="1618902"/>
            <a:ext cx="8569234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latin typeface="Source Code Pro" panose="020B0509030403020204" pitchFamily="49" charset="0"/>
              </a:rPr>
              <a:t>var i_name= “Peter”;</a:t>
            </a: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Like Java, Scala created an object in the heap.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78777" y="3275295"/>
            <a:ext cx="5420541" cy="677165"/>
            <a:chOff x="3278777" y="3275295"/>
            <a:chExt cx="5420541" cy="677165"/>
          </a:xfrm>
        </p:grpSpPr>
        <p:sp>
          <p:nvSpPr>
            <p:cNvPr id="3" name="TextBox 2"/>
            <p:cNvSpPr txBox="1"/>
            <p:nvPr/>
          </p:nvSpPr>
          <p:spPr>
            <a:xfrm>
              <a:off x="3278777" y="3306129"/>
              <a:ext cx="2142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Source Code Pro" panose="020B0509030403020204" pitchFamily="49" charset="0"/>
                </a:rPr>
                <a:t> var tomato = 7;</a:t>
              </a:r>
            </a:p>
            <a:p>
              <a:r>
                <a:rPr lang="en-IN" sz="1400" dirty="0" smtClean="0">
                  <a:latin typeface="Source Code Pro" panose="020B0509030403020204" pitchFamily="49" charset="0"/>
                </a:rPr>
                <a:t> var tomhato = 7;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7475" y="3275295"/>
              <a:ext cx="2781843" cy="67716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284674" y="4074841"/>
            <a:ext cx="6848749" cy="714375"/>
            <a:chOff x="3278776" y="4228582"/>
            <a:chExt cx="6848749" cy="714375"/>
          </a:xfrm>
        </p:grpSpPr>
        <p:sp>
          <p:nvSpPr>
            <p:cNvPr id="16" name="TextBox 15"/>
            <p:cNvSpPr txBox="1"/>
            <p:nvPr/>
          </p:nvSpPr>
          <p:spPr>
            <a:xfrm>
              <a:off x="3278776" y="4294551"/>
              <a:ext cx="2142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Source Code Pro" panose="020B0509030403020204" pitchFamily="49" charset="0"/>
                </a:rPr>
                <a:t> var tomato = 7;</a:t>
              </a:r>
            </a:p>
            <a:p>
              <a:r>
                <a:rPr lang="en-IN" sz="1400" dirty="0" smtClean="0">
                  <a:latin typeface="Source Code Pro" panose="020B0509030403020204" pitchFamily="49" charset="0"/>
                </a:rPr>
                <a:t> var tomhato = 8;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7475" y="4228582"/>
              <a:ext cx="4210050" cy="7143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238316" y="4867329"/>
            <a:ext cx="21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Source Code Pro" panose="020B0509030403020204" pitchFamily="49" charset="0"/>
              </a:rPr>
              <a:t> var tomato = 7;</a:t>
            </a:r>
          </a:p>
          <a:p>
            <a:r>
              <a:rPr lang="en-IN" sz="1400" dirty="0">
                <a:latin typeface="Source Code Pro" panose="020B0509030403020204" pitchFamily="49" charset="0"/>
              </a:rPr>
              <a:t> </a:t>
            </a:r>
            <a:r>
              <a:rPr lang="en-IN" sz="1400" dirty="0" smtClean="0">
                <a:latin typeface="Source Code Pro" panose="020B0509030403020204" pitchFamily="49" charset="0"/>
              </a:rPr>
              <a:t>tomato=tomhato;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018" y="4922803"/>
            <a:ext cx="2781300" cy="733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59383" y="6120219"/>
            <a:ext cx="295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D32F2F"/>
                </a:solidFill>
                <a:latin typeface="Source Code Pro" panose="020B0509030403020204" pitchFamily="49" charset="0"/>
              </a:rPr>
              <a:t>Poor tomato!!</a:t>
            </a:r>
            <a:endParaRPr lang="en-IN" dirty="0">
              <a:solidFill>
                <a:srgbClr val="D32F2F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7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</a:p>
          <a:p>
            <a:pPr algn="ctr"/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(Continued..)</a:t>
            </a:r>
            <a:endParaRPr lang="en-IN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108961" y="472717"/>
            <a:ext cx="7685331" cy="646331"/>
            <a:chOff x="2778016" y="5725439"/>
            <a:chExt cx="7685331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3278777" y="5725439"/>
              <a:ext cx="718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REMEBERED? You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can’t have any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static ﬁelds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or </a:t>
              </a:r>
              <a:r>
                <a:rPr lang="en-IN" b="1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methods </a:t>
              </a:r>
              <a:r>
                <a:rPr lang="en-IN" dirty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 a Scala </a:t>
              </a:r>
              <a:r>
                <a:rPr lang="en-IN" dirty="0" smtClean="0">
                  <a:solidFill>
                    <a:srgbClr val="D32F2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class !</a:t>
              </a:r>
              <a:endPara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016" y="5796671"/>
              <a:ext cx="503865" cy="503865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226525" y="1319349"/>
            <a:ext cx="354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 of Singleton Object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3463" y="1963001"/>
            <a:ext cx="8621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// The WorldlyGreeter class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class 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WorldlyGreeter(greeting: String) { </a:t>
            </a:r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def 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greet() { </a:t>
            </a:r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worldlyGreeting = WorldlyGreeter.worldify(greeting) </a:t>
            </a:r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println(worldlyGreeting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 </a:t>
            </a: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}</a:t>
            </a: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} </a:t>
            </a:r>
          </a:p>
          <a:p>
            <a:r>
              <a:rPr lang="en-IN" sz="1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// </a:t>
            </a:r>
            <a:r>
              <a:rPr lang="en-IN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The WorldlyGreeter companion object </a:t>
            </a:r>
            <a:endParaRPr lang="en-IN" sz="14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object 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WorldlyGreeter { </a:t>
            </a:r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def 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worldify(s: String) = s + ", world!" </a:t>
            </a:r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}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endParaRPr lang="en-IN" sz="14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2611" y="4530270"/>
            <a:ext cx="2087898" cy="517891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Singleton Object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84172" y="5196821"/>
            <a:ext cx="1738439" cy="1359202"/>
            <a:chOff x="3984172" y="5196821"/>
            <a:chExt cx="1738439" cy="1359202"/>
          </a:xfrm>
        </p:grpSpPr>
        <p:grpSp>
          <p:nvGrpSpPr>
            <p:cNvPr id="30" name="Group 29"/>
            <p:cNvGrpSpPr/>
            <p:nvPr/>
          </p:nvGrpSpPr>
          <p:grpSpPr>
            <a:xfrm>
              <a:off x="3984172" y="5196821"/>
              <a:ext cx="1738439" cy="1327544"/>
              <a:chOff x="3278777" y="4385897"/>
              <a:chExt cx="2442754" cy="179083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78777" y="4385897"/>
                <a:ext cx="2442754" cy="17908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78777" y="4385897"/>
                <a:ext cx="2442754" cy="587985"/>
              </a:xfrm>
              <a:prstGeom prst="rect">
                <a:avLst/>
              </a:prstGeom>
              <a:solidFill>
                <a:srgbClr val="D32F2F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companion</a:t>
                </a:r>
                <a:endPara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984172" y="5632693"/>
              <a:ext cx="17384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If class name is same as object name.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810509" y="5158548"/>
            <a:ext cx="1738439" cy="1365817"/>
            <a:chOff x="7810509" y="5158548"/>
            <a:chExt cx="1738439" cy="1365817"/>
          </a:xfrm>
        </p:grpSpPr>
        <p:grpSp>
          <p:nvGrpSpPr>
            <p:cNvPr id="33" name="Group 32"/>
            <p:cNvGrpSpPr/>
            <p:nvPr/>
          </p:nvGrpSpPr>
          <p:grpSpPr>
            <a:xfrm>
              <a:off x="7810509" y="5158548"/>
              <a:ext cx="1738439" cy="1327544"/>
              <a:chOff x="3278777" y="4385897"/>
              <a:chExt cx="2442754" cy="179083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278777" y="4385897"/>
                <a:ext cx="2442754" cy="17908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278777" y="4385897"/>
                <a:ext cx="2442754" cy="587985"/>
              </a:xfrm>
              <a:prstGeom prst="rect">
                <a:avLst/>
              </a:prstGeom>
              <a:solidFill>
                <a:srgbClr val="D32F2F"/>
              </a:solidFill>
              <a:ln>
                <a:solidFill>
                  <a:srgbClr val="D32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</a:t>
                </a:r>
                <a:r>
                  <a:rPr lang="en-IN" dirty="0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tand </a:t>
                </a:r>
                <a:r>
                  <a:rPr lang="en-IN" dirty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a</a:t>
                </a:r>
                <a:r>
                  <a:rPr lang="en-IN" dirty="0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lone</a:t>
                </a:r>
                <a:endPara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810509" y="5601035"/>
              <a:ext cx="17384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If class name </a:t>
              </a:r>
              <a:r>
                <a:rPr lang="en-IN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is not </a:t>
              </a:r>
              <a:r>
                <a:rPr lang="en-IN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same as object name. </a:t>
              </a:r>
            </a:p>
          </p:txBody>
        </p:sp>
      </p:grpSp>
      <p:cxnSp>
        <p:nvCxnSpPr>
          <p:cNvPr id="41" name="Elbow Connector 40"/>
          <p:cNvCxnSpPr>
            <a:stCxn id="28" idx="1"/>
            <a:endCxn id="32" idx="0"/>
          </p:cNvCxnSpPr>
          <p:nvPr/>
        </p:nvCxnSpPr>
        <p:spPr>
          <a:xfrm rot="10800000" flipV="1">
            <a:off x="4853393" y="4789215"/>
            <a:ext cx="869219" cy="407605"/>
          </a:xfrm>
          <a:prstGeom prst="bentConnector2">
            <a:avLst/>
          </a:prstGeom>
          <a:ln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3"/>
            <a:endCxn id="35" idx="0"/>
          </p:cNvCxnSpPr>
          <p:nvPr/>
        </p:nvCxnSpPr>
        <p:spPr>
          <a:xfrm>
            <a:off x="7810509" y="4789216"/>
            <a:ext cx="869220" cy="369332"/>
          </a:xfrm>
          <a:prstGeom prst="bentConnector2">
            <a:avLst/>
          </a:prstGeom>
          <a:ln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6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4767943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42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4767943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88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01885" y="1048280"/>
            <a:ext cx="378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{|&gt;_&lt;|}</a:t>
            </a:r>
            <a:endParaRPr lang="en-IN" sz="80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012" y="3943880"/>
            <a:ext cx="11560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Let’s Code</a:t>
            </a:r>
            <a:r>
              <a:rPr lang="en-IN" sz="4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6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  <a:endParaRPr lang="en-IN" sz="4000" b="1" dirty="0" smtClean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endParaRPr lang="en-IN" sz="4000" b="1" dirty="0" smtClean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en-IN" sz="40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because nobody understand words …</a:t>
            </a:r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61076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131" y="366057"/>
            <a:ext cx="467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  <a:endParaRPr lang="en-IN" sz="4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64" y="1727519"/>
            <a:ext cx="1023666" cy="1023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17" y="1723389"/>
            <a:ext cx="1075807" cy="1023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130" y="3038704"/>
            <a:ext cx="31149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Father</a:t>
            </a:r>
            <a:endParaRPr lang="en-IN" b="1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Martin </a:t>
            </a:r>
            <a:r>
              <a:rPr lang="en-IN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Odersky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0815" y="2900205"/>
            <a:ext cx="325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Place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</a:p>
          <a:p>
            <a:pPr algn="ctr"/>
            <a:r>
              <a:rPr lang="en-IN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École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Polytechnique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Fédérale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Lausanne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61" y="1723389"/>
            <a:ext cx="1023666" cy="10236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3467" y="3038705"/>
            <a:ext cx="20652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Date of Birth</a:t>
            </a: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20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 January 2004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086" y="4389120"/>
            <a:ext cx="92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source code is intended to compiled to Java Bytecode, so that resulting executable code runs on a Java Virtual Machine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9833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8171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45497" y="525919"/>
            <a:ext cx="1150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makes SCALA scalable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497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compatible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015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concise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498" y="3771188"/>
            <a:ext cx="50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object oriented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8015" y="377118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functional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497" y="461091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high-level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015" y="4610918"/>
            <a:ext cx="533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statistically typed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69645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8171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45497" y="525919"/>
            <a:ext cx="1150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makes SCALA scalable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497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compatible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015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concise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498" y="3771188"/>
            <a:ext cx="50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object oriented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8015" y="377118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functional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497" y="461091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high-level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015" y="4610918"/>
            <a:ext cx="533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statistically typed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210147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8171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45497" y="525919"/>
            <a:ext cx="1150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language that grows on you …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005" y="1959427"/>
            <a:ext cx="306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Growing new types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3381" y="1959428"/>
            <a:ext cx="484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Growing new control  structures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7" y="5367952"/>
            <a:ext cx="58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def factorial(x: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):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=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if (x == 0) 1 else x * factorial(x - 1)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9" y="2612571"/>
            <a:ext cx="1031965" cy="36933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JAVA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628" y="310969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import </a:t>
            </a:r>
            <a:r>
              <a:rPr lang="en-IN" sz="14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java.math.BigInteger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public </a:t>
            </a:r>
            <a:r>
              <a:rPr lang="en-IN" sz="14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BigIntger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factorial(</a:t>
            </a:r>
            <a:r>
              <a:rPr lang="en-IN" sz="14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BigInteger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x) {</a:t>
            </a: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	if (x == </a:t>
            </a:r>
            <a:r>
              <a:rPr lang="en-IN" sz="14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BigInteger.ZERO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) BigInteger.ONE </a:t>
            </a: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else  	</a:t>
            </a:r>
            <a:r>
              <a:rPr lang="en-IN" sz="14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x.multiply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(factorial(</a:t>
            </a:r>
            <a:r>
              <a:rPr lang="en-IN" sz="14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x.subtract</a:t>
            </a:r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(BigInteger.ONE))); </a:t>
            </a:r>
          </a:p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28" y="4706559"/>
            <a:ext cx="1031965" cy="36933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3381" y="2788857"/>
            <a:ext cx="499848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recipient !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Msg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loop{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receive {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 case Msg1 =&gt; ... // handle Msg1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  case Msg2 =&gt; ... // handle Msg2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}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77667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" grpId="0"/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8171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45497" y="525919"/>
            <a:ext cx="1150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makes SCALA scalable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497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compatible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015" y="293145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concise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498" y="3771188"/>
            <a:ext cx="50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object oriented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8015" y="377118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functional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497" y="4610918"/>
            <a:ext cx="43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high-level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015" y="4610918"/>
            <a:ext cx="533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statistically typed</a:t>
            </a:r>
            <a:endParaRPr lang="en-IN" sz="2400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99358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6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82880" y="368390"/>
            <a:ext cx="479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Course outline</a:t>
            </a:r>
            <a:endParaRPr lang="en-IN" sz="28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311" y="1801396"/>
            <a:ext cx="11299371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ypes, Control Structures, Classes and Objects, Composition and Inheritance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6312" y="1423851"/>
            <a:ext cx="25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6311" y="3008998"/>
            <a:ext cx="11299371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Collections API, Actors and Concurrency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6312" y="2631453"/>
            <a:ext cx="25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2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311" y="4216600"/>
            <a:ext cx="11299371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Matching, Working with XML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6312" y="3839055"/>
            <a:ext cx="25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3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6312" y="5424202"/>
            <a:ext cx="9881030" cy="666206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GUI Programming in Scala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312" y="5046657"/>
            <a:ext cx="239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4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38307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44137" y="2194559"/>
            <a:ext cx="114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Let’s get Started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pic>
        <p:nvPicPr>
          <p:cNvPr id="1026" name="Picture 2" descr="Image result for rocket png image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32973" y="1928111"/>
            <a:ext cx="886550" cy="15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/>
          <p:cNvSpPr/>
          <p:nvPr/>
        </p:nvSpPr>
        <p:spPr>
          <a:xfrm rot="179465">
            <a:off x="8662277" y="2396167"/>
            <a:ext cx="1240972" cy="71761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44137" y="3866605"/>
            <a:ext cx="361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423808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1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Types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Control Structures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Compositions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Inheritance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777" y="666206"/>
            <a:ext cx="86737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 is quite “pure” in sense that </a:t>
            </a:r>
          </a:p>
          <a:p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Whatever exists is an object and Whatever performed is a function call.</a:t>
            </a:r>
            <a:endParaRPr lang="en-IN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78777" y="2105800"/>
            <a:ext cx="1580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0297" y="2105800"/>
            <a:ext cx="158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Boolean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8777" y="1522622"/>
            <a:ext cx="31350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Some basic types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8777" y="3699283"/>
            <a:ext cx="31350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Literals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8776" y="4231181"/>
            <a:ext cx="4541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Integer literals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Decimal, Hexadecimal and Octal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Floating point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Character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String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Boolean literals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8776" y="6148073"/>
            <a:ext cx="31350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Custom Objects</a:t>
            </a:r>
            <a:endParaRPr lang="en-IN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83535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" grpId="0" animBg="1"/>
      <p:bldP spid="16" grpId="0" animBg="1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727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DotumChe</vt:lpstr>
      <vt:lpstr>Arial</vt:lpstr>
      <vt:lpstr>Calibri</vt:lpstr>
      <vt:lpstr>Calibri Light</vt:lpstr>
      <vt:lpstr>Noto Sans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Wanne</dc:creator>
  <cp:lastModifiedBy>Shubham Wanne</cp:lastModifiedBy>
  <cp:revision>37</cp:revision>
  <dcterms:created xsi:type="dcterms:W3CDTF">2018-01-14T05:58:35Z</dcterms:created>
  <dcterms:modified xsi:type="dcterms:W3CDTF">2018-01-17T17:56:59Z</dcterms:modified>
</cp:coreProperties>
</file>