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HfZ2R1+Os+YcNft3scHCxe6yN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F41F97-08B9-4E5E-AB16-E4B6F550A57E}">
  <a:tblStyle styleId="{28F41F97-08B9-4E5E-AB16-E4B6F550A5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7853C4B-EB8B-4450-8C12-68BC30C3350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4e56285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4e5628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4e56285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3184e56285a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ccadcf57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fccadcf5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6d1a1f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a6d1a1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4e5628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184e56285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ccadcf57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ccadcf5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a6d1a1ff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a6d1a1f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cc4ea37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fcc4ea376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1470968" y="6509940"/>
            <a:ext cx="72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" name="Google Shape;11;p1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477650" y="40975"/>
            <a:ext cx="1581905" cy="15365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4e56285a_1_0"/>
          <p:cNvSpPr txBox="1"/>
          <p:nvPr>
            <p:ph type="ctrTitle"/>
          </p:nvPr>
        </p:nvSpPr>
        <p:spPr>
          <a:xfrm>
            <a:off x="1350925" y="1896232"/>
            <a:ext cx="9144000" cy="14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Vishwacon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184e56285a_1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Pune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3184e56285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9" y="100585"/>
            <a:ext cx="1362456" cy="14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184e56285a_1_0"/>
          <p:cNvSpPr txBox="1"/>
          <p:nvPr/>
        </p:nvSpPr>
        <p:spPr>
          <a:xfrm>
            <a:off x="332281" y="5361425"/>
            <a:ext cx="11527500" cy="5607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</a:pPr>
            <a:r>
              <a:rPr b="1" i="0" lang="en-IN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BRACT’S, Vishwakarma Institute of </a:t>
            </a:r>
            <a:r>
              <a:rPr b="1" lang="en-IN" sz="2667">
                <a:solidFill>
                  <a:schemeClr val="lt1"/>
                </a:solidFill>
              </a:rPr>
              <a:t>Information Technology</a:t>
            </a:r>
            <a:r>
              <a:rPr b="1" i="0" lang="en-IN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Pune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184e56285a_1_0"/>
          <p:cNvSpPr txBox="1"/>
          <p:nvPr/>
        </p:nvSpPr>
        <p:spPr>
          <a:xfrm>
            <a:off x="332275" y="5922125"/>
            <a:ext cx="1138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7F7F7F"/>
                </a:solidFill>
              </a:rPr>
              <a:t>(An Autonomous Institute affiliated to Savitribai Phule Pune University)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7F7F7F"/>
                </a:solidFill>
              </a:rPr>
              <a:t>(NBA and NAAC accredited, ISO 9001:2015 certified) </a:t>
            </a:r>
            <a:endParaRPr/>
          </a:p>
        </p:txBody>
      </p:sp>
      <p:sp>
        <p:nvSpPr>
          <p:cNvPr id="90" name="Google Shape;90;g3184e56285a_1_0"/>
          <p:cNvSpPr txBox="1"/>
          <p:nvPr/>
        </p:nvSpPr>
        <p:spPr>
          <a:xfrm>
            <a:off x="1472175" y="2610850"/>
            <a:ext cx="9420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-IN" sz="14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International Conference on Recent Trends in Engineering and Technology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(Hybrid Conference)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084637" y="511000"/>
            <a:ext cx="6386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RESULTS &amp; DISCUSSION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803123" y="1736481"/>
            <a:ext cx="11500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0" y="6509941"/>
            <a:ext cx="12192000" cy="3369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1763000" y="64157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952500" y="1947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{28F41F97-08B9-4E5E-AB16-E4B6F550A57E}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Methodologies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</a:t>
                      </a: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Detected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Focus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Additional Features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Skill Matching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Matched skills and achievements of candidates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Prioritizing key skills and experience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 setup requires substantial data input and training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Integrates with existing HR systems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Feedback Mechanism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Personalized feedback and improvement suggestions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candidate applications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for inaccuracies in feedback due to algorithm flaws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Customized interview preparation tips</a:t>
                      </a:r>
                      <a:r>
                        <a:rPr lang="en-I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3184e56285a_4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184e56285a_4_1"/>
          <p:cNvSpPr txBox="1"/>
          <p:nvPr>
            <p:ph idx="12" type="sldNum"/>
          </p:nvPr>
        </p:nvSpPr>
        <p:spPr>
          <a:xfrm>
            <a:off x="11470968" y="6509940"/>
            <a:ext cx="72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89" name="Google Shape;189;g3184e56285a_4_1"/>
          <p:cNvSpPr txBox="1"/>
          <p:nvPr/>
        </p:nvSpPr>
        <p:spPr>
          <a:xfrm>
            <a:off x="3084637" y="511000"/>
            <a:ext cx="6386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184e56285a_4_1"/>
          <p:cNvSpPr txBox="1"/>
          <p:nvPr/>
        </p:nvSpPr>
        <p:spPr>
          <a:xfrm>
            <a:off x="803123" y="1736481"/>
            <a:ext cx="115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184e56285a_4_1"/>
          <p:cNvSpPr/>
          <p:nvPr/>
        </p:nvSpPr>
        <p:spPr>
          <a:xfrm>
            <a:off x="0" y="6509941"/>
            <a:ext cx="12192000" cy="3369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184e56285a_4_1"/>
          <p:cNvSpPr txBox="1"/>
          <p:nvPr/>
        </p:nvSpPr>
        <p:spPr>
          <a:xfrm>
            <a:off x="11763000" y="64157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93" name="Google Shape;193;g3184e56285a_4_1"/>
          <p:cNvGraphicFramePr/>
          <p:nvPr/>
        </p:nvGraphicFramePr>
        <p:xfrm>
          <a:off x="952500" y="1947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{28F41F97-08B9-4E5E-AB16-E4B6F550A57E}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Methodologies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</a:t>
                      </a: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Detected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Focus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Additional Features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Data-Driven Decision Making for HR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Insights and analytics on candidate pool and screening process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Optimizing hiring decisions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continuous data updates for accuracy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Detailed reports for HR professionals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of Skill Gaps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of missing or underdeveloped skills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Addressing candidate skill deficiencies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Dependence on the quality of input data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Suggestions for training and development programs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231348" y="1493293"/>
            <a:ext cx="972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383748" y="1645693"/>
            <a:ext cx="972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2" name="Google Shape;202;p9"/>
          <p:cNvGraphicFramePr/>
          <p:nvPr/>
        </p:nvGraphicFramePr>
        <p:xfrm>
          <a:off x="1718375" y="10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{C7853C4B-EB8B-4450-8C12-68BC30C3350D}</a:tableStyleId>
              </a:tblPr>
              <a:tblGrid>
                <a:gridCol w="1888375"/>
                <a:gridCol w="1650575"/>
                <a:gridCol w="1622600"/>
                <a:gridCol w="1622600"/>
                <a:gridCol w="1622600"/>
              </a:tblGrid>
              <a:tr h="6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Highly Aligned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Moderately Aligned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Slightly Aligned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Poorly Aligned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Platform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70.72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42.80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33.92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20.63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Resumeworded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Panna.ai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3" name="Google Shape;203;p9"/>
          <p:cNvSpPr txBox="1"/>
          <p:nvPr/>
        </p:nvSpPr>
        <p:spPr>
          <a:xfrm>
            <a:off x="1950800" y="3841675"/>
            <a:ext cx="79419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797450" y="3421750"/>
            <a:ext cx="958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Platform: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Scores </a:t>
            </a:r>
            <a:r>
              <a:rPr b="0" i="1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Aligned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resumes at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70.72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considering a wide range of factors (technical skills, soft skills, experience, education, certifications). This makes it a more comprehensive tool.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Resumeworded: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Scores </a:t>
            </a:r>
            <a:r>
              <a:rPr b="0" i="1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Aligned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resumes at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focuses mainly on skill matching between the resume and job description.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Panna.ai: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Scores </a:t>
            </a:r>
            <a:r>
              <a:rPr b="0" i="1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Aligned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resumes at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using a range of parameters similar to the proposed platform (technical skills, soft skills, experience, certifications).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0" y="6509941"/>
            <a:ext cx="12192000" cy="3369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1763000" y="64157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ccadcf574_0_14"/>
          <p:cNvSpPr txBox="1"/>
          <p:nvPr>
            <p:ph idx="1" type="body"/>
          </p:nvPr>
        </p:nvSpPr>
        <p:spPr>
          <a:xfrm>
            <a:off x="838200" y="716250"/>
            <a:ext cx="10515600" cy="5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7. CONCLUSION &amp; FUTURE WORK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fccadcf574_0_14"/>
          <p:cNvSpPr txBox="1"/>
          <p:nvPr/>
        </p:nvSpPr>
        <p:spPr>
          <a:xfrm>
            <a:off x="1433100" y="1219225"/>
            <a:ext cx="93258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Efficiency.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Accuracy.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Reduction.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Constructive Feedback.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Decisions.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enhancing contextual skill understanding, improving precision in candidate-job matching, assessing soft skills implicitly, enabling self-assessment and outcome review, and developing interview preparation guidance systems with feedback mechanisms.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13" name="Google Shape;213;g2fccadcf57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76" y="7250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ccadcf574_0_14"/>
          <p:cNvSpPr/>
          <p:nvPr/>
        </p:nvSpPr>
        <p:spPr>
          <a:xfrm>
            <a:off x="0" y="6509941"/>
            <a:ext cx="12192000" cy="3369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fccadcf574_0_14"/>
          <p:cNvSpPr txBox="1"/>
          <p:nvPr/>
        </p:nvSpPr>
        <p:spPr>
          <a:xfrm>
            <a:off x="11763000" y="64157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76" y="8700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966165" y="667640"/>
            <a:ext cx="10026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REFERENCES</a:t>
            </a:r>
            <a:endParaRPr b="1" i="0" sz="2800" u="none" cap="none" strike="noStrike">
              <a:solidFill>
                <a:srgbClr val="000000"/>
              </a:solidFill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966175" y="1092450"/>
            <a:ext cx="105405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Dr. Sandeep Tayal.; Taniya Sharma.; Shivansh Singhal.;Anurag Kumar Thakur.;Resume Screening Using Machine Learning. </a:t>
            </a: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Lokesh. S.; Mano Balaje. S.; Prathish. E and B. Bharathi.;Resume Screening and Recommendation System using Machine Learning Approaches. </a:t>
            </a: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Mehul Patel.; Savio Rodricks.;Samuel Emmatty.; Aaron Pereira.; Resume Screening using Machine Learning. </a:t>
            </a: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Nunna Prasanna Sai Venkatesh.;. K.N.L. Lavanya.; Murapaka Sivasankar.; Vegesna Somanadha Mahidhar Varma.; Mr. K. Surya Ram Prasad.; NLP Automated Resume Analysis and Skill Suggesting Website. </a:t>
            </a: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/>
          </a:p>
        </p:txBody>
      </p:sp>
      <p:sp>
        <p:nvSpPr>
          <p:cNvPr id="224" name="Google Shape;224;p10"/>
          <p:cNvSpPr/>
          <p:nvPr/>
        </p:nvSpPr>
        <p:spPr>
          <a:xfrm>
            <a:off x="0" y="6509941"/>
            <a:ext cx="12192000" cy="3369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11763000" y="64628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76" y="173976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/>
          <p:nvPr/>
        </p:nvSpPr>
        <p:spPr>
          <a:xfrm>
            <a:off x="0" y="6509941"/>
            <a:ext cx="12192000" cy="336916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-47" y="2677744"/>
            <a:ext cx="1218724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IN" sz="9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332281" y="5361425"/>
            <a:ext cx="11527500" cy="56070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</a:pPr>
            <a:r>
              <a:rPr b="1" i="0" lang="en-IN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BRACT’S, Vishwakarma Institute of </a:t>
            </a:r>
            <a:r>
              <a:rPr b="1" lang="en-IN" sz="2667">
                <a:solidFill>
                  <a:schemeClr val="lt1"/>
                </a:solidFill>
              </a:rPr>
              <a:t>Information</a:t>
            </a:r>
            <a:r>
              <a:rPr b="1" lang="en-IN" sz="2667">
                <a:solidFill>
                  <a:schemeClr val="lt1"/>
                </a:solidFill>
              </a:rPr>
              <a:t> Technology</a:t>
            </a:r>
            <a:r>
              <a:rPr b="1" i="0" lang="en-IN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Pune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9" y="100585"/>
            <a:ext cx="1362456" cy="14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542736" y="5903897"/>
            <a:ext cx="11132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(An Autonomous Institute affiliated to Savitribai Phule Pune University)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(NBA and NAAC accredited, ISO 9001:2015 certified)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311406" y="1517898"/>
            <a:ext cx="1016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I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 CANDIDATE EVALUATION WITH SMART FILTERING AND ENHANCED INSIGHTS 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315823" y="4655610"/>
            <a:ext cx="63318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193950" y="2631175"/>
            <a:ext cx="2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Authors: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608950" y="3088375"/>
            <a:ext cx="30000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Adhav</a:t>
            </a:r>
            <a:endParaRPr baseline="3000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Prafulla Badgujar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Bhakti Kate</a:t>
            </a:r>
            <a:endParaRPr baseline="3000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Minal Naphade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Pravin Futane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6d1a1ffb_0_0"/>
          <p:cNvSpPr txBox="1"/>
          <p:nvPr>
            <p:ph type="title"/>
          </p:nvPr>
        </p:nvSpPr>
        <p:spPr>
          <a:xfrm>
            <a:off x="838200" y="552600"/>
            <a:ext cx="10515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TABLE OF CONTENTS/ AGENDA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30a6d1a1ffb_0_0"/>
          <p:cNvSpPr/>
          <p:nvPr/>
        </p:nvSpPr>
        <p:spPr>
          <a:xfrm>
            <a:off x="0" y="6433377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8" name="Google Shape;108;g30a6d1a1ff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0a6d1a1ffb_0_0"/>
          <p:cNvSpPr txBox="1"/>
          <p:nvPr/>
        </p:nvSpPr>
        <p:spPr>
          <a:xfrm>
            <a:off x="1989450" y="6311625"/>
            <a:ext cx="789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0a6d1a1ffb_0_0"/>
          <p:cNvSpPr txBox="1"/>
          <p:nvPr/>
        </p:nvSpPr>
        <p:spPr>
          <a:xfrm>
            <a:off x="3826050" y="1624950"/>
            <a:ext cx="45399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Abstract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Introduction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Related work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4.Research Gaps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Methodology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Results/discussion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Conclusion and Future Scope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References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0a6d1a1ffb_0_0"/>
          <p:cNvSpPr txBox="1"/>
          <p:nvPr/>
        </p:nvSpPr>
        <p:spPr>
          <a:xfrm>
            <a:off x="11763000" y="6424525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03123" y="1736481"/>
            <a:ext cx="11500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217900" y="585750"/>
            <a:ext cx="88473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ABSTRACT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Minimized Resume Keyword Stuffing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Customized Weightage for Required Qualification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Candidate Evaluation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System for Further Skill Improvements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Powered by NLP and AI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Enhancements to Resume Evaluation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0" y="6485802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1763000" y="64769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184e56285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84e56285a_0_25"/>
          <p:cNvSpPr txBox="1"/>
          <p:nvPr>
            <p:ph idx="12" type="sldNum"/>
          </p:nvPr>
        </p:nvSpPr>
        <p:spPr>
          <a:xfrm>
            <a:off x="11470968" y="6509940"/>
            <a:ext cx="72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28" name="Google Shape;128;g3184e56285a_0_25"/>
          <p:cNvSpPr txBox="1"/>
          <p:nvPr/>
        </p:nvSpPr>
        <p:spPr>
          <a:xfrm>
            <a:off x="803123" y="1736481"/>
            <a:ext cx="115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3184e56285a_0_25"/>
          <p:cNvSpPr txBox="1"/>
          <p:nvPr/>
        </p:nvSpPr>
        <p:spPr>
          <a:xfrm>
            <a:off x="1217900" y="585750"/>
            <a:ext cx="8847300" cy="5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INTRODUCTION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Diversified Skills Categorization.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Customized Weightage for Required Qualification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Required Job Posting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 with NLP and AI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Human-like Resume Evaluation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Appropriateness in Responses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Feedback Mechanism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Account Safety and Ethical Considerations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3184e56285a_0_25"/>
          <p:cNvSpPr/>
          <p:nvPr/>
        </p:nvSpPr>
        <p:spPr>
          <a:xfrm>
            <a:off x="0" y="6485802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184e56285a_0_25"/>
          <p:cNvSpPr txBox="1"/>
          <p:nvPr/>
        </p:nvSpPr>
        <p:spPr>
          <a:xfrm>
            <a:off x="11762875" y="6476950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ccadcf574_0_5"/>
          <p:cNvSpPr txBox="1"/>
          <p:nvPr>
            <p:ph type="title"/>
          </p:nvPr>
        </p:nvSpPr>
        <p:spPr>
          <a:xfrm>
            <a:off x="188875" y="289175"/>
            <a:ext cx="10282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             3.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fccadcf574_0_5"/>
          <p:cNvSpPr/>
          <p:nvPr/>
        </p:nvSpPr>
        <p:spPr>
          <a:xfrm>
            <a:off x="0" y="6433377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fccadcf574_0_5"/>
          <p:cNvSpPr txBox="1"/>
          <p:nvPr/>
        </p:nvSpPr>
        <p:spPr>
          <a:xfrm>
            <a:off x="11763000" y="6424525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39" name="Google Shape;139;g2fccadcf574_0_5"/>
          <p:cNvGraphicFramePr/>
          <p:nvPr/>
        </p:nvGraphicFramePr>
        <p:xfrm>
          <a:off x="357606" y="119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{28F41F97-08B9-4E5E-AB16-E4B6F550A57E}</a:tableStyleId>
              </a:tblPr>
              <a:tblGrid>
                <a:gridCol w="2042800"/>
                <a:gridCol w="2968925"/>
                <a:gridCol w="2755225"/>
                <a:gridCol w="3709850"/>
              </a:tblGrid>
              <a:tr h="55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Objectives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findings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5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Resume Screening Using Machine Learning. 2024</a:t>
                      </a:r>
                      <a:r>
                        <a:rPr lang="en-I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a machine learning-based automated system for resume screening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 for resume parsing and candidate ranking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efficiency in screening resumes, potential challenges in handling diverse resume formats</a:t>
                      </a: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Struggles with understanding contextual skills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Resume Screening and Recommendation System using Machine Learning Approaches. 2022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 system to screen and recommend resumes based on job requirement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algorithms, recommendation systems, skill-based ranking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Effective resume recommendation system, struggles with context-based skill evaluation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Resume Screening using Machine Learning. 2023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 the recruitment process through automated resume screening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techniques, keyword-based and pattern matching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 reduction in manual effort, limited handling of resumes with inconsistent formats</a:t>
                      </a: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real-time feedback to candidates and inadequate fairness auditing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5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NLP Automated Resume Analysis and Skill Suggesting Website. 2024</a:t>
                      </a:r>
                      <a:r>
                        <a:rPr lang="en-I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an NLP-based system for resume analysis and personalized skill suggestions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Language Processing (NLP), AI-based skill extraction and recommendation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personalized feedback for candidates, effective at suggesting skill improvements</a:t>
                      </a: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Bias in NLP model predictions </a:t>
                      </a:r>
                      <a:r>
                        <a:rPr lang="en-I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g2fccadcf57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1470968" y="6509940"/>
            <a:ext cx="721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2384250" y="709950"/>
            <a:ext cx="7423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RESEARCH GAPS</a:t>
            </a:r>
            <a:endParaRPr b="1" sz="2800"/>
          </a:p>
        </p:txBody>
      </p:sp>
      <p:sp>
        <p:nvSpPr>
          <p:cNvPr id="148" name="Google Shape;148;p7"/>
          <p:cNvSpPr txBox="1"/>
          <p:nvPr/>
        </p:nvSpPr>
        <p:spPr>
          <a:xfrm>
            <a:off x="1351675" y="2128038"/>
            <a:ext cx="110412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56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16"/>
              <a:buFont typeface="Times New Roman"/>
              <a:buChar char="➢"/>
            </a:pPr>
            <a:r>
              <a:rPr lang="en-IN" sz="2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Stuffing Manipulation</a:t>
            </a:r>
            <a:endParaRPr sz="23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6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16"/>
              <a:buFont typeface="Times New Roman"/>
              <a:buChar char="➢"/>
            </a:pPr>
            <a:r>
              <a:rPr lang="en-IN" sz="2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Soft Skills Evaluation</a:t>
            </a:r>
            <a:endParaRPr sz="23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6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16"/>
              <a:buFont typeface="Times New Roman"/>
              <a:buChar char="➢"/>
            </a:pPr>
            <a:r>
              <a:rPr lang="en-IN" sz="2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with Resume Format Diversity</a:t>
            </a:r>
            <a:endParaRPr sz="23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6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16"/>
              <a:buFont typeface="Times New Roman"/>
              <a:buChar char="➢"/>
            </a:pPr>
            <a:r>
              <a:rPr lang="en-IN" sz="2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Candidate Feedback Mechanism</a:t>
            </a:r>
            <a:endParaRPr sz="23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6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16"/>
              <a:buFont typeface="Times New Roman"/>
              <a:buChar char="➢"/>
            </a:pPr>
            <a:r>
              <a:rPr lang="en-IN" sz="2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Entry-Level Candidate Evaluation Issues</a:t>
            </a:r>
            <a:endParaRPr sz="1300"/>
          </a:p>
        </p:txBody>
      </p:sp>
      <p:sp>
        <p:nvSpPr>
          <p:cNvPr id="149" name="Google Shape;149;p7"/>
          <p:cNvSpPr/>
          <p:nvPr/>
        </p:nvSpPr>
        <p:spPr>
          <a:xfrm>
            <a:off x="0" y="6433377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Punec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1763000" y="6424525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6d1a1ffb_0_20"/>
          <p:cNvSpPr txBox="1"/>
          <p:nvPr/>
        </p:nvSpPr>
        <p:spPr>
          <a:xfrm>
            <a:off x="639150" y="97800"/>
            <a:ext cx="99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METHODOLOGY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0a6d1a1ffb_0_20"/>
          <p:cNvSpPr/>
          <p:nvPr/>
        </p:nvSpPr>
        <p:spPr>
          <a:xfrm>
            <a:off x="0" y="6433377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0a6d1a1ffb_0_20"/>
          <p:cNvSpPr txBox="1"/>
          <p:nvPr/>
        </p:nvSpPr>
        <p:spPr>
          <a:xfrm>
            <a:off x="11763000" y="6424525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58" name="Google Shape;158;g30a6d1a1ff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0" y="945437"/>
            <a:ext cx="10735274" cy="524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0a6d1a1ff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fcc4ea376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" y="97791"/>
            <a:ext cx="966164" cy="10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cc4ea3768_0_5"/>
          <p:cNvSpPr txBox="1"/>
          <p:nvPr>
            <p:ph idx="12" type="sldNum"/>
          </p:nvPr>
        </p:nvSpPr>
        <p:spPr>
          <a:xfrm>
            <a:off x="11470968" y="6509940"/>
            <a:ext cx="72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  <p:sp>
        <p:nvSpPr>
          <p:cNvPr id="166" name="Google Shape;166;g2fcc4ea3768_0_5"/>
          <p:cNvSpPr txBox="1"/>
          <p:nvPr/>
        </p:nvSpPr>
        <p:spPr>
          <a:xfrm>
            <a:off x="967703" y="1035718"/>
            <a:ext cx="1002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fcc4ea3768_0_5"/>
          <p:cNvSpPr txBox="1"/>
          <p:nvPr/>
        </p:nvSpPr>
        <p:spPr>
          <a:xfrm>
            <a:off x="803123" y="1736481"/>
            <a:ext cx="115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2fcc4ea3768_0_5"/>
          <p:cNvSpPr txBox="1"/>
          <p:nvPr/>
        </p:nvSpPr>
        <p:spPr>
          <a:xfrm>
            <a:off x="1922025" y="324225"/>
            <a:ext cx="8613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Marking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Rubric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fcc4ea3768_0_5"/>
          <p:cNvSpPr/>
          <p:nvPr/>
        </p:nvSpPr>
        <p:spPr>
          <a:xfrm>
            <a:off x="0" y="6433377"/>
            <a:ext cx="12192000" cy="413400"/>
          </a:xfrm>
          <a:prstGeom prst="rect">
            <a:avLst/>
          </a:prstGeom>
          <a:solidFill>
            <a:srgbClr val="25A2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BRACT’S, Vishwakarma Institute of Information Technology, Pune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fcc4ea3768_0_5"/>
          <p:cNvSpPr txBox="1"/>
          <p:nvPr/>
        </p:nvSpPr>
        <p:spPr>
          <a:xfrm>
            <a:off x="11763000" y="6415675"/>
            <a:ext cx="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71" name="Google Shape;171;g2fcc4ea3768_0_5"/>
          <p:cNvPicPr preferRelativeResize="0"/>
          <p:nvPr/>
        </p:nvPicPr>
        <p:blipFill rotWithShape="1">
          <a:blip r:embed="rId4">
            <a:alphaModFix/>
          </a:blip>
          <a:srcRect b="16499" l="9913" r="10589" t="0"/>
          <a:stretch/>
        </p:blipFill>
        <p:spPr>
          <a:xfrm>
            <a:off x="2665000" y="1417737"/>
            <a:ext cx="7548975" cy="45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2021-12-13T05:36:07Z</dcterms:created>
  <dc:creator>ASHOK MACHE</dc:creator>
</cp:coreProperties>
</file>