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77"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hubham\Desktop\Solution\ED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shubham\Desktop\Solution\E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[EDA.xlsx]q1!PivotTable7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Reorder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'q1'!$O$16:$O$24</c:f>
              <c:strCache>
                <c:ptCount val="8"/>
                <c:pt idx="0">
                  <c:v>1</c:v>
                </c:pt>
                <c:pt idx="1">
                  <c:v>2</c:v>
                </c:pt>
                <c:pt idx="2">
                  <c:v>3</c:v>
                </c:pt>
                <c:pt idx="3">
                  <c:v>4</c:v>
                </c:pt>
                <c:pt idx="4">
                  <c:v>5</c:v>
                </c:pt>
                <c:pt idx="5">
                  <c:v>6</c:v>
                </c:pt>
                <c:pt idx="6">
                  <c:v>7</c:v>
                </c:pt>
                <c:pt idx="7">
                  <c:v>8</c:v>
                </c:pt>
              </c:strCache>
            </c:strRef>
          </c:cat>
          <c:val>
            <c:numRef>
              <c:f>'q1'!$P$16:$P$24</c:f>
              <c:numCache>
                <c:formatCode>General</c:formatCode>
                <c:ptCount val="8"/>
                <c:pt idx="0">
                  <c:v>195</c:v>
                </c:pt>
                <c:pt idx="1">
                  <c:v>135</c:v>
                </c:pt>
                <c:pt idx="2">
                  <c:v>165</c:v>
                </c:pt>
                <c:pt idx="3">
                  <c:v>110</c:v>
                </c:pt>
                <c:pt idx="4">
                  <c:v>155</c:v>
                </c:pt>
                <c:pt idx="5">
                  <c:v>30</c:v>
                </c:pt>
                <c:pt idx="6">
                  <c:v>25</c:v>
                </c:pt>
                <c:pt idx="7">
                  <c:v>145</c:v>
                </c:pt>
              </c:numCache>
            </c:numRef>
          </c:val>
          <c:extLst>
            <c:ext xmlns:c16="http://schemas.microsoft.com/office/drawing/2014/chart" uri="{C3380CC4-5D6E-409C-BE32-E72D297353CC}">
              <c16:uniqueId val="{00000000-EA5B-42AE-8462-A9161218CAB7}"/>
            </c:ext>
          </c:extLst>
        </c:ser>
        <c:dLbls>
          <c:dLblPos val="outEnd"/>
          <c:showLegendKey val="0"/>
          <c:showVal val="1"/>
          <c:showCatName val="0"/>
          <c:showSerName val="0"/>
          <c:showPercent val="0"/>
          <c:showBubbleSize val="0"/>
        </c:dLbls>
        <c:gapWidth val="100"/>
        <c:overlap val="-24"/>
        <c:axId val="542488367"/>
        <c:axId val="542496687"/>
      </c:barChart>
      <c:catAx>
        <c:axId val="5424883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96687"/>
        <c:crosses val="autoZero"/>
        <c:auto val="1"/>
        <c:lblAlgn val="ctr"/>
        <c:lblOffset val="100"/>
        <c:noMultiLvlLbl val="0"/>
      </c:catAx>
      <c:valAx>
        <c:axId val="542496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883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'q10'!$M$17</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strRef>
              <c:f>'q10'!$L$18:$L$94</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xVal>
          <c:yVal>
            <c:numRef>
              <c:f>'q10'!$M$18:$M$94</c:f>
              <c:numCache>
                <c:formatCode>General</c:formatCode>
                <c:ptCount val="77"/>
                <c:pt idx="0">
                  <c:v>35482.199999999997</c:v>
                </c:pt>
                <c:pt idx="1">
                  <c:v>3080</c:v>
                </c:pt>
                <c:pt idx="2">
                  <c:v>19048.3</c:v>
                </c:pt>
                <c:pt idx="3">
                  <c:v>50286</c:v>
                </c:pt>
                <c:pt idx="4">
                  <c:v>31987.5</c:v>
                </c:pt>
                <c:pt idx="5">
                  <c:v>14277.6</c:v>
                </c:pt>
                <c:pt idx="6">
                  <c:v>18559.2</c:v>
                </c:pt>
                <c:pt idx="7">
                  <c:v>13150.8</c:v>
                </c:pt>
                <c:pt idx="8">
                  <c:v>9424.7999999999993</c:v>
                </c:pt>
                <c:pt idx="9">
                  <c:v>5801.15</c:v>
                </c:pt>
                <c:pt idx="10">
                  <c:v>1542.75</c:v>
                </c:pt>
                <c:pt idx="11">
                  <c:v>149984.20000000001</c:v>
                </c:pt>
                <c:pt idx="12">
                  <c:v>6664.75</c:v>
                </c:pt>
                <c:pt idx="13">
                  <c:v>3383.8</c:v>
                </c:pt>
                <c:pt idx="14">
                  <c:v>20876.5</c:v>
                </c:pt>
                <c:pt idx="15">
                  <c:v>1713.5</c:v>
                </c:pt>
                <c:pt idx="16">
                  <c:v>1813.5</c:v>
                </c:pt>
                <c:pt idx="17">
                  <c:v>45121.2</c:v>
                </c:pt>
                <c:pt idx="18">
                  <c:v>16172.5</c:v>
                </c:pt>
                <c:pt idx="19">
                  <c:v>7345</c:v>
                </c:pt>
                <c:pt idx="20">
                  <c:v>3047.2</c:v>
                </c:pt>
                <c:pt idx="21">
                  <c:v>4782.6000000000004</c:v>
                </c:pt>
                <c:pt idx="22">
                  <c:v>24307.200000000001</c:v>
                </c:pt>
                <c:pt idx="23">
                  <c:v>10524.200000000003</c:v>
                </c:pt>
                <c:pt idx="24">
                  <c:v>21534.899999999998</c:v>
                </c:pt>
                <c:pt idx="25">
                  <c:v>7232.4</c:v>
                </c:pt>
                <c:pt idx="26">
                  <c:v>22140.2</c:v>
                </c:pt>
                <c:pt idx="27">
                  <c:v>14542.6</c:v>
                </c:pt>
                <c:pt idx="28">
                  <c:v>25079.200000000001</c:v>
                </c:pt>
                <c:pt idx="29">
                  <c:v>9098.1000000000022</c:v>
                </c:pt>
                <c:pt idx="30">
                  <c:v>5234.3999999999996</c:v>
                </c:pt>
                <c:pt idx="31">
                  <c:v>16794</c:v>
                </c:pt>
                <c:pt idx="32">
                  <c:v>2562</c:v>
                </c:pt>
                <c:pt idx="33">
                  <c:v>2566</c:v>
                </c:pt>
                <c:pt idx="34">
                  <c:v>14606.999999999998</c:v>
                </c:pt>
                <c:pt idx="35">
                  <c:v>3519</c:v>
                </c:pt>
                <c:pt idx="36">
                  <c:v>44742.6</c:v>
                </c:pt>
                <c:pt idx="37">
                  <c:v>9171.2000000000007</c:v>
                </c:pt>
                <c:pt idx="38">
                  <c:v>9500</c:v>
                </c:pt>
                <c:pt idx="39">
                  <c:v>8827</c:v>
                </c:pt>
                <c:pt idx="40">
                  <c:v>25738.799999999999</c:v>
                </c:pt>
                <c:pt idx="41">
                  <c:v>14775.54</c:v>
                </c:pt>
                <c:pt idx="42">
                  <c:v>13760</c:v>
                </c:pt>
                <c:pt idx="43">
                  <c:v>4051.6</c:v>
                </c:pt>
                <c:pt idx="44">
                  <c:v>9685</c:v>
                </c:pt>
                <c:pt idx="45">
                  <c:v>11472</c:v>
                </c:pt>
                <c:pt idx="46">
                  <c:v>19512</c:v>
                </c:pt>
                <c:pt idx="47">
                  <c:v>18748.050000000003</c:v>
                </c:pt>
                <c:pt idx="48">
                  <c:v>21510.2</c:v>
                </c:pt>
                <c:pt idx="49">
                  <c:v>13902</c:v>
                </c:pt>
                <c:pt idx="50">
                  <c:v>12866.8</c:v>
                </c:pt>
                <c:pt idx="51">
                  <c:v>76296</c:v>
                </c:pt>
                <c:pt idx="52">
                  <c:v>7807.8</c:v>
                </c:pt>
                <c:pt idx="53">
                  <c:v>8650.5499999999993</c:v>
                </c:pt>
                <c:pt idx="54">
                  <c:v>4200</c:v>
                </c:pt>
                <c:pt idx="55">
                  <c:v>4740.5</c:v>
                </c:pt>
                <c:pt idx="56">
                  <c:v>26865.599999999999</c:v>
                </c:pt>
                <c:pt idx="57">
                  <c:v>6678</c:v>
                </c:pt>
                <c:pt idx="58">
                  <c:v>15231.5</c:v>
                </c:pt>
                <c:pt idx="59">
                  <c:v>9362.5</c:v>
                </c:pt>
                <c:pt idx="60">
                  <c:v>9332.4</c:v>
                </c:pt>
                <c:pt idx="61">
                  <c:v>23635.800000000003</c:v>
                </c:pt>
                <c:pt idx="62">
                  <c:v>9636</c:v>
                </c:pt>
                <c:pt idx="63">
                  <c:v>16438.8</c:v>
                </c:pt>
                <c:pt idx="64">
                  <c:v>6144</c:v>
                </c:pt>
                <c:pt idx="65">
                  <c:v>14536.8</c:v>
                </c:pt>
                <c:pt idx="66">
                  <c:v>49827.900000000009</c:v>
                </c:pt>
                <c:pt idx="67">
                  <c:v>6159.4999999999982</c:v>
                </c:pt>
                <c:pt idx="68">
                  <c:v>87736.4</c:v>
                </c:pt>
                <c:pt idx="69">
                  <c:v>8630.4</c:v>
                </c:pt>
                <c:pt idx="70">
                  <c:v>5121</c:v>
                </c:pt>
                <c:pt idx="71">
                  <c:v>4840.2</c:v>
                </c:pt>
                <c:pt idx="72">
                  <c:v>22464</c:v>
                </c:pt>
                <c:pt idx="73">
                  <c:v>3510</c:v>
                </c:pt>
                <c:pt idx="74">
                  <c:v>17696.3</c:v>
                </c:pt>
                <c:pt idx="75">
                  <c:v>23009</c:v>
                </c:pt>
                <c:pt idx="76">
                  <c:v>4358.6000000000004</c:v>
                </c:pt>
              </c:numCache>
            </c:numRef>
          </c:yVal>
          <c:smooth val="0"/>
          <c:extLst>
            <c:ext xmlns:c16="http://schemas.microsoft.com/office/drawing/2014/chart" uri="{C3380CC4-5D6E-409C-BE32-E72D297353CC}">
              <c16:uniqueId val="{00000000-7CC3-4EF8-96EC-9D0E4E9DE28B}"/>
            </c:ext>
          </c:extLst>
        </c:ser>
        <c:dLbls>
          <c:showLegendKey val="0"/>
          <c:showVal val="0"/>
          <c:showCatName val="0"/>
          <c:showSerName val="0"/>
          <c:showPercent val="0"/>
          <c:showBubbleSize val="0"/>
        </c:dLbls>
        <c:axId val="1744191904"/>
        <c:axId val="1744199808"/>
      </c:scatterChart>
      <c:valAx>
        <c:axId val="174419190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9808"/>
        <c:crosses val="autoZero"/>
        <c:crossBetween val="midCat"/>
      </c:valAx>
      <c:valAx>
        <c:axId val="1744199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19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Monthly Sales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'q11'!$M$23</c:f>
              <c:strCache>
                <c:ptCount val="1"/>
                <c:pt idx="0">
                  <c:v>Months</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val>
            <c:numRef>
              <c:f>'q11'!$M$24:$M$35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val>
          <c:smooth val="0"/>
          <c:extLst>
            <c:ext xmlns:c16="http://schemas.microsoft.com/office/drawing/2014/chart" uri="{C3380CC4-5D6E-409C-BE32-E72D297353CC}">
              <c16:uniqueId val="{00000000-C12A-40FE-8962-5816BCBEA8E8}"/>
            </c:ext>
          </c:extLst>
        </c:ser>
        <c:ser>
          <c:idx val="1"/>
          <c:order val="1"/>
          <c:tx>
            <c:strRef>
              <c:f>'q11'!$N$23</c:f>
              <c:strCache>
                <c:ptCount val="1"/>
                <c:pt idx="0">
                  <c:v>sales</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val>
            <c:numRef>
              <c:f>'q11'!$N$24:$N$35</c:f>
              <c:numCache>
                <c:formatCode>General</c:formatCode>
                <c:ptCount val="12"/>
                <c:pt idx="0">
                  <c:v>128429.66000000002</c:v>
                </c:pt>
                <c:pt idx="1">
                  <c:v>152890.61999999997</c:v>
                </c:pt>
                <c:pt idx="2">
                  <c:v>160426.05000000002</c:v>
                </c:pt>
                <c:pt idx="3">
                  <c:v>146336.85</c:v>
                </c:pt>
                <c:pt idx="4">
                  <c:v>199702.06</c:v>
                </c:pt>
                <c:pt idx="5">
                  <c:v>70818.75</c:v>
                </c:pt>
                <c:pt idx="6">
                  <c:v>39088</c:v>
                </c:pt>
                <c:pt idx="7">
                  <c:v>85657.030000000013</c:v>
                </c:pt>
                <c:pt idx="8">
                  <c:v>76591.090000000011</c:v>
                </c:pt>
                <c:pt idx="9">
                  <c:v>87369.01999999999</c:v>
                </c:pt>
                <c:pt idx="10">
                  <c:v>109658.29999999997</c:v>
                </c:pt>
                <c:pt idx="11">
                  <c:v>97491.159999999989</c:v>
                </c:pt>
              </c:numCache>
            </c:numRef>
          </c:val>
          <c:smooth val="0"/>
          <c:extLst>
            <c:ext xmlns:c16="http://schemas.microsoft.com/office/drawing/2014/chart" uri="{C3380CC4-5D6E-409C-BE32-E72D297353CC}">
              <c16:uniqueId val="{00000001-C12A-40FE-8962-5816BCBEA8E8}"/>
            </c:ext>
          </c:extLst>
        </c:ser>
        <c:dLbls>
          <c:dLblPos val="t"/>
          <c:showLegendKey val="0"/>
          <c:showVal val="1"/>
          <c:showCatName val="0"/>
          <c:showSerName val="0"/>
          <c:showPercent val="0"/>
          <c:showBubbleSize val="0"/>
        </c:dLbls>
        <c:smooth val="0"/>
        <c:axId val="1642868064"/>
        <c:axId val="1642871392"/>
      </c:lineChart>
      <c:catAx>
        <c:axId val="1642868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71392"/>
        <c:crosses val="autoZero"/>
        <c:auto val="1"/>
        <c:lblAlgn val="ctr"/>
        <c:lblOffset val="100"/>
        <c:noMultiLvlLbl val="0"/>
      </c:catAx>
      <c:valAx>
        <c:axId val="16428713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6806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Products Provided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'q13'!$M$22</c:f>
              <c:strCache>
                <c:ptCount val="1"/>
                <c:pt idx="0">
                  <c:v>Products Provided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'q13'!$L$23:$L$51</c:f>
              <c:strCache>
                <c:ptCount val="29"/>
                <c:pt idx="0">
                  <c:v>Pavlova, Ltd.</c:v>
                </c:pt>
                <c:pt idx="1">
                  <c:v>Plutzer Lebensmittelgroßmärkte AG</c:v>
                </c:pt>
                <c:pt idx="2">
                  <c:v>New Orleans Cajun Delights</c:v>
                </c:pt>
                <c:pt idx="3">
                  <c:v>Specialty Biscuits, Ltd.</c:v>
                </c:pt>
                <c:pt idx="4">
                  <c:v>Bigfoot Breweries</c:v>
                </c:pt>
                <c:pt idx="5">
                  <c:v>Exotic Liquids</c:v>
                </c:pt>
                <c:pt idx="6">
                  <c:v>Formaggi Fortini s.r.l.</c:v>
                </c:pt>
                <c:pt idx="7">
                  <c:v>G'day, Mate</c:v>
                </c:pt>
                <c:pt idx="8">
                  <c:v>Grandma Kelly's Homestead</c:v>
                </c:pt>
                <c:pt idx="9">
                  <c:v>Heli Süßwaren GmbH &amp; Co. KG</c:v>
                </c:pt>
                <c:pt idx="10">
                  <c:v>Karkki Oy</c:v>
                </c:pt>
                <c:pt idx="11">
                  <c:v>Leka Trading</c:v>
                </c:pt>
                <c:pt idx="12">
                  <c:v>Mayumi's</c:v>
                </c:pt>
                <c:pt idx="13">
                  <c:v>Norske Meierier</c:v>
                </c:pt>
                <c:pt idx="14">
                  <c:v>Svensk Sjöföda AB</c:v>
                </c:pt>
                <c:pt idx="15">
                  <c:v>Tokyo Traders</c:v>
                </c:pt>
                <c:pt idx="16">
                  <c:v>Aux joyeux ecclésiastiques</c:v>
                </c:pt>
                <c:pt idx="17">
                  <c:v>Cooperativa de Quesos 'Las Cabras'</c:v>
                </c:pt>
                <c:pt idx="18">
                  <c:v>Forêts d'érables</c:v>
                </c:pt>
                <c:pt idx="19">
                  <c:v>Gai pâturage</c:v>
                </c:pt>
                <c:pt idx="20">
                  <c:v>Lyngbysild</c:v>
                </c:pt>
                <c:pt idx="21">
                  <c:v>Ma Maison</c:v>
                </c:pt>
                <c:pt idx="22">
                  <c:v>New England Seafood Cannery</c:v>
                </c:pt>
                <c:pt idx="23">
                  <c:v>Pasta Buttini s.r.l.</c:v>
                </c:pt>
                <c:pt idx="24">
                  <c:v>PB Knäckebröd AB</c:v>
                </c:pt>
                <c:pt idx="25">
                  <c:v>Zaanse Snoepfabriek</c:v>
                </c:pt>
                <c:pt idx="26">
                  <c:v>Escargots Nouveaux</c:v>
                </c:pt>
                <c:pt idx="27">
                  <c:v>Nord-Ost-Fisch Handelsgesellschaft mbH</c:v>
                </c:pt>
                <c:pt idx="28">
                  <c:v>Refrescos Americanas LTDA</c:v>
                </c:pt>
              </c:strCache>
            </c:strRef>
          </c:cat>
          <c:val>
            <c:numRef>
              <c:f>'q13'!$M$23:$M$51</c:f>
              <c:numCache>
                <c:formatCode>General</c:formatCode>
                <c:ptCount val="29"/>
                <c:pt idx="0">
                  <c:v>5</c:v>
                </c:pt>
                <c:pt idx="1">
                  <c:v>5</c:v>
                </c:pt>
                <c:pt idx="2">
                  <c:v>4</c:v>
                </c:pt>
                <c:pt idx="3">
                  <c:v>4</c:v>
                </c:pt>
                <c:pt idx="4">
                  <c:v>3</c:v>
                </c:pt>
                <c:pt idx="5">
                  <c:v>3</c:v>
                </c:pt>
                <c:pt idx="6">
                  <c:v>3</c:v>
                </c:pt>
                <c:pt idx="7">
                  <c:v>3</c:v>
                </c:pt>
                <c:pt idx="8">
                  <c:v>3</c:v>
                </c:pt>
                <c:pt idx="9">
                  <c:v>3</c:v>
                </c:pt>
                <c:pt idx="10">
                  <c:v>3</c:v>
                </c:pt>
                <c:pt idx="11">
                  <c:v>3</c:v>
                </c:pt>
                <c:pt idx="12">
                  <c:v>3</c:v>
                </c:pt>
                <c:pt idx="13">
                  <c:v>3</c:v>
                </c:pt>
                <c:pt idx="14">
                  <c:v>3</c:v>
                </c:pt>
                <c:pt idx="15">
                  <c:v>3</c:v>
                </c:pt>
                <c:pt idx="16">
                  <c:v>2</c:v>
                </c:pt>
                <c:pt idx="17">
                  <c:v>2</c:v>
                </c:pt>
                <c:pt idx="18">
                  <c:v>2</c:v>
                </c:pt>
                <c:pt idx="19">
                  <c:v>2</c:v>
                </c:pt>
                <c:pt idx="20">
                  <c:v>2</c:v>
                </c:pt>
                <c:pt idx="21">
                  <c:v>2</c:v>
                </c:pt>
                <c:pt idx="22">
                  <c:v>2</c:v>
                </c:pt>
                <c:pt idx="23">
                  <c:v>2</c:v>
                </c:pt>
                <c:pt idx="24">
                  <c:v>2</c:v>
                </c:pt>
                <c:pt idx="25">
                  <c:v>2</c:v>
                </c:pt>
                <c:pt idx="26">
                  <c:v>1</c:v>
                </c:pt>
                <c:pt idx="27">
                  <c:v>1</c:v>
                </c:pt>
                <c:pt idx="28">
                  <c:v>1</c:v>
                </c:pt>
              </c:numCache>
            </c:numRef>
          </c:val>
          <c:extLst>
            <c:ext xmlns:c16="http://schemas.microsoft.com/office/drawing/2014/chart" uri="{C3380CC4-5D6E-409C-BE32-E72D297353CC}">
              <c16:uniqueId val="{00000000-4704-44CC-B70C-FF9898515C7A}"/>
            </c:ext>
          </c:extLst>
        </c:ser>
        <c:dLbls>
          <c:dLblPos val="outEnd"/>
          <c:showLegendKey val="0"/>
          <c:showVal val="1"/>
          <c:showCatName val="0"/>
          <c:showSerName val="0"/>
          <c:showPercent val="0"/>
          <c:showBubbleSize val="0"/>
        </c:dLbls>
        <c:gapWidth val="100"/>
        <c:overlap val="-24"/>
        <c:axId val="1058522336"/>
        <c:axId val="1058534400"/>
      </c:barChart>
      <c:catAx>
        <c:axId val="10585223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smtClean="0"/>
                  <a:t>company</a:t>
                </a:r>
                <a:r>
                  <a:rPr lang="en-US" baseline="0" dirty="0" smtClean="0"/>
                  <a:t> </a:t>
                </a:r>
                <a:r>
                  <a:rPr lang="en-US" baseline="0" dirty="0"/>
                  <a:t>Name</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34400"/>
        <c:crosses val="autoZero"/>
        <c:auto val="1"/>
        <c:lblAlgn val="ctr"/>
        <c:lblOffset val="100"/>
        <c:noMultiLvlLbl val="0"/>
      </c:catAx>
      <c:valAx>
        <c:axId val="105853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223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a:t>
            </a:r>
            <a:r>
              <a:rPr lang="en-US" baseline="0"/>
              <a:t> of Category for each suppliers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'q14'!$M$22</c:f>
              <c:strCache>
                <c:ptCount val="1"/>
                <c:pt idx="0">
                  <c:v>Total No. of Category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'q14'!$L$23:$L$51</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cat>
          <c:val>
            <c:numRef>
              <c:f>'q14'!$M$23:$M$51</c:f>
              <c:numCache>
                <c:formatCode>General</c:formatCode>
                <c:ptCount val="29"/>
                <c:pt idx="0">
                  <c:v>3</c:v>
                </c:pt>
                <c:pt idx="1">
                  <c:v>4</c:v>
                </c:pt>
                <c:pt idx="2">
                  <c:v>3</c:v>
                </c:pt>
                <c:pt idx="3">
                  <c:v>3</c:v>
                </c:pt>
                <c:pt idx="4">
                  <c:v>2</c:v>
                </c:pt>
                <c:pt idx="5">
                  <c:v>3</c:v>
                </c:pt>
                <c:pt idx="6">
                  <c:v>5</c:v>
                </c:pt>
                <c:pt idx="7">
                  <c:v>4</c:v>
                </c:pt>
                <c:pt idx="8">
                  <c:v>2</c:v>
                </c:pt>
                <c:pt idx="9">
                  <c:v>1</c:v>
                </c:pt>
                <c:pt idx="10">
                  <c:v>3</c:v>
                </c:pt>
                <c:pt idx="11">
                  <c:v>5</c:v>
                </c:pt>
                <c:pt idx="12">
                  <c:v>1</c:v>
                </c:pt>
                <c:pt idx="13">
                  <c:v>3</c:v>
                </c:pt>
                <c:pt idx="14">
                  <c:v>3</c:v>
                </c:pt>
                <c:pt idx="15">
                  <c:v>3</c:v>
                </c:pt>
                <c:pt idx="16">
                  <c:v>3</c:v>
                </c:pt>
                <c:pt idx="17">
                  <c:v>2</c:v>
                </c:pt>
                <c:pt idx="18">
                  <c:v>2</c:v>
                </c:pt>
                <c:pt idx="19">
                  <c:v>3</c:v>
                </c:pt>
                <c:pt idx="20">
                  <c:v>2</c:v>
                </c:pt>
                <c:pt idx="21">
                  <c:v>2</c:v>
                </c:pt>
                <c:pt idx="22">
                  <c:v>3</c:v>
                </c:pt>
                <c:pt idx="23">
                  <c:v>3</c:v>
                </c:pt>
                <c:pt idx="24">
                  <c:v>2</c:v>
                </c:pt>
                <c:pt idx="25">
                  <c:v>2</c:v>
                </c:pt>
                <c:pt idx="26">
                  <c:v>1</c:v>
                </c:pt>
                <c:pt idx="27">
                  <c:v>2</c:v>
                </c:pt>
                <c:pt idx="28">
                  <c:v>2</c:v>
                </c:pt>
              </c:numCache>
            </c:numRef>
          </c:val>
          <c:extLst>
            <c:ext xmlns:c16="http://schemas.microsoft.com/office/drawing/2014/chart" uri="{C3380CC4-5D6E-409C-BE32-E72D297353CC}">
              <c16:uniqueId val="{00000000-E6E0-48C6-9FF9-84EBE7B0159A}"/>
            </c:ext>
          </c:extLst>
        </c:ser>
        <c:dLbls>
          <c:dLblPos val="outEnd"/>
          <c:showLegendKey val="0"/>
          <c:showVal val="1"/>
          <c:showCatName val="0"/>
          <c:showSerName val="0"/>
          <c:showPercent val="0"/>
          <c:showBubbleSize val="0"/>
        </c:dLbls>
        <c:gapWidth val="150"/>
        <c:axId val="913683392"/>
        <c:axId val="913686720"/>
      </c:barChart>
      <c:catAx>
        <c:axId val="913683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6720"/>
        <c:crosses val="autoZero"/>
        <c:auto val="1"/>
        <c:lblAlgn val="ctr"/>
        <c:lblOffset val="100"/>
        <c:noMultiLvlLbl val="0"/>
      </c:catAx>
      <c:valAx>
        <c:axId val="913686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Sum of all </a:t>
            </a:r>
            <a:r>
              <a:rPr lang="en-US"/>
              <a:t>UnitPrice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'q15'!$D$9</c:f>
              <c:strCache>
                <c:ptCount val="1"/>
                <c:pt idx="0">
                  <c:v>sum_UnitPrice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'q15'!$C$10:$C$38</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'q15'!$D$10:$D$38</c:f>
              <c:numCache>
                <c:formatCode>General</c:formatCode>
                <c:ptCount val="29"/>
                <c:pt idx="0">
                  <c:v>47</c:v>
                </c:pt>
                <c:pt idx="1">
                  <c:v>81.400000000000006</c:v>
                </c:pt>
                <c:pt idx="2">
                  <c:v>95</c:v>
                </c:pt>
                <c:pt idx="3">
                  <c:v>138</c:v>
                </c:pt>
                <c:pt idx="4">
                  <c:v>59</c:v>
                </c:pt>
                <c:pt idx="5">
                  <c:v>44.75</c:v>
                </c:pt>
                <c:pt idx="6">
                  <c:v>177.85</c:v>
                </c:pt>
                <c:pt idx="7">
                  <c:v>112.7</c:v>
                </c:pt>
                <c:pt idx="8">
                  <c:v>30</c:v>
                </c:pt>
                <c:pt idx="9">
                  <c:v>4.5</c:v>
                </c:pt>
                <c:pt idx="10">
                  <c:v>89.13</c:v>
                </c:pt>
                <c:pt idx="11">
                  <c:v>223.39</c:v>
                </c:pt>
                <c:pt idx="12">
                  <c:v>25.89</c:v>
                </c:pt>
                <c:pt idx="13">
                  <c:v>79.3</c:v>
                </c:pt>
                <c:pt idx="14">
                  <c:v>60</c:v>
                </c:pt>
                <c:pt idx="15">
                  <c:v>46</c:v>
                </c:pt>
                <c:pt idx="16">
                  <c:v>60</c:v>
                </c:pt>
                <c:pt idx="17">
                  <c:v>281.5</c:v>
                </c:pt>
                <c:pt idx="18">
                  <c:v>28.05</c:v>
                </c:pt>
                <c:pt idx="19">
                  <c:v>79.45</c:v>
                </c:pt>
                <c:pt idx="20">
                  <c:v>21.5</c:v>
                </c:pt>
                <c:pt idx="21">
                  <c:v>22.25</c:v>
                </c:pt>
                <c:pt idx="22">
                  <c:v>54.25</c:v>
                </c:pt>
                <c:pt idx="23">
                  <c:v>92.8</c:v>
                </c:pt>
                <c:pt idx="24">
                  <c:v>31.45</c:v>
                </c:pt>
                <c:pt idx="25">
                  <c:v>57.5</c:v>
                </c:pt>
                <c:pt idx="26">
                  <c:v>13.25</c:v>
                </c:pt>
                <c:pt idx="27">
                  <c:v>89</c:v>
                </c:pt>
                <c:pt idx="28">
                  <c:v>77.8</c:v>
                </c:pt>
              </c:numCache>
            </c:numRef>
          </c:yVal>
          <c:smooth val="0"/>
          <c:extLst>
            <c:ext xmlns:c16="http://schemas.microsoft.com/office/drawing/2014/chart" uri="{C3380CC4-5D6E-409C-BE32-E72D297353CC}">
              <c16:uniqueId val="{00000000-38FE-4B81-A0C9-85C50EDA04EC}"/>
            </c:ext>
          </c:extLst>
        </c:ser>
        <c:dLbls>
          <c:showLegendKey val="0"/>
          <c:showVal val="0"/>
          <c:showCatName val="0"/>
          <c:showSerName val="0"/>
          <c:showPercent val="0"/>
          <c:showBubbleSize val="0"/>
        </c:dLbls>
        <c:axId val="1950494384"/>
        <c:axId val="1950499792"/>
      </c:scatterChart>
      <c:valAx>
        <c:axId val="19504943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SupplierID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9792"/>
        <c:crosses val="autoZero"/>
        <c:crossBetween val="midCat"/>
      </c:valAx>
      <c:valAx>
        <c:axId val="1950499792"/>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UnitPrice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43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[EDA.xlsx]q2!PivotTable12</c:name>
    <c:fmtId val="19"/>
  </c:pivotSource>
  <c:chart>
    <c:autoTitleDeleted val="1"/>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'q2'!$H$12:$H$28</c:f>
              <c:strCache>
                <c:ptCount val="16"/>
                <c:pt idx="0">
                  <c:v>Argentina</c:v>
                </c:pt>
                <c:pt idx="1">
                  <c:v>Austria</c:v>
                </c:pt>
                <c:pt idx="2">
                  <c:v>Brazil</c:v>
                </c:pt>
                <c:pt idx="3">
                  <c:v>Canada</c:v>
                </c:pt>
                <c:pt idx="4">
                  <c:v>France</c:v>
                </c:pt>
                <c:pt idx="5">
                  <c:v>Germany</c:v>
                </c:pt>
                <c:pt idx="6">
                  <c:v>Ireland</c:v>
                </c:pt>
                <c:pt idx="7">
                  <c:v>Italy</c:v>
                </c:pt>
                <c:pt idx="8">
                  <c:v>Mexico</c:v>
                </c:pt>
                <c:pt idx="9">
                  <c:v>Portugal</c:v>
                </c:pt>
                <c:pt idx="10">
                  <c:v>Spain</c:v>
                </c:pt>
                <c:pt idx="11">
                  <c:v>Sweden</c:v>
                </c:pt>
                <c:pt idx="12">
                  <c:v>Switzerland</c:v>
                </c:pt>
                <c:pt idx="13">
                  <c:v>UK</c:v>
                </c:pt>
                <c:pt idx="14">
                  <c:v>USA</c:v>
                </c:pt>
                <c:pt idx="15">
                  <c:v>Venezuela</c:v>
                </c:pt>
              </c:strCache>
            </c:strRef>
          </c:cat>
          <c:val>
            <c:numRef>
              <c:f>'q2'!$I$12:$I$28</c:f>
              <c:numCache>
                <c:formatCode>General</c:formatCode>
                <c:ptCount val="16"/>
                <c:pt idx="0">
                  <c:v>11</c:v>
                </c:pt>
                <c:pt idx="1">
                  <c:v>102</c:v>
                </c:pt>
                <c:pt idx="2">
                  <c:v>80</c:v>
                </c:pt>
                <c:pt idx="3">
                  <c:v>43</c:v>
                </c:pt>
                <c:pt idx="4">
                  <c:v>143</c:v>
                </c:pt>
                <c:pt idx="5">
                  <c:v>162</c:v>
                </c:pt>
                <c:pt idx="6">
                  <c:v>55</c:v>
                </c:pt>
                <c:pt idx="7">
                  <c:v>10</c:v>
                </c:pt>
                <c:pt idx="8">
                  <c:v>29</c:v>
                </c:pt>
                <c:pt idx="9">
                  <c:v>20</c:v>
                </c:pt>
                <c:pt idx="10">
                  <c:v>40</c:v>
                </c:pt>
                <c:pt idx="11">
                  <c:v>97</c:v>
                </c:pt>
                <c:pt idx="12">
                  <c:v>22</c:v>
                </c:pt>
                <c:pt idx="13">
                  <c:v>103</c:v>
                </c:pt>
                <c:pt idx="14">
                  <c:v>34</c:v>
                </c:pt>
                <c:pt idx="15">
                  <c:v>49</c:v>
                </c:pt>
              </c:numCache>
            </c:numRef>
          </c:val>
          <c:extLst>
            <c:ext xmlns:c16="http://schemas.microsoft.com/office/drawing/2014/chart" uri="{C3380CC4-5D6E-409C-BE32-E72D297353CC}">
              <c16:uniqueId val="{00000000-688C-448F-B490-9BCD8AB7716F}"/>
            </c:ext>
          </c:extLst>
        </c:ser>
        <c:dLbls>
          <c:dLblPos val="outEnd"/>
          <c:showLegendKey val="0"/>
          <c:showVal val="1"/>
          <c:showCatName val="0"/>
          <c:showSerName val="0"/>
          <c:showPercent val="0"/>
          <c:showBubbleSize val="0"/>
        </c:dLbls>
        <c:gapWidth val="100"/>
        <c:overlap val="-24"/>
        <c:axId val="2016525743"/>
        <c:axId val="2016507855"/>
      </c:barChart>
      <c:catAx>
        <c:axId val="2016525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07855"/>
        <c:crosses val="autoZero"/>
        <c:auto val="1"/>
        <c:lblAlgn val="ctr"/>
        <c:lblOffset val="100"/>
        <c:noMultiLvlLbl val="0"/>
      </c:catAx>
      <c:valAx>
        <c:axId val="20165078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Quantity</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2574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Customers distribution</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'q3'!$F$3</c:f>
              <c:strCache>
                <c:ptCount val="1"/>
                <c:pt idx="0">
                  <c:v>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'q3'!$E$4:$E$19</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'q3'!$F$4:$F$19</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9A41-460D-9A43-241B8F0E8911}"/>
            </c:ext>
          </c:extLst>
        </c:ser>
        <c:dLbls>
          <c:showLegendKey val="0"/>
          <c:showVal val="0"/>
          <c:showCatName val="0"/>
          <c:showSerName val="0"/>
          <c:showPercent val="0"/>
          <c:showBubbleSize val="0"/>
        </c:dLbls>
        <c:gapWidth val="100"/>
        <c:overlap val="-24"/>
        <c:axId val="2035972736"/>
        <c:axId val="2035974400"/>
      </c:barChart>
      <c:catAx>
        <c:axId val="20359727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Countries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4400"/>
        <c:crosses val="autoZero"/>
        <c:auto val="1"/>
        <c:lblAlgn val="ctr"/>
        <c:lblOffset val="100"/>
        <c:noMultiLvlLbl val="0"/>
      </c:catAx>
      <c:valAx>
        <c:axId val="203597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2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Revenue for category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'q4'!$H$26</c:f>
              <c:strCache>
                <c:ptCount val="1"/>
                <c:pt idx="0">
                  <c:v>CategoryID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'q4'!$H$27:$H$34</c:f>
              <c:numCache>
                <c:formatCode>General</c:formatCode>
                <c:ptCount val="8"/>
                <c:pt idx="0">
                  <c:v>1</c:v>
                </c:pt>
                <c:pt idx="1">
                  <c:v>6</c:v>
                </c:pt>
                <c:pt idx="2">
                  <c:v>3</c:v>
                </c:pt>
                <c:pt idx="3">
                  <c:v>8</c:v>
                </c:pt>
                <c:pt idx="4">
                  <c:v>7</c:v>
                </c:pt>
                <c:pt idx="5">
                  <c:v>4</c:v>
                </c:pt>
                <c:pt idx="6">
                  <c:v>2</c:v>
                </c:pt>
                <c:pt idx="7">
                  <c:v>5</c:v>
                </c:pt>
              </c:numCache>
            </c:numRef>
          </c:val>
          <c:extLst>
            <c:ext xmlns:c16="http://schemas.microsoft.com/office/drawing/2014/chart" uri="{C3380CC4-5D6E-409C-BE32-E72D297353CC}">
              <c16:uniqueId val="{00000000-C6D7-4A06-8109-45B6B4073735}"/>
            </c:ext>
          </c:extLst>
        </c:ser>
        <c:ser>
          <c:idx val="1"/>
          <c:order val="1"/>
          <c:tx>
            <c:strRef>
              <c:f>'q4'!$I$26</c:f>
              <c:strCache>
                <c:ptCount val="1"/>
                <c:pt idx="0">
                  <c:v>Order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'q4'!$I$27:$I$34</c:f>
              <c:numCache>
                <c:formatCode>General</c:formatCode>
                <c:ptCount val="8"/>
                <c:pt idx="0">
                  <c:v>213023.19999999998</c:v>
                </c:pt>
                <c:pt idx="1">
                  <c:v>132045.6</c:v>
                </c:pt>
                <c:pt idx="2">
                  <c:v>98997.35</c:v>
                </c:pt>
                <c:pt idx="3">
                  <c:v>91727.439999999988</c:v>
                </c:pt>
                <c:pt idx="4">
                  <c:v>57960.000000000015</c:v>
                </c:pt>
                <c:pt idx="5">
                  <c:v>53826</c:v>
                </c:pt>
                <c:pt idx="6">
                  <c:v>41224.449999999997</c:v>
                </c:pt>
                <c:pt idx="7">
                  <c:v>12072.6</c:v>
                </c:pt>
              </c:numCache>
            </c:numRef>
          </c:val>
          <c:extLst>
            <c:ext xmlns:c16="http://schemas.microsoft.com/office/drawing/2014/chart" uri="{C3380CC4-5D6E-409C-BE32-E72D297353CC}">
              <c16:uniqueId val="{00000001-C6D7-4A06-8109-45B6B4073735}"/>
            </c:ext>
          </c:extLst>
        </c:ser>
        <c:dLbls>
          <c:showLegendKey val="0"/>
          <c:showVal val="0"/>
          <c:showCatName val="0"/>
          <c:showSerName val="0"/>
          <c:showPercent val="0"/>
          <c:showBubbleSize val="0"/>
        </c:dLbls>
        <c:gapWidth val="100"/>
        <c:overlap val="-24"/>
        <c:axId val="1101546431"/>
        <c:axId val="1101548095"/>
      </c:barChart>
      <c:catAx>
        <c:axId val="1101546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8095"/>
        <c:crosses val="autoZero"/>
        <c:auto val="1"/>
        <c:lblAlgn val="ctr"/>
        <c:lblOffset val="100"/>
        <c:noMultiLvlLbl val="0"/>
      </c:catAx>
      <c:valAx>
        <c:axId val="11015480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Order</a:t>
                </a:r>
                <a:r>
                  <a:rPr lang="en-US" baseline="0"/>
                  <a:t> Revenue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64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0" i="0" u="none" strike="noStrike" baseline="0">
                <a:effectLst/>
              </a:rPr>
              <a:t>Correlations between order size and product categories</a:t>
            </a:r>
            <a:endParaRPr lang="en-US" sz="140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'q5'!$C$6</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numRef>
              <c:f>'q5'!$B$7:$B$1006</c:f>
              <c:numCache>
                <c:formatCode>General</c:formatCode>
                <c:ptCount val="10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7</c:v>
                </c:pt>
                <c:pt idx="137">
                  <c:v>7</c:v>
                </c:pt>
                <c:pt idx="138">
                  <c:v>7</c:v>
                </c:pt>
                <c:pt idx="139">
                  <c:v>7</c:v>
                </c:pt>
                <c:pt idx="140">
                  <c:v>7</c:v>
                </c:pt>
                <c:pt idx="141">
                  <c:v>7</c:v>
                </c:pt>
                <c:pt idx="142">
                  <c:v>7</c:v>
                </c:pt>
                <c:pt idx="143">
                  <c:v>7</c:v>
                </c:pt>
                <c:pt idx="144">
                  <c:v>7</c:v>
                </c:pt>
                <c:pt idx="145">
                  <c:v>7</c:v>
                </c:pt>
                <c:pt idx="146">
                  <c:v>7</c:v>
                </c:pt>
                <c:pt idx="147">
                  <c:v>7</c:v>
                </c:pt>
                <c:pt idx="148">
                  <c:v>7</c:v>
                </c:pt>
                <c:pt idx="149">
                  <c:v>7</c:v>
                </c:pt>
                <c:pt idx="150">
                  <c:v>7</c:v>
                </c:pt>
                <c:pt idx="151">
                  <c:v>7</c:v>
                </c:pt>
                <c:pt idx="152">
                  <c:v>7</c:v>
                </c:pt>
                <c:pt idx="153">
                  <c:v>7</c:v>
                </c:pt>
                <c:pt idx="154">
                  <c:v>7</c:v>
                </c:pt>
                <c:pt idx="155">
                  <c:v>7</c:v>
                </c:pt>
                <c:pt idx="156">
                  <c:v>7</c:v>
                </c:pt>
                <c:pt idx="157">
                  <c:v>7</c:v>
                </c:pt>
                <c:pt idx="158">
                  <c:v>7</c:v>
                </c:pt>
                <c:pt idx="159">
                  <c:v>7</c:v>
                </c:pt>
                <c:pt idx="160">
                  <c:v>7</c:v>
                </c:pt>
                <c:pt idx="161">
                  <c:v>7</c:v>
                </c:pt>
                <c:pt idx="162">
                  <c:v>7</c:v>
                </c:pt>
                <c:pt idx="163">
                  <c:v>7</c:v>
                </c:pt>
                <c:pt idx="164">
                  <c:v>7</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6</c:v>
                </c:pt>
                <c:pt idx="179">
                  <c:v>6</c:v>
                </c:pt>
                <c:pt idx="180">
                  <c:v>6</c:v>
                </c:pt>
                <c:pt idx="181">
                  <c:v>6</c:v>
                </c:pt>
                <c:pt idx="182">
                  <c:v>6</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4</c:v>
                </c:pt>
                <c:pt idx="258">
                  <c:v>4</c:v>
                </c:pt>
                <c:pt idx="259">
                  <c:v>4</c:v>
                </c:pt>
                <c:pt idx="260">
                  <c:v>4</c:v>
                </c:pt>
                <c:pt idx="261">
                  <c:v>4</c:v>
                </c:pt>
                <c:pt idx="262">
                  <c:v>4</c:v>
                </c:pt>
                <c:pt idx="263">
                  <c:v>4</c:v>
                </c:pt>
                <c:pt idx="264">
                  <c:v>4</c:v>
                </c:pt>
                <c:pt idx="265">
                  <c:v>4</c:v>
                </c:pt>
                <c:pt idx="266">
                  <c:v>4</c:v>
                </c:pt>
                <c:pt idx="267">
                  <c:v>4</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2</c:v>
                </c:pt>
                <c:pt idx="331">
                  <c:v>2</c:v>
                </c:pt>
                <c:pt idx="332">
                  <c:v>2</c:v>
                </c:pt>
                <c:pt idx="333">
                  <c:v>2</c:v>
                </c:pt>
                <c:pt idx="334">
                  <c:v>2</c:v>
                </c:pt>
                <c:pt idx="335">
                  <c:v>2</c:v>
                </c:pt>
                <c:pt idx="336">
                  <c:v>3</c:v>
                </c:pt>
                <c:pt idx="337">
                  <c:v>3</c:v>
                </c:pt>
                <c:pt idx="338">
                  <c:v>3</c:v>
                </c:pt>
                <c:pt idx="339">
                  <c:v>3</c:v>
                </c:pt>
                <c:pt idx="340">
                  <c:v>3</c:v>
                </c:pt>
                <c:pt idx="341">
                  <c:v>3</c:v>
                </c:pt>
                <c:pt idx="342">
                  <c:v>3</c:v>
                </c:pt>
                <c:pt idx="343">
                  <c:v>3</c:v>
                </c:pt>
                <c:pt idx="344">
                  <c:v>3</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c:v>
                </c:pt>
                <c:pt idx="367">
                  <c:v>3</c:v>
                </c:pt>
                <c:pt idx="368">
                  <c:v>3</c:v>
                </c:pt>
                <c:pt idx="369">
                  <c:v>3</c:v>
                </c:pt>
                <c:pt idx="370">
                  <c:v>3</c:v>
                </c:pt>
                <c:pt idx="371">
                  <c:v>3</c:v>
                </c:pt>
                <c:pt idx="372">
                  <c:v>3</c:v>
                </c:pt>
                <c:pt idx="373">
                  <c:v>3</c:v>
                </c:pt>
                <c:pt idx="374">
                  <c:v>3</c:v>
                </c:pt>
                <c:pt idx="375">
                  <c:v>3</c:v>
                </c:pt>
                <c:pt idx="376">
                  <c:v>3</c:v>
                </c:pt>
                <c:pt idx="377">
                  <c:v>3</c:v>
                </c:pt>
                <c:pt idx="378">
                  <c:v>3</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5</c:v>
                </c:pt>
                <c:pt idx="536">
                  <c:v>5</c:v>
                </c:pt>
                <c:pt idx="537">
                  <c:v>5</c:v>
                </c:pt>
                <c:pt idx="538">
                  <c:v>5</c:v>
                </c:pt>
                <c:pt idx="539">
                  <c:v>5</c:v>
                </c:pt>
                <c:pt idx="540">
                  <c:v>5</c:v>
                </c:pt>
                <c:pt idx="541">
                  <c:v>5</c:v>
                </c:pt>
                <c:pt idx="542">
                  <c:v>5</c:v>
                </c:pt>
                <c:pt idx="543">
                  <c:v>5</c:v>
                </c:pt>
                <c:pt idx="544">
                  <c:v>5</c:v>
                </c:pt>
                <c:pt idx="545">
                  <c:v>5</c:v>
                </c:pt>
                <c:pt idx="546">
                  <c:v>5</c:v>
                </c:pt>
                <c:pt idx="547">
                  <c:v>5</c:v>
                </c:pt>
                <c:pt idx="548">
                  <c:v>5</c:v>
                </c:pt>
                <c:pt idx="549">
                  <c:v>5</c:v>
                </c:pt>
                <c:pt idx="550">
                  <c:v>5</c:v>
                </c:pt>
                <c:pt idx="551">
                  <c:v>5</c:v>
                </c:pt>
                <c:pt idx="552">
                  <c:v>5</c:v>
                </c:pt>
                <c:pt idx="553">
                  <c:v>5</c:v>
                </c:pt>
                <c:pt idx="554">
                  <c:v>5</c:v>
                </c:pt>
                <c:pt idx="555">
                  <c:v>5</c:v>
                </c:pt>
                <c:pt idx="556">
                  <c:v>5</c:v>
                </c:pt>
                <c:pt idx="557">
                  <c:v>5</c:v>
                </c:pt>
                <c:pt idx="558">
                  <c:v>5</c:v>
                </c:pt>
                <c:pt idx="559">
                  <c:v>5</c:v>
                </c:pt>
                <c:pt idx="560">
                  <c:v>5</c:v>
                </c:pt>
                <c:pt idx="561">
                  <c:v>5</c:v>
                </c:pt>
                <c:pt idx="562">
                  <c:v>5</c:v>
                </c:pt>
                <c:pt idx="563">
                  <c:v>5</c:v>
                </c:pt>
                <c:pt idx="564">
                  <c:v>5</c:v>
                </c:pt>
                <c:pt idx="565">
                  <c:v>5</c:v>
                </c:pt>
                <c:pt idx="566">
                  <c:v>5</c:v>
                </c:pt>
                <c:pt idx="567">
                  <c:v>5</c:v>
                </c:pt>
                <c:pt idx="568">
                  <c:v>5</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3</c:v>
                </c:pt>
                <c:pt idx="621">
                  <c:v>3</c:v>
                </c:pt>
                <c:pt idx="622">
                  <c:v>3</c:v>
                </c:pt>
                <c:pt idx="623">
                  <c:v>3</c:v>
                </c:pt>
                <c:pt idx="624">
                  <c:v>3</c:v>
                </c:pt>
                <c:pt idx="625">
                  <c:v>3</c:v>
                </c:pt>
                <c:pt idx="626">
                  <c:v>3</c:v>
                </c:pt>
                <c:pt idx="627">
                  <c:v>3</c:v>
                </c:pt>
                <c:pt idx="628">
                  <c:v>3</c:v>
                </c:pt>
                <c:pt idx="629">
                  <c:v>3</c:v>
                </c:pt>
                <c:pt idx="630">
                  <c:v>3</c:v>
                </c:pt>
                <c:pt idx="631">
                  <c:v>3</c:v>
                </c:pt>
                <c:pt idx="632">
                  <c:v>3</c:v>
                </c:pt>
                <c:pt idx="633">
                  <c:v>3</c:v>
                </c:pt>
                <c:pt idx="634">
                  <c:v>3</c:v>
                </c:pt>
                <c:pt idx="635">
                  <c:v>3</c:v>
                </c:pt>
                <c:pt idx="636">
                  <c:v>3</c:v>
                </c:pt>
                <c:pt idx="637">
                  <c:v>3</c:v>
                </c:pt>
                <c:pt idx="638">
                  <c:v>3</c:v>
                </c:pt>
                <c:pt idx="639">
                  <c:v>3</c:v>
                </c:pt>
                <c:pt idx="640">
                  <c:v>3</c:v>
                </c:pt>
                <c:pt idx="641">
                  <c:v>3</c:v>
                </c:pt>
                <c:pt idx="642">
                  <c:v>3</c:v>
                </c:pt>
                <c:pt idx="643">
                  <c:v>3</c:v>
                </c:pt>
                <c:pt idx="644">
                  <c:v>3</c:v>
                </c:pt>
                <c:pt idx="645">
                  <c:v>3</c:v>
                </c:pt>
                <c:pt idx="646">
                  <c:v>3</c:v>
                </c:pt>
                <c:pt idx="647">
                  <c:v>3</c:v>
                </c:pt>
                <c:pt idx="648">
                  <c:v>3</c:v>
                </c:pt>
                <c:pt idx="649">
                  <c:v>3</c:v>
                </c:pt>
                <c:pt idx="650">
                  <c:v>3</c:v>
                </c:pt>
                <c:pt idx="651">
                  <c:v>3</c:v>
                </c:pt>
                <c:pt idx="652">
                  <c:v>3</c:v>
                </c:pt>
                <c:pt idx="653">
                  <c:v>3</c:v>
                </c:pt>
                <c:pt idx="654">
                  <c:v>3</c:v>
                </c:pt>
                <c:pt idx="655">
                  <c:v>3</c:v>
                </c:pt>
                <c:pt idx="656">
                  <c:v>3</c:v>
                </c:pt>
                <c:pt idx="657">
                  <c:v>3</c:v>
                </c:pt>
                <c:pt idx="658">
                  <c:v>3</c:v>
                </c:pt>
                <c:pt idx="659">
                  <c:v>3</c:v>
                </c:pt>
                <c:pt idx="660">
                  <c:v>3</c:v>
                </c:pt>
                <c:pt idx="661">
                  <c:v>3</c:v>
                </c:pt>
                <c:pt idx="662">
                  <c:v>3</c:v>
                </c:pt>
                <c:pt idx="663">
                  <c:v>3</c:v>
                </c:pt>
                <c:pt idx="664">
                  <c:v>3</c:v>
                </c:pt>
                <c:pt idx="665">
                  <c:v>3</c:v>
                </c:pt>
                <c:pt idx="666">
                  <c:v>3</c:v>
                </c:pt>
                <c:pt idx="667">
                  <c:v>3</c:v>
                </c:pt>
                <c:pt idx="668">
                  <c:v>3</c:v>
                </c:pt>
                <c:pt idx="669">
                  <c:v>3</c:v>
                </c:pt>
                <c:pt idx="670">
                  <c:v>3</c:v>
                </c:pt>
                <c:pt idx="671">
                  <c:v>3</c:v>
                </c:pt>
                <c:pt idx="672">
                  <c:v>3</c:v>
                </c:pt>
                <c:pt idx="673">
                  <c:v>3</c:v>
                </c:pt>
                <c:pt idx="674">
                  <c:v>3</c:v>
                </c:pt>
                <c:pt idx="675">
                  <c:v>3</c:v>
                </c:pt>
                <c:pt idx="676">
                  <c:v>3</c:v>
                </c:pt>
                <c:pt idx="677">
                  <c:v>3</c:v>
                </c:pt>
                <c:pt idx="678">
                  <c:v>3</c:v>
                </c:pt>
                <c:pt idx="679">
                  <c:v>7</c:v>
                </c:pt>
                <c:pt idx="680">
                  <c:v>7</c:v>
                </c:pt>
                <c:pt idx="681">
                  <c:v>7</c:v>
                </c:pt>
                <c:pt idx="682">
                  <c:v>7</c:v>
                </c:pt>
                <c:pt idx="683">
                  <c:v>7</c:v>
                </c:pt>
                <c:pt idx="684">
                  <c:v>7</c:v>
                </c:pt>
                <c:pt idx="685">
                  <c:v>7</c:v>
                </c:pt>
                <c:pt idx="686">
                  <c:v>7</c:v>
                </c:pt>
                <c:pt idx="687">
                  <c:v>7</c:v>
                </c:pt>
                <c:pt idx="688">
                  <c:v>7</c:v>
                </c:pt>
                <c:pt idx="689">
                  <c:v>7</c:v>
                </c:pt>
                <c:pt idx="690">
                  <c:v>7</c:v>
                </c:pt>
                <c:pt idx="691">
                  <c:v>7</c:v>
                </c:pt>
                <c:pt idx="692">
                  <c:v>7</c:v>
                </c:pt>
                <c:pt idx="693">
                  <c:v>7</c:v>
                </c:pt>
                <c:pt idx="694">
                  <c:v>7</c:v>
                </c:pt>
                <c:pt idx="695">
                  <c:v>7</c:v>
                </c:pt>
                <c:pt idx="696">
                  <c:v>7</c:v>
                </c:pt>
                <c:pt idx="697">
                  <c:v>7</c:v>
                </c:pt>
                <c:pt idx="698">
                  <c:v>7</c:v>
                </c:pt>
                <c:pt idx="699">
                  <c:v>7</c:v>
                </c:pt>
                <c:pt idx="700">
                  <c:v>7</c:v>
                </c:pt>
                <c:pt idx="701">
                  <c:v>7</c:v>
                </c:pt>
                <c:pt idx="702">
                  <c:v>7</c:v>
                </c:pt>
                <c:pt idx="703">
                  <c:v>7</c:v>
                </c:pt>
                <c:pt idx="704">
                  <c:v>7</c:v>
                </c:pt>
                <c:pt idx="705">
                  <c:v>7</c:v>
                </c:pt>
                <c:pt idx="706">
                  <c:v>7</c:v>
                </c:pt>
                <c:pt idx="707">
                  <c:v>7</c:v>
                </c:pt>
                <c:pt idx="708">
                  <c:v>7</c:v>
                </c:pt>
                <c:pt idx="709">
                  <c:v>7</c:v>
                </c:pt>
                <c:pt idx="710">
                  <c:v>7</c:v>
                </c:pt>
                <c:pt idx="711">
                  <c:v>7</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xVal>
          <c:yVal>
            <c:numRef>
              <c:f>'q5'!$C$7:$C$1006</c:f>
              <c:numCache>
                <c:formatCode>General</c:formatCode>
                <c:ptCount val="1000"/>
                <c:pt idx="0">
                  <c:v>648</c:v>
                </c:pt>
                <c:pt idx="1">
                  <c:v>259.2</c:v>
                </c:pt>
                <c:pt idx="2">
                  <c:v>288</c:v>
                </c:pt>
                <c:pt idx="3">
                  <c:v>216</c:v>
                </c:pt>
                <c:pt idx="4">
                  <c:v>172.8</c:v>
                </c:pt>
                <c:pt idx="5">
                  <c:v>216</c:v>
                </c:pt>
                <c:pt idx="6">
                  <c:v>144</c:v>
                </c:pt>
                <c:pt idx="7">
                  <c:v>345.6</c:v>
                </c:pt>
                <c:pt idx="8">
                  <c:v>216</c:v>
                </c:pt>
                <c:pt idx="9">
                  <c:v>720</c:v>
                </c:pt>
                <c:pt idx="10">
                  <c:v>144</c:v>
                </c:pt>
                <c:pt idx="11">
                  <c:v>180</c:v>
                </c:pt>
                <c:pt idx="12">
                  <c:v>360</c:v>
                </c:pt>
                <c:pt idx="13">
                  <c:v>54</c:v>
                </c:pt>
                <c:pt idx="14">
                  <c:v>108</c:v>
                </c:pt>
                <c:pt idx="15">
                  <c:v>450</c:v>
                </c:pt>
                <c:pt idx="16">
                  <c:v>270</c:v>
                </c:pt>
                <c:pt idx="17">
                  <c:v>630</c:v>
                </c:pt>
                <c:pt idx="18">
                  <c:v>540</c:v>
                </c:pt>
                <c:pt idx="19">
                  <c:v>90</c:v>
                </c:pt>
                <c:pt idx="20">
                  <c:v>900</c:v>
                </c:pt>
                <c:pt idx="21">
                  <c:v>144</c:v>
                </c:pt>
                <c:pt idx="22">
                  <c:v>72</c:v>
                </c:pt>
                <c:pt idx="23">
                  <c:v>1440</c:v>
                </c:pt>
                <c:pt idx="24">
                  <c:v>360</c:v>
                </c:pt>
                <c:pt idx="25">
                  <c:v>720</c:v>
                </c:pt>
                <c:pt idx="26">
                  <c:v>360</c:v>
                </c:pt>
                <c:pt idx="27">
                  <c:v>180</c:v>
                </c:pt>
                <c:pt idx="28">
                  <c:v>1080</c:v>
                </c:pt>
                <c:pt idx="29">
                  <c:v>378</c:v>
                </c:pt>
                <c:pt idx="30">
                  <c:v>72</c:v>
                </c:pt>
                <c:pt idx="31">
                  <c:v>36</c:v>
                </c:pt>
                <c:pt idx="32">
                  <c:v>144</c:v>
                </c:pt>
                <c:pt idx="33">
                  <c:v>180</c:v>
                </c:pt>
                <c:pt idx="34">
                  <c:v>810</c:v>
                </c:pt>
                <c:pt idx="35">
                  <c:v>180</c:v>
                </c:pt>
                <c:pt idx="36">
                  <c:v>450</c:v>
                </c:pt>
                <c:pt idx="37">
                  <c:v>720</c:v>
                </c:pt>
                <c:pt idx="38">
                  <c:v>304</c:v>
                </c:pt>
                <c:pt idx="39">
                  <c:v>760</c:v>
                </c:pt>
                <c:pt idx="40">
                  <c:v>532</c:v>
                </c:pt>
                <c:pt idx="41">
                  <c:v>608</c:v>
                </c:pt>
                <c:pt idx="42">
                  <c:v>380</c:v>
                </c:pt>
                <c:pt idx="43">
                  <c:v>106.4</c:v>
                </c:pt>
                <c:pt idx="44">
                  <c:v>364.8</c:v>
                </c:pt>
                <c:pt idx="45">
                  <c:v>380</c:v>
                </c:pt>
                <c:pt idx="46">
                  <c:v>912</c:v>
                </c:pt>
                <c:pt idx="47">
                  <c:v>152</c:v>
                </c:pt>
                <c:pt idx="48">
                  <c:v>684</c:v>
                </c:pt>
                <c:pt idx="49">
                  <c:v>608</c:v>
                </c:pt>
                <c:pt idx="50">
                  <c:v>304</c:v>
                </c:pt>
                <c:pt idx="51">
                  <c:v>228</c:v>
                </c:pt>
                <c:pt idx="52">
                  <c:v>190</c:v>
                </c:pt>
                <c:pt idx="53">
                  <c:v>380</c:v>
                </c:pt>
                <c:pt idx="54">
                  <c:v>570</c:v>
                </c:pt>
                <c:pt idx="55">
                  <c:v>950</c:v>
                </c:pt>
                <c:pt idx="56">
                  <c:v>95</c:v>
                </c:pt>
                <c:pt idx="57">
                  <c:v>570</c:v>
                </c:pt>
                <c:pt idx="58">
                  <c:v>57</c:v>
                </c:pt>
                <c:pt idx="59">
                  <c:v>285</c:v>
                </c:pt>
                <c:pt idx="60">
                  <c:v>760</c:v>
                </c:pt>
                <c:pt idx="61">
                  <c:v>285</c:v>
                </c:pt>
                <c:pt idx="62">
                  <c:v>190</c:v>
                </c:pt>
                <c:pt idx="63">
                  <c:v>380</c:v>
                </c:pt>
                <c:pt idx="64">
                  <c:v>228</c:v>
                </c:pt>
                <c:pt idx="65">
                  <c:v>190</c:v>
                </c:pt>
                <c:pt idx="66">
                  <c:v>95</c:v>
                </c:pt>
                <c:pt idx="67">
                  <c:v>285</c:v>
                </c:pt>
                <c:pt idx="68">
                  <c:v>380</c:v>
                </c:pt>
                <c:pt idx="69">
                  <c:v>399</c:v>
                </c:pt>
                <c:pt idx="70">
                  <c:v>380</c:v>
                </c:pt>
                <c:pt idx="71">
                  <c:v>380</c:v>
                </c:pt>
                <c:pt idx="72">
                  <c:v>190</c:v>
                </c:pt>
                <c:pt idx="73">
                  <c:v>950</c:v>
                </c:pt>
                <c:pt idx="74">
                  <c:v>209</c:v>
                </c:pt>
                <c:pt idx="75">
                  <c:v>1900</c:v>
                </c:pt>
                <c:pt idx="76">
                  <c:v>570</c:v>
                </c:pt>
                <c:pt idx="77">
                  <c:v>190</c:v>
                </c:pt>
                <c:pt idx="78">
                  <c:v>380</c:v>
                </c:pt>
                <c:pt idx="79">
                  <c:v>152</c:v>
                </c:pt>
                <c:pt idx="80">
                  <c:v>190</c:v>
                </c:pt>
                <c:pt idx="81">
                  <c:v>456</c:v>
                </c:pt>
                <c:pt idx="82">
                  <c:v>240</c:v>
                </c:pt>
                <c:pt idx="83">
                  <c:v>400</c:v>
                </c:pt>
                <c:pt idx="84">
                  <c:v>160</c:v>
                </c:pt>
                <c:pt idx="85">
                  <c:v>600</c:v>
                </c:pt>
                <c:pt idx="86">
                  <c:v>140</c:v>
                </c:pt>
                <c:pt idx="87">
                  <c:v>60</c:v>
                </c:pt>
                <c:pt idx="88">
                  <c:v>200</c:v>
                </c:pt>
                <c:pt idx="89">
                  <c:v>200</c:v>
                </c:pt>
                <c:pt idx="90">
                  <c:v>490</c:v>
                </c:pt>
                <c:pt idx="91">
                  <c:v>300</c:v>
                </c:pt>
                <c:pt idx="92">
                  <c:v>250</c:v>
                </c:pt>
                <c:pt idx="93">
                  <c:v>40</c:v>
                </c:pt>
                <c:pt idx="94">
                  <c:v>352</c:v>
                </c:pt>
                <c:pt idx="95">
                  <c:v>422.4</c:v>
                </c:pt>
                <c:pt idx="96">
                  <c:v>316.8</c:v>
                </c:pt>
                <c:pt idx="97">
                  <c:v>176</c:v>
                </c:pt>
                <c:pt idx="98">
                  <c:v>616</c:v>
                </c:pt>
                <c:pt idx="99">
                  <c:v>281.60000000000002</c:v>
                </c:pt>
                <c:pt idx="100">
                  <c:v>1100</c:v>
                </c:pt>
                <c:pt idx="101">
                  <c:v>1100</c:v>
                </c:pt>
                <c:pt idx="102">
                  <c:v>1100</c:v>
                </c:pt>
                <c:pt idx="103">
                  <c:v>440</c:v>
                </c:pt>
                <c:pt idx="104">
                  <c:v>220</c:v>
                </c:pt>
                <c:pt idx="105">
                  <c:v>550</c:v>
                </c:pt>
                <c:pt idx="106">
                  <c:v>264</c:v>
                </c:pt>
                <c:pt idx="107">
                  <c:v>132</c:v>
                </c:pt>
                <c:pt idx="108">
                  <c:v>550</c:v>
                </c:pt>
                <c:pt idx="109">
                  <c:v>462</c:v>
                </c:pt>
                <c:pt idx="110">
                  <c:v>660</c:v>
                </c:pt>
                <c:pt idx="111">
                  <c:v>110</c:v>
                </c:pt>
                <c:pt idx="112">
                  <c:v>550</c:v>
                </c:pt>
                <c:pt idx="113">
                  <c:v>22</c:v>
                </c:pt>
                <c:pt idx="114">
                  <c:v>1105</c:v>
                </c:pt>
                <c:pt idx="115">
                  <c:v>204</c:v>
                </c:pt>
                <c:pt idx="116">
                  <c:v>340</c:v>
                </c:pt>
                <c:pt idx="117">
                  <c:v>544</c:v>
                </c:pt>
                <c:pt idx="118">
                  <c:v>320.25</c:v>
                </c:pt>
                <c:pt idx="119">
                  <c:v>85.4</c:v>
                </c:pt>
                <c:pt idx="120">
                  <c:v>640.5</c:v>
                </c:pt>
                <c:pt idx="121">
                  <c:v>427</c:v>
                </c:pt>
                <c:pt idx="122">
                  <c:v>1494.5</c:v>
                </c:pt>
                <c:pt idx="123">
                  <c:v>640.5</c:v>
                </c:pt>
                <c:pt idx="124">
                  <c:v>600</c:v>
                </c:pt>
                <c:pt idx="125">
                  <c:v>120</c:v>
                </c:pt>
                <c:pt idx="126">
                  <c:v>1750</c:v>
                </c:pt>
                <c:pt idx="127">
                  <c:v>750</c:v>
                </c:pt>
                <c:pt idx="128">
                  <c:v>150</c:v>
                </c:pt>
                <c:pt idx="129">
                  <c:v>1250</c:v>
                </c:pt>
                <c:pt idx="130">
                  <c:v>500</c:v>
                </c:pt>
                <c:pt idx="131">
                  <c:v>300</c:v>
                </c:pt>
                <c:pt idx="132">
                  <c:v>400</c:v>
                </c:pt>
                <c:pt idx="133">
                  <c:v>1000</c:v>
                </c:pt>
                <c:pt idx="134">
                  <c:v>500</c:v>
                </c:pt>
                <c:pt idx="135">
                  <c:v>25</c:v>
                </c:pt>
                <c:pt idx="136">
                  <c:v>360</c:v>
                </c:pt>
                <c:pt idx="137">
                  <c:v>240</c:v>
                </c:pt>
                <c:pt idx="138">
                  <c:v>384</c:v>
                </c:pt>
                <c:pt idx="139">
                  <c:v>720</c:v>
                </c:pt>
                <c:pt idx="140">
                  <c:v>1500</c:v>
                </c:pt>
                <c:pt idx="141">
                  <c:v>300</c:v>
                </c:pt>
                <c:pt idx="142">
                  <c:v>300</c:v>
                </c:pt>
                <c:pt idx="143">
                  <c:v>1350</c:v>
                </c:pt>
                <c:pt idx="144">
                  <c:v>1050</c:v>
                </c:pt>
                <c:pt idx="145">
                  <c:v>2700</c:v>
                </c:pt>
                <c:pt idx="146">
                  <c:v>1050</c:v>
                </c:pt>
                <c:pt idx="147">
                  <c:v>90</c:v>
                </c:pt>
                <c:pt idx="148">
                  <c:v>600</c:v>
                </c:pt>
                <c:pt idx="149">
                  <c:v>150</c:v>
                </c:pt>
                <c:pt idx="150">
                  <c:v>600</c:v>
                </c:pt>
                <c:pt idx="151">
                  <c:v>360</c:v>
                </c:pt>
                <c:pt idx="152">
                  <c:v>240</c:v>
                </c:pt>
                <c:pt idx="153">
                  <c:v>180</c:v>
                </c:pt>
                <c:pt idx="154">
                  <c:v>1350</c:v>
                </c:pt>
                <c:pt idx="155">
                  <c:v>540</c:v>
                </c:pt>
                <c:pt idx="156">
                  <c:v>600</c:v>
                </c:pt>
                <c:pt idx="157">
                  <c:v>1800</c:v>
                </c:pt>
                <c:pt idx="158">
                  <c:v>1800</c:v>
                </c:pt>
                <c:pt idx="159">
                  <c:v>1800</c:v>
                </c:pt>
                <c:pt idx="160">
                  <c:v>600</c:v>
                </c:pt>
                <c:pt idx="161">
                  <c:v>120</c:v>
                </c:pt>
                <c:pt idx="162">
                  <c:v>1200</c:v>
                </c:pt>
                <c:pt idx="163">
                  <c:v>450</c:v>
                </c:pt>
                <c:pt idx="164">
                  <c:v>30</c:v>
                </c:pt>
                <c:pt idx="165">
                  <c:v>2240</c:v>
                </c:pt>
                <c:pt idx="166">
                  <c:v>2240</c:v>
                </c:pt>
                <c:pt idx="167">
                  <c:v>400</c:v>
                </c:pt>
                <c:pt idx="168">
                  <c:v>960</c:v>
                </c:pt>
                <c:pt idx="169">
                  <c:v>400</c:v>
                </c:pt>
                <c:pt idx="170">
                  <c:v>1600</c:v>
                </c:pt>
                <c:pt idx="171">
                  <c:v>1200</c:v>
                </c:pt>
                <c:pt idx="172">
                  <c:v>800</c:v>
                </c:pt>
                <c:pt idx="173">
                  <c:v>1200</c:v>
                </c:pt>
                <c:pt idx="174">
                  <c:v>640</c:v>
                </c:pt>
                <c:pt idx="175">
                  <c:v>800</c:v>
                </c:pt>
                <c:pt idx="176">
                  <c:v>1200</c:v>
                </c:pt>
                <c:pt idx="177">
                  <c:v>80</c:v>
                </c:pt>
                <c:pt idx="178">
                  <c:v>1552</c:v>
                </c:pt>
                <c:pt idx="179">
                  <c:v>1552</c:v>
                </c:pt>
                <c:pt idx="180">
                  <c:v>4850</c:v>
                </c:pt>
                <c:pt idx="181">
                  <c:v>582</c:v>
                </c:pt>
                <c:pt idx="182">
                  <c:v>291</c:v>
                </c:pt>
                <c:pt idx="183">
                  <c:v>595.20000000000005</c:v>
                </c:pt>
                <c:pt idx="184">
                  <c:v>372</c:v>
                </c:pt>
                <c:pt idx="185">
                  <c:v>744</c:v>
                </c:pt>
                <c:pt idx="186">
                  <c:v>396.8</c:v>
                </c:pt>
                <c:pt idx="187">
                  <c:v>347.2</c:v>
                </c:pt>
                <c:pt idx="188">
                  <c:v>496</c:v>
                </c:pt>
                <c:pt idx="189">
                  <c:v>496</c:v>
                </c:pt>
                <c:pt idx="190">
                  <c:v>496</c:v>
                </c:pt>
                <c:pt idx="191">
                  <c:v>62</c:v>
                </c:pt>
                <c:pt idx="192">
                  <c:v>155</c:v>
                </c:pt>
                <c:pt idx="193">
                  <c:v>310</c:v>
                </c:pt>
                <c:pt idx="194">
                  <c:v>2170</c:v>
                </c:pt>
                <c:pt idx="195">
                  <c:v>558</c:v>
                </c:pt>
                <c:pt idx="196">
                  <c:v>744</c:v>
                </c:pt>
                <c:pt idx="197">
                  <c:v>62</c:v>
                </c:pt>
                <c:pt idx="198">
                  <c:v>620</c:v>
                </c:pt>
                <c:pt idx="199">
                  <c:v>558</c:v>
                </c:pt>
                <c:pt idx="200">
                  <c:v>558</c:v>
                </c:pt>
                <c:pt idx="201">
                  <c:v>651</c:v>
                </c:pt>
                <c:pt idx="202">
                  <c:v>496</c:v>
                </c:pt>
                <c:pt idx="203">
                  <c:v>186</c:v>
                </c:pt>
                <c:pt idx="204">
                  <c:v>310</c:v>
                </c:pt>
                <c:pt idx="205">
                  <c:v>1116</c:v>
                </c:pt>
                <c:pt idx="206">
                  <c:v>465</c:v>
                </c:pt>
                <c:pt idx="207">
                  <c:v>496</c:v>
                </c:pt>
                <c:pt idx="208">
                  <c:v>3100</c:v>
                </c:pt>
                <c:pt idx="209">
                  <c:v>310</c:v>
                </c:pt>
                <c:pt idx="210">
                  <c:v>2170</c:v>
                </c:pt>
                <c:pt idx="211">
                  <c:v>620</c:v>
                </c:pt>
                <c:pt idx="212">
                  <c:v>775</c:v>
                </c:pt>
                <c:pt idx="213">
                  <c:v>930</c:v>
                </c:pt>
                <c:pt idx="214">
                  <c:v>744</c:v>
                </c:pt>
                <c:pt idx="215">
                  <c:v>31</c:v>
                </c:pt>
                <c:pt idx="216">
                  <c:v>168</c:v>
                </c:pt>
                <c:pt idx="217">
                  <c:v>201.6</c:v>
                </c:pt>
                <c:pt idx="218">
                  <c:v>840</c:v>
                </c:pt>
                <c:pt idx="219">
                  <c:v>201.6</c:v>
                </c:pt>
                <c:pt idx="220">
                  <c:v>403.2</c:v>
                </c:pt>
                <c:pt idx="221">
                  <c:v>504</c:v>
                </c:pt>
                <c:pt idx="222">
                  <c:v>100.8</c:v>
                </c:pt>
                <c:pt idx="223">
                  <c:v>504</c:v>
                </c:pt>
                <c:pt idx="224">
                  <c:v>100.8</c:v>
                </c:pt>
                <c:pt idx="225">
                  <c:v>168</c:v>
                </c:pt>
                <c:pt idx="226">
                  <c:v>84</c:v>
                </c:pt>
                <c:pt idx="227">
                  <c:v>252</c:v>
                </c:pt>
                <c:pt idx="228">
                  <c:v>63</c:v>
                </c:pt>
                <c:pt idx="229">
                  <c:v>1050</c:v>
                </c:pt>
                <c:pt idx="230">
                  <c:v>315</c:v>
                </c:pt>
                <c:pt idx="231">
                  <c:v>210</c:v>
                </c:pt>
                <c:pt idx="232">
                  <c:v>315</c:v>
                </c:pt>
                <c:pt idx="233">
                  <c:v>735</c:v>
                </c:pt>
                <c:pt idx="234">
                  <c:v>315</c:v>
                </c:pt>
                <c:pt idx="235">
                  <c:v>294</c:v>
                </c:pt>
                <c:pt idx="236">
                  <c:v>210</c:v>
                </c:pt>
                <c:pt idx="237">
                  <c:v>315</c:v>
                </c:pt>
                <c:pt idx="238">
                  <c:v>105</c:v>
                </c:pt>
                <c:pt idx="239">
                  <c:v>315</c:v>
                </c:pt>
                <c:pt idx="240">
                  <c:v>420</c:v>
                </c:pt>
                <c:pt idx="241">
                  <c:v>1050</c:v>
                </c:pt>
                <c:pt idx="242">
                  <c:v>420</c:v>
                </c:pt>
                <c:pt idx="243">
                  <c:v>315</c:v>
                </c:pt>
                <c:pt idx="244">
                  <c:v>525</c:v>
                </c:pt>
                <c:pt idx="245">
                  <c:v>210</c:v>
                </c:pt>
                <c:pt idx="246">
                  <c:v>840</c:v>
                </c:pt>
                <c:pt idx="247">
                  <c:v>840</c:v>
                </c:pt>
                <c:pt idx="248">
                  <c:v>42</c:v>
                </c:pt>
                <c:pt idx="249">
                  <c:v>105</c:v>
                </c:pt>
                <c:pt idx="250">
                  <c:v>630</c:v>
                </c:pt>
                <c:pt idx="251">
                  <c:v>315</c:v>
                </c:pt>
                <c:pt idx="252">
                  <c:v>210</c:v>
                </c:pt>
                <c:pt idx="253">
                  <c:v>210</c:v>
                </c:pt>
                <c:pt idx="254">
                  <c:v>364.8</c:v>
                </c:pt>
                <c:pt idx="255">
                  <c:v>456</c:v>
                </c:pt>
                <c:pt idx="256">
                  <c:v>570</c:v>
                </c:pt>
                <c:pt idx="257">
                  <c:v>1140</c:v>
                </c:pt>
                <c:pt idx="258">
                  <c:v>1368</c:v>
                </c:pt>
                <c:pt idx="259">
                  <c:v>3800</c:v>
                </c:pt>
                <c:pt idx="260">
                  <c:v>152</c:v>
                </c:pt>
                <c:pt idx="261">
                  <c:v>1368</c:v>
                </c:pt>
                <c:pt idx="262">
                  <c:v>1140</c:v>
                </c:pt>
                <c:pt idx="263">
                  <c:v>760</c:v>
                </c:pt>
                <c:pt idx="264">
                  <c:v>760</c:v>
                </c:pt>
                <c:pt idx="265">
                  <c:v>760</c:v>
                </c:pt>
                <c:pt idx="266">
                  <c:v>152</c:v>
                </c:pt>
                <c:pt idx="267">
                  <c:v>76</c:v>
                </c:pt>
                <c:pt idx="268">
                  <c:v>48</c:v>
                </c:pt>
                <c:pt idx="269">
                  <c:v>96</c:v>
                </c:pt>
                <c:pt idx="270">
                  <c:v>57.6</c:v>
                </c:pt>
                <c:pt idx="271">
                  <c:v>96</c:v>
                </c:pt>
                <c:pt idx="272">
                  <c:v>86.4</c:v>
                </c:pt>
                <c:pt idx="273">
                  <c:v>48</c:v>
                </c:pt>
                <c:pt idx="274">
                  <c:v>9.6</c:v>
                </c:pt>
                <c:pt idx="275">
                  <c:v>4.8</c:v>
                </c:pt>
                <c:pt idx="276">
                  <c:v>60</c:v>
                </c:pt>
                <c:pt idx="277">
                  <c:v>60</c:v>
                </c:pt>
                <c:pt idx="278">
                  <c:v>48</c:v>
                </c:pt>
                <c:pt idx="279">
                  <c:v>360</c:v>
                </c:pt>
                <c:pt idx="280">
                  <c:v>48</c:v>
                </c:pt>
                <c:pt idx="281">
                  <c:v>78</c:v>
                </c:pt>
                <c:pt idx="282">
                  <c:v>24</c:v>
                </c:pt>
                <c:pt idx="283">
                  <c:v>36</c:v>
                </c:pt>
                <c:pt idx="284">
                  <c:v>120</c:v>
                </c:pt>
                <c:pt idx="285">
                  <c:v>42</c:v>
                </c:pt>
                <c:pt idx="286">
                  <c:v>60</c:v>
                </c:pt>
                <c:pt idx="287">
                  <c:v>18</c:v>
                </c:pt>
                <c:pt idx="288">
                  <c:v>36</c:v>
                </c:pt>
                <c:pt idx="289">
                  <c:v>390</c:v>
                </c:pt>
                <c:pt idx="290">
                  <c:v>168</c:v>
                </c:pt>
                <c:pt idx="291">
                  <c:v>30</c:v>
                </c:pt>
                <c:pt idx="292">
                  <c:v>240</c:v>
                </c:pt>
                <c:pt idx="293">
                  <c:v>60</c:v>
                </c:pt>
                <c:pt idx="294">
                  <c:v>252</c:v>
                </c:pt>
                <c:pt idx="295">
                  <c:v>120</c:v>
                </c:pt>
                <c:pt idx="296">
                  <c:v>120</c:v>
                </c:pt>
                <c:pt idx="297">
                  <c:v>90</c:v>
                </c:pt>
                <c:pt idx="298">
                  <c:v>120</c:v>
                </c:pt>
                <c:pt idx="299">
                  <c:v>462</c:v>
                </c:pt>
                <c:pt idx="300">
                  <c:v>504</c:v>
                </c:pt>
                <c:pt idx="301">
                  <c:v>336</c:v>
                </c:pt>
                <c:pt idx="302">
                  <c:v>120</c:v>
                </c:pt>
                <c:pt idx="303">
                  <c:v>480</c:v>
                </c:pt>
                <c:pt idx="304">
                  <c:v>42</c:v>
                </c:pt>
                <c:pt idx="305">
                  <c:v>180</c:v>
                </c:pt>
                <c:pt idx="306">
                  <c:v>60</c:v>
                </c:pt>
                <c:pt idx="307">
                  <c:v>24</c:v>
                </c:pt>
                <c:pt idx="308">
                  <c:v>167.4</c:v>
                </c:pt>
                <c:pt idx="309">
                  <c:v>167.4</c:v>
                </c:pt>
                <c:pt idx="310">
                  <c:v>186</c:v>
                </c:pt>
                <c:pt idx="311">
                  <c:v>279</c:v>
                </c:pt>
                <c:pt idx="312">
                  <c:v>781.2</c:v>
                </c:pt>
                <c:pt idx="313">
                  <c:v>223.2</c:v>
                </c:pt>
                <c:pt idx="314">
                  <c:v>372</c:v>
                </c:pt>
                <c:pt idx="315">
                  <c:v>651</c:v>
                </c:pt>
                <c:pt idx="316">
                  <c:v>223.2</c:v>
                </c:pt>
                <c:pt idx="317">
                  <c:v>1627.5</c:v>
                </c:pt>
                <c:pt idx="318">
                  <c:v>697.5</c:v>
                </c:pt>
                <c:pt idx="319">
                  <c:v>255.75</c:v>
                </c:pt>
                <c:pt idx="320">
                  <c:v>348.75</c:v>
                </c:pt>
                <c:pt idx="321">
                  <c:v>488.25</c:v>
                </c:pt>
                <c:pt idx="322">
                  <c:v>69.75</c:v>
                </c:pt>
                <c:pt idx="323">
                  <c:v>69.75</c:v>
                </c:pt>
                <c:pt idx="324">
                  <c:v>697.5</c:v>
                </c:pt>
                <c:pt idx="325">
                  <c:v>372</c:v>
                </c:pt>
                <c:pt idx="326">
                  <c:v>116.25</c:v>
                </c:pt>
                <c:pt idx="327">
                  <c:v>348.75</c:v>
                </c:pt>
                <c:pt idx="328">
                  <c:v>465</c:v>
                </c:pt>
                <c:pt idx="329">
                  <c:v>23.25</c:v>
                </c:pt>
                <c:pt idx="330">
                  <c:v>248</c:v>
                </c:pt>
                <c:pt idx="331">
                  <c:v>62</c:v>
                </c:pt>
                <c:pt idx="332">
                  <c:v>186</c:v>
                </c:pt>
                <c:pt idx="333">
                  <c:v>155</c:v>
                </c:pt>
                <c:pt idx="334">
                  <c:v>387.5</c:v>
                </c:pt>
                <c:pt idx="335">
                  <c:v>775</c:v>
                </c:pt>
                <c:pt idx="336">
                  <c:v>486.5</c:v>
                </c:pt>
                <c:pt idx="337">
                  <c:v>834</c:v>
                </c:pt>
                <c:pt idx="338">
                  <c:v>556</c:v>
                </c:pt>
                <c:pt idx="339">
                  <c:v>417</c:v>
                </c:pt>
                <c:pt idx="340">
                  <c:v>139</c:v>
                </c:pt>
                <c:pt idx="341">
                  <c:v>291.89999999999998</c:v>
                </c:pt>
                <c:pt idx="342">
                  <c:v>778.4</c:v>
                </c:pt>
                <c:pt idx="343">
                  <c:v>291.89999999999998</c:v>
                </c:pt>
                <c:pt idx="344">
                  <c:v>222.4</c:v>
                </c:pt>
                <c:pt idx="345">
                  <c:v>681.1</c:v>
                </c:pt>
                <c:pt idx="346">
                  <c:v>278</c:v>
                </c:pt>
                <c:pt idx="347">
                  <c:v>486.5</c:v>
                </c:pt>
                <c:pt idx="348">
                  <c:v>250.2</c:v>
                </c:pt>
                <c:pt idx="349">
                  <c:v>872.5</c:v>
                </c:pt>
                <c:pt idx="350">
                  <c:v>698</c:v>
                </c:pt>
                <c:pt idx="351">
                  <c:v>244.3</c:v>
                </c:pt>
                <c:pt idx="352">
                  <c:v>523.5</c:v>
                </c:pt>
                <c:pt idx="353">
                  <c:v>209.4</c:v>
                </c:pt>
                <c:pt idx="354">
                  <c:v>523.5</c:v>
                </c:pt>
                <c:pt idx="355">
                  <c:v>523.5</c:v>
                </c:pt>
                <c:pt idx="356">
                  <c:v>174.5</c:v>
                </c:pt>
                <c:pt idx="357">
                  <c:v>52.35</c:v>
                </c:pt>
                <c:pt idx="358">
                  <c:v>872.5</c:v>
                </c:pt>
                <c:pt idx="359">
                  <c:v>349</c:v>
                </c:pt>
                <c:pt idx="360">
                  <c:v>349</c:v>
                </c:pt>
                <c:pt idx="361">
                  <c:v>261.75</c:v>
                </c:pt>
                <c:pt idx="362">
                  <c:v>52.35</c:v>
                </c:pt>
                <c:pt idx="363">
                  <c:v>349</c:v>
                </c:pt>
                <c:pt idx="364">
                  <c:v>1134.25</c:v>
                </c:pt>
                <c:pt idx="365">
                  <c:v>872.5</c:v>
                </c:pt>
                <c:pt idx="366">
                  <c:v>209.4</c:v>
                </c:pt>
                <c:pt idx="367">
                  <c:v>523.5</c:v>
                </c:pt>
                <c:pt idx="368">
                  <c:v>261.75</c:v>
                </c:pt>
                <c:pt idx="369">
                  <c:v>104.7</c:v>
                </c:pt>
                <c:pt idx="370">
                  <c:v>418.8</c:v>
                </c:pt>
                <c:pt idx="371">
                  <c:v>523.5</c:v>
                </c:pt>
                <c:pt idx="372">
                  <c:v>488.6</c:v>
                </c:pt>
                <c:pt idx="373">
                  <c:v>959.75</c:v>
                </c:pt>
                <c:pt idx="374">
                  <c:v>628.20000000000005</c:v>
                </c:pt>
                <c:pt idx="375">
                  <c:v>52.35</c:v>
                </c:pt>
                <c:pt idx="376">
                  <c:v>523.5</c:v>
                </c:pt>
                <c:pt idx="377">
                  <c:v>244.3</c:v>
                </c:pt>
                <c:pt idx="378">
                  <c:v>34.9</c:v>
                </c:pt>
                <c:pt idx="379">
                  <c:v>936</c:v>
                </c:pt>
                <c:pt idx="380">
                  <c:v>468</c:v>
                </c:pt>
                <c:pt idx="381">
                  <c:v>468</c:v>
                </c:pt>
                <c:pt idx="382">
                  <c:v>1248</c:v>
                </c:pt>
                <c:pt idx="383">
                  <c:v>249.6</c:v>
                </c:pt>
                <c:pt idx="384">
                  <c:v>624</c:v>
                </c:pt>
                <c:pt idx="385">
                  <c:v>2184</c:v>
                </c:pt>
                <c:pt idx="386">
                  <c:v>1123.2</c:v>
                </c:pt>
                <c:pt idx="387">
                  <c:v>62.4</c:v>
                </c:pt>
                <c:pt idx="388">
                  <c:v>1404</c:v>
                </c:pt>
                <c:pt idx="389">
                  <c:v>1560</c:v>
                </c:pt>
                <c:pt idx="390">
                  <c:v>312</c:v>
                </c:pt>
                <c:pt idx="391">
                  <c:v>975</c:v>
                </c:pt>
                <c:pt idx="392">
                  <c:v>1560</c:v>
                </c:pt>
                <c:pt idx="393">
                  <c:v>312</c:v>
                </c:pt>
                <c:pt idx="394">
                  <c:v>624</c:v>
                </c:pt>
                <c:pt idx="395">
                  <c:v>702</c:v>
                </c:pt>
                <c:pt idx="396">
                  <c:v>3900</c:v>
                </c:pt>
                <c:pt idx="397">
                  <c:v>1170</c:v>
                </c:pt>
                <c:pt idx="398">
                  <c:v>780</c:v>
                </c:pt>
                <c:pt idx="399">
                  <c:v>312</c:v>
                </c:pt>
                <c:pt idx="400">
                  <c:v>1053</c:v>
                </c:pt>
                <c:pt idx="401">
                  <c:v>780</c:v>
                </c:pt>
                <c:pt idx="402">
                  <c:v>1287</c:v>
                </c:pt>
                <c:pt idx="403">
                  <c:v>1365</c:v>
                </c:pt>
                <c:pt idx="404">
                  <c:v>1560</c:v>
                </c:pt>
                <c:pt idx="405">
                  <c:v>234</c:v>
                </c:pt>
                <c:pt idx="406">
                  <c:v>1638</c:v>
                </c:pt>
                <c:pt idx="407">
                  <c:v>624</c:v>
                </c:pt>
                <c:pt idx="408">
                  <c:v>585</c:v>
                </c:pt>
                <c:pt idx="409">
                  <c:v>468</c:v>
                </c:pt>
                <c:pt idx="410">
                  <c:v>390</c:v>
                </c:pt>
                <c:pt idx="411">
                  <c:v>585</c:v>
                </c:pt>
                <c:pt idx="412">
                  <c:v>234</c:v>
                </c:pt>
                <c:pt idx="413">
                  <c:v>234</c:v>
                </c:pt>
                <c:pt idx="414">
                  <c:v>468</c:v>
                </c:pt>
                <c:pt idx="415">
                  <c:v>3003</c:v>
                </c:pt>
                <c:pt idx="416">
                  <c:v>600</c:v>
                </c:pt>
                <c:pt idx="417">
                  <c:v>1250</c:v>
                </c:pt>
                <c:pt idx="418">
                  <c:v>2000</c:v>
                </c:pt>
                <c:pt idx="419">
                  <c:v>1000</c:v>
                </c:pt>
                <c:pt idx="420">
                  <c:v>450</c:v>
                </c:pt>
                <c:pt idx="421">
                  <c:v>1500</c:v>
                </c:pt>
                <c:pt idx="422">
                  <c:v>1562.5</c:v>
                </c:pt>
                <c:pt idx="423">
                  <c:v>1125</c:v>
                </c:pt>
                <c:pt idx="424">
                  <c:v>2500</c:v>
                </c:pt>
                <c:pt idx="425">
                  <c:v>3125</c:v>
                </c:pt>
                <c:pt idx="426">
                  <c:v>500</c:v>
                </c:pt>
                <c:pt idx="427">
                  <c:v>250</c:v>
                </c:pt>
                <c:pt idx="428">
                  <c:v>1250</c:v>
                </c:pt>
                <c:pt idx="429">
                  <c:v>750</c:v>
                </c:pt>
                <c:pt idx="430">
                  <c:v>1500</c:v>
                </c:pt>
                <c:pt idx="431">
                  <c:v>1312.5</c:v>
                </c:pt>
                <c:pt idx="432">
                  <c:v>1875</c:v>
                </c:pt>
                <c:pt idx="433">
                  <c:v>1562.5</c:v>
                </c:pt>
                <c:pt idx="434">
                  <c:v>625</c:v>
                </c:pt>
                <c:pt idx="435">
                  <c:v>1250</c:v>
                </c:pt>
                <c:pt idx="436">
                  <c:v>1562.5</c:v>
                </c:pt>
                <c:pt idx="437">
                  <c:v>250</c:v>
                </c:pt>
                <c:pt idx="438">
                  <c:v>375</c:v>
                </c:pt>
                <c:pt idx="439">
                  <c:v>500</c:v>
                </c:pt>
                <c:pt idx="440">
                  <c:v>625</c:v>
                </c:pt>
                <c:pt idx="441">
                  <c:v>500</c:v>
                </c:pt>
                <c:pt idx="442">
                  <c:v>2187.5</c:v>
                </c:pt>
                <c:pt idx="443">
                  <c:v>7.3</c:v>
                </c:pt>
                <c:pt idx="444">
                  <c:v>131.4</c:v>
                </c:pt>
                <c:pt idx="445">
                  <c:v>109.5</c:v>
                </c:pt>
                <c:pt idx="446">
                  <c:v>73</c:v>
                </c:pt>
                <c:pt idx="447">
                  <c:v>584</c:v>
                </c:pt>
                <c:pt idx="448">
                  <c:v>131.4</c:v>
                </c:pt>
                <c:pt idx="449">
                  <c:v>146</c:v>
                </c:pt>
                <c:pt idx="450">
                  <c:v>29.2</c:v>
                </c:pt>
                <c:pt idx="451">
                  <c:v>109.5</c:v>
                </c:pt>
                <c:pt idx="452">
                  <c:v>87.6</c:v>
                </c:pt>
                <c:pt idx="453">
                  <c:v>292</c:v>
                </c:pt>
                <c:pt idx="454">
                  <c:v>153.30000000000001</c:v>
                </c:pt>
                <c:pt idx="455">
                  <c:v>36.5</c:v>
                </c:pt>
                <c:pt idx="456">
                  <c:v>92</c:v>
                </c:pt>
                <c:pt idx="457">
                  <c:v>322</c:v>
                </c:pt>
                <c:pt idx="458">
                  <c:v>46</c:v>
                </c:pt>
                <c:pt idx="459">
                  <c:v>138</c:v>
                </c:pt>
                <c:pt idx="460">
                  <c:v>276</c:v>
                </c:pt>
                <c:pt idx="461">
                  <c:v>110.4</c:v>
                </c:pt>
                <c:pt idx="462">
                  <c:v>64.400000000000006</c:v>
                </c:pt>
                <c:pt idx="463">
                  <c:v>276</c:v>
                </c:pt>
                <c:pt idx="464">
                  <c:v>64.400000000000006</c:v>
                </c:pt>
                <c:pt idx="465">
                  <c:v>46</c:v>
                </c:pt>
                <c:pt idx="466">
                  <c:v>110.4</c:v>
                </c:pt>
                <c:pt idx="467">
                  <c:v>460</c:v>
                </c:pt>
                <c:pt idx="468">
                  <c:v>220.8</c:v>
                </c:pt>
                <c:pt idx="469">
                  <c:v>138</c:v>
                </c:pt>
                <c:pt idx="470">
                  <c:v>18.399999999999999</c:v>
                </c:pt>
                <c:pt idx="471">
                  <c:v>110.4</c:v>
                </c:pt>
                <c:pt idx="472">
                  <c:v>230</c:v>
                </c:pt>
                <c:pt idx="473">
                  <c:v>110.4</c:v>
                </c:pt>
                <c:pt idx="474">
                  <c:v>64.400000000000006</c:v>
                </c:pt>
                <c:pt idx="475">
                  <c:v>110.4</c:v>
                </c:pt>
                <c:pt idx="476">
                  <c:v>460</c:v>
                </c:pt>
                <c:pt idx="477">
                  <c:v>322</c:v>
                </c:pt>
                <c:pt idx="478">
                  <c:v>386.4</c:v>
                </c:pt>
                <c:pt idx="479">
                  <c:v>92</c:v>
                </c:pt>
                <c:pt idx="480">
                  <c:v>2592</c:v>
                </c:pt>
                <c:pt idx="481">
                  <c:v>388.8</c:v>
                </c:pt>
                <c:pt idx="482">
                  <c:v>1296</c:v>
                </c:pt>
                <c:pt idx="483">
                  <c:v>777.6</c:v>
                </c:pt>
                <c:pt idx="484">
                  <c:v>1814.4</c:v>
                </c:pt>
                <c:pt idx="485">
                  <c:v>3159</c:v>
                </c:pt>
                <c:pt idx="486">
                  <c:v>1215</c:v>
                </c:pt>
                <c:pt idx="487">
                  <c:v>1701</c:v>
                </c:pt>
                <c:pt idx="488">
                  <c:v>1701</c:v>
                </c:pt>
                <c:pt idx="489">
                  <c:v>405</c:v>
                </c:pt>
                <c:pt idx="490">
                  <c:v>1620</c:v>
                </c:pt>
                <c:pt idx="491">
                  <c:v>405</c:v>
                </c:pt>
                <c:pt idx="492">
                  <c:v>4050</c:v>
                </c:pt>
                <c:pt idx="493">
                  <c:v>1215</c:v>
                </c:pt>
                <c:pt idx="494">
                  <c:v>1215</c:v>
                </c:pt>
                <c:pt idx="495">
                  <c:v>81</c:v>
                </c:pt>
                <c:pt idx="496">
                  <c:v>80</c:v>
                </c:pt>
                <c:pt idx="497">
                  <c:v>160</c:v>
                </c:pt>
                <c:pt idx="498">
                  <c:v>80</c:v>
                </c:pt>
                <c:pt idx="499">
                  <c:v>40</c:v>
                </c:pt>
                <c:pt idx="500">
                  <c:v>80</c:v>
                </c:pt>
                <c:pt idx="501">
                  <c:v>240</c:v>
                </c:pt>
                <c:pt idx="502">
                  <c:v>96</c:v>
                </c:pt>
                <c:pt idx="503">
                  <c:v>400</c:v>
                </c:pt>
                <c:pt idx="504">
                  <c:v>320</c:v>
                </c:pt>
                <c:pt idx="505">
                  <c:v>320</c:v>
                </c:pt>
                <c:pt idx="506">
                  <c:v>168</c:v>
                </c:pt>
                <c:pt idx="507">
                  <c:v>112</c:v>
                </c:pt>
                <c:pt idx="508">
                  <c:v>120</c:v>
                </c:pt>
                <c:pt idx="509">
                  <c:v>400</c:v>
                </c:pt>
                <c:pt idx="510">
                  <c:v>150</c:v>
                </c:pt>
                <c:pt idx="511">
                  <c:v>60</c:v>
                </c:pt>
                <c:pt idx="512">
                  <c:v>60</c:v>
                </c:pt>
                <c:pt idx="513">
                  <c:v>80</c:v>
                </c:pt>
                <c:pt idx="514">
                  <c:v>420</c:v>
                </c:pt>
                <c:pt idx="515">
                  <c:v>250</c:v>
                </c:pt>
                <c:pt idx="516">
                  <c:v>300</c:v>
                </c:pt>
                <c:pt idx="517">
                  <c:v>600</c:v>
                </c:pt>
                <c:pt idx="518">
                  <c:v>120</c:v>
                </c:pt>
                <c:pt idx="519">
                  <c:v>50</c:v>
                </c:pt>
                <c:pt idx="520">
                  <c:v>320</c:v>
                </c:pt>
                <c:pt idx="521">
                  <c:v>300</c:v>
                </c:pt>
                <c:pt idx="522">
                  <c:v>400</c:v>
                </c:pt>
                <c:pt idx="523">
                  <c:v>400</c:v>
                </c:pt>
                <c:pt idx="524">
                  <c:v>400</c:v>
                </c:pt>
                <c:pt idx="525">
                  <c:v>200</c:v>
                </c:pt>
                <c:pt idx="526">
                  <c:v>400</c:v>
                </c:pt>
                <c:pt idx="527">
                  <c:v>600</c:v>
                </c:pt>
                <c:pt idx="528">
                  <c:v>360</c:v>
                </c:pt>
                <c:pt idx="529">
                  <c:v>120</c:v>
                </c:pt>
                <c:pt idx="530">
                  <c:v>400</c:v>
                </c:pt>
                <c:pt idx="531">
                  <c:v>650</c:v>
                </c:pt>
                <c:pt idx="532">
                  <c:v>150</c:v>
                </c:pt>
                <c:pt idx="533">
                  <c:v>200</c:v>
                </c:pt>
                <c:pt idx="534">
                  <c:v>30</c:v>
                </c:pt>
                <c:pt idx="535">
                  <c:v>100.8</c:v>
                </c:pt>
                <c:pt idx="536">
                  <c:v>201.6</c:v>
                </c:pt>
                <c:pt idx="537">
                  <c:v>504</c:v>
                </c:pt>
                <c:pt idx="538">
                  <c:v>1008</c:v>
                </c:pt>
                <c:pt idx="539">
                  <c:v>840</c:v>
                </c:pt>
                <c:pt idx="540">
                  <c:v>840</c:v>
                </c:pt>
                <c:pt idx="541">
                  <c:v>315</c:v>
                </c:pt>
                <c:pt idx="542">
                  <c:v>420</c:v>
                </c:pt>
                <c:pt idx="543">
                  <c:v>126</c:v>
                </c:pt>
                <c:pt idx="544">
                  <c:v>84</c:v>
                </c:pt>
                <c:pt idx="545">
                  <c:v>1092</c:v>
                </c:pt>
                <c:pt idx="546">
                  <c:v>735</c:v>
                </c:pt>
                <c:pt idx="547">
                  <c:v>441</c:v>
                </c:pt>
                <c:pt idx="548">
                  <c:v>525</c:v>
                </c:pt>
                <c:pt idx="549">
                  <c:v>288</c:v>
                </c:pt>
                <c:pt idx="550">
                  <c:v>180</c:v>
                </c:pt>
                <c:pt idx="551">
                  <c:v>288</c:v>
                </c:pt>
                <c:pt idx="552">
                  <c:v>432</c:v>
                </c:pt>
                <c:pt idx="553">
                  <c:v>151.19999999999999</c:v>
                </c:pt>
                <c:pt idx="554">
                  <c:v>108</c:v>
                </c:pt>
                <c:pt idx="555">
                  <c:v>72</c:v>
                </c:pt>
                <c:pt idx="556">
                  <c:v>630</c:v>
                </c:pt>
                <c:pt idx="557">
                  <c:v>180</c:v>
                </c:pt>
                <c:pt idx="558">
                  <c:v>90</c:v>
                </c:pt>
                <c:pt idx="559">
                  <c:v>288</c:v>
                </c:pt>
                <c:pt idx="560">
                  <c:v>45</c:v>
                </c:pt>
                <c:pt idx="561">
                  <c:v>396</c:v>
                </c:pt>
                <c:pt idx="562">
                  <c:v>162</c:v>
                </c:pt>
                <c:pt idx="563">
                  <c:v>630</c:v>
                </c:pt>
                <c:pt idx="564">
                  <c:v>450</c:v>
                </c:pt>
                <c:pt idx="565">
                  <c:v>270</c:v>
                </c:pt>
                <c:pt idx="566">
                  <c:v>72</c:v>
                </c:pt>
                <c:pt idx="567">
                  <c:v>90</c:v>
                </c:pt>
                <c:pt idx="568">
                  <c:v>18</c:v>
                </c:pt>
                <c:pt idx="569">
                  <c:v>54</c:v>
                </c:pt>
                <c:pt idx="570">
                  <c:v>100.8</c:v>
                </c:pt>
                <c:pt idx="571">
                  <c:v>43.2</c:v>
                </c:pt>
                <c:pt idx="572">
                  <c:v>43.2</c:v>
                </c:pt>
                <c:pt idx="573">
                  <c:v>21.6</c:v>
                </c:pt>
                <c:pt idx="574">
                  <c:v>36</c:v>
                </c:pt>
                <c:pt idx="575">
                  <c:v>36</c:v>
                </c:pt>
                <c:pt idx="576">
                  <c:v>90</c:v>
                </c:pt>
                <c:pt idx="577">
                  <c:v>36</c:v>
                </c:pt>
                <c:pt idx="578">
                  <c:v>54</c:v>
                </c:pt>
                <c:pt idx="579">
                  <c:v>54</c:v>
                </c:pt>
                <c:pt idx="580">
                  <c:v>72</c:v>
                </c:pt>
                <c:pt idx="581">
                  <c:v>90</c:v>
                </c:pt>
                <c:pt idx="582">
                  <c:v>100.8</c:v>
                </c:pt>
                <c:pt idx="583">
                  <c:v>288</c:v>
                </c:pt>
                <c:pt idx="584">
                  <c:v>63</c:v>
                </c:pt>
                <c:pt idx="585">
                  <c:v>45</c:v>
                </c:pt>
                <c:pt idx="586">
                  <c:v>22.5</c:v>
                </c:pt>
                <c:pt idx="587">
                  <c:v>36</c:v>
                </c:pt>
                <c:pt idx="588">
                  <c:v>157.5</c:v>
                </c:pt>
                <c:pt idx="589">
                  <c:v>81</c:v>
                </c:pt>
                <c:pt idx="590">
                  <c:v>112.5</c:v>
                </c:pt>
                <c:pt idx="591">
                  <c:v>157.5</c:v>
                </c:pt>
                <c:pt idx="592">
                  <c:v>22.5</c:v>
                </c:pt>
                <c:pt idx="593">
                  <c:v>13.5</c:v>
                </c:pt>
                <c:pt idx="594">
                  <c:v>67.5</c:v>
                </c:pt>
                <c:pt idx="595">
                  <c:v>90</c:v>
                </c:pt>
                <c:pt idx="596">
                  <c:v>157.5</c:v>
                </c:pt>
                <c:pt idx="597">
                  <c:v>90</c:v>
                </c:pt>
                <c:pt idx="598">
                  <c:v>90</c:v>
                </c:pt>
                <c:pt idx="599">
                  <c:v>180</c:v>
                </c:pt>
                <c:pt idx="600">
                  <c:v>27</c:v>
                </c:pt>
                <c:pt idx="601">
                  <c:v>36</c:v>
                </c:pt>
                <c:pt idx="602">
                  <c:v>54</c:v>
                </c:pt>
                <c:pt idx="603">
                  <c:v>45</c:v>
                </c:pt>
                <c:pt idx="604">
                  <c:v>495</c:v>
                </c:pt>
                <c:pt idx="605">
                  <c:v>157.5</c:v>
                </c:pt>
                <c:pt idx="606">
                  <c:v>112.5</c:v>
                </c:pt>
                <c:pt idx="607">
                  <c:v>45</c:v>
                </c:pt>
                <c:pt idx="608">
                  <c:v>135</c:v>
                </c:pt>
                <c:pt idx="609">
                  <c:v>360</c:v>
                </c:pt>
                <c:pt idx="610">
                  <c:v>90</c:v>
                </c:pt>
                <c:pt idx="611">
                  <c:v>54</c:v>
                </c:pt>
                <c:pt idx="612">
                  <c:v>135</c:v>
                </c:pt>
                <c:pt idx="613">
                  <c:v>54</c:v>
                </c:pt>
                <c:pt idx="614">
                  <c:v>45</c:v>
                </c:pt>
                <c:pt idx="615">
                  <c:v>135</c:v>
                </c:pt>
                <c:pt idx="616">
                  <c:v>94.5</c:v>
                </c:pt>
                <c:pt idx="617">
                  <c:v>45</c:v>
                </c:pt>
                <c:pt idx="618">
                  <c:v>67.5</c:v>
                </c:pt>
                <c:pt idx="619">
                  <c:v>90</c:v>
                </c:pt>
                <c:pt idx="620">
                  <c:v>44.8</c:v>
                </c:pt>
                <c:pt idx="621">
                  <c:v>112</c:v>
                </c:pt>
                <c:pt idx="622">
                  <c:v>560</c:v>
                </c:pt>
                <c:pt idx="623">
                  <c:v>78.400000000000006</c:v>
                </c:pt>
                <c:pt idx="624">
                  <c:v>134.4</c:v>
                </c:pt>
                <c:pt idx="625">
                  <c:v>672</c:v>
                </c:pt>
                <c:pt idx="626">
                  <c:v>252</c:v>
                </c:pt>
                <c:pt idx="627">
                  <c:v>168</c:v>
                </c:pt>
                <c:pt idx="628">
                  <c:v>490</c:v>
                </c:pt>
                <c:pt idx="629">
                  <c:v>210</c:v>
                </c:pt>
                <c:pt idx="630">
                  <c:v>70</c:v>
                </c:pt>
                <c:pt idx="631">
                  <c:v>140</c:v>
                </c:pt>
                <c:pt idx="632">
                  <c:v>84</c:v>
                </c:pt>
                <c:pt idx="633">
                  <c:v>280</c:v>
                </c:pt>
                <c:pt idx="634">
                  <c:v>140</c:v>
                </c:pt>
                <c:pt idx="635">
                  <c:v>70</c:v>
                </c:pt>
                <c:pt idx="636">
                  <c:v>336</c:v>
                </c:pt>
                <c:pt idx="637">
                  <c:v>210</c:v>
                </c:pt>
                <c:pt idx="638">
                  <c:v>1245</c:v>
                </c:pt>
                <c:pt idx="639">
                  <c:v>597.6</c:v>
                </c:pt>
                <c:pt idx="640">
                  <c:v>398.4</c:v>
                </c:pt>
                <c:pt idx="641">
                  <c:v>1743</c:v>
                </c:pt>
                <c:pt idx="642">
                  <c:v>747</c:v>
                </c:pt>
                <c:pt idx="643">
                  <c:v>747</c:v>
                </c:pt>
                <c:pt idx="644">
                  <c:v>49.8</c:v>
                </c:pt>
                <c:pt idx="645">
                  <c:v>249</c:v>
                </c:pt>
                <c:pt idx="646">
                  <c:v>373.5</c:v>
                </c:pt>
                <c:pt idx="647">
                  <c:v>149.4</c:v>
                </c:pt>
                <c:pt idx="648">
                  <c:v>747</c:v>
                </c:pt>
                <c:pt idx="649">
                  <c:v>747</c:v>
                </c:pt>
                <c:pt idx="650">
                  <c:v>1249.2</c:v>
                </c:pt>
                <c:pt idx="651">
                  <c:v>187.38</c:v>
                </c:pt>
                <c:pt idx="652">
                  <c:v>156.15</c:v>
                </c:pt>
                <c:pt idx="653">
                  <c:v>1093.05</c:v>
                </c:pt>
                <c:pt idx="654">
                  <c:v>936.9</c:v>
                </c:pt>
                <c:pt idx="655">
                  <c:v>468.45</c:v>
                </c:pt>
                <c:pt idx="656">
                  <c:v>936.9</c:v>
                </c:pt>
                <c:pt idx="657">
                  <c:v>468.45</c:v>
                </c:pt>
                <c:pt idx="658">
                  <c:v>374.76</c:v>
                </c:pt>
                <c:pt idx="659">
                  <c:v>624.6</c:v>
                </c:pt>
                <c:pt idx="660">
                  <c:v>655.83</c:v>
                </c:pt>
                <c:pt idx="661">
                  <c:v>1249.2</c:v>
                </c:pt>
                <c:pt idx="662">
                  <c:v>374.76</c:v>
                </c:pt>
                <c:pt idx="663">
                  <c:v>562.14</c:v>
                </c:pt>
                <c:pt idx="664">
                  <c:v>1093.05</c:v>
                </c:pt>
                <c:pt idx="665">
                  <c:v>624.6</c:v>
                </c:pt>
                <c:pt idx="666">
                  <c:v>156.15</c:v>
                </c:pt>
                <c:pt idx="667">
                  <c:v>187.38</c:v>
                </c:pt>
                <c:pt idx="668">
                  <c:v>1967.49</c:v>
                </c:pt>
                <c:pt idx="669">
                  <c:v>374.76</c:v>
                </c:pt>
                <c:pt idx="670">
                  <c:v>877.5</c:v>
                </c:pt>
                <c:pt idx="671">
                  <c:v>526.5</c:v>
                </c:pt>
                <c:pt idx="672">
                  <c:v>1755</c:v>
                </c:pt>
                <c:pt idx="673">
                  <c:v>5268</c:v>
                </c:pt>
                <c:pt idx="674">
                  <c:v>2195</c:v>
                </c:pt>
                <c:pt idx="675">
                  <c:v>1756</c:v>
                </c:pt>
                <c:pt idx="676">
                  <c:v>439</c:v>
                </c:pt>
                <c:pt idx="677">
                  <c:v>1097.5</c:v>
                </c:pt>
                <c:pt idx="678">
                  <c:v>1317</c:v>
                </c:pt>
                <c:pt idx="679">
                  <c:v>728</c:v>
                </c:pt>
                <c:pt idx="680">
                  <c:v>1019.2</c:v>
                </c:pt>
                <c:pt idx="681">
                  <c:v>145.6</c:v>
                </c:pt>
                <c:pt idx="682">
                  <c:v>509.6</c:v>
                </c:pt>
                <c:pt idx="683">
                  <c:v>1092</c:v>
                </c:pt>
                <c:pt idx="684">
                  <c:v>473.2</c:v>
                </c:pt>
                <c:pt idx="685">
                  <c:v>728</c:v>
                </c:pt>
                <c:pt idx="686">
                  <c:v>218.4</c:v>
                </c:pt>
                <c:pt idx="687">
                  <c:v>1528.8</c:v>
                </c:pt>
                <c:pt idx="688">
                  <c:v>436.8</c:v>
                </c:pt>
                <c:pt idx="689">
                  <c:v>546</c:v>
                </c:pt>
                <c:pt idx="690">
                  <c:v>1092</c:v>
                </c:pt>
                <c:pt idx="691">
                  <c:v>655.20000000000005</c:v>
                </c:pt>
                <c:pt idx="692">
                  <c:v>912</c:v>
                </c:pt>
                <c:pt idx="693">
                  <c:v>364.8</c:v>
                </c:pt>
                <c:pt idx="694">
                  <c:v>136.80000000000001</c:v>
                </c:pt>
                <c:pt idx="695">
                  <c:v>1596</c:v>
                </c:pt>
                <c:pt idx="696">
                  <c:v>319.2</c:v>
                </c:pt>
                <c:pt idx="697">
                  <c:v>456</c:v>
                </c:pt>
                <c:pt idx="698">
                  <c:v>684</c:v>
                </c:pt>
                <c:pt idx="699">
                  <c:v>912</c:v>
                </c:pt>
                <c:pt idx="700">
                  <c:v>2736</c:v>
                </c:pt>
                <c:pt idx="701">
                  <c:v>912</c:v>
                </c:pt>
                <c:pt idx="702">
                  <c:v>228</c:v>
                </c:pt>
                <c:pt idx="703">
                  <c:v>1094.4000000000001</c:v>
                </c:pt>
                <c:pt idx="704">
                  <c:v>136.80000000000001</c:v>
                </c:pt>
                <c:pt idx="705">
                  <c:v>1368</c:v>
                </c:pt>
                <c:pt idx="706">
                  <c:v>364.8</c:v>
                </c:pt>
                <c:pt idx="707">
                  <c:v>91.2</c:v>
                </c:pt>
                <c:pt idx="708">
                  <c:v>912</c:v>
                </c:pt>
                <c:pt idx="709">
                  <c:v>3192</c:v>
                </c:pt>
                <c:pt idx="710">
                  <c:v>912</c:v>
                </c:pt>
                <c:pt idx="711">
                  <c:v>364.8</c:v>
                </c:pt>
                <c:pt idx="712">
                  <c:v>990</c:v>
                </c:pt>
                <c:pt idx="713">
                  <c:v>1485</c:v>
                </c:pt>
                <c:pt idx="714">
                  <c:v>2475</c:v>
                </c:pt>
                <c:pt idx="715">
                  <c:v>396</c:v>
                </c:pt>
                <c:pt idx="716">
                  <c:v>3465</c:v>
                </c:pt>
                <c:pt idx="717">
                  <c:v>1980</c:v>
                </c:pt>
                <c:pt idx="718">
                  <c:v>1386</c:v>
                </c:pt>
                <c:pt idx="719">
                  <c:v>2079</c:v>
                </c:pt>
                <c:pt idx="720">
                  <c:v>2376</c:v>
                </c:pt>
                <c:pt idx="721">
                  <c:v>1782</c:v>
                </c:pt>
                <c:pt idx="722">
                  <c:v>4456.4399999999996</c:v>
                </c:pt>
                <c:pt idx="723">
                  <c:v>1237.9000000000001</c:v>
                </c:pt>
                <c:pt idx="724">
                  <c:v>742.74</c:v>
                </c:pt>
                <c:pt idx="725">
                  <c:v>2475.8000000000002</c:v>
                </c:pt>
                <c:pt idx="726">
                  <c:v>4456.4399999999996</c:v>
                </c:pt>
                <c:pt idx="727">
                  <c:v>1237.9000000000001</c:v>
                </c:pt>
                <c:pt idx="728">
                  <c:v>4951.6000000000004</c:v>
                </c:pt>
                <c:pt idx="729">
                  <c:v>1485.48</c:v>
                </c:pt>
                <c:pt idx="730">
                  <c:v>2228.2199999999998</c:v>
                </c:pt>
                <c:pt idx="731">
                  <c:v>2475.8000000000002</c:v>
                </c:pt>
                <c:pt idx="732">
                  <c:v>1733.06</c:v>
                </c:pt>
                <c:pt idx="733">
                  <c:v>2475.8000000000002</c:v>
                </c:pt>
                <c:pt idx="734">
                  <c:v>990.32</c:v>
                </c:pt>
                <c:pt idx="735">
                  <c:v>1237.9000000000001</c:v>
                </c:pt>
                <c:pt idx="736">
                  <c:v>2970.96</c:v>
                </c:pt>
                <c:pt idx="737">
                  <c:v>9903.2000000000007</c:v>
                </c:pt>
                <c:pt idx="738">
                  <c:v>7427.4</c:v>
                </c:pt>
                <c:pt idx="739">
                  <c:v>1733.06</c:v>
                </c:pt>
                <c:pt idx="740">
                  <c:v>6189.5</c:v>
                </c:pt>
                <c:pt idx="741">
                  <c:v>247.58</c:v>
                </c:pt>
                <c:pt idx="742">
                  <c:v>1237.9000000000001</c:v>
                </c:pt>
                <c:pt idx="743">
                  <c:v>7427.4</c:v>
                </c:pt>
                <c:pt idx="744">
                  <c:v>1242</c:v>
                </c:pt>
                <c:pt idx="745">
                  <c:v>124.2</c:v>
                </c:pt>
                <c:pt idx="746">
                  <c:v>207</c:v>
                </c:pt>
                <c:pt idx="747">
                  <c:v>724.5</c:v>
                </c:pt>
                <c:pt idx="748">
                  <c:v>165.6</c:v>
                </c:pt>
                <c:pt idx="749">
                  <c:v>310.5</c:v>
                </c:pt>
                <c:pt idx="750">
                  <c:v>372.6</c:v>
                </c:pt>
                <c:pt idx="751">
                  <c:v>372.6</c:v>
                </c:pt>
                <c:pt idx="752">
                  <c:v>579.6</c:v>
                </c:pt>
                <c:pt idx="753">
                  <c:v>165.6</c:v>
                </c:pt>
                <c:pt idx="754">
                  <c:v>517.79999999999995</c:v>
                </c:pt>
                <c:pt idx="755">
                  <c:v>258.89999999999998</c:v>
                </c:pt>
                <c:pt idx="756">
                  <c:v>388.35</c:v>
                </c:pt>
                <c:pt idx="757">
                  <c:v>258.89999999999998</c:v>
                </c:pt>
                <c:pt idx="758">
                  <c:v>517.79999999999995</c:v>
                </c:pt>
                <c:pt idx="759">
                  <c:v>776.7</c:v>
                </c:pt>
                <c:pt idx="760">
                  <c:v>51.78</c:v>
                </c:pt>
                <c:pt idx="761">
                  <c:v>77.67</c:v>
                </c:pt>
                <c:pt idx="762">
                  <c:v>388.35</c:v>
                </c:pt>
                <c:pt idx="763">
                  <c:v>388.35</c:v>
                </c:pt>
                <c:pt idx="764">
                  <c:v>776.7</c:v>
                </c:pt>
                <c:pt idx="765">
                  <c:v>388.35</c:v>
                </c:pt>
                <c:pt idx="766">
                  <c:v>647.25</c:v>
                </c:pt>
                <c:pt idx="767">
                  <c:v>517.79999999999995</c:v>
                </c:pt>
                <c:pt idx="768">
                  <c:v>1035.5999999999999</c:v>
                </c:pt>
                <c:pt idx="769">
                  <c:v>388.35</c:v>
                </c:pt>
                <c:pt idx="770">
                  <c:v>906.15</c:v>
                </c:pt>
                <c:pt idx="771">
                  <c:v>932.04</c:v>
                </c:pt>
                <c:pt idx="772">
                  <c:v>25.89</c:v>
                </c:pt>
                <c:pt idx="773">
                  <c:v>776.7</c:v>
                </c:pt>
                <c:pt idx="774">
                  <c:v>388.35</c:v>
                </c:pt>
                <c:pt idx="775">
                  <c:v>103.56</c:v>
                </c:pt>
                <c:pt idx="776">
                  <c:v>200</c:v>
                </c:pt>
                <c:pt idx="777">
                  <c:v>400</c:v>
                </c:pt>
                <c:pt idx="778">
                  <c:v>150</c:v>
                </c:pt>
                <c:pt idx="779">
                  <c:v>40</c:v>
                </c:pt>
                <c:pt idx="780">
                  <c:v>250</c:v>
                </c:pt>
                <c:pt idx="781">
                  <c:v>560</c:v>
                </c:pt>
                <c:pt idx="782">
                  <c:v>300</c:v>
                </c:pt>
                <c:pt idx="783">
                  <c:v>700</c:v>
                </c:pt>
                <c:pt idx="784">
                  <c:v>200</c:v>
                </c:pt>
                <c:pt idx="785">
                  <c:v>300</c:v>
                </c:pt>
                <c:pt idx="786">
                  <c:v>420</c:v>
                </c:pt>
                <c:pt idx="787">
                  <c:v>600</c:v>
                </c:pt>
                <c:pt idx="788">
                  <c:v>320</c:v>
                </c:pt>
                <c:pt idx="789">
                  <c:v>140</c:v>
                </c:pt>
                <c:pt idx="790">
                  <c:v>30</c:v>
                </c:pt>
                <c:pt idx="791">
                  <c:v>350</c:v>
                </c:pt>
                <c:pt idx="792">
                  <c:v>200</c:v>
                </c:pt>
                <c:pt idx="793">
                  <c:v>250</c:v>
                </c:pt>
                <c:pt idx="794">
                  <c:v>375</c:v>
                </c:pt>
                <c:pt idx="795">
                  <c:v>687.5</c:v>
                </c:pt>
                <c:pt idx="796">
                  <c:v>375</c:v>
                </c:pt>
                <c:pt idx="797">
                  <c:v>75</c:v>
                </c:pt>
                <c:pt idx="798">
                  <c:v>750</c:v>
                </c:pt>
                <c:pt idx="799">
                  <c:v>437.5</c:v>
                </c:pt>
                <c:pt idx="800">
                  <c:v>250</c:v>
                </c:pt>
                <c:pt idx="801">
                  <c:v>625</c:v>
                </c:pt>
                <c:pt idx="802">
                  <c:v>250</c:v>
                </c:pt>
                <c:pt idx="803">
                  <c:v>100</c:v>
                </c:pt>
                <c:pt idx="804">
                  <c:v>250</c:v>
                </c:pt>
                <c:pt idx="805">
                  <c:v>250</c:v>
                </c:pt>
                <c:pt idx="806">
                  <c:v>625</c:v>
                </c:pt>
                <c:pt idx="807">
                  <c:v>37.5</c:v>
                </c:pt>
                <c:pt idx="808">
                  <c:v>100</c:v>
                </c:pt>
                <c:pt idx="809">
                  <c:v>625</c:v>
                </c:pt>
                <c:pt idx="810">
                  <c:v>875</c:v>
                </c:pt>
                <c:pt idx="811">
                  <c:v>25</c:v>
                </c:pt>
                <c:pt idx="812">
                  <c:v>200</c:v>
                </c:pt>
                <c:pt idx="813">
                  <c:v>12.5</c:v>
                </c:pt>
                <c:pt idx="814">
                  <c:v>125</c:v>
                </c:pt>
                <c:pt idx="815">
                  <c:v>200</c:v>
                </c:pt>
                <c:pt idx="816">
                  <c:v>437.5</c:v>
                </c:pt>
                <c:pt idx="817">
                  <c:v>112.5</c:v>
                </c:pt>
                <c:pt idx="818">
                  <c:v>175</c:v>
                </c:pt>
                <c:pt idx="819">
                  <c:v>437.5</c:v>
                </c:pt>
                <c:pt idx="820">
                  <c:v>550</c:v>
                </c:pt>
                <c:pt idx="821">
                  <c:v>125</c:v>
                </c:pt>
                <c:pt idx="822">
                  <c:v>625</c:v>
                </c:pt>
                <c:pt idx="823">
                  <c:v>312.5</c:v>
                </c:pt>
                <c:pt idx="824">
                  <c:v>300</c:v>
                </c:pt>
                <c:pt idx="825">
                  <c:v>187.5</c:v>
                </c:pt>
                <c:pt idx="826">
                  <c:v>250</c:v>
                </c:pt>
                <c:pt idx="827">
                  <c:v>153.6</c:v>
                </c:pt>
                <c:pt idx="828">
                  <c:v>1024</c:v>
                </c:pt>
                <c:pt idx="829">
                  <c:v>153.6</c:v>
                </c:pt>
                <c:pt idx="830">
                  <c:v>1600</c:v>
                </c:pt>
                <c:pt idx="831">
                  <c:v>768</c:v>
                </c:pt>
                <c:pt idx="832">
                  <c:v>320</c:v>
                </c:pt>
                <c:pt idx="833">
                  <c:v>128</c:v>
                </c:pt>
                <c:pt idx="834">
                  <c:v>320</c:v>
                </c:pt>
                <c:pt idx="835">
                  <c:v>640</c:v>
                </c:pt>
                <c:pt idx="836">
                  <c:v>192</c:v>
                </c:pt>
                <c:pt idx="837">
                  <c:v>1120</c:v>
                </c:pt>
                <c:pt idx="838">
                  <c:v>1600</c:v>
                </c:pt>
                <c:pt idx="839">
                  <c:v>480</c:v>
                </c:pt>
                <c:pt idx="840">
                  <c:v>640</c:v>
                </c:pt>
                <c:pt idx="841">
                  <c:v>32</c:v>
                </c:pt>
                <c:pt idx="842">
                  <c:v>50</c:v>
                </c:pt>
                <c:pt idx="843">
                  <c:v>120</c:v>
                </c:pt>
                <c:pt idx="844">
                  <c:v>48</c:v>
                </c:pt>
                <c:pt idx="845">
                  <c:v>40</c:v>
                </c:pt>
                <c:pt idx="846">
                  <c:v>16</c:v>
                </c:pt>
                <c:pt idx="847">
                  <c:v>120</c:v>
                </c:pt>
                <c:pt idx="848">
                  <c:v>98</c:v>
                </c:pt>
                <c:pt idx="849">
                  <c:v>100</c:v>
                </c:pt>
                <c:pt idx="850">
                  <c:v>40</c:v>
                </c:pt>
                <c:pt idx="851">
                  <c:v>40</c:v>
                </c:pt>
                <c:pt idx="852">
                  <c:v>24</c:v>
                </c:pt>
                <c:pt idx="853">
                  <c:v>40</c:v>
                </c:pt>
                <c:pt idx="854">
                  <c:v>20</c:v>
                </c:pt>
                <c:pt idx="855">
                  <c:v>75</c:v>
                </c:pt>
                <c:pt idx="856">
                  <c:v>37.5</c:v>
                </c:pt>
                <c:pt idx="857">
                  <c:v>50</c:v>
                </c:pt>
                <c:pt idx="858">
                  <c:v>35</c:v>
                </c:pt>
                <c:pt idx="859">
                  <c:v>35</c:v>
                </c:pt>
                <c:pt idx="860">
                  <c:v>50</c:v>
                </c:pt>
                <c:pt idx="861">
                  <c:v>20</c:v>
                </c:pt>
                <c:pt idx="862">
                  <c:v>75</c:v>
                </c:pt>
                <c:pt idx="863">
                  <c:v>75</c:v>
                </c:pt>
                <c:pt idx="864">
                  <c:v>40</c:v>
                </c:pt>
                <c:pt idx="865">
                  <c:v>10</c:v>
                </c:pt>
                <c:pt idx="866">
                  <c:v>87.5</c:v>
                </c:pt>
                <c:pt idx="867">
                  <c:v>100</c:v>
                </c:pt>
                <c:pt idx="868">
                  <c:v>75</c:v>
                </c:pt>
                <c:pt idx="869">
                  <c:v>37.5</c:v>
                </c:pt>
                <c:pt idx="870">
                  <c:v>17.5</c:v>
                </c:pt>
                <c:pt idx="871">
                  <c:v>75</c:v>
                </c:pt>
                <c:pt idx="872">
                  <c:v>37.5</c:v>
                </c:pt>
                <c:pt idx="873">
                  <c:v>25</c:v>
                </c:pt>
                <c:pt idx="874">
                  <c:v>224</c:v>
                </c:pt>
                <c:pt idx="875">
                  <c:v>156.80000000000001</c:v>
                </c:pt>
                <c:pt idx="876">
                  <c:v>112</c:v>
                </c:pt>
                <c:pt idx="877">
                  <c:v>403.2</c:v>
                </c:pt>
                <c:pt idx="878">
                  <c:v>112</c:v>
                </c:pt>
                <c:pt idx="879">
                  <c:v>224</c:v>
                </c:pt>
                <c:pt idx="880">
                  <c:v>392</c:v>
                </c:pt>
                <c:pt idx="881">
                  <c:v>140</c:v>
                </c:pt>
                <c:pt idx="882">
                  <c:v>560</c:v>
                </c:pt>
                <c:pt idx="883">
                  <c:v>196</c:v>
                </c:pt>
                <c:pt idx="884">
                  <c:v>168</c:v>
                </c:pt>
                <c:pt idx="885">
                  <c:v>420</c:v>
                </c:pt>
                <c:pt idx="886">
                  <c:v>140</c:v>
                </c:pt>
                <c:pt idx="887">
                  <c:v>140</c:v>
                </c:pt>
                <c:pt idx="888">
                  <c:v>280</c:v>
                </c:pt>
                <c:pt idx="889">
                  <c:v>840</c:v>
                </c:pt>
                <c:pt idx="890">
                  <c:v>1260</c:v>
                </c:pt>
                <c:pt idx="891">
                  <c:v>420</c:v>
                </c:pt>
                <c:pt idx="892">
                  <c:v>490</c:v>
                </c:pt>
                <c:pt idx="893">
                  <c:v>288</c:v>
                </c:pt>
                <c:pt idx="894">
                  <c:v>57.6</c:v>
                </c:pt>
                <c:pt idx="895">
                  <c:v>1440</c:v>
                </c:pt>
                <c:pt idx="896">
                  <c:v>144</c:v>
                </c:pt>
                <c:pt idx="897">
                  <c:v>1008</c:v>
                </c:pt>
                <c:pt idx="898">
                  <c:v>576</c:v>
                </c:pt>
                <c:pt idx="899">
                  <c:v>432</c:v>
                </c:pt>
                <c:pt idx="900">
                  <c:v>504</c:v>
                </c:pt>
                <c:pt idx="901">
                  <c:v>864</c:v>
                </c:pt>
                <c:pt idx="902">
                  <c:v>115.2</c:v>
                </c:pt>
                <c:pt idx="903">
                  <c:v>54</c:v>
                </c:pt>
                <c:pt idx="904">
                  <c:v>540</c:v>
                </c:pt>
                <c:pt idx="905">
                  <c:v>360</c:v>
                </c:pt>
                <c:pt idx="906">
                  <c:v>108</c:v>
                </c:pt>
                <c:pt idx="907">
                  <c:v>360</c:v>
                </c:pt>
                <c:pt idx="908">
                  <c:v>360</c:v>
                </c:pt>
                <c:pt idx="909">
                  <c:v>72</c:v>
                </c:pt>
                <c:pt idx="910">
                  <c:v>540</c:v>
                </c:pt>
                <c:pt idx="911">
                  <c:v>540</c:v>
                </c:pt>
                <c:pt idx="912">
                  <c:v>162</c:v>
                </c:pt>
                <c:pt idx="913">
                  <c:v>378</c:v>
                </c:pt>
                <c:pt idx="914">
                  <c:v>630</c:v>
                </c:pt>
                <c:pt idx="915">
                  <c:v>270</c:v>
                </c:pt>
                <c:pt idx="916">
                  <c:v>360</c:v>
                </c:pt>
                <c:pt idx="917">
                  <c:v>144</c:v>
                </c:pt>
                <c:pt idx="918">
                  <c:v>108</c:v>
                </c:pt>
                <c:pt idx="919">
                  <c:v>450</c:v>
                </c:pt>
                <c:pt idx="920">
                  <c:v>72</c:v>
                </c:pt>
                <c:pt idx="921">
                  <c:v>540</c:v>
                </c:pt>
                <c:pt idx="922">
                  <c:v>54</c:v>
                </c:pt>
                <c:pt idx="923">
                  <c:v>180</c:v>
                </c:pt>
                <c:pt idx="924">
                  <c:v>720</c:v>
                </c:pt>
                <c:pt idx="925">
                  <c:v>270</c:v>
                </c:pt>
                <c:pt idx="926">
                  <c:v>1080</c:v>
                </c:pt>
                <c:pt idx="927">
                  <c:v>432</c:v>
                </c:pt>
                <c:pt idx="928">
                  <c:v>324</c:v>
                </c:pt>
                <c:pt idx="929">
                  <c:v>380</c:v>
                </c:pt>
                <c:pt idx="930">
                  <c:v>456</c:v>
                </c:pt>
                <c:pt idx="931">
                  <c:v>608</c:v>
                </c:pt>
                <c:pt idx="932">
                  <c:v>182.4</c:v>
                </c:pt>
                <c:pt idx="933">
                  <c:v>304</c:v>
                </c:pt>
                <c:pt idx="934">
                  <c:v>608</c:v>
                </c:pt>
                <c:pt idx="935">
                  <c:v>304</c:v>
                </c:pt>
                <c:pt idx="936">
                  <c:v>91.2</c:v>
                </c:pt>
                <c:pt idx="937">
                  <c:v>76</c:v>
                </c:pt>
                <c:pt idx="938">
                  <c:v>570</c:v>
                </c:pt>
                <c:pt idx="939">
                  <c:v>570</c:v>
                </c:pt>
                <c:pt idx="940">
                  <c:v>1140</c:v>
                </c:pt>
                <c:pt idx="941">
                  <c:v>475</c:v>
                </c:pt>
                <c:pt idx="942">
                  <c:v>399</c:v>
                </c:pt>
                <c:pt idx="943">
                  <c:v>1045</c:v>
                </c:pt>
                <c:pt idx="944">
                  <c:v>285</c:v>
                </c:pt>
                <c:pt idx="945">
                  <c:v>570</c:v>
                </c:pt>
                <c:pt idx="946">
                  <c:v>114</c:v>
                </c:pt>
                <c:pt idx="947">
                  <c:v>95</c:v>
                </c:pt>
                <c:pt idx="948">
                  <c:v>760</c:v>
                </c:pt>
                <c:pt idx="949">
                  <c:v>114</c:v>
                </c:pt>
                <c:pt idx="950">
                  <c:v>380</c:v>
                </c:pt>
                <c:pt idx="951">
                  <c:v>570</c:v>
                </c:pt>
                <c:pt idx="952">
                  <c:v>950</c:v>
                </c:pt>
                <c:pt idx="953">
                  <c:v>380</c:v>
                </c:pt>
                <c:pt idx="954">
                  <c:v>475</c:v>
                </c:pt>
                <c:pt idx="955">
                  <c:v>570</c:v>
                </c:pt>
                <c:pt idx="956">
                  <c:v>760</c:v>
                </c:pt>
                <c:pt idx="957">
                  <c:v>342</c:v>
                </c:pt>
                <c:pt idx="958">
                  <c:v>304</c:v>
                </c:pt>
                <c:pt idx="959">
                  <c:v>665</c:v>
                </c:pt>
                <c:pt idx="960">
                  <c:v>20.8</c:v>
                </c:pt>
                <c:pt idx="961">
                  <c:v>582.4</c:v>
                </c:pt>
                <c:pt idx="962">
                  <c:v>208</c:v>
                </c:pt>
                <c:pt idx="963">
                  <c:v>468</c:v>
                </c:pt>
                <c:pt idx="964">
                  <c:v>1560</c:v>
                </c:pt>
                <c:pt idx="965">
                  <c:v>208</c:v>
                </c:pt>
                <c:pt idx="966">
                  <c:v>4216</c:v>
                </c:pt>
                <c:pt idx="967">
                  <c:v>4216</c:v>
                </c:pt>
                <c:pt idx="968">
                  <c:v>10540</c:v>
                </c:pt>
                <c:pt idx="969">
                  <c:v>2108</c:v>
                </c:pt>
                <c:pt idx="970">
                  <c:v>8432</c:v>
                </c:pt>
                <c:pt idx="971">
                  <c:v>10540</c:v>
                </c:pt>
                <c:pt idx="972">
                  <c:v>10329.200000000001</c:v>
                </c:pt>
                <c:pt idx="973">
                  <c:v>6324</c:v>
                </c:pt>
                <c:pt idx="974">
                  <c:v>3952.5</c:v>
                </c:pt>
                <c:pt idx="975">
                  <c:v>7905</c:v>
                </c:pt>
                <c:pt idx="976">
                  <c:v>1054</c:v>
                </c:pt>
                <c:pt idx="977">
                  <c:v>3952.5</c:v>
                </c:pt>
                <c:pt idx="978">
                  <c:v>3952.5</c:v>
                </c:pt>
                <c:pt idx="979">
                  <c:v>1317.5</c:v>
                </c:pt>
                <c:pt idx="980">
                  <c:v>2635</c:v>
                </c:pt>
                <c:pt idx="981">
                  <c:v>7905</c:v>
                </c:pt>
                <c:pt idx="982">
                  <c:v>7905</c:v>
                </c:pt>
                <c:pt idx="983">
                  <c:v>527</c:v>
                </c:pt>
                <c:pt idx="984">
                  <c:v>2108</c:v>
                </c:pt>
                <c:pt idx="985">
                  <c:v>15810</c:v>
                </c:pt>
                <c:pt idx="986">
                  <c:v>10540</c:v>
                </c:pt>
                <c:pt idx="987">
                  <c:v>1317.5</c:v>
                </c:pt>
                <c:pt idx="988">
                  <c:v>15810</c:v>
                </c:pt>
                <c:pt idx="989">
                  <c:v>6587.5</c:v>
                </c:pt>
                <c:pt idx="990">
                  <c:v>604.79999999999995</c:v>
                </c:pt>
                <c:pt idx="991">
                  <c:v>86.4</c:v>
                </c:pt>
                <c:pt idx="992">
                  <c:v>864</c:v>
                </c:pt>
                <c:pt idx="993">
                  <c:v>432</c:v>
                </c:pt>
                <c:pt idx="994">
                  <c:v>57.6</c:v>
                </c:pt>
                <c:pt idx="995">
                  <c:v>720</c:v>
                </c:pt>
                <c:pt idx="996">
                  <c:v>777.6</c:v>
                </c:pt>
                <c:pt idx="997">
                  <c:v>288</c:v>
                </c:pt>
                <c:pt idx="998">
                  <c:v>86.4</c:v>
                </c:pt>
                <c:pt idx="999">
                  <c:v>288</c:v>
                </c:pt>
              </c:numCache>
            </c:numRef>
          </c:yVal>
          <c:smooth val="0"/>
          <c:extLst>
            <c:ext xmlns:c16="http://schemas.microsoft.com/office/drawing/2014/chart" uri="{C3380CC4-5D6E-409C-BE32-E72D297353CC}">
              <c16:uniqueId val="{00000000-FDA2-4F51-B120-7961EFC9D2CB}"/>
            </c:ext>
          </c:extLst>
        </c:ser>
        <c:dLbls>
          <c:showLegendKey val="0"/>
          <c:showVal val="0"/>
          <c:showCatName val="0"/>
          <c:showSerName val="0"/>
          <c:showPercent val="0"/>
          <c:showBubbleSize val="0"/>
        </c:dLbls>
        <c:axId val="1208556288"/>
        <c:axId val="1208567520"/>
      </c:scatterChart>
      <c:valAx>
        <c:axId val="12085562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CategoryID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67520"/>
        <c:crosses val="autoZero"/>
        <c:crossBetween val="midCat"/>
      </c:valAx>
      <c:valAx>
        <c:axId val="12085675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562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'q6'!$P$30</c:f>
              <c:strCache>
                <c:ptCount val="1"/>
                <c:pt idx="0">
                  <c:v>Order 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'q6'!$O$31:$O$46</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'q6'!$P$31:$P$46</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B375-47ED-A7E0-69D83EDC9DDC}"/>
            </c:ext>
          </c:extLst>
        </c:ser>
        <c:dLbls>
          <c:showLegendKey val="0"/>
          <c:showVal val="0"/>
          <c:showCatName val="0"/>
          <c:showSerName val="0"/>
          <c:showPercent val="0"/>
          <c:showBubbleSize val="0"/>
        </c:dLbls>
        <c:gapWidth val="100"/>
        <c:overlap val="-24"/>
        <c:axId val="2035889952"/>
        <c:axId val="2035886624"/>
      </c:barChart>
      <c:catAx>
        <c:axId val="2035889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6624"/>
        <c:crosses val="autoZero"/>
        <c:auto val="1"/>
        <c:lblAlgn val="ctr"/>
        <c:lblOffset val="100"/>
        <c:noMultiLvlLbl val="0"/>
      </c:catAx>
      <c:valAx>
        <c:axId val="2035886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9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Employee's</a:t>
            </a:r>
            <a:r>
              <a:rPr lang="en-US" baseline="0"/>
              <a:t> </a:t>
            </a:r>
            <a:r>
              <a:rPr lang="en-US"/>
              <a:t>Total Sales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'q7'!$L$18</c:f>
              <c:strCache>
                <c:ptCount val="1"/>
                <c:pt idx="0">
                  <c:v>Total Sales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xVal>
            <c:numRef>
              <c:f>'q7'!$K$19:$K$27</c:f>
              <c:numCache>
                <c:formatCode>General</c:formatCode>
                <c:ptCount val="9"/>
                <c:pt idx="0">
                  <c:v>1</c:v>
                </c:pt>
                <c:pt idx="1">
                  <c:v>2</c:v>
                </c:pt>
                <c:pt idx="2">
                  <c:v>3</c:v>
                </c:pt>
                <c:pt idx="3">
                  <c:v>4</c:v>
                </c:pt>
                <c:pt idx="4">
                  <c:v>5</c:v>
                </c:pt>
                <c:pt idx="5">
                  <c:v>6</c:v>
                </c:pt>
                <c:pt idx="6">
                  <c:v>7</c:v>
                </c:pt>
                <c:pt idx="7">
                  <c:v>8</c:v>
                </c:pt>
                <c:pt idx="8">
                  <c:v>9</c:v>
                </c:pt>
              </c:numCache>
            </c:numRef>
          </c:xVal>
          <c:yVal>
            <c:numRef>
              <c:f>'q7'!$L$19:$L$27</c:f>
              <c:numCache>
                <c:formatCode>General</c:formatCode>
                <c:ptCount val="9"/>
                <c:pt idx="0">
                  <c:v>202143.71000000002</c:v>
                </c:pt>
                <c:pt idx="1">
                  <c:v>177749.26000000004</c:v>
                </c:pt>
                <c:pt idx="2">
                  <c:v>213051.29999999996</c:v>
                </c:pt>
                <c:pt idx="3">
                  <c:v>250187.44999999992</c:v>
                </c:pt>
                <c:pt idx="4">
                  <c:v>75567.750000000015</c:v>
                </c:pt>
                <c:pt idx="5">
                  <c:v>78198.099999999991</c:v>
                </c:pt>
                <c:pt idx="6">
                  <c:v>141295.99</c:v>
                </c:pt>
                <c:pt idx="7">
                  <c:v>133301.02999999997</c:v>
                </c:pt>
                <c:pt idx="8">
                  <c:v>82963.999999999985</c:v>
                </c:pt>
              </c:numCache>
            </c:numRef>
          </c:yVal>
          <c:smooth val="0"/>
          <c:extLst>
            <c:ext xmlns:c16="http://schemas.microsoft.com/office/drawing/2014/chart" uri="{C3380CC4-5D6E-409C-BE32-E72D297353CC}">
              <c16:uniqueId val="{00000000-CB8C-4497-8EE5-DF9FEBD96840}"/>
            </c:ext>
          </c:extLst>
        </c:ser>
        <c:dLbls>
          <c:dLblPos val="t"/>
          <c:showLegendKey val="0"/>
          <c:showVal val="1"/>
          <c:showCatName val="0"/>
          <c:showSerName val="0"/>
          <c:showPercent val="0"/>
          <c:showBubbleSize val="0"/>
        </c:dLbls>
        <c:axId val="1737267504"/>
        <c:axId val="1737271248"/>
      </c:scatterChart>
      <c:valAx>
        <c:axId val="17372675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Employees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71248"/>
        <c:crosses val="autoZero"/>
        <c:crossBetween val="midCat"/>
      </c:valAx>
      <c:valAx>
        <c:axId val="1737271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675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a:t>
            </a:r>
            <a:r>
              <a:rPr lang="en-US" baseline="0"/>
              <a:t> by Job Roles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'q8'!$N$17</c:f>
              <c:strCache>
                <c:ptCount val="1"/>
                <c:pt idx="0">
                  <c:v>Total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'q8'!$M$18:$M$21</c:f>
              <c:strCache>
                <c:ptCount val="4"/>
                <c:pt idx="0">
                  <c:v>Sales Manager</c:v>
                </c:pt>
                <c:pt idx="1">
                  <c:v>Inside Sales Coordinator</c:v>
                </c:pt>
                <c:pt idx="2">
                  <c:v>Vice President, Sales</c:v>
                </c:pt>
                <c:pt idx="3">
                  <c:v>Sales Representative</c:v>
                </c:pt>
              </c:strCache>
            </c:strRef>
          </c:cat>
          <c:val>
            <c:numRef>
              <c:f>'q8'!$N$18:$N$21</c:f>
              <c:numCache>
                <c:formatCode>General</c:formatCode>
                <c:ptCount val="4"/>
                <c:pt idx="0">
                  <c:v>75567.750000000015</c:v>
                </c:pt>
                <c:pt idx="1">
                  <c:v>133301.02999999997</c:v>
                </c:pt>
                <c:pt idx="2">
                  <c:v>177749.26000000004</c:v>
                </c:pt>
                <c:pt idx="3">
                  <c:v>967840.55000000051</c:v>
                </c:pt>
              </c:numCache>
            </c:numRef>
          </c:val>
          <c:extLst>
            <c:ext xmlns:c16="http://schemas.microsoft.com/office/drawing/2014/chart" uri="{C3380CC4-5D6E-409C-BE32-E72D297353CC}">
              <c16:uniqueId val="{00000000-E842-4985-9C89-60275138AE90}"/>
            </c:ext>
          </c:extLst>
        </c:ser>
        <c:dLbls>
          <c:showLegendKey val="0"/>
          <c:showVal val="0"/>
          <c:showCatName val="0"/>
          <c:showSerName val="0"/>
          <c:showPercent val="0"/>
          <c:showBubbleSize val="0"/>
        </c:dLbls>
        <c:gapWidth val="100"/>
        <c:overlap val="-24"/>
        <c:axId val="1842821344"/>
        <c:axId val="1842829248"/>
      </c:barChart>
      <c:catAx>
        <c:axId val="1842821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Job</a:t>
                </a:r>
                <a:r>
                  <a:rPr lang="en-US" baseline="0"/>
                  <a:t> Roles</a:t>
                </a:r>
                <a:endParaRPr lang="en-US"/>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9248"/>
        <c:crosses val="autoZero"/>
        <c:auto val="1"/>
        <c:lblAlgn val="ctr"/>
        <c:lblOffset val="100"/>
        <c:noMultiLvlLbl val="0"/>
      </c:catAx>
      <c:valAx>
        <c:axId val="1842829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1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Employees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'q9'!$D$9</c:f>
              <c:strCache>
                <c:ptCount val="1"/>
                <c:pt idx="0">
                  <c:v>Total_Employees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0AE-472E-A1DF-317203B5370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0AE-472E-A1DF-317203B5370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0AE-472E-A1DF-317203B5370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0AE-472E-A1DF-317203B5370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'q9'!$C$10:$C$13</c:f>
              <c:strCache>
                <c:ptCount val="4"/>
                <c:pt idx="0">
                  <c:v>Sales Representative</c:v>
                </c:pt>
                <c:pt idx="1">
                  <c:v>Vice President, Sales</c:v>
                </c:pt>
                <c:pt idx="2">
                  <c:v>Sales Manager</c:v>
                </c:pt>
                <c:pt idx="3">
                  <c:v>Inside Sales Coordinator</c:v>
                </c:pt>
              </c:strCache>
            </c:strRef>
          </c:cat>
          <c:val>
            <c:numRef>
              <c:f>'q9'!$D$10:$D$13</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8-C0AE-472E-A1DF-317203B5370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'q1'!$G$13:$G$89</cx:f>
        <cx:lvl ptCount="77" formatCode="General">
          <cx:pt idx="0">18.399999999999999</cx:pt>
          <cx:pt idx="1">21</cx:pt>
          <cx:pt idx="2">15</cx:pt>
          <cx:pt idx="3">33.25</cx:pt>
          <cx:pt idx="4">38</cx:pt>
          <cx:pt idx="5">14</cx:pt>
          <cx:pt idx="6">16.25</cx:pt>
          <cx:pt idx="7">43.899999999999999</cx:pt>
          <cx:pt idx="8">19</cx:pt>
          <cx:pt idx="9">10</cx:pt>
          <cx:pt idx="10">12.75</cx:pt>
          <cx:pt idx="11">25</cx:pt>
          <cx:pt idx="12">32</cx:pt>
          <cx:pt idx="13">26</cx:pt>
          <cx:pt idx="14">7.75</cx:pt>
          <cx:pt idx="15">28.5</cx:pt>
          <cx:pt idx="16">21</cx:pt>
          <cx:pt idx="17">9</cx:pt>
          <cx:pt idx="18">7</cx:pt>
          <cx:pt idx="19">46</cx:pt>
          <cx:pt idx="20">12.5</cx:pt>
          <cx:pt idx="21">2.5</cx:pt>
          <cx:pt idx="22">19</cx:pt>
          <cx:pt idx="23">18</cx:pt>
          <cx:pt idx="24">17</cx:pt>
          <cx:pt idx="25">13.25</cx:pt>
          <cx:pt idx="26">19.5</cx:pt>
          <cx:pt idx="27">24</cx:pt>
          <cx:pt idx="28">13</cx:pt>
          <cx:pt idx="29">19.449999999999999</cx:pt>
          <cx:pt idx="30">9.5</cx:pt>
          <cx:pt idx="31">20</cx:pt>
          <cx:pt idx="32">12.5</cx:pt>
          <cx:pt idx="33">36</cx:pt>
          <cx:pt idx="34">25.890000000000001</cx:pt>
          <cx:pt idx="35">14</cx:pt>
          <cx:pt idx="36">18</cx:pt>
          <cx:pt idx="37">263.5</cx:pt>
          <cx:pt idx="38">18</cx:pt>
          <cx:pt idx="39">53</cx:pt>
          <cx:pt idx="40">30</cx:pt>
          <cx:pt idx="41">7.4500000000000002</cx:pt>
          <cx:pt idx="42">9.6500000000000004</cx:pt>
          <cx:pt idx="43">17.449999999999999</cx:pt>
          <cx:pt idx="44">14</cx:pt>
          <cx:pt idx="45">10</cx:pt>
          <cx:pt idx="46">18</cx:pt>
          <cx:pt idx="47">43.899999999999999</cx:pt>
          <cx:pt idx="48">15.5</cx:pt>
          <cx:pt idx="49">9.1999999999999993</cx:pt>
          <cx:pt idx="50">15</cx:pt>
          <cx:pt idx="51">10</cx:pt>
          <cx:pt idx="52">6</cx:pt>
          <cx:pt idx="53">4.5</cx:pt>
          <cx:pt idx="54">32.799999999999997</cx:pt>
          <cx:pt idx="55">81</cx:pt>
          <cx:pt idx="56">31</cx:pt>
          <cx:pt idx="57">62.5</cx:pt>
          <cx:pt idx="58">45.600000000000001</cx:pt>
          <cx:pt idx="59">34</cx:pt>
          <cx:pt idx="60">39</cx:pt>
          <cx:pt idx="61">49.299999999999997</cx:pt>
          <cx:pt idx="62">22</cx:pt>
          <cx:pt idx="63">21.350000000000001</cx:pt>
          <cx:pt idx="64">21.050000000000001</cx:pt>
          <cx:pt idx="65">40</cx:pt>
          <cx:pt idx="66">97</cx:pt>
          <cx:pt idx="67">12</cx:pt>
          <cx:pt idx="68">123.79000000000001</cx:pt>
          <cx:pt idx="69">23.25</cx:pt>
          <cx:pt idx="70">21.5</cx:pt>
          <cx:pt idx="71">34.799999999999997</cx:pt>
          <cx:pt idx="72">9.5</cx:pt>
          <cx:pt idx="73">14</cx:pt>
          <cx:pt idx="74">31.23</cx:pt>
          <cx:pt idx="75">38</cx:pt>
          <cx:pt idx="76">55</cx:pt>
        </cx:lvl>
      </cx:numDim>
    </cx:data>
  </cx:chartData>
  <cx:chart>
    <cx:title pos="t" align="ctr" overlay="0">
      <cx:tx>
        <cx:rich>
          <a:bodyPr spcFirstLastPara="1" vertOverflow="ellipsis" wrap="square" lIns="0" tIns="0" rIns="0" bIns="0" anchor="ctr" anchorCtr="1"/>
          <a:lstStyle/>
          <a:p>
            <a:pPr algn="ctr">
              <a:defRPr/>
            </a:pPr>
            <a:r>
              <a:rPr lang="en-US"/>
              <a:t>Price Range</a:t>
            </a:r>
          </a:p>
        </cx:rich>
      </cx:tx>
    </cx:title>
    <cx:plotArea>
      <cx:plotAreaRegion>
        <cx:series layoutId="clusteredColumn" uniqueId="{11144328-DCEA-420B-816F-D8BD2F56AA60}">
          <cx:tx>
            <cx:txData>
              <cx:f>'q1'!$G$12</cx:f>
              <cx:v>UnitPrice</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'q12'!$J$13:$J$89</cx:f>
        <cx:lvl ptCount="77">
          <cx:pt idx="0">Alice Mutton</cx:pt>
          <cx:pt idx="1">Aniseed Syrup</cx:pt>
          <cx:pt idx="2">Boston Crab Meat</cx:pt>
          <cx:pt idx="3">Camembert Pierrot</cx:pt>
          <cx:pt idx="4">Carnarvon Tigers</cx:pt>
          <cx:pt idx="5">Chai</cx:pt>
          <cx:pt idx="6">Chang</cx:pt>
          <cx:pt idx="7">Chartreuse verte</cx:pt>
          <cx:pt idx="8">Chef Anton's Cajun Seasoning</cx:pt>
          <cx:pt idx="9">Chef Anton's Gumbo Mix</cx:pt>
          <cx:pt idx="10">Chocolade</cx:pt>
          <cx:pt idx="11">Côte de Blaye</cx:pt>
          <cx:pt idx="12">Escargots de Bourgogne</cx:pt>
          <cx:pt idx="13">Filo Mix</cx:pt>
          <cx:pt idx="14">Fløtemysost</cx:pt>
          <cx:pt idx="15">Geitost</cx:pt>
          <cx:pt idx="16">Genen Shouyu</cx:pt>
          <cx:pt idx="17">Gnocchi di nonna Alice</cx:pt>
          <cx:pt idx="18">Gorgonzola Telino</cx:pt>
          <cx:pt idx="19">Grandma's Boysenberry Spread</cx:pt>
          <cx:pt idx="20">Gravad lax</cx:pt>
          <cx:pt idx="21">Guaraná Fantástica</cx:pt>
          <cx:pt idx="22">Gudbrandsdalsost</cx:pt>
          <cx:pt idx="23">Gula Malacca</cx:pt>
          <cx:pt idx="24">Gumbär Gummibärchen</cx:pt>
          <cx:pt idx="25">Gustaf's Knäckebröd</cx:pt>
          <cx:pt idx="26">Ikura</cx:pt>
          <cx:pt idx="27">Inlagd Sill</cx:pt>
          <cx:pt idx="28">Ipoh Coffee</cx:pt>
          <cx:pt idx="29">Jack's New England Clam Chowder</cx:pt>
          <cx:pt idx="30">Konbu</cx:pt>
          <cx:pt idx="31">Lakkalikööri</cx:pt>
          <cx:pt idx="32">Laughing Lumberjack Lager</cx:pt>
          <cx:pt idx="33">Longlife Tofu</cx:pt>
          <cx:pt idx="34">Louisiana Fiery Hot Pepper Sauce</cx:pt>
          <cx:pt idx="35">Louisiana Hot Spiced Okra</cx:pt>
          <cx:pt idx="36">Manjimup Dried Apples</cx:pt>
          <cx:pt idx="37">Mascarpone Fabioli</cx:pt>
          <cx:pt idx="38">Maxilaku</cx:pt>
          <cx:pt idx="39">Mishi Kobe Niku</cx:pt>
          <cx:pt idx="40">Mozzarella di Giovanni</cx:pt>
          <cx:pt idx="41">Nord-Ost Matjeshering</cx:pt>
          <cx:pt idx="42">Northwoods Cranberry Sauce</cx:pt>
          <cx:pt idx="43">NuNuCa Nuß-Nougat-Creme</cx:pt>
          <cx:pt idx="44">Original Frankfurter grüne Soße</cx:pt>
          <cx:pt idx="45">Outback Lager</cx:pt>
          <cx:pt idx="46">Pâté chinois</cx:pt>
          <cx:pt idx="47">Pavlova</cx:pt>
          <cx:pt idx="48">Perth Pasties</cx:pt>
          <cx:pt idx="49">Queso Cabrales</cx:pt>
          <cx:pt idx="50">Queso Manchego La Pastora</cx:pt>
          <cx:pt idx="51">Raclette Courdavault</cx:pt>
          <cx:pt idx="52">Ravioli Angelo</cx:pt>
          <cx:pt idx="53">Rhönbräu Klosterbier</cx:pt>
          <cx:pt idx="54">Röd Kaviar</cx:pt>
          <cx:pt idx="55">Røgede sild</cx:pt>
          <cx:pt idx="56">Rössle Sauerkraut</cx:pt>
          <cx:pt idx="57">Sasquatch Ale</cx:pt>
          <cx:pt idx="58">Schoggi Schokolade</cx:pt>
          <cx:pt idx="59">Scottish Longbreads</cx:pt>
          <cx:pt idx="60">Singaporean Hokkien Fried Mee</cx:pt>
          <cx:pt idx="61">Sir Rodney's Marmalade</cx:pt>
          <cx:pt idx="62">Sir Rodney's Scones</cx:pt>
          <cx:pt idx="63">Sirop d'érable</cx:pt>
          <cx:pt idx="64">Spegesild</cx:pt>
          <cx:pt idx="65">Steeleye Stout</cx:pt>
          <cx:pt idx="66">Tarte au sucre</cx:pt>
          <cx:pt idx="67">Teatime Chocolate Biscuits</cx:pt>
          <cx:pt idx="68">Thüringer Rostbratwurst</cx:pt>
          <cx:pt idx="69">Tofu</cx:pt>
          <cx:pt idx="70">Tourtière</cx:pt>
          <cx:pt idx="71">Tunnbröd</cx:pt>
          <cx:pt idx="72">Uncle Bob's Organic Dried Pears</cx:pt>
          <cx:pt idx="73">Valkoinen suklaa</cx:pt>
          <cx:pt idx="74">Vegie-spread</cx:pt>
          <cx:pt idx="75">Wimmers gute Semmelknödel</cx:pt>
          <cx:pt idx="76">Zaanse koeken</cx:pt>
        </cx:lvl>
      </cx:strDim>
      <cx:numDim type="val">
        <cx:f>'q12'!$K$13:$K$89</cx:f>
        <cx:lvl ptCount="77" formatCode="General">
          <cx:pt idx="0">35482.199999999997</cx:pt>
          <cx:pt idx="1">3080</cx:pt>
          <cx:pt idx="2">19048.299999999999</cx:pt>
          <cx:pt idx="3">50286</cx:pt>
          <cx:pt idx="4">31987.5</cx:pt>
          <cx:pt idx="5">14277.6</cx:pt>
          <cx:pt idx="6">18559.200000000001</cx:pt>
          <cx:pt idx="7">13150.799999999999</cx:pt>
          <cx:pt idx="8">9424.7999999999993</cx:pt>
          <cx:pt idx="9">5801.1499999999996</cx:pt>
          <cx:pt idx="10">1542.75</cx:pt>
          <cx:pt idx="11">149984.20000000001</cx:pt>
          <cx:pt idx="12">6664.75</cx:pt>
          <cx:pt idx="13">3383.8000000000002</cx:pt>
          <cx:pt idx="14">20876.5</cx:pt>
          <cx:pt idx="15">1713.5</cx:pt>
          <cx:pt idx="16">1813.5</cx:pt>
          <cx:pt idx="17">45121.199999999997</cx:pt>
          <cx:pt idx="18">16172.5</cx:pt>
          <cx:pt idx="19">7345</cx:pt>
          <cx:pt idx="20">3047.1999999999998</cx:pt>
          <cx:pt idx="21">4782.6000000000004</cx:pt>
          <cx:pt idx="22">24307.200000000001</cx:pt>
          <cx:pt idx="23">10524.200000000003</cx:pt>
          <cx:pt idx="24">21534.899999999998</cx:pt>
          <cx:pt idx="25">7232.3999999999996</cx:pt>
          <cx:pt idx="26">22140.200000000001</cx:pt>
          <cx:pt idx="27">14542.6</cx:pt>
          <cx:pt idx="28">25079.200000000001</cx:pt>
          <cx:pt idx="29">9098.1000000000022</cx:pt>
          <cx:pt idx="30">5234.3999999999996</cx:pt>
          <cx:pt idx="31">16794</cx:pt>
          <cx:pt idx="32">2562</cx:pt>
          <cx:pt idx="33">2566</cx:pt>
          <cx:pt idx="34">14606.999999999998</cx:pt>
          <cx:pt idx="35">3519</cx:pt>
          <cx:pt idx="36">44742.599999999999</cx:pt>
          <cx:pt idx="37">9171.2000000000007</cx:pt>
          <cx:pt idx="38">9500</cx:pt>
          <cx:pt idx="39">8827</cx:pt>
          <cx:pt idx="40">25738.799999999999</cx:pt>
          <cx:pt idx="41">14775.540000000001</cx:pt>
          <cx:pt idx="42">13760</cx:pt>
          <cx:pt idx="43">4051.5999999999999</cx:pt>
          <cx:pt idx="44">9685</cx:pt>
          <cx:pt idx="45">11472</cx:pt>
          <cx:pt idx="46">19512</cx:pt>
          <cx:pt idx="47">18748.050000000003</cx:pt>
          <cx:pt idx="48">21510.200000000001</cx:pt>
          <cx:pt idx="49">13902</cx:pt>
          <cx:pt idx="50">12866.799999999999</cx:pt>
          <cx:pt idx="51">76296</cx:pt>
          <cx:pt idx="52">7807.8000000000002</cx:pt>
          <cx:pt idx="53">8650.5499999999993</cx:pt>
          <cx:pt idx="54">4200</cx:pt>
          <cx:pt idx="55">4740.5</cx:pt>
          <cx:pt idx="56">26865.599999999999</cx:pt>
          <cx:pt idx="57">6678</cx:pt>
          <cx:pt idx="58">15231.5</cx:pt>
          <cx:pt idx="59">9362.5</cx:pt>
          <cx:pt idx="60">9332.3999999999996</cx:pt>
          <cx:pt idx="61">23635.800000000003</cx:pt>
          <cx:pt idx="62">9636</cx:pt>
          <cx:pt idx="63">16438.799999999999</cx:pt>
          <cx:pt idx="64">6144</cx:pt>
          <cx:pt idx="65">14536.799999999999</cx:pt>
          <cx:pt idx="66">49827.900000000009</cx:pt>
          <cx:pt idx="67">6159.4999999999982</cx:pt>
          <cx:pt idx="68">87736.399999999994</cx:pt>
          <cx:pt idx="69">8630.3999999999996</cx:pt>
          <cx:pt idx="70">5121</cx:pt>
          <cx:pt idx="71">4840.1999999999998</cx:pt>
          <cx:pt idx="72">22464</cx:pt>
          <cx:pt idx="73">3510</cx:pt>
          <cx:pt idx="74">17696.299999999999</cx:pt>
          <cx:pt idx="75">23009</cx:pt>
          <cx:pt idx="76">4358.6000000000004</cx:pt>
        </cx:lvl>
      </cx:numDim>
    </cx:data>
  </cx:chartData>
  <cx:chart>
    <cx:title pos="t" align="ctr" overlay="0">
      <cx:tx>
        <cx:rich>
          <a:bodyPr rot="0" spcFirstLastPara="1" vertOverflow="ellipsis" vert="horz" wrap="square" lIns="0" tIns="0" rIns="0" bIns="0" anchor="ctr" anchorCtr="1"/>
          <a:lstStyle/>
          <a:p>
            <a:pPr algn="ctr">
              <a:defRPr/>
            </a:pPr>
            <a:r>
              <a:rPr lang="en-US"/>
              <a:t>sales Analysis</a:t>
            </a:r>
          </a:p>
        </cx:rich>
      </cx:tx>
    </cx:title>
    <cx:plotArea>
      <cx:plotAreaRegion>
        <cx:series layoutId="boxWhisker" uniqueId="{D22DC991-1E75-464F-BEAC-C12885F3A63A}">
          <cx:tx>
            <cx:txData>
              <cx:f>'q12'!$K$12</cx:f>
              <cx:v>Sales</cx:v>
            </cx:txData>
          </cx:tx>
          <cx:dataId val="0"/>
          <cx:layoutPr>
            <cx:visibility meanLine="1" meanMarker="1" nonoutliers="0" outliers="1"/>
            <cx:statistics quartileMethod="exclusive"/>
          </cx:layoutPr>
        </cx:series>
      </cx:plotAreaRegion>
      <cx:axis id="0">
        <cx:catScaling gapWidth="1.5"/>
        <cx:title>
          <cx:tx>
            <cx:rich>
              <a:bodyPr spcFirstLastPara="1" vertOverflow="ellipsis" wrap="square" lIns="0" tIns="0" rIns="0" bIns="0" anchor="ctr" anchorCtr="1"/>
              <a:lstStyle/>
              <a:p>
                <a:pPr algn="ctr">
                  <a:defRPr/>
                </a:pPr>
                <a:r>
                  <a:rPr lang="en-US"/>
                  <a:t>Product Name</a:t>
                </a:r>
              </a:p>
            </cx:rich>
          </cx:tx>
        </cx:title>
        <cx:tickLabels/>
      </cx:axis>
      <cx:axis id="1">
        <cx:valScaling/>
        <cx:title>
          <cx:tx>
            <cx:rich>
              <a:bodyPr spcFirstLastPara="1" vertOverflow="ellipsis" wrap="square" lIns="0" tIns="0" rIns="0" bIns="0" anchor="ctr" anchorCtr="1"/>
              <a:lstStyle/>
              <a:p>
                <a:pPr algn="ctr">
                  <a:defRPr/>
                </a:pPr>
                <a:r>
                  <a:rPr lang="en-US"/>
                  <a:t>Sales</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49088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8786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559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2988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24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74275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715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637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85019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151404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9333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13B38-2ED7-4157-812B-AA5C4DE2FB5D}"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693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13B38-2ED7-4157-812B-AA5C4DE2FB5D}"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41712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13B38-2ED7-4157-812B-AA5C4DE2FB5D}"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970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4168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19671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D13B38-2ED7-4157-812B-AA5C4DE2FB5D}" type="datetimeFigureOut">
              <a:rPr lang="en-US" smtClean="0"/>
              <a:t>11/7/2023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BC1C0-6F60-4C7E-96A8-1CCE123FB298}" type="slidenum">
              <a:rPr lang="en-US" smtClean="0"/>
              <a:t>‹#›</a:t>
            </a:fld>
            <a:endParaRPr lang="en-US"/>
          </a:p>
        </p:txBody>
      </p:sp>
    </p:spTree>
    <p:extLst>
      <p:ext uri="{BB962C8B-B14F-4D97-AF65-F5344CB8AC3E}">
        <p14:creationId xmlns:p14="http://schemas.microsoft.com/office/powerpoint/2010/main" val="114481121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1.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4/relationships/chartEx" Target="../charts/chartEx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Capstone Project</a:t>
            </a:r>
            <a:endParaRPr lang="en-US" sz="7200" dirty="0"/>
          </a:p>
        </p:txBody>
      </p:sp>
      <p:sp>
        <p:nvSpPr>
          <p:cNvPr id="3" name="Subtitle 2"/>
          <p:cNvSpPr>
            <a:spLocks noGrp="1"/>
          </p:cNvSpPr>
          <p:nvPr>
            <p:ph type="subTitle" idx="1"/>
          </p:nvPr>
        </p:nvSpPr>
        <p:spPr/>
        <p:txBody>
          <a:bodyPr>
            <a:normAutofit/>
          </a:bodyPr>
          <a:lstStyle/>
          <a:p>
            <a:r>
              <a:rPr lang="en-US" sz="6000" dirty="0" smtClean="0"/>
              <a:t>NorthWind</a:t>
            </a:r>
            <a:endParaRPr lang="en-US" sz="6000" dirty="0"/>
          </a:p>
        </p:txBody>
      </p:sp>
    </p:spTree>
    <p:extLst>
      <p:ext uri="{BB962C8B-B14F-4D97-AF65-F5344CB8AC3E}">
        <p14:creationId xmlns:p14="http://schemas.microsoft.com/office/powerpoint/2010/main" val="21965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visualize the distribution of customer demographics such as age, gender, or </a:t>
            </a:r>
            <a:r>
              <a:rPr lang="en-US" dirty="0" smtClean="0"/>
              <a:t>income?</a:t>
            </a:r>
            <a:r>
              <a:rPr lang="en-US" dirty="0"/>
              <a:t/>
            </a:r>
            <a:br>
              <a:rPr lang="en-US" dirty="0"/>
            </a:br>
            <a:endParaRPr lang="en-US" dirty="0"/>
          </a:p>
        </p:txBody>
      </p:sp>
      <p:sp>
        <p:nvSpPr>
          <p:cNvPr id="5" name="Content Placeholder 4"/>
          <p:cNvSpPr>
            <a:spLocks noGrp="1"/>
          </p:cNvSpPr>
          <p:nvPr>
            <p:ph idx="1"/>
          </p:nvPr>
        </p:nvSpPr>
        <p:spPr/>
        <p:txBody>
          <a:bodyPr/>
          <a:lstStyle/>
          <a:p>
            <a:pPr marL="0" indent="0">
              <a:buNone/>
            </a:pPr>
            <a:r>
              <a:rPr lang="en-US" dirty="0" smtClean="0">
                <a:solidFill>
                  <a:schemeClr val="accent1"/>
                </a:solidFill>
              </a:rPr>
              <a:t>Can we find the KPI related to customers? </a:t>
            </a:r>
          </a:p>
          <a:p>
            <a:r>
              <a:rPr lang="en-US" dirty="0" smtClean="0">
                <a:solidFill>
                  <a:schemeClr val="tx1"/>
                </a:solidFill>
              </a:rPr>
              <a:t>As we can see in this visualization total sales done by the company is 1.35M, customers are near about 91</a:t>
            </a:r>
            <a:r>
              <a:rPr lang="en-US" dirty="0">
                <a:solidFill>
                  <a:schemeClr val="tx1"/>
                </a:solidFill>
              </a:rPr>
              <a:t> </a:t>
            </a:r>
            <a:r>
              <a:rPr lang="en-US" dirty="0" smtClean="0">
                <a:solidFill>
                  <a:schemeClr val="tx1"/>
                </a:solidFill>
              </a:rPr>
              <a:t>and orders completed are 2K.</a:t>
            </a:r>
          </a:p>
        </p:txBody>
      </p:sp>
      <p:sp>
        <p:nvSpPr>
          <p:cNvPr id="6" name="Text Placeholder 5"/>
          <p:cNvSpPr>
            <a:spLocks noGrp="1"/>
          </p:cNvSpPr>
          <p:nvPr>
            <p:ph type="body" sz="half" idx="2"/>
          </p:nvPr>
        </p:nvSpPr>
        <p:spPr/>
        <p:txBody>
          <a:bodyPr/>
          <a:lstStyle/>
          <a:p>
            <a:r>
              <a:rPr lang="en-US" dirty="0" smtClean="0">
                <a:solidFill>
                  <a:schemeClr val="tx1"/>
                </a:solidFill>
              </a:rPr>
              <a:t>We don’t have relevant data in our data set, we require age, gender and income related data.</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3622429" y="3383958"/>
            <a:ext cx="8134459" cy="1318374"/>
          </a:xfrm>
          <a:prstGeom prst="rect">
            <a:avLst/>
          </a:prstGeom>
        </p:spPr>
      </p:pic>
    </p:spTree>
    <p:extLst>
      <p:ext uri="{BB962C8B-B14F-4D97-AF65-F5344CB8AC3E}">
        <p14:creationId xmlns:p14="http://schemas.microsoft.com/office/powerpoint/2010/main" val="619927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2" name="Picture 1"/>
          <p:cNvPicPr>
            <a:picLocks noChangeAspect="1"/>
          </p:cNvPicPr>
          <p:nvPr/>
        </p:nvPicPr>
        <p:blipFill>
          <a:blip r:embed="rId2"/>
          <a:stretch>
            <a:fillRect/>
          </a:stretch>
        </p:blipFill>
        <p:spPr>
          <a:xfrm>
            <a:off x="-3123" y="0"/>
            <a:ext cx="12195123" cy="6856243"/>
          </a:xfrm>
          <a:prstGeom prst="rect">
            <a:avLst/>
          </a:prstGeom>
        </p:spPr>
      </p:pic>
    </p:spTree>
    <p:extLst>
      <p:ext uri="{BB962C8B-B14F-4D97-AF65-F5344CB8AC3E}">
        <p14:creationId xmlns:p14="http://schemas.microsoft.com/office/powerpoint/2010/main" val="422741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volume change over time?</a:t>
            </a:r>
          </a:p>
        </p:txBody>
      </p:sp>
      <p:sp>
        <p:nvSpPr>
          <p:cNvPr id="3" name="Content Placeholder 2"/>
          <p:cNvSpPr>
            <a:spLocks noGrp="1"/>
          </p:cNvSpPr>
          <p:nvPr>
            <p:ph sz="half" idx="1"/>
          </p:nvPr>
        </p:nvSpPr>
        <p:spPr/>
        <p:txBody>
          <a:bodyPr/>
          <a:lstStyle/>
          <a:p>
            <a:r>
              <a:rPr lang="en-US" dirty="0" smtClean="0"/>
              <a:t>From this visualization, we can understand that from January to May orders increase and then decrease just like customer acquisition which indicates that when customers increase order increases and when customers decreases orders eventually decreases.</a:t>
            </a:r>
            <a:endParaRPr lang="en-US" dirty="0"/>
          </a:p>
        </p:txBody>
      </p:sp>
      <p:pic>
        <p:nvPicPr>
          <p:cNvPr id="9" name="Content Placeholder 8"/>
          <p:cNvPicPr>
            <a:picLocks noGrp="1" noChangeAspect="1"/>
          </p:cNvPicPr>
          <p:nvPr>
            <p:ph sz="half" idx="2"/>
          </p:nvPr>
        </p:nvPicPr>
        <p:blipFill>
          <a:blip r:embed="rId2"/>
          <a:stretch>
            <a:fillRect/>
          </a:stretch>
        </p:blipFill>
        <p:spPr>
          <a:xfrm>
            <a:off x="5458801" y="2160588"/>
            <a:ext cx="4801821" cy="2349865"/>
          </a:xfrm>
          <a:prstGeom prst="rect">
            <a:avLst/>
          </a:prstGeom>
        </p:spPr>
      </p:pic>
    </p:spTree>
    <p:extLst>
      <p:ext uri="{BB962C8B-B14F-4D97-AF65-F5344CB8AC3E}">
        <p14:creationId xmlns:p14="http://schemas.microsoft.com/office/powerpoint/2010/main" val="153747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order values?</a:t>
            </a:r>
          </a:p>
        </p:txBody>
      </p:sp>
      <p:sp>
        <p:nvSpPr>
          <p:cNvPr id="3" name="Content Placeholder 2"/>
          <p:cNvSpPr>
            <a:spLocks noGrp="1"/>
          </p:cNvSpPr>
          <p:nvPr>
            <p:ph sz="half" idx="1"/>
          </p:nvPr>
        </p:nvSpPr>
        <p:spPr/>
        <p:txBody>
          <a:bodyPr/>
          <a:lstStyle/>
          <a:p>
            <a:r>
              <a:rPr lang="en-US" dirty="0" smtClean="0"/>
              <a:t>From this visualization, we come to know that most of the order values lie between the price range of 2 to 45. The most expensive price range is from 219 to 263 which has only 1 product.</a:t>
            </a:r>
            <a:endParaRPr lang="en-US" dirty="0"/>
          </a:p>
        </p:txBody>
      </p:sp>
      <p:pic>
        <p:nvPicPr>
          <p:cNvPr id="5" name="Content Placeholder 4"/>
          <p:cNvPicPr>
            <a:picLocks noGrp="1" noChangeAspect="1"/>
          </p:cNvPicPr>
          <p:nvPr>
            <p:ph sz="half" idx="2"/>
          </p:nvPr>
        </p:nvPicPr>
        <p:blipFill>
          <a:blip r:embed="rId2"/>
          <a:stretch>
            <a:fillRect/>
          </a:stretch>
        </p:blipFill>
        <p:spPr>
          <a:xfrm>
            <a:off x="6065472" y="2160588"/>
            <a:ext cx="4555636" cy="2991703"/>
          </a:xfrm>
          <a:prstGeom prst="rect">
            <a:avLst/>
          </a:prstGeom>
        </p:spPr>
      </p:pic>
    </p:spTree>
    <p:extLst>
      <p:ext uri="{BB962C8B-B14F-4D97-AF65-F5344CB8AC3E}">
        <p14:creationId xmlns:p14="http://schemas.microsoft.com/office/powerpoint/2010/main" val="178424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average order processing time or shipping </a:t>
            </a:r>
            <a:r>
              <a:rPr lang="en-US" dirty="0" smtClean="0"/>
              <a:t>duration?</a:t>
            </a:r>
            <a:endParaRPr lang="en-US" dirty="0"/>
          </a:p>
        </p:txBody>
      </p:sp>
      <p:sp>
        <p:nvSpPr>
          <p:cNvPr id="3" name="Content Placeholder 2"/>
          <p:cNvSpPr>
            <a:spLocks noGrp="1"/>
          </p:cNvSpPr>
          <p:nvPr>
            <p:ph sz="half" idx="1"/>
          </p:nvPr>
        </p:nvSpPr>
        <p:spPr/>
        <p:txBody>
          <a:bodyPr/>
          <a:lstStyle/>
          <a:p>
            <a:r>
              <a:rPr lang="en-US" dirty="0" smtClean="0"/>
              <a:t>From the above visualization, we can see that the average order processing time for every month is nearly about same indicating there is no delay when the orders are more or less in shipping orders. </a:t>
            </a:r>
            <a:endParaRPr lang="en-US" dirty="0"/>
          </a:p>
        </p:txBody>
      </p:sp>
      <p:pic>
        <p:nvPicPr>
          <p:cNvPr id="6" name="Content Placeholder 5"/>
          <p:cNvPicPr>
            <a:picLocks noGrp="1" noChangeAspect="1"/>
          </p:cNvPicPr>
          <p:nvPr>
            <p:ph sz="half" idx="2"/>
          </p:nvPr>
        </p:nvPicPr>
        <p:blipFill>
          <a:blip r:embed="rId2"/>
          <a:stretch>
            <a:fillRect/>
          </a:stretch>
        </p:blipFill>
        <p:spPr>
          <a:xfrm>
            <a:off x="5715000" y="2160589"/>
            <a:ext cx="4974737" cy="3149965"/>
          </a:xfrm>
          <a:prstGeom prst="rect">
            <a:avLst/>
          </a:prstGeom>
        </p:spPr>
      </p:pic>
    </p:spTree>
    <p:extLst>
      <p:ext uri="{BB962C8B-B14F-4D97-AF65-F5344CB8AC3E}">
        <p14:creationId xmlns:p14="http://schemas.microsoft.com/office/powerpoint/2010/main" val="30621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find the Order Count each shipping company have done?</a:t>
            </a:r>
            <a:endParaRPr lang="en-US" dirty="0"/>
          </a:p>
        </p:txBody>
      </p:sp>
      <p:sp>
        <p:nvSpPr>
          <p:cNvPr id="3" name="Content Placeholder 2"/>
          <p:cNvSpPr>
            <a:spLocks noGrp="1"/>
          </p:cNvSpPr>
          <p:nvPr>
            <p:ph sz="half" idx="1"/>
          </p:nvPr>
        </p:nvSpPr>
        <p:spPr/>
        <p:txBody>
          <a:bodyPr/>
          <a:lstStyle/>
          <a:p>
            <a:r>
              <a:rPr lang="en-US" dirty="0" smtClean="0"/>
              <a:t>In this visualization, we find that the United Package company have delivered the most number of orders(326) followed by Federal Shipping and Speedy Express.</a:t>
            </a:r>
            <a:endParaRPr lang="en-US" dirty="0"/>
          </a:p>
        </p:txBody>
      </p:sp>
      <p:pic>
        <p:nvPicPr>
          <p:cNvPr id="5" name="Content Placeholder 4"/>
          <p:cNvPicPr>
            <a:picLocks noGrp="1" noChangeAspect="1"/>
          </p:cNvPicPr>
          <p:nvPr>
            <p:ph sz="half" idx="2"/>
          </p:nvPr>
        </p:nvPicPr>
        <p:blipFill>
          <a:blip r:embed="rId2"/>
          <a:stretch>
            <a:fillRect/>
          </a:stretch>
        </p:blipFill>
        <p:spPr>
          <a:xfrm>
            <a:off x="6610594" y="2160589"/>
            <a:ext cx="4184650" cy="2158471"/>
          </a:xfrm>
          <a:prstGeom prst="rect">
            <a:avLst/>
          </a:prstGeom>
        </p:spPr>
      </p:pic>
    </p:spTree>
    <p:extLst>
      <p:ext uri="{BB962C8B-B14F-4D97-AF65-F5344CB8AC3E}">
        <p14:creationId xmlns:p14="http://schemas.microsoft.com/office/powerpoint/2010/main" val="58171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298" y="0"/>
            <a:ext cx="12184701" cy="6862109"/>
          </a:xfrm>
          <a:prstGeom prst="rect">
            <a:avLst/>
          </a:prstGeom>
        </p:spPr>
      </p:pic>
    </p:spTree>
    <p:extLst>
      <p:ext uri="{BB962C8B-B14F-4D97-AF65-F5344CB8AC3E}">
        <p14:creationId xmlns:p14="http://schemas.microsoft.com/office/powerpoint/2010/main" val="278123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employee productivity vary across different departments or job </a:t>
            </a:r>
            <a:r>
              <a:rPr lang="en-US" dirty="0" smtClean="0"/>
              <a:t>roles?</a:t>
            </a:r>
            <a:endParaRPr lang="en-US" dirty="0"/>
          </a:p>
        </p:txBody>
      </p:sp>
      <p:sp>
        <p:nvSpPr>
          <p:cNvPr id="3" name="Content Placeholder 2"/>
          <p:cNvSpPr>
            <a:spLocks noGrp="1"/>
          </p:cNvSpPr>
          <p:nvPr>
            <p:ph sz="half" idx="1"/>
          </p:nvPr>
        </p:nvSpPr>
        <p:spPr/>
        <p:txBody>
          <a:bodyPr/>
          <a:lstStyle/>
          <a:p>
            <a:r>
              <a:rPr lang="en-US" dirty="0" smtClean="0"/>
              <a:t>From the above Visualization, we come to know that the company Focuses more on employees in the Sales Representative department than the others, as it has the most number of employees.</a:t>
            </a:r>
            <a:endParaRPr lang="en-US" dirty="0"/>
          </a:p>
        </p:txBody>
      </p:sp>
      <p:pic>
        <p:nvPicPr>
          <p:cNvPr id="5" name="Content Placeholder 4"/>
          <p:cNvPicPr>
            <a:picLocks noGrp="1" noChangeAspect="1"/>
          </p:cNvPicPr>
          <p:nvPr>
            <p:ph sz="half" idx="2"/>
          </p:nvPr>
        </p:nvPicPr>
        <p:blipFill>
          <a:blip r:embed="rId2"/>
          <a:stretch>
            <a:fillRect/>
          </a:stretch>
        </p:blipFill>
        <p:spPr>
          <a:xfrm>
            <a:off x="6471287" y="2160589"/>
            <a:ext cx="3718998" cy="2376242"/>
          </a:xfrm>
          <a:prstGeom prst="rect">
            <a:avLst/>
          </a:prstGeom>
        </p:spPr>
      </p:pic>
    </p:spTree>
    <p:extLst>
      <p:ext uri="{BB962C8B-B14F-4D97-AF65-F5344CB8AC3E}">
        <p14:creationId xmlns:p14="http://schemas.microsoft.com/office/powerpoint/2010/main" val="1945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employee tenure?</a:t>
            </a:r>
          </a:p>
        </p:txBody>
      </p:sp>
      <p:sp>
        <p:nvSpPr>
          <p:cNvPr id="3" name="Content Placeholder 2"/>
          <p:cNvSpPr>
            <a:spLocks noGrp="1"/>
          </p:cNvSpPr>
          <p:nvPr>
            <p:ph sz="half" idx="1"/>
          </p:nvPr>
        </p:nvSpPr>
        <p:spPr/>
        <p:txBody>
          <a:bodyPr/>
          <a:lstStyle/>
          <a:p>
            <a:r>
              <a:rPr lang="en-US" dirty="0" smtClean="0"/>
              <a:t>As we don’t have related data on which date the employees got separated from the company, we assume that they are still working for the company that is (2023). So we can analyse that most of the employees have completed 30 years for the company which shows loyalty towards the company.</a:t>
            </a:r>
            <a:endParaRPr lang="en-US" dirty="0"/>
          </a:p>
        </p:txBody>
      </p:sp>
      <p:pic>
        <p:nvPicPr>
          <p:cNvPr id="5" name="Content Placeholder 4"/>
          <p:cNvPicPr>
            <a:picLocks noGrp="1" noChangeAspect="1"/>
          </p:cNvPicPr>
          <p:nvPr>
            <p:ph sz="half" idx="2"/>
          </p:nvPr>
        </p:nvPicPr>
        <p:blipFill>
          <a:blip r:embed="rId2"/>
          <a:stretch>
            <a:fillRect/>
          </a:stretch>
        </p:blipFill>
        <p:spPr>
          <a:xfrm>
            <a:off x="6734472" y="2159924"/>
            <a:ext cx="3200835" cy="3881437"/>
          </a:xfrm>
          <a:prstGeom prst="rect">
            <a:avLst/>
          </a:prstGeom>
        </p:spPr>
      </p:pic>
    </p:spTree>
    <p:extLst>
      <p:ext uri="{BB962C8B-B14F-4D97-AF65-F5344CB8AC3E}">
        <p14:creationId xmlns:p14="http://schemas.microsoft.com/office/powerpoint/2010/main" val="86061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employee performance ratings or </a:t>
            </a:r>
            <a:r>
              <a:rPr lang="en-US" dirty="0" smtClean="0"/>
              <a:t>KPIs?</a:t>
            </a:r>
            <a:endParaRPr lang="en-US" dirty="0"/>
          </a:p>
        </p:txBody>
      </p:sp>
      <p:sp>
        <p:nvSpPr>
          <p:cNvPr id="3" name="Content Placeholder 2"/>
          <p:cNvSpPr>
            <a:spLocks noGrp="1"/>
          </p:cNvSpPr>
          <p:nvPr>
            <p:ph sz="half" idx="1"/>
          </p:nvPr>
        </p:nvSpPr>
        <p:spPr/>
        <p:txBody>
          <a:bodyPr/>
          <a:lstStyle/>
          <a:p>
            <a:r>
              <a:rPr lang="en-US" dirty="0" smtClean="0"/>
              <a:t>With the help of this visualization, we can analyse the order count and the sales done by the employees. We can say that employees who have Employee ID 4 have done more sales than the others. On the other hand, Employee ID 5 have the least sales done.</a:t>
            </a:r>
          </a:p>
        </p:txBody>
      </p:sp>
      <p:pic>
        <p:nvPicPr>
          <p:cNvPr id="5" name="Content Placeholder 4"/>
          <p:cNvPicPr>
            <a:picLocks noGrp="1" noChangeAspect="1"/>
          </p:cNvPicPr>
          <p:nvPr>
            <p:ph sz="half" idx="2"/>
          </p:nvPr>
        </p:nvPicPr>
        <p:blipFill>
          <a:blip r:embed="rId2"/>
          <a:stretch>
            <a:fillRect/>
          </a:stretch>
        </p:blipFill>
        <p:spPr>
          <a:xfrm>
            <a:off x="8754501" y="1930400"/>
            <a:ext cx="3375953" cy="2377646"/>
          </a:xfrm>
          <a:prstGeom prst="rect">
            <a:avLst/>
          </a:prstGeom>
        </p:spPr>
      </p:pic>
      <p:pic>
        <p:nvPicPr>
          <p:cNvPr id="6" name="Picture 5"/>
          <p:cNvPicPr>
            <a:picLocks noChangeAspect="1"/>
          </p:cNvPicPr>
          <p:nvPr/>
        </p:nvPicPr>
        <p:blipFill>
          <a:blip r:embed="rId3"/>
          <a:stretch>
            <a:fillRect/>
          </a:stretch>
        </p:blipFill>
        <p:spPr>
          <a:xfrm>
            <a:off x="5701979" y="1930400"/>
            <a:ext cx="2880610" cy="4511431"/>
          </a:xfrm>
          <a:prstGeom prst="rect">
            <a:avLst/>
          </a:prstGeom>
        </p:spPr>
      </p:pic>
    </p:spTree>
    <p:extLst>
      <p:ext uri="{BB962C8B-B14F-4D97-AF65-F5344CB8AC3E}">
        <p14:creationId xmlns:p14="http://schemas.microsoft.com/office/powerpoint/2010/main" val="190280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388" y="0"/>
            <a:ext cx="12180611" cy="6858000"/>
          </a:xfrm>
          <a:prstGeom prst="rect">
            <a:avLst/>
          </a:prstGeom>
        </p:spPr>
      </p:pic>
    </p:spTree>
    <p:extLst>
      <p:ext uri="{BB962C8B-B14F-4D97-AF65-F5344CB8AC3E}">
        <p14:creationId xmlns:p14="http://schemas.microsoft.com/office/powerpoint/2010/main" val="1819581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1772" y="0"/>
            <a:ext cx="12170228" cy="6857999"/>
          </a:xfrm>
          <a:prstGeom prst="rect">
            <a:avLst/>
          </a:prstGeom>
        </p:spPr>
      </p:pic>
    </p:spTree>
    <p:extLst>
      <p:ext uri="{BB962C8B-B14F-4D97-AF65-F5344CB8AC3E}">
        <p14:creationId xmlns:p14="http://schemas.microsoft.com/office/powerpoint/2010/main" val="104829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distribution of product ratings or reviews?</a:t>
            </a:r>
          </a:p>
        </p:txBody>
      </p:sp>
      <p:sp>
        <p:nvSpPr>
          <p:cNvPr id="6" name="Content Placeholder 5"/>
          <p:cNvSpPr>
            <a:spLocks noGrp="1"/>
          </p:cNvSpPr>
          <p:nvPr>
            <p:ph idx="1"/>
          </p:nvPr>
        </p:nvSpPr>
        <p:spPr/>
        <p:txBody>
          <a:bodyPr/>
          <a:lstStyle/>
          <a:p>
            <a:pPr marL="0" indent="0">
              <a:buNone/>
            </a:pPr>
            <a:r>
              <a:rPr lang="en-US" dirty="0">
                <a:solidFill>
                  <a:schemeClr val="accent1"/>
                </a:solidFill>
              </a:rPr>
              <a:t>How does Sales change over time</a:t>
            </a:r>
            <a:r>
              <a:rPr lang="en-US" dirty="0" smtClean="0">
                <a:solidFill>
                  <a:schemeClr val="accent1"/>
                </a:solidFill>
              </a:rPr>
              <a:t>?</a:t>
            </a:r>
          </a:p>
          <a:p>
            <a:r>
              <a:rPr lang="en-US" dirty="0"/>
              <a:t>From this visualization, we find that in the month of </a:t>
            </a:r>
            <a:r>
              <a:rPr lang="en-US" dirty="0" smtClean="0"/>
              <a:t>May, </a:t>
            </a:r>
            <a:r>
              <a:rPr lang="en-US" dirty="0"/>
              <a:t>the sales were the most(200K) and the least sales in the month of July(39K). We can also analyse that in the first 5 months, the sales are promising but after that it decreases.</a:t>
            </a:r>
          </a:p>
          <a:p>
            <a:endParaRPr lang="en-US" dirty="0"/>
          </a:p>
        </p:txBody>
      </p:sp>
      <p:sp>
        <p:nvSpPr>
          <p:cNvPr id="7" name="Text Placeholder 6"/>
          <p:cNvSpPr>
            <a:spLocks noGrp="1"/>
          </p:cNvSpPr>
          <p:nvPr>
            <p:ph type="body" sz="half" idx="2"/>
          </p:nvPr>
        </p:nvSpPr>
        <p:spPr/>
        <p:txBody>
          <a:bodyPr/>
          <a:lstStyle/>
          <a:p>
            <a:r>
              <a:rPr lang="en-US" dirty="0">
                <a:solidFill>
                  <a:schemeClr val="tx1"/>
                </a:solidFill>
              </a:rPr>
              <a:t>We don’t have relevant data in our data set, we require </a:t>
            </a:r>
            <a:r>
              <a:rPr lang="en-US" dirty="0" smtClean="0">
                <a:solidFill>
                  <a:schemeClr val="tx1"/>
                </a:solidFill>
              </a:rPr>
              <a:t>ratings and reviews of the customer’s </a:t>
            </a:r>
            <a:r>
              <a:rPr lang="en-US" dirty="0">
                <a:solidFill>
                  <a:schemeClr val="tx1"/>
                </a:solidFill>
              </a:rPr>
              <a:t>related data.</a:t>
            </a:r>
          </a:p>
        </p:txBody>
      </p:sp>
      <p:pic>
        <p:nvPicPr>
          <p:cNvPr id="8" name="Content Placeholder 4"/>
          <p:cNvPicPr>
            <a:picLocks noChangeAspect="1"/>
          </p:cNvPicPr>
          <p:nvPr/>
        </p:nvPicPr>
        <p:blipFill>
          <a:blip r:embed="rId2"/>
          <a:stretch>
            <a:fillRect/>
          </a:stretch>
        </p:blipFill>
        <p:spPr>
          <a:xfrm>
            <a:off x="5080732" y="3031027"/>
            <a:ext cx="6788883" cy="2432826"/>
          </a:xfrm>
          <a:prstGeom prst="rect">
            <a:avLst/>
          </a:prstGeom>
        </p:spPr>
      </p:pic>
    </p:spTree>
    <p:extLst>
      <p:ext uri="{BB962C8B-B14F-4D97-AF65-F5344CB8AC3E}">
        <p14:creationId xmlns:p14="http://schemas.microsoft.com/office/powerpoint/2010/main" val="74930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a:t>
            </a:r>
            <a:r>
              <a:rPr lang="en-US" dirty="0" smtClean="0"/>
              <a:t>sales in different product category?</a:t>
            </a:r>
            <a:endParaRPr lang="en-US" dirty="0"/>
          </a:p>
        </p:txBody>
      </p:sp>
      <p:sp>
        <p:nvSpPr>
          <p:cNvPr id="3" name="Content Placeholder 2"/>
          <p:cNvSpPr>
            <a:spLocks noGrp="1"/>
          </p:cNvSpPr>
          <p:nvPr>
            <p:ph sz="half" idx="1"/>
          </p:nvPr>
        </p:nvSpPr>
        <p:spPr/>
        <p:txBody>
          <a:bodyPr/>
          <a:lstStyle/>
          <a:p>
            <a:r>
              <a:rPr lang="en-US" dirty="0" smtClean="0"/>
              <a:t>We can analyse that Category 1,2,6 and 3 are the leading categories in terms of sales which contribute half of the sales of products.</a:t>
            </a:r>
            <a:endParaRPr lang="en-US" dirty="0"/>
          </a:p>
        </p:txBody>
      </p:sp>
      <p:pic>
        <p:nvPicPr>
          <p:cNvPr id="5" name="Content Placeholder 4"/>
          <p:cNvPicPr>
            <a:picLocks noGrp="1" noChangeAspect="1"/>
          </p:cNvPicPr>
          <p:nvPr>
            <p:ph sz="half" idx="2"/>
          </p:nvPr>
        </p:nvPicPr>
        <p:blipFill>
          <a:blip r:embed="rId2"/>
          <a:stretch>
            <a:fillRect/>
          </a:stretch>
        </p:blipFill>
        <p:spPr>
          <a:xfrm>
            <a:off x="5089352" y="2160589"/>
            <a:ext cx="5997748" cy="3185134"/>
          </a:xfrm>
          <a:prstGeom prst="rect">
            <a:avLst/>
          </a:prstGeom>
        </p:spPr>
      </p:pic>
    </p:spTree>
    <p:extLst>
      <p:ext uri="{BB962C8B-B14F-4D97-AF65-F5344CB8AC3E}">
        <p14:creationId xmlns:p14="http://schemas.microsoft.com/office/powerpoint/2010/main" val="333143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pricing distribution of </a:t>
            </a:r>
            <a:r>
              <a:rPr lang="en-US" dirty="0" smtClean="0"/>
              <a:t>products?</a:t>
            </a:r>
            <a:endParaRPr lang="en-US" dirty="0"/>
          </a:p>
        </p:txBody>
      </p:sp>
      <p:sp>
        <p:nvSpPr>
          <p:cNvPr id="3" name="Content Placeholder 2"/>
          <p:cNvSpPr>
            <a:spLocks noGrp="1"/>
          </p:cNvSpPr>
          <p:nvPr>
            <p:ph sz="half" idx="1"/>
          </p:nvPr>
        </p:nvSpPr>
        <p:spPr/>
        <p:txBody>
          <a:bodyPr/>
          <a:lstStyle/>
          <a:p>
            <a:r>
              <a:rPr lang="en-US" dirty="0" smtClean="0"/>
              <a:t>From this visualization, we come to that there are 2 to 4 outliers in the pricing of the products. With the help of this, we can help the company to manage the price range of the products from the suppliers.</a:t>
            </a:r>
            <a:endParaRPr lang="en-US" dirty="0"/>
          </a:p>
        </p:txBody>
      </p:sp>
      <p:pic>
        <p:nvPicPr>
          <p:cNvPr id="5" name="Content Placeholder 4"/>
          <p:cNvPicPr>
            <a:picLocks noGrp="1" noChangeAspect="1"/>
          </p:cNvPicPr>
          <p:nvPr>
            <p:ph sz="half" idx="2"/>
          </p:nvPr>
        </p:nvPicPr>
        <p:blipFill>
          <a:blip r:embed="rId2"/>
          <a:stretch>
            <a:fillRect/>
          </a:stretch>
        </p:blipFill>
        <p:spPr>
          <a:xfrm>
            <a:off x="6197259" y="2159924"/>
            <a:ext cx="4916217" cy="3881437"/>
          </a:xfrm>
          <a:prstGeom prst="rect">
            <a:avLst/>
          </a:prstGeom>
        </p:spPr>
      </p:pic>
    </p:spTree>
    <p:extLst>
      <p:ext uri="{BB962C8B-B14F-4D97-AF65-F5344CB8AC3E}">
        <p14:creationId xmlns:p14="http://schemas.microsoft.com/office/powerpoint/2010/main" val="963518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807" y="0"/>
            <a:ext cx="12199807" cy="6853613"/>
          </a:xfrm>
          <a:prstGeom prst="rect">
            <a:avLst/>
          </a:prstGeom>
        </p:spPr>
      </p:pic>
    </p:spTree>
    <p:extLst>
      <p:ext uri="{BB962C8B-B14F-4D97-AF65-F5344CB8AC3E}">
        <p14:creationId xmlns:p14="http://schemas.microsoft.com/office/powerpoint/2010/main" val="293350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supplier ratings or performance metrics?</a:t>
            </a:r>
          </a:p>
        </p:txBody>
      </p:sp>
      <p:sp>
        <p:nvSpPr>
          <p:cNvPr id="3" name="Content Placeholder 2"/>
          <p:cNvSpPr>
            <a:spLocks noGrp="1"/>
          </p:cNvSpPr>
          <p:nvPr>
            <p:ph sz="half" idx="1"/>
          </p:nvPr>
        </p:nvSpPr>
        <p:spPr/>
        <p:txBody>
          <a:bodyPr/>
          <a:lstStyle/>
          <a:p>
            <a:r>
              <a:rPr lang="en-US" dirty="0" smtClean="0"/>
              <a:t>We can analyse supplier ratings by the number of product quantities supplied by the supplier. From this visualization, we come to know that suppliers 7 and 12 have the most number of product quantities.</a:t>
            </a:r>
          </a:p>
        </p:txBody>
      </p:sp>
      <p:pic>
        <p:nvPicPr>
          <p:cNvPr id="5" name="Content Placeholder 4"/>
          <p:cNvPicPr>
            <a:picLocks noGrp="1" noChangeAspect="1"/>
          </p:cNvPicPr>
          <p:nvPr>
            <p:ph sz="half" idx="2"/>
          </p:nvPr>
        </p:nvPicPr>
        <p:blipFill>
          <a:blip r:embed="rId2"/>
          <a:stretch>
            <a:fillRect/>
          </a:stretch>
        </p:blipFill>
        <p:spPr>
          <a:xfrm>
            <a:off x="6329240" y="2160589"/>
            <a:ext cx="4872159" cy="2666388"/>
          </a:xfrm>
          <a:prstGeom prst="rect">
            <a:avLst/>
          </a:prstGeom>
        </p:spPr>
      </p:pic>
    </p:spTree>
    <p:extLst>
      <p:ext uri="{BB962C8B-B14F-4D97-AF65-F5344CB8AC3E}">
        <p14:creationId xmlns:p14="http://schemas.microsoft.com/office/powerpoint/2010/main" val="2734097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cost or pricing structure vary across different suppliers?</a:t>
            </a:r>
          </a:p>
        </p:txBody>
      </p:sp>
      <p:sp>
        <p:nvSpPr>
          <p:cNvPr id="3" name="Content Placeholder 2"/>
          <p:cNvSpPr>
            <a:spLocks noGrp="1"/>
          </p:cNvSpPr>
          <p:nvPr>
            <p:ph sz="half" idx="1"/>
          </p:nvPr>
        </p:nvSpPr>
        <p:spPr/>
        <p:txBody>
          <a:bodyPr/>
          <a:lstStyle/>
          <a:p>
            <a:r>
              <a:rPr lang="en-US" dirty="0" smtClean="0"/>
              <a:t>From this visualization, we can see that leaving 3 product prices all other product prices are under 50. The most expensive product price is 282 followed by 223.</a:t>
            </a:r>
            <a:endParaRPr lang="en-US" dirty="0"/>
          </a:p>
        </p:txBody>
      </p:sp>
      <p:pic>
        <p:nvPicPr>
          <p:cNvPr id="5" name="Content Placeholder 4"/>
          <p:cNvPicPr>
            <a:picLocks noGrp="1" noChangeAspect="1"/>
          </p:cNvPicPr>
          <p:nvPr>
            <p:ph sz="half" idx="2"/>
          </p:nvPr>
        </p:nvPicPr>
        <p:blipFill>
          <a:blip r:embed="rId2"/>
          <a:stretch>
            <a:fillRect/>
          </a:stretch>
        </p:blipFill>
        <p:spPr>
          <a:xfrm>
            <a:off x="5722571" y="2160589"/>
            <a:ext cx="5382114" cy="2921365"/>
          </a:xfrm>
          <a:prstGeom prst="rect">
            <a:avLst/>
          </a:prstGeom>
        </p:spPr>
      </p:pic>
    </p:spTree>
    <p:extLst>
      <p:ext uri="{BB962C8B-B14F-4D97-AF65-F5344CB8AC3E}">
        <p14:creationId xmlns:p14="http://schemas.microsoft.com/office/powerpoint/2010/main" val="1344192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geographical distribution of </a:t>
            </a:r>
            <a:r>
              <a:rPr lang="en-US" dirty="0" smtClean="0"/>
              <a:t>suppliers?</a:t>
            </a:r>
            <a:endParaRPr lang="en-US" dirty="0"/>
          </a:p>
        </p:txBody>
      </p:sp>
      <p:sp>
        <p:nvSpPr>
          <p:cNvPr id="3" name="Content Placeholder 2"/>
          <p:cNvSpPr>
            <a:spLocks noGrp="1"/>
          </p:cNvSpPr>
          <p:nvPr>
            <p:ph sz="half" idx="1"/>
          </p:nvPr>
        </p:nvSpPr>
        <p:spPr/>
        <p:txBody>
          <a:bodyPr/>
          <a:lstStyle/>
          <a:p>
            <a:r>
              <a:rPr lang="en-US" dirty="0" smtClean="0"/>
              <a:t>From this visualization, we can see that most suppliers are from Europe and the earlier visualization of customer’s geographical distribution we come to know that they are also from Europe which makes it easy for the company to distribute orders on or before delivery time.</a:t>
            </a:r>
            <a:endParaRPr lang="en-US" dirty="0"/>
          </a:p>
        </p:txBody>
      </p:sp>
      <p:pic>
        <p:nvPicPr>
          <p:cNvPr id="5" name="Content Placeholder 4"/>
          <p:cNvPicPr>
            <a:picLocks noGrp="1" noChangeAspect="1"/>
          </p:cNvPicPr>
          <p:nvPr>
            <p:ph sz="half" idx="2"/>
          </p:nvPr>
        </p:nvPicPr>
        <p:blipFill>
          <a:blip r:embed="rId2"/>
          <a:stretch>
            <a:fillRect/>
          </a:stretch>
        </p:blipFill>
        <p:spPr>
          <a:xfrm>
            <a:off x="5282954" y="2160588"/>
            <a:ext cx="5733807" cy="2472957"/>
          </a:xfrm>
          <a:prstGeom prst="rect">
            <a:avLst/>
          </a:prstGeom>
        </p:spPr>
      </p:pic>
    </p:spTree>
    <p:extLst>
      <p:ext uri="{BB962C8B-B14F-4D97-AF65-F5344CB8AC3E}">
        <p14:creationId xmlns:p14="http://schemas.microsoft.com/office/powerpoint/2010/main" val="633407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Problem Statement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513400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What are the key factors influencing customer retention or loyalty based on the dataset?</a:t>
            </a:r>
          </a:p>
        </p:txBody>
      </p:sp>
      <p:sp>
        <p:nvSpPr>
          <p:cNvPr id="3" name="Content Placeholder 2"/>
          <p:cNvSpPr>
            <a:spLocks noGrp="1"/>
          </p:cNvSpPr>
          <p:nvPr>
            <p:ph sz="half" idx="1"/>
          </p:nvPr>
        </p:nvSpPr>
        <p:spPr/>
        <p:txBody>
          <a:bodyPr/>
          <a:lstStyle/>
          <a:p>
            <a:r>
              <a:rPr lang="en-US" dirty="0" smtClean="0"/>
              <a:t>From this visualization, we can analyse the maximum product price range between 2.5 to 58.5 which is affordable for all the customer segments.</a:t>
            </a:r>
          </a:p>
          <a:p>
            <a:r>
              <a:rPr lang="en-US" dirty="0" smtClean="0"/>
              <a:t>With the help of reorder analysis, we can say that many customers reorder our products which indicates the company provides good services.</a:t>
            </a:r>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391214879"/>
                  </p:ext>
                </p:extLst>
              </p:nvPr>
            </p:nvGraphicFramePr>
            <p:xfrm>
              <a:off x="8563708" y="2092568"/>
              <a:ext cx="2714696" cy="314117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8563708" y="2092568"/>
                <a:ext cx="2714696" cy="3141173"/>
              </a:xfrm>
              <a:prstGeom prst="rect">
                <a:avLst/>
              </a:prstGeom>
            </p:spPr>
          </p:pic>
        </mc:Fallback>
      </mc:AlternateContent>
      <p:graphicFrame>
        <p:nvGraphicFramePr>
          <p:cNvPr id="6" name="Chart 5"/>
          <p:cNvGraphicFramePr>
            <a:graphicFrameLocks/>
          </p:cNvGraphicFramePr>
          <p:nvPr>
            <p:extLst>
              <p:ext uri="{D42A27DB-BD31-4B8C-83A1-F6EECF244321}">
                <p14:modId xmlns:p14="http://schemas.microsoft.com/office/powerpoint/2010/main" val="2211171061"/>
              </p:ext>
            </p:extLst>
          </p:nvPr>
        </p:nvGraphicFramePr>
        <p:xfrm>
          <a:off x="5377082" y="2568379"/>
          <a:ext cx="3055620" cy="1985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77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4" name="Content Placeholder 3"/>
          <p:cNvSpPr>
            <a:spLocks noGrp="1"/>
          </p:cNvSpPr>
          <p:nvPr>
            <p:ph idx="1"/>
          </p:nvPr>
        </p:nvSpPr>
        <p:spPr/>
        <p:txBody>
          <a:bodyPr/>
          <a:lstStyle/>
          <a:p>
            <a:r>
              <a:rPr lang="en-US" dirty="0" smtClean="0"/>
              <a:t>The objective of this project is to create an effective dashboard with the help of Power BI using the problem statements and data given to us.</a:t>
            </a:r>
          </a:p>
          <a:p>
            <a:r>
              <a:rPr lang="en-US" dirty="0" smtClean="0"/>
              <a:t>To find the insights of the problem statements which helps the viewers to have a better view of the analysis.</a:t>
            </a:r>
          </a:p>
          <a:p>
            <a:r>
              <a:rPr lang="en-US" dirty="0" smtClean="0"/>
              <a:t>We have done various analysis like customer analysis, sales analysis, and product analysis which provide a better understanding of the charts made.</a:t>
            </a:r>
            <a:endParaRPr lang="en-US" dirty="0"/>
          </a:p>
        </p:txBody>
      </p:sp>
    </p:spTree>
    <p:extLst>
      <p:ext uri="{BB962C8B-B14F-4D97-AF65-F5344CB8AC3E}">
        <p14:creationId xmlns:p14="http://schemas.microsoft.com/office/powerpoint/2010/main" val="252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64323"/>
          </a:xfrm>
        </p:spPr>
        <p:txBody>
          <a:bodyPr>
            <a:normAutofit fontScale="90000"/>
          </a:bodyPr>
          <a:lstStyle/>
          <a:p>
            <a:r>
              <a:rPr lang="en-US" dirty="0"/>
              <a:t>How do customer preferences vary based on their location or demographics? Can we explore this through interactive visualizations?</a:t>
            </a:r>
          </a:p>
        </p:txBody>
      </p:sp>
      <p:sp>
        <p:nvSpPr>
          <p:cNvPr id="3" name="Content Placeholder 2"/>
          <p:cNvSpPr>
            <a:spLocks noGrp="1"/>
          </p:cNvSpPr>
          <p:nvPr>
            <p:ph sz="half" idx="1"/>
          </p:nvPr>
        </p:nvSpPr>
        <p:spPr>
          <a:xfrm>
            <a:off x="677334" y="2769577"/>
            <a:ext cx="4184035" cy="3271784"/>
          </a:xfrm>
        </p:spPr>
        <p:txBody>
          <a:bodyPr/>
          <a:lstStyle/>
          <a:p>
            <a:r>
              <a:rPr lang="en-US" dirty="0" smtClean="0"/>
              <a:t>We can see that Germany and France customers order the most products from the company whereas Italy and Mexico order the least.</a:t>
            </a:r>
            <a:endParaRPr lang="en-US" dirty="0"/>
          </a:p>
        </p:txBody>
      </p:sp>
      <p:sp>
        <p:nvSpPr>
          <p:cNvPr id="6" name="Content Placeholder 5"/>
          <p:cNvSpPr>
            <a:spLocks noGrp="1"/>
          </p:cNvSpPr>
          <p:nvPr>
            <p:ph sz="half" idx="2"/>
          </p:nvPr>
        </p:nvSpPr>
        <p:spPr/>
        <p:txBody>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703105875"/>
              </p:ext>
            </p:extLst>
          </p:nvPr>
        </p:nvGraphicFramePr>
        <p:xfrm>
          <a:off x="5089970" y="2644727"/>
          <a:ext cx="4434840" cy="2377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48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interesting patterns or clusters in customer behavior that can be visualized to identify potential market segments?</a:t>
            </a:r>
          </a:p>
        </p:txBody>
      </p:sp>
      <p:sp>
        <p:nvSpPr>
          <p:cNvPr id="3" name="Content Placeholder 2"/>
          <p:cNvSpPr>
            <a:spLocks noGrp="1"/>
          </p:cNvSpPr>
          <p:nvPr>
            <p:ph sz="half" idx="1"/>
          </p:nvPr>
        </p:nvSpPr>
        <p:spPr>
          <a:xfrm>
            <a:off x="677334" y="2329961"/>
            <a:ext cx="4184035" cy="3711399"/>
          </a:xfrm>
        </p:spPr>
        <p:txBody>
          <a:bodyPr/>
          <a:lstStyle/>
          <a:p>
            <a:r>
              <a:rPr lang="en-US" dirty="0"/>
              <a:t>We can see that most of our </a:t>
            </a:r>
            <a:r>
              <a:rPr lang="en-US" dirty="0" smtClean="0"/>
              <a:t>company’s </a:t>
            </a:r>
            <a:r>
              <a:rPr lang="en-US" dirty="0"/>
              <a:t>customers are from Germany and France and Italy has the least number of customers.</a:t>
            </a:r>
          </a:p>
          <a:p>
            <a:pPr marL="0" indent="0">
              <a:buNone/>
            </a:pP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08393289"/>
              </p:ext>
            </p:extLst>
          </p:nvPr>
        </p:nvGraphicFramePr>
        <p:xfrm>
          <a:off x="6258902" y="2329961"/>
          <a:ext cx="4184650" cy="3711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6789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specific product categories or SKUs that contribute significantly to order revenue? Can we identify them through visualizations?</a:t>
            </a:r>
          </a:p>
        </p:txBody>
      </p:sp>
      <p:sp>
        <p:nvSpPr>
          <p:cNvPr id="3" name="Content Placeholder 2"/>
          <p:cNvSpPr>
            <a:spLocks noGrp="1"/>
          </p:cNvSpPr>
          <p:nvPr>
            <p:ph sz="half" idx="1"/>
          </p:nvPr>
        </p:nvSpPr>
        <p:spPr>
          <a:xfrm>
            <a:off x="677334" y="2778369"/>
            <a:ext cx="4184035" cy="3262992"/>
          </a:xfrm>
        </p:spPr>
        <p:txBody>
          <a:bodyPr/>
          <a:lstStyle/>
          <a:p>
            <a:r>
              <a:rPr lang="en-US" dirty="0" smtClean="0"/>
              <a:t>From this visualization, we understand that Category 1 contributes the most in order revenue.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36514360"/>
              </p:ext>
            </p:extLst>
          </p:nvPr>
        </p:nvGraphicFramePr>
        <p:xfrm>
          <a:off x="6338032" y="2778369"/>
          <a:ext cx="4184650" cy="3263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9394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Are there any correlations between order size and customer demographics or product categories? </a:t>
            </a:r>
          </a:p>
        </p:txBody>
      </p:sp>
      <p:sp>
        <p:nvSpPr>
          <p:cNvPr id="3" name="Content Placeholder 2"/>
          <p:cNvSpPr>
            <a:spLocks noGrp="1"/>
          </p:cNvSpPr>
          <p:nvPr>
            <p:ph sz="half" idx="1"/>
          </p:nvPr>
        </p:nvSpPr>
        <p:spPr>
          <a:xfrm>
            <a:off x="677334" y="2602523"/>
            <a:ext cx="4184035" cy="3438838"/>
          </a:xfrm>
        </p:spPr>
        <p:txBody>
          <a:bodyPr/>
          <a:lstStyle/>
          <a:p>
            <a:r>
              <a:rPr lang="en-US" dirty="0" smtClean="0"/>
              <a:t>From the above visualization, we see that most of the order size lie between 0 to 2000. </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86808620"/>
              </p:ext>
            </p:extLst>
          </p:nvPr>
        </p:nvGraphicFramePr>
        <p:xfrm>
          <a:off x="6188563" y="2602523"/>
          <a:ext cx="4184650" cy="344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552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frequency vary across different customer segments?</a:t>
            </a:r>
          </a:p>
        </p:txBody>
      </p:sp>
      <p:sp>
        <p:nvSpPr>
          <p:cNvPr id="3" name="Content Placeholder 2"/>
          <p:cNvSpPr>
            <a:spLocks noGrp="1"/>
          </p:cNvSpPr>
          <p:nvPr>
            <p:ph sz="half" idx="1"/>
          </p:nvPr>
        </p:nvSpPr>
        <p:spPr/>
        <p:txBody>
          <a:bodyPr/>
          <a:lstStyle/>
          <a:p>
            <a:r>
              <a:rPr lang="en-US" dirty="0" smtClean="0"/>
              <a:t>As we don’t have a segment analysis we can distribute customers on the basics of the country they belong to. So, with the help of that, we can say that customers who belong to Germany order the most.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66863222"/>
              </p:ext>
            </p:extLst>
          </p:nvPr>
        </p:nvGraphicFramePr>
        <p:xfrm>
          <a:off x="5880832" y="2160589"/>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773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correlations between employee satisfaction levels and key performance indicators? </a:t>
            </a:r>
          </a:p>
        </p:txBody>
      </p:sp>
      <p:sp>
        <p:nvSpPr>
          <p:cNvPr id="3" name="Content Placeholder 2"/>
          <p:cNvSpPr>
            <a:spLocks noGrp="1"/>
          </p:cNvSpPr>
          <p:nvPr>
            <p:ph sz="half" idx="1"/>
          </p:nvPr>
        </p:nvSpPr>
        <p:spPr>
          <a:xfrm>
            <a:off x="677334" y="2584937"/>
            <a:ext cx="4184035" cy="3456423"/>
          </a:xfrm>
        </p:spPr>
        <p:txBody>
          <a:bodyPr/>
          <a:lstStyle/>
          <a:p>
            <a:r>
              <a:rPr lang="en-US" dirty="0" smtClean="0"/>
              <a:t> Employee satisfaction can treated as how they help customers, which eventually leads to an increase in sales. So, we can relate sales </a:t>
            </a:r>
            <a:r>
              <a:rPr lang="en-US" dirty="0" smtClean="0"/>
              <a:t>to </a:t>
            </a:r>
            <a:r>
              <a:rPr lang="en-US" dirty="0" smtClean="0"/>
              <a:t>employee satisfaction. So, with </a:t>
            </a:r>
            <a:r>
              <a:rPr lang="en-US" dirty="0" smtClean="0"/>
              <a:t>the help </a:t>
            </a:r>
            <a:r>
              <a:rPr lang="en-US" dirty="0" smtClean="0"/>
              <a:t>of </a:t>
            </a:r>
            <a:r>
              <a:rPr lang="en-US" dirty="0" smtClean="0"/>
              <a:t>this, </a:t>
            </a:r>
            <a:r>
              <a:rPr lang="en-US" dirty="0" smtClean="0"/>
              <a:t>we can </a:t>
            </a:r>
            <a:r>
              <a:rPr lang="en-US" dirty="0" smtClean="0"/>
              <a:t>say employee 4 has helped in increasing sales more than others. </a:t>
            </a:r>
            <a:endParaRPr lang="en-US" dirty="0" smtClean="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78126914"/>
              </p:ext>
            </p:extLst>
          </p:nvPr>
        </p:nvGraphicFramePr>
        <p:xfrm>
          <a:off x="5089524" y="2584450"/>
          <a:ext cx="5645883" cy="345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309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does employee turnover vary across different departments or job roles?</a:t>
            </a:r>
          </a:p>
        </p:txBody>
      </p:sp>
      <p:sp>
        <p:nvSpPr>
          <p:cNvPr id="3" name="Content Placeholder 2"/>
          <p:cNvSpPr>
            <a:spLocks noGrp="1"/>
          </p:cNvSpPr>
          <p:nvPr>
            <p:ph sz="half" idx="1"/>
          </p:nvPr>
        </p:nvSpPr>
        <p:spPr/>
        <p:txBody>
          <a:bodyPr/>
          <a:lstStyle/>
          <a:p>
            <a:r>
              <a:rPr lang="en-US" dirty="0" smtClean="0"/>
              <a:t>Sales Representative have a larger number of employee so their sales is also more than compared to other.</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12797961"/>
              </p:ext>
            </p:extLst>
          </p:nvPr>
        </p:nvGraphicFramePr>
        <p:xfrm>
          <a:off x="5089525" y="2160588"/>
          <a:ext cx="5689844"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2382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66546"/>
          </a:xfrm>
        </p:spPr>
        <p:txBody>
          <a:bodyPr>
            <a:normAutofit/>
          </a:bodyPr>
          <a:lstStyle/>
          <a:p>
            <a:r>
              <a:rPr lang="en-US" dirty="0"/>
              <a:t>Can we identify any patterns or clusters in employee skill sets or qualifications through visualizations? </a:t>
            </a:r>
          </a:p>
        </p:txBody>
      </p:sp>
      <p:sp>
        <p:nvSpPr>
          <p:cNvPr id="3" name="Content Placeholder 2"/>
          <p:cNvSpPr>
            <a:spLocks noGrp="1"/>
          </p:cNvSpPr>
          <p:nvPr>
            <p:ph sz="half" idx="1"/>
          </p:nvPr>
        </p:nvSpPr>
        <p:spPr>
          <a:xfrm>
            <a:off x="677334" y="2795953"/>
            <a:ext cx="4184035" cy="3245407"/>
          </a:xfrm>
        </p:spPr>
        <p:txBody>
          <a:bodyPr/>
          <a:lstStyle/>
          <a:p>
            <a:r>
              <a:rPr lang="en-US" dirty="0" smtClean="0"/>
              <a:t>From this visualization, we can say that the company focuses more on the sales representative than the other departments as more employees are working in the sales representative department.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79307754"/>
              </p:ext>
            </p:extLst>
          </p:nvPr>
        </p:nvGraphicFramePr>
        <p:xfrm>
          <a:off x="6531463" y="2795953"/>
          <a:ext cx="4184650" cy="3246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510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product attributes (e.g., size, color, features) and sales performance? </a:t>
            </a:r>
          </a:p>
        </p:txBody>
      </p:sp>
      <p:sp>
        <p:nvSpPr>
          <p:cNvPr id="3" name="Content Placeholder 2"/>
          <p:cNvSpPr>
            <a:spLocks noGrp="1"/>
          </p:cNvSpPr>
          <p:nvPr>
            <p:ph sz="half" idx="1"/>
          </p:nvPr>
        </p:nvSpPr>
        <p:spPr/>
        <p:txBody>
          <a:bodyPr/>
          <a:lstStyle/>
          <a:p>
            <a:pPr marL="0" indent="0">
              <a:buNone/>
            </a:pPr>
            <a:r>
              <a:rPr lang="en-US" dirty="0" smtClean="0"/>
              <a:t>From this visualization, we can say that there is a correlation between product attributes and sales. Product attributes also consist of the names of the products so we can relate product names and sales performance. With the help of this correlation, we can analyse that many product sales are between 0 to 20000.</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13052299"/>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891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product demand fluctuate over different seasons or months? </a:t>
            </a:r>
          </a:p>
        </p:txBody>
      </p:sp>
      <p:sp>
        <p:nvSpPr>
          <p:cNvPr id="3" name="Content Placeholder 2"/>
          <p:cNvSpPr>
            <a:spLocks noGrp="1"/>
          </p:cNvSpPr>
          <p:nvPr>
            <p:ph sz="half" idx="1"/>
          </p:nvPr>
        </p:nvSpPr>
        <p:spPr/>
        <p:txBody>
          <a:bodyPr/>
          <a:lstStyle/>
          <a:p>
            <a:r>
              <a:rPr lang="en-US" dirty="0"/>
              <a:t>From this visualization, we find that in the month of May the sales were the most(200K) and the least sales in the month of July(39K). We can also analyse that in the first 5 months, the sales are promising but after that it decreases.</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5626364"/>
              </p:ext>
            </p:extLst>
          </p:nvPr>
        </p:nvGraphicFramePr>
        <p:xfrm>
          <a:off x="5089525" y="2160588"/>
          <a:ext cx="60854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69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8915400" cy="5408843"/>
          </a:xfrm>
          <a:prstGeom prst="rect">
            <a:avLst/>
          </a:prstGeom>
        </p:spPr>
      </p:pic>
    </p:spTree>
    <p:extLst>
      <p:ext uri="{BB962C8B-B14F-4D97-AF65-F5344CB8AC3E}">
        <p14:creationId xmlns:p14="http://schemas.microsoft.com/office/powerpoint/2010/main" val="1654827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1162"/>
            <a:ext cx="8596668" cy="1429238"/>
          </a:xfrm>
        </p:spPr>
        <p:txBody>
          <a:bodyPr>
            <a:normAutofit fontScale="90000"/>
          </a:bodyPr>
          <a:lstStyle/>
          <a:p>
            <a:r>
              <a:rPr lang="en-US" dirty="0"/>
              <a:t> Can we identify any outliers or anomalies in product performance or sales using visualizations? How can this information be used for product optimization?</a:t>
            </a:r>
          </a:p>
        </p:txBody>
      </p:sp>
      <p:sp>
        <p:nvSpPr>
          <p:cNvPr id="3" name="Content Placeholder 2"/>
          <p:cNvSpPr>
            <a:spLocks noGrp="1"/>
          </p:cNvSpPr>
          <p:nvPr>
            <p:ph sz="half" idx="1"/>
          </p:nvPr>
        </p:nvSpPr>
        <p:spPr>
          <a:xfrm>
            <a:off x="677334" y="2655277"/>
            <a:ext cx="4184035" cy="3386084"/>
          </a:xfrm>
        </p:spPr>
        <p:txBody>
          <a:bodyPr/>
          <a:lstStyle/>
          <a:p>
            <a:r>
              <a:rPr lang="en-US" dirty="0" smtClean="0"/>
              <a:t>From this visualization, we understand that there are 5 products which can be considered as  outliers in the sales analysis</a:t>
            </a:r>
            <a:endParaRPr lang="en-US" dirty="0"/>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849229891"/>
                  </p:ext>
                </p:extLst>
              </p:nvPr>
            </p:nvGraphicFramePr>
            <p:xfrm>
              <a:off x="5089524" y="2655888"/>
              <a:ext cx="4854575" cy="33861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5089524" y="2655888"/>
                <a:ext cx="4854575" cy="3386137"/>
              </a:xfrm>
              <a:prstGeom prst="rect">
                <a:avLst/>
              </a:prstGeom>
            </p:spPr>
          </p:pic>
        </mc:Fallback>
      </mc:AlternateContent>
    </p:spTree>
    <p:extLst>
      <p:ext uri="{BB962C8B-B14F-4D97-AF65-F5344CB8AC3E}">
        <p14:creationId xmlns:p14="http://schemas.microsoft.com/office/powerpoint/2010/main" val="255853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supplier attributes (e.g., location, size, industry) and performance metrics (e.g., on-time delivery, product quality)? </a:t>
            </a:r>
          </a:p>
        </p:txBody>
      </p:sp>
      <p:sp>
        <p:nvSpPr>
          <p:cNvPr id="3" name="Content Placeholder 2"/>
          <p:cNvSpPr>
            <a:spLocks noGrp="1"/>
          </p:cNvSpPr>
          <p:nvPr>
            <p:ph sz="half" idx="1"/>
          </p:nvPr>
        </p:nvSpPr>
        <p:spPr>
          <a:xfrm>
            <a:off x="677334" y="3024553"/>
            <a:ext cx="4184035" cy="3016807"/>
          </a:xfrm>
        </p:spPr>
        <p:txBody>
          <a:bodyPr/>
          <a:lstStyle/>
          <a:p>
            <a:r>
              <a:rPr lang="en-US" dirty="0" smtClean="0"/>
              <a:t>Supplier attributes also include the company name. we can see that most companies have 3 to 2 products in their list.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13437735"/>
              </p:ext>
            </p:extLst>
          </p:nvPr>
        </p:nvGraphicFramePr>
        <p:xfrm>
          <a:off x="5089525" y="3024188"/>
          <a:ext cx="5346944" cy="3017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135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supplier performance vary across different product categories or departments? </a:t>
            </a:r>
          </a:p>
        </p:txBody>
      </p:sp>
      <p:sp>
        <p:nvSpPr>
          <p:cNvPr id="3" name="Content Placeholder 2"/>
          <p:cNvSpPr>
            <a:spLocks noGrp="1"/>
          </p:cNvSpPr>
          <p:nvPr>
            <p:ph sz="half" idx="1"/>
          </p:nvPr>
        </p:nvSpPr>
        <p:spPr/>
        <p:txBody>
          <a:bodyPr/>
          <a:lstStyle/>
          <a:p>
            <a:r>
              <a:rPr lang="en-US" dirty="0" smtClean="0"/>
              <a:t>Supplier performance can be related to the number of categories they own. So, suppliers 7 and 12 have the most categories (5).</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740950812"/>
              </p:ext>
            </p:extLst>
          </p:nvPr>
        </p:nvGraphicFramePr>
        <p:xfrm>
          <a:off x="5089525" y="2160588"/>
          <a:ext cx="56282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428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identify any trends or patterns in supplier costs or pricing structures through visualizations? How can this information be used for procurement optimization?</a:t>
            </a:r>
          </a:p>
        </p:txBody>
      </p:sp>
      <p:sp>
        <p:nvSpPr>
          <p:cNvPr id="3" name="Content Placeholder 2"/>
          <p:cNvSpPr>
            <a:spLocks noGrp="1"/>
          </p:cNvSpPr>
          <p:nvPr>
            <p:ph sz="half" idx="1"/>
          </p:nvPr>
        </p:nvSpPr>
        <p:spPr>
          <a:xfrm>
            <a:off x="677334" y="2971799"/>
            <a:ext cx="4184035" cy="3069561"/>
          </a:xfrm>
        </p:spPr>
        <p:txBody>
          <a:bodyPr/>
          <a:lstStyle/>
          <a:p>
            <a:pPr marL="0" indent="0">
              <a:buNone/>
            </a:pPr>
            <a:r>
              <a:rPr lang="en-US" dirty="0" smtClean="0"/>
              <a:t>From this visualization, we can identify that most of the supplier’s pricing structure is between 0 to 100 and some are above 100. so we can approach the suppliers and discuss optimising the high-range products such that many customers afford the products.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88626540"/>
              </p:ext>
            </p:extLst>
          </p:nvPr>
        </p:nvGraphicFramePr>
        <p:xfrm>
          <a:off x="5089524" y="2971800"/>
          <a:ext cx="5417283" cy="307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374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Conclusion </a:t>
            </a:r>
            <a:endParaRPr lang="en-US" dirty="0"/>
          </a:p>
        </p:txBody>
      </p:sp>
      <p:sp>
        <p:nvSpPr>
          <p:cNvPr id="8" name="Content Placeholder 7"/>
          <p:cNvSpPr>
            <a:spLocks noGrp="1"/>
          </p:cNvSpPr>
          <p:nvPr>
            <p:ph idx="1"/>
          </p:nvPr>
        </p:nvSpPr>
        <p:spPr/>
        <p:txBody>
          <a:bodyPr/>
          <a:lstStyle/>
          <a:p>
            <a:r>
              <a:rPr lang="en-US" dirty="0" smtClean="0"/>
              <a:t>Here, we have come to the end of the capstone project with the topic name as Sales Analysis. I would like to share my experience while doing this project. I have learned the working of many tools like MySQL, Excel and Power BI.</a:t>
            </a:r>
          </a:p>
          <a:p>
            <a:r>
              <a:rPr lang="en-US" dirty="0" smtClean="0"/>
              <a:t>How to find the insights of the problem statements and make charts which helps us to visualize the problem statements more effectively.</a:t>
            </a:r>
          </a:p>
          <a:p>
            <a:r>
              <a:rPr lang="en-US" dirty="0" smtClean="0"/>
              <a:t>Making effective dashboards in Power BI helps the viewer to have a better understanding of the Problem statements.</a:t>
            </a:r>
          </a:p>
          <a:p>
            <a:r>
              <a:rPr lang="en-US" dirty="0" smtClean="0"/>
              <a:t>With the help of MySQL, we learned how to write a query on a workbench and to get the desired records from the tables.</a:t>
            </a:r>
          </a:p>
          <a:p>
            <a:r>
              <a:rPr lang="en-US" dirty="0" smtClean="0"/>
              <a:t>With the help of Excel, we learned how to make effective charts with the help of pivot tables and Excel functions.</a:t>
            </a:r>
          </a:p>
        </p:txBody>
      </p:sp>
    </p:spTree>
    <p:extLst>
      <p:ext uri="{BB962C8B-B14F-4D97-AF65-F5344CB8AC3E}">
        <p14:creationId xmlns:p14="http://schemas.microsoft.com/office/powerpoint/2010/main" val="311248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Problem Statements require measures to find the answers. So, we have created a measure table and calculated columns.</a:t>
            </a:r>
            <a:endParaRPr lang="en-US" dirty="0"/>
          </a:p>
        </p:txBody>
      </p:sp>
      <p:pic>
        <p:nvPicPr>
          <p:cNvPr id="4" name="Picture 3"/>
          <p:cNvPicPr>
            <a:picLocks noChangeAspect="1"/>
          </p:cNvPicPr>
          <p:nvPr/>
        </p:nvPicPr>
        <p:blipFill>
          <a:blip r:embed="rId2"/>
          <a:stretch>
            <a:fillRect/>
          </a:stretch>
        </p:blipFill>
        <p:spPr>
          <a:xfrm>
            <a:off x="9274002" y="609598"/>
            <a:ext cx="2481313" cy="6081347"/>
          </a:xfrm>
          <a:prstGeom prst="rect">
            <a:avLst/>
          </a:prstGeom>
        </p:spPr>
      </p:pic>
    </p:spTree>
    <p:extLst>
      <p:ext uri="{BB962C8B-B14F-4D97-AF65-F5344CB8AC3E}">
        <p14:creationId xmlns:p14="http://schemas.microsoft.com/office/powerpoint/2010/main" val="17383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Power Bi  Problem Statements</a:t>
            </a:r>
            <a:endParaRPr lang="en-US" dirty="0"/>
          </a:p>
        </p:txBody>
      </p:sp>
    </p:spTree>
    <p:extLst>
      <p:ext uri="{BB962C8B-B14F-4D97-AF65-F5344CB8AC3E}">
        <p14:creationId xmlns:p14="http://schemas.microsoft.com/office/powerpoint/2010/main" val="29312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229" y="0"/>
            <a:ext cx="12223229" cy="6840522"/>
          </a:xfrm>
          <a:prstGeom prst="rect">
            <a:avLst/>
          </a:prstGeom>
        </p:spPr>
      </p:pic>
    </p:spTree>
    <p:extLst>
      <p:ext uri="{BB962C8B-B14F-4D97-AF65-F5344CB8AC3E}">
        <p14:creationId xmlns:p14="http://schemas.microsoft.com/office/powerpoint/2010/main" val="215235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customer distribution vary across different regions or customer segments?</a:t>
            </a:r>
          </a:p>
        </p:txBody>
      </p:sp>
      <p:pic>
        <p:nvPicPr>
          <p:cNvPr id="4" name="Content Placeholder 3"/>
          <p:cNvPicPr>
            <a:picLocks noGrp="1" noChangeAspect="1"/>
          </p:cNvPicPr>
          <p:nvPr>
            <p:ph sz="half" idx="1"/>
          </p:nvPr>
        </p:nvPicPr>
        <p:blipFill>
          <a:blip r:embed="rId2"/>
          <a:stretch>
            <a:fillRect/>
          </a:stretch>
        </p:blipFill>
        <p:spPr>
          <a:xfrm>
            <a:off x="7904285" y="1930400"/>
            <a:ext cx="3945864" cy="3587260"/>
          </a:xfrm>
          <a:prstGeom prst="rect">
            <a:avLst/>
          </a:prstGeom>
        </p:spPr>
      </p:pic>
      <p:sp>
        <p:nvSpPr>
          <p:cNvPr id="10" name="Content Placeholder 9"/>
          <p:cNvSpPr>
            <a:spLocks noGrp="1"/>
          </p:cNvSpPr>
          <p:nvPr>
            <p:ph sz="half" idx="2"/>
          </p:nvPr>
        </p:nvSpPr>
        <p:spPr>
          <a:xfrm>
            <a:off x="492369" y="2160589"/>
            <a:ext cx="5143499" cy="3880773"/>
          </a:xfrm>
        </p:spPr>
        <p:txBody>
          <a:bodyPr/>
          <a:lstStyle/>
          <a:p>
            <a:r>
              <a:rPr lang="en-US" dirty="0" smtClean="0"/>
              <a:t>From this visualization, we come to know that Europe has the most numbers of customers compared with South America and North America.</a:t>
            </a:r>
            <a:endParaRPr lang="en-US" dirty="0"/>
          </a:p>
        </p:txBody>
      </p:sp>
      <p:pic>
        <p:nvPicPr>
          <p:cNvPr id="3" name="Picture 2"/>
          <p:cNvPicPr>
            <a:picLocks noChangeAspect="1"/>
          </p:cNvPicPr>
          <p:nvPr/>
        </p:nvPicPr>
        <p:blipFill>
          <a:blip r:embed="rId3"/>
          <a:stretch>
            <a:fillRect/>
          </a:stretch>
        </p:blipFill>
        <p:spPr>
          <a:xfrm>
            <a:off x="5328138" y="1930400"/>
            <a:ext cx="2491956" cy="3587260"/>
          </a:xfrm>
          <a:prstGeom prst="rect">
            <a:avLst/>
          </a:prstGeom>
        </p:spPr>
      </p:pic>
    </p:spTree>
    <p:extLst>
      <p:ext uri="{BB962C8B-B14F-4D97-AF65-F5344CB8AC3E}">
        <p14:creationId xmlns:p14="http://schemas.microsoft.com/office/powerpoint/2010/main" val="42604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trend in customer acquisition over time?</a:t>
            </a:r>
          </a:p>
        </p:txBody>
      </p:sp>
      <p:sp>
        <p:nvSpPr>
          <p:cNvPr id="3" name="Content Placeholder 2"/>
          <p:cNvSpPr>
            <a:spLocks noGrp="1"/>
          </p:cNvSpPr>
          <p:nvPr>
            <p:ph sz="half" idx="1"/>
          </p:nvPr>
        </p:nvSpPr>
        <p:spPr/>
        <p:txBody>
          <a:bodyPr/>
          <a:lstStyle/>
          <a:p>
            <a:r>
              <a:rPr lang="en-US" dirty="0" smtClean="0"/>
              <a:t>From this visualization, we can see customer acquisition over each month. We also came to know that from January till May Customers have been increasing and after that they decreased drastically.</a:t>
            </a:r>
          </a:p>
          <a:p>
            <a:r>
              <a:rPr lang="en-US" dirty="0" smtClean="0"/>
              <a:t>May has the most number of customer acquisitions (110) whereas July has the least (30). </a:t>
            </a:r>
            <a:endParaRPr lang="en-US" dirty="0"/>
          </a:p>
        </p:txBody>
      </p:sp>
      <p:pic>
        <p:nvPicPr>
          <p:cNvPr id="5" name="Content Placeholder 4"/>
          <p:cNvPicPr>
            <a:picLocks noGrp="1" noChangeAspect="1"/>
          </p:cNvPicPr>
          <p:nvPr>
            <p:ph sz="half" idx="2"/>
          </p:nvPr>
        </p:nvPicPr>
        <p:blipFill>
          <a:blip r:embed="rId2"/>
          <a:stretch>
            <a:fillRect/>
          </a:stretch>
        </p:blipFill>
        <p:spPr>
          <a:xfrm>
            <a:off x="6497516" y="2160589"/>
            <a:ext cx="5099538" cy="3222440"/>
          </a:xfrm>
          <a:prstGeom prst="rect">
            <a:avLst/>
          </a:prstGeom>
        </p:spPr>
      </p:pic>
    </p:spTree>
    <p:extLst>
      <p:ext uri="{BB962C8B-B14F-4D97-AF65-F5344CB8AC3E}">
        <p14:creationId xmlns:p14="http://schemas.microsoft.com/office/powerpoint/2010/main" val="396437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857</TotalTime>
  <Words>1924</Words>
  <Application>Microsoft Office PowerPoint</Application>
  <PresentationFormat>Widescreen</PresentationFormat>
  <Paragraphs>115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Capstone Project</vt:lpstr>
      <vt:lpstr>PowerPoint Presentation</vt:lpstr>
      <vt:lpstr>Overview</vt:lpstr>
      <vt:lpstr>ER Diagram</vt:lpstr>
      <vt:lpstr>Many Problem Statements require measures to find the answers. So, we have created a measure table and calculated columns.</vt:lpstr>
      <vt:lpstr>Power Bi  Problem Statements</vt:lpstr>
      <vt:lpstr>PowerPoint Presentation</vt:lpstr>
      <vt:lpstr>How does customer distribution vary across different regions or customer segments?</vt:lpstr>
      <vt:lpstr>What is the trend in customer acquisition over time?</vt:lpstr>
      <vt:lpstr>Can we visualize the distribution of customer demographics such as age, gender, or income? </vt:lpstr>
      <vt:lpstr>PowerPoint Presentation</vt:lpstr>
      <vt:lpstr>How does order volume change over time?</vt:lpstr>
      <vt:lpstr>What is the distribution of order values?</vt:lpstr>
      <vt:lpstr>Can we visualize the average order processing time or shipping duration?</vt:lpstr>
      <vt:lpstr>Can we find the Order Count each shipping company have done?</vt:lpstr>
      <vt:lpstr>PowerPoint Presentation</vt:lpstr>
      <vt:lpstr>How does employee productivity vary across different departments or job roles?</vt:lpstr>
      <vt:lpstr>What is the distribution of employee tenure?</vt:lpstr>
      <vt:lpstr>Can we visualize employee performance ratings or KPIs?</vt:lpstr>
      <vt:lpstr>PowerPoint Presentation</vt:lpstr>
      <vt:lpstr>What is the distribution of product ratings or reviews?</vt:lpstr>
      <vt:lpstr>What is the distribution sales in different product category?</vt:lpstr>
      <vt:lpstr>Can we visualize the pricing distribution of products?</vt:lpstr>
      <vt:lpstr>PowerPoint Presentation</vt:lpstr>
      <vt:lpstr>What is the distribution of supplier ratings or performance metrics?</vt:lpstr>
      <vt:lpstr>How does the cost or pricing structure vary across different suppliers?</vt:lpstr>
      <vt:lpstr>Can we visualize the geographical distribution of suppliers?</vt:lpstr>
      <vt:lpstr>EDA Problem Statement</vt:lpstr>
      <vt:lpstr>What are the key factors influencing customer retention or loyalty based on the dataset?</vt:lpstr>
      <vt:lpstr>How do customer preferences vary based on their location or demographics? Can we explore this through interactive visualizations?</vt:lpstr>
      <vt:lpstr>Are there any interesting patterns or clusters in customer behavior that can be visualized to identify potential market segments?</vt:lpstr>
      <vt:lpstr>Are there any specific product categories or SKUs that contribute significantly to order revenue? Can we identify them through visualizations?</vt:lpstr>
      <vt:lpstr>Are there any correlations between order size and customer demographics or product categories? </vt:lpstr>
      <vt:lpstr>How does order frequency vary across different customer segments?</vt:lpstr>
      <vt:lpstr>Are there any correlations between employee satisfaction levels and key performance indicators? </vt:lpstr>
      <vt:lpstr> How does employee turnover vary across different departments or job roles?</vt:lpstr>
      <vt:lpstr>Can we identify any patterns or clusters in employee skill sets or qualifications through visualizations? </vt:lpstr>
      <vt:lpstr>Are there any correlations between product attributes (e.g., size, color, features) and sales performance? </vt:lpstr>
      <vt:lpstr>How does product demand fluctuate over different seasons or months? </vt:lpstr>
      <vt:lpstr> Can we identify any outliers or anomalies in product performance or sales using visualizations? How can this information be used for product optimization?</vt:lpstr>
      <vt:lpstr>Are there any correlations between supplier attributes (e.g., location, size, industry) and performance metrics (e.g., on-time delivery, product quality)? </vt:lpstr>
      <vt:lpstr>How does supplier performance vary across different product categories or departments? </vt:lpstr>
      <vt:lpstr>Can we identify any trends or patterns in supplier costs or pricing structures through visualizations? How can this information be used for procurement optimization?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dc:creator>
  <cp:lastModifiedBy>shubham</cp:lastModifiedBy>
  <cp:revision>52</cp:revision>
  <dcterms:created xsi:type="dcterms:W3CDTF">2023-11-03T07:48:59Z</dcterms:created>
  <dcterms:modified xsi:type="dcterms:W3CDTF">2023-11-07T10:48:03Z</dcterms:modified>
</cp:coreProperties>
</file>