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Pinyon Script"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
        <p:nvSpPr>
          <p:cNvPr id="86" name="Google Shape;86;p2:notes"/>
          <p:cNvSpPr txBox="1">
            <a:spLocks noGrp="1"/>
          </p:cNvSpPr>
          <p:nvPr>
            <p:ph type="body" idx="1"/>
          </p:nvPr>
        </p:nvSpPr>
        <p:spPr>
          <a:xfrm>
            <a:off x="914400" y="4346575"/>
            <a:ext cx="5029200" cy="385286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87" name="Google Shape;87;p2:notes"/>
          <p:cNvSpPr>
            <a:spLocks noGrp="1" noRot="1" noChangeAspect="1"/>
          </p:cNvSpPr>
          <p:nvPr>
            <p:ph type="sldImg" idx="2"/>
          </p:nvPr>
        </p:nvSpPr>
        <p:spPr>
          <a:xfrm>
            <a:off x="587375" y="800100"/>
            <a:ext cx="5684838" cy="319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521562ba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521562ba3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8521562ba3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4" name="Google Shape;24;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Times New Roman"/>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Times New Roman"/>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Times New Roman"/>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340496" y="2362200"/>
            <a:ext cx="9937104" cy="13849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2060"/>
              </a:buClr>
              <a:buSzPts val="4000"/>
              <a:buFont typeface="Times New Roman"/>
              <a:buNone/>
            </a:pPr>
            <a:r>
              <a:rPr lang="en-US" sz="4000" b="1">
                <a:solidFill>
                  <a:srgbClr val="002060"/>
                </a:solidFill>
              </a:rPr>
              <a:t>AutoML Using Gen AI</a:t>
            </a:r>
            <a:br>
              <a:rPr lang="en-US" sz="4000" b="1">
                <a:solidFill>
                  <a:srgbClr val="002060"/>
                </a:solidFill>
                <a:latin typeface="Times New Roman"/>
                <a:ea typeface="Times New Roman"/>
                <a:cs typeface="Times New Roman"/>
                <a:sym typeface="Times New Roman"/>
              </a:rPr>
            </a:br>
            <a:br>
              <a:rPr lang="en-US" sz="4000" b="1">
                <a:solidFill>
                  <a:srgbClr val="002060"/>
                </a:solidFill>
                <a:latin typeface="Times New Roman"/>
                <a:ea typeface="Times New Roman"/>
                <a:cs typeface="Times New Roman"/>
                <a:sym typeface="Times New Roman"/>
              </a:rPr>
            </a:br>
            <a:r>
              <a:rPr lang="en-US" sz="3200" b="1">
                <a:solidFill>
                  <a:srgbClr val="C00000"/>
                </a:solidFill>
              </a:rPr>
              <a:t>Akanksha Barge</a:t>
            </a:r>
            <a:endParaRPr sz="3200" b="1">
              <a:solidFill>
                <a:srgbClr val="C00000"/>
              </a:solidFill>
            </a:endParaRPr>
          </a:p>
          <a:p>
            <a:pPr marL="0" lvl="0" indent="0" algn="ctr" rtl="0">
              <a:lnSpc>
                <a:spcPct val="100000"/>
              </a:lnSpc>
              <a:spcBef>
                <a:spcPts val="0"/>
              </a:spcBef>
              <a:spcAft>
                <a:spcPts val="0"/>
              </a:spcAft>
              <a:buClr>
                <a:srgbClr val="002060"/>
              </a:buClr>
              <a:buSzPts val="4000"/>
              <a:buFont typeface="Times New Roman"/>
              <a:buNone/>
            </a:pPr>
            <a:r>
              <a:rPr lang="en-US" sz="3200" b="1">
                <a:solidFill>
                  <a:srgbClr val="C00000"/>
                </a:solidFill>
              </a:rPr>
              <a:t>Abhishek Dongre</a:t>
            </a:r>
            <a:endParaRPr sz="3200" b="1">
              <a:solidFill>
                <a:srgbClr val="C00000"/>
              </a:solidFill>
            </a:endParaRPr>
          </a:p>
          <a:p>
            <a:pPr marL="0" lvl="0" indent="0" algn="ctr" rtl="0">
              <a:lnSpc>
                <a:spcPct val="100000"/>
              </a:lnSpc>
              <a:spcBef>
                <a:spcPts val="0"/>
              </a:spcBef>
              <a:spcAft>
                <a:spcPts val="0"/>
              </a:spcAft>
              <a:buClr>
                <a:srgbClr val="002060"/>
              </a:buClr>
              <a:buSzPts val="4000"/>
              <a:buFont typeface="Times New Roman"/>
              <a:buNone/>
            </a:pPr>
            <a:r>
              <a:rPr lang="en-US" sz="3200" b="1">
                <a:solidFill>
                  <a:srgbClr val="C00000"/>
                </a:solidFill>
              </a:rPr>
              <a:t>Shubham Gadhave</a:t>
            </a:r>
            <a:endParaRPr sz="3200" b="1">
              <a:solidFill>
                <a:srgbClr val="C00000"/>
              </a:solidFill>
            </a:endParaRPr>
          </a:p>
        </p:txBody>
      </p:sp>
      <p:sp>
        <p:nvSpPr>
          <p:cNvPr id="90" name="Google Shape;90;p13"/>
          <p:cNvSpPr txBox="1">
            <a:spLocks noGrp="1"/>
          </p:cNvSpPr>
          <p:nvPr>
            <p:ph type="subTitle" idx="1"/>
          </p:nvPr>
        </p:nvSpPr>
        <p:spPr>
          <a:xfrm>
            <a:off x="3124200" y="48006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220"/>
              <a:buNone/>
            </a:pPr>
            <a:r>
              <a:rPr lang="en-US" sz="2220">
                <a:solidFill>
                  <a:schemeClr val="dk1"/>
                </a:solidFill>
                <a:latin typeface="Times New Roman"/>
                <a:ea typeface="Times New Roman"/>
                <a:cs typeface="Times New Roman"/>
                <a:sym typeface="Times New Roman"/>
              </a:rPr>
              <a:t>Under the Guidance of</a:t>
            </a:r>
            <a:endParaRPr sz="2220">
              <a:solidFill>
                <a:schemeClr val="dk1"/>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chemeClr val="dk1"/>
              </a:buClr>
              <a:buSzPts val="2220"/>
              <a:buNone/>
            </a:pPr>
            <a:r>
              <a:rPr lang="en-US" sz="2220">
                <a:solidFill>
                  <a:schemeClr val="dk1"/>
                </a:solidFill>
              </a:rPr>
              <a:t>Prof. Suresh Pingale</a:t>
            </a:r>
            <a:endParaRPr/>
          </a:p>
          <a:p>
            <a:pPr marL="0" lvl="0" indent="0" algn="ctr" rtl="0">
              <a:lnSpc>
                <a:spcPct val="80000"/>
              </a:lnSpc>
              <a:spcBef>
                <a:spcPts val="444"/>
              </a:spcBef>
              <a:spcAft>
                <a:spcPts val="0"/>
              </a:spcAft>
              <a:buClr>
                <a:srgbClr val="888888"/>
              </a:buClr>
              <a:buSzPts val="2220"/>
              <a:buNone/>
            </a:pPr>
            <a:endParaRPr sz="2220">
              <a:solidFill>
                <a:srgbClr val="0F243E"/>
              </a:solidFill>
              <a:latin typeface="Times New Roman"/>
              <a:ea typeface="Times New Roman"/>
              <a:cs typeface="Times New Roman"/>
              <a:sym typeface="Times New Roman"/>
            </a:endParaRPr>
          </a:p>
          <a:p>
            <a:pPr marL="0" lvl="0" indent="0" algn="ctr" rtl="0">
              <a:lnSpc>
                <a:spcPct val="80000"/>
              </a:lnSpc>
              <a:spcBef>
                <a:spcPts val="444"/>
              </a:spcBef>
              <a:spcAft>
                <a:spcPts val="0"/>
              </a:spcAft>
              <a:buClr>
                <a:srgbClr val="0F243E"/>
              </a:buClr>
              <a:buSzPts val="2220"/>
              <a:buNone/>
            </a:pPr>
            <a:r>
              <a:rPr lang="en-US" sz="2220">
                <a:solidFill>
                  <a:srgbClr val="0F243E"/>
                </a:solidFill>
                <a:latin typeface="Times New Roman"/>
                <a:ea typeface="Times New Roman"/>
                <a:cs typeface="Times New Roman"/>
                <a:sym typeface="Times New Roman"/>
              </a:rPr>
              <a:t>Date:-30/8/20</a:t>
            </a:r>
            <a:r>
              <a:rPr lang="en-US" sz="2220">
                <a:solidFill>
                  <a:srgbClr val="0F243E"/>
                </a:solidFill>
              </a:rPr>
              <a:t>24</a:t>
            </a:r>
            <a:endParaRPr sz="2220">
              <a:solidFill>
                <a:srgbClr val="0F243E"/>
              </a:solidFill>
              <a:latin typeface="Times New Roman"/>
              <a:ea typeface="Times New Roman"/>
              <a:cs typeface="Times New Roman"/>
              <a:sym typeface="Times New Roman"/>
            </a:endParaRPr>
          </a:p>
        </p:txBody>
      </p:sp>
      <p:sp>
        <p:nvSpPr>
          <p:cNvPr id="91" name="Google Shape;91;p13"/>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92" name="Google Shape;92;p13"/>
          <p:cNvSpPr/>
          <p:nvPr/>
        </p:nvSpPr>
        <p:spPr>
          <a:xfrm>
            <a:off x="1447800" y="0"/>
            <a:ext cx="10058400" cy="1323439"/>
          </a:xfrm>
          <a:prstGeom prst="rect">
            <a:avLst/>
          </a:prstGeom>
          <a:noFill/>
          <a:ln>
            <a:noFill/>
          </a:ln>
        </p:spPr>
        <p:txBody>
          <a:bodyPr spcFirstLastPara="1" wrap="square" lIns="91425" tIns="45700" rIns="91425" bIns="45700" anchor="ctr" anchorCtr="0">
            <a:noAutofit/>
          </a:bodyPr>
          <a:lstStyle/>
          <a:p>
            <a:pPr marL="0" marR="0" lvl="0" indent="45720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Jawahar Education Society’s</a:t>
            </a:r>
            <a:endParaRPr sz="1400" b="0" i="0" u="none" strike="noStrike" cap="none">
              <a:solidFill>
                <a:srgbClr val="000000"/>
              </a:solidFill>
              <a:latin typeface="Arial"/>
              <a:ea typeface="Arial"/>
              <a:cs typeface="Arial"/>
              <a:sym typeface="Arial"/>
            </a:endParaRPr>
          </a:p>
          <a:p>
            <a:pPr marL="0" marR="0" lvl="0" indent="457200" algn="ctr"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	A. C.Patil College of Engineering, Kharghar</a:t>
            </a:r>
            <a:endParaRPr sz="2800" b="1" i="0" u="none" strike="noStrike" cap="none">
              <a:solidFill>
                <a:schemeClr val="dk1"/>
              </a:solidFill>
              <a:latin typeface="Times New Roman"/>
              <a:ea typeface="Times New Roman"/>
              <a:cs typeface="Times New Roman"/>
              <a:sym typeface="Times New Roman"/>
            </a:endParaRPr>
          </a:p>
          <a:p>
            <a:pPr marL="0" marR="0" lvl="0" indent="45720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Department of Artificial Intelligence &amp; Data Science</a:t>
            </a:r>
            <a:endParaRPr sz="1400" b="0" i="0" u="none" strike="noStrike" cap="none">
              <a:solidFill>
                <a:srgbClr val="000000"/>
              </a:solidFill>
              <a:latin typeface="Arial"/>
              <a:ea typeface="Arial"/>
              <a:cs typeface="Arial"/>
              <a:sym typeface="Arial"/>
            </a:endParaRPr>
          </a:p>
        </p:txBody>
      </p:sp>
      <p:pic>
        <p:nvPicPr>
          <p:cNvPr id="93" name="Google Shape;93;p13"/>
          <p:cNvPicPr preferRelativeResize="0"/>
          <p:nvPr/>
        </p:nvPicPr>
        <p:blipFill rotWithShape="1">
          <a:blip r:embed="rId3">
            <a:alphaModFix/>
          </a:blip>
          <a:srcRect/>
          <a:stretch/>
        </p:blipFill>
        <p:spPr>
          <a:xfrm>
            <a:off x="573206" y="191417"/>
            <a:ext cx="1733266" cy="15827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p:nvPr/>
        </p:nvSpPr>
        <p:spPr>
          <a:xfrm>
            <a:off x="1981200" y="-2574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C7876"/>
              </a:buClr>
              <a:buSzPts val="4800"/>
              <a:buFont typeface="Times New Roman"/>
              <a:buNone/>
            </a:pPr>
            <a:r>
              <a:rPr lang="en-US" sz="4800" b="1" i="0" u="none" strike="noStrike" cap="none">
                <a:solidFill>
                  <a:srgbClr val="FC7876"/>
                </a:solidFill>
                <a:latin typeface="Times New Roman"/>
                <a:ea typeface="Times New Roman"/>
                <a:cs typeface="Times New Roman"/>
                <a:sym typeface="Times New Roman"/>
              </a:rPr>
              <a:t>Conclusion</a:t>
            </a:r>
            <a:endParaRPr sz="4800" b="1" i="0" u="none" strike="noStrike" cap="none">
              <a:solidFill>
                <a:srgbClr val="FC7876"/>
              </a:solidFill>
              <a:latin typeface="Times New Roman"/>
              <a:ea typeface="Times New Roman"/>
              <a:cs typeface="Times New Roman"/>
              <a:sym typeface="Times New Roman"/>
            </a:endParaRPr>
          </a:p>
        </p:txBody>
      </p:sp>
      <p:sp>
        <p:nvSpPr>
          <p:cNvPr id="169" name="Google Shape;169;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70" name="Google Shape;170;p2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139700" algn="just" rtl="0">
              <a:lnSpc>
                <a:spcPct val="100000"/>
              </a:lnSpc>
              <a:spcBef>
                <a:spcPts val="0"/>
              </a:spcBef>
              <a:spcAft>
                <a:spcPts val="0"/>
              </a:spcAft>
              <a:buClr>
                <a:schemeClr val="dk1"/>
              </a:buClr>
              <a:buSzPts val="3200"/>
              <a:buNone/>
            </a:pPr>
            <a:r>
              <a:rPr lang="en-US" dirty="0"/>
              <a:t>This project offers a powerful solution to the challenges faced in the machine learning process by automating model selection, data insights, and feature engineering. Through the integration of Gemini API, it empowers users to efficiently utilize their data, regardless of their expertise level, and accelerates the deployment of high-performing models. By streamlining these complex tasks, the platform not only enhances productivity but also drives better decision-making and innovation, helping businesses maintain a competitive edge in an increasingly data-driven world.</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p:nvPr/>
        </p:nvSpPr>
        <p:spPr>
          <a:xfrm>
            <a:off x="1981200" y="130622"/>
            <a:ext cx="8229600" cy="77809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C7876"/>
              </a:buClr>
              <a:buSzPts val="4400"/>
              <a:buFont typeface="Times New Roman"/>
              <a:buNone/>
            </a:pPr>
            <a:r>
              <a:rPr lang="en-US" sz="4400" b="1" i="0" u="none" strike="noStrike" cap="none">
                <a:solidFill>
                  <a:srgbClr val="FC7876"/>
                </a:solidFill>
                <a:latin typeface="Times New Roman"/>
                <a:ea typeface="Times New Roman"/>
                <a:cs typeface="Times New Roman"/>
                <a:sym typeface="Times New Roman"/>
              </a:rPr>
              <a:t>References</a:t>
            </a:r>
            <a:endParaRPr sz="4400" b="1" i="0" u="none" strike="noStrike" cap="none">
              <a:solidFill>
                <a:srgbClr val="FC7876"/>
              </a:solidFill>
              <a:latin typeface="Times New Roman"/>
              <a:ea typeface="Times New Roman"/>
              <a:cs typeface="Times New Roman"/>
              <a:sym typeface="Times New Roman"/>
            </a:endParaRPr>
          </a:p>
        </p:txBody>
      </p:sp>
      <p:sp>
        <p:nvSpPr>
          <p:cNvPr id="176" name="Google Shape;176;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77" name="Google Shape;177;p23"/>
          <p:cNvSpPr txBox="1"/>
          <p:nvPr/>
        </p:nvSpPr>
        <p:spPr>
          <a:xfrm>
            <a:off x="1235300" y="1151225"/>
            <a:ext cx="10033200" cy="52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a:t>
            </a:r>
            <a:r>
              <a:rPr lang="en-US" sz="2300">
                <a:solidFill>
                  <a:schemeClr val="dk1"/>
                </a:solidFill>
                <a:latin typeface="Times New Roman"/>
                <a:ea typeface="Times New Roman"/>
                <a:cs typeface="Times New Roman"/>
                <a:sym typeface="Times New Roman"/>
              </a:rPr>
              <a:t>1] Karim Ahmed and Lorenzo Torresani. Maskconnect: Connectivity learning by gradient descent. Lecture Notes in Computer Science, page 362ˆaA¸S378, 2018. ˘ [2] Peter J Angeline, Gregory M Saunders, and Jordan B Pollack. An evolutionary algorithm that constructs recurrent neural networks. IEEE transactions on Neural Networks, 5(1):54–65, 1994. </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[3] Peter Bailis, Edward Gan, Samuel Madden, Deepak Narayanan, Kexin Rong, and Sahaana Suri. Macrobase: Prioritizing attention in fast data. In Proceedings of the 2017 ACM International Conference on Management of Data, SIGMOD ’17, pages 541–556, New York, NY, USA, 2017. ACM.</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 [4] Bowen Baker, Otkrist Gupta, Nikhil Naik, and Ramesh Raskar. Designing neural network architectures using reinforcement learning. arXiv preprint arXiv:1611.02167, 2016. </a:t>
            </a: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[5] R´emi Bardenet, M´aty´as Brendel, Bal´azs K´egl, and Michele Sebag. Collaborative hyperparameter tuning. In International conference on machine learning, pages 199–207, 2013.</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Clr>
                <a:srgbClr val="FC7876"/>
              </a:buClr>
              <a:buSzPts val="16600"/>
              <a:buNone/>
            </a:pPr>
            <a:r>
              <a:rPr lang="en-US" sz="16600" b="1">
                <a:solidFill>
                  <a:srgbClr val="FC7876"/>
                </a:solidFill>
                <a:latin typeface="Pinyon Script"/>
                <a:ea typeface="Pinyon Script"/>
                <a:cs typeface="Pinyon Script"/>
                <a:sym typeface="Pinyon Script"/>
              </a:rPr>
              <a:t>Thank You</a:t>
            </a:r>
            <a:endParaRPr sz="16600" b="1">
              <a:solidFill>
                <a:srgbClr val="FC7876"/>
              </a:solidFill>
              <a:latin typeface="Pinyon Script"/>
              <a:ea typeface="Pinyon Script"/>
              <a:cs typeface="Pinyon Script"/>
              <a:sym typeface="Pinyon Script"/>
            </a:endParaRPr>
          </a:p>
        </p:txBody>
      </p:sp>
      <p:sp>
        <p:nvSpPr>
          <p:cNvPr id="183" name="Google Shape;18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991544" y="2523"/>
            <a:ext cx="8229600" cy="7060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4860"/>
              <a:buFont typeface="Times New Roman"/>
              <a:buNone/>
            </a:pPr>
            <a:r>
              <a:rPr lang="en-US" sz="4860" b="1">
                <a:solidFill>
                  <a:srgbClr val="FC7876"/>
                </a:solidFill>
                <a:latin typeface="Times New Roman"/>
                <a:ea typeface="Times New Roman"/>
                <a:cs typeface="Times New Roman"/>
                <a:sym typeface="Times New Roman"/>
              </a:rPr>
              <a:t>Outline</a:t>
            </a:r>
            <a:endParaRPr sz="4860" b="1">
              <a:solidFill>
                <a:srgbClr val="FC7876"/>
              </a:solidFill>
              <a:latin typeface="Times New Roman"/>
              <a:ea typeface="Times New Roman"/>
              <a:cs typeface="Times New Roman"/>
              <a:sym typeface="Times New Roman"/>
            </a:endParaRPr>
          </a:p>
        </p:txBody>
      </p:sp>
      <p:sp>
        <p:nvSpPr>
          <p:cNvPr id="100" name="Google Shape;100;p14"/>
          <p:cNvSpPr txBox="1">
            <a:spLocks noGrp="1"/>
          </p:cNvSpPr>
          <p:nvPr>
            <p:ph type="body" idx="1"/>
          </p:nvPr>
        </p:nvSpPr>
        <p:spPr>
          <a:xfrm>
            <a:off x="911425" y="764700"/>
            <a:ext cx="10369200" cy="6162900"/>
          </a:xfrm>
          <a:prstGeom prst="rect">
            <a:avLst/>
          </a:prstGeom>
          <a:noFill/>
          <a:ln>
            <a:noFill/>
          </a:ln>
        </p:spPr>
        <p:txBody>
          <a:bodyPr spcFirstLastPara="1" wrap="square" lIns="91425" tIns="45700" rIns="91425" bIns="45700" anchor="t" anchorCtr="0">
            <a:noAutofit/>
          </a:bodyPr>
          <a:lstStyle/>
          <a:p>
            <a:pPr marL="342900" lvl="0" indent="-355600" algn="l" rtl="0">
              <a:lnSpc>
                <a:spcPct val="100000"/>
              </a:lnSpc>
              <a:spcBef>
                <a:spcPts val="0"/>
              </a:spcBef>
              <a:spcAft>
                <a:spcPts val="0"/>
              </a:spcAft>
              <a:buClr>
                <a:schemeClr val="dk1"/>
              </a:buClr>
              <a:buSzPts val="3000"/>
              <a:buChar char="❏"/>
            </a:pPr>
            <a:r>
              <a:rPr lang="en-US" sz="2600" b="1"/>
              <a:t>Introduction</a:t>
            </a:r>
            <a:endParaRPr sz="2600" b="1"/>
          </a:p>
          <a:p>
            <a:pPr marL="342900" lvl="0" indent="-330200" algn="l" rtl="0">
              <a:lnSpc>
                <a:spcPct val="100000"/>
              </a:lnSpc>
              <a:spcBef>
                <a:spcPts val="0"/>
              </a:spcBef>
              <a:spcAft>
                <a:spcPts val="0"/>
              </a:spcAft>
              <a:buSzPts val="2600"/>
              <a:buChar char="❏"/>
            </a:pPr>
            <a:r>
              <a:rPr lang="en-US" sz="2600" b="1"/>
              <a:t>Objective</a:t>
            </a:r>
            <a:endParaRPr sz="2600" b="1"/>
          </a:p>
          <a:p>
            <a:pPr marL="342900" lvl="0" indent="-355600" algn="l" rtl="0">
              <a:lnSpc>
                <a:spcPct val="100000"/>
              </a:lnSpc>
              <a:spcBef>
                <a:spcPts val="560"/>
              </a:spcBef>
              <a:spcAft>
                <a:spcPts val="0"/>
              </a:spcAft>
              <a:buClr>
                <a:schemeClr val="dk1"/>
              </a:buClr>
              <a:buSzPts val="3000"/>
              <a:buChar char="❏"/>
            </a:pPr>
            <a:r>
              <a:rPr lang="en-US" sz="2600" b="1"/>
              <a:t>Motivation</a:t>
            </a:r>
            <a:endParaRPr sz="2600" b="1"/>
          </a:p>
          <a:p>
            <a:pPr marL="342900" lvl="0" indent="-355600" algn="l" rtl="0">
              <a:lnSpc>
                <a:spcPct val="100000"/>
              </a:lnSpc>
              <a:spcBef>
                <a:spcPts val="560"/>
              </a:spcBef>
              <a:spcAft>
                <a:spcPts val="0"/>
              </a:spcAft>
              <a:buClr>
                <a:schemeClr val="dk1"/>
              </a:buClr>
              <a:buSzPts val="3000"/>
              <a:buChar char="❏"/>
            </a:pPr>
            <a:r>
              <a:rPr lang="en-US" sz="2600" b="1"/>
              <a:t>Literature Survey</a:t>
            </a:r>
            <a:endParaRPr sz="2600" b="1"/>
          </a:p>
          <a:p>
            <a:pPr marL="342900" lvl="0" indent="-355600" algn="l" rtl="0">
              <a:lnSpc>
                <a:spcPct val="100000"/>
              </a:lnSpc>
              <a:spcBef>
                <a:spcPts val="560"/>
              </a:spcBef>
              <a:spcAft>
                <a:spcPts val="0"/>
              </a:spcAft>
              <a:buClr>
                <a:schemeClr val="dk1"/>
              </a:buClr>
              <a:buSzPts val="3000"/>
              <a:buChar char="❏"/>
            </a:pPr>
            <a:r>
              <a:rPr lang="en-US" sz="2600" b="1"/>
              <a:t>Problem Statement</a:t>
            </a:r>
            <a:endParaRPr sz="2600" b="1"/>
          </a:p>
          <a:p>
            <a:pPr marL="342900" lvl="0" indent="-355600" algn="l" rtl="0">
              <a:lnSpc>
                <a:spcPct val="100000"/>
              </a:lnSpc>
              <a:spcBef>
                <a:spcPts val="560"/>
              </a:spcBef>
              <a:spcAft>
                <a:spcPts val="0"/>
              </a:spcAft>
              <a:buClr>
                <a:schemeClr val="dk1"/>
              </a:buClr>
              <a:buSzPts val="3000"/>
              <a:buChar char="❏"/>
            </a:pPr>
            <a:r>
              <a:rPr lang="en-US" sz="2600" b="1"/>
              <a:t>Proposed System</a:t>
            </a:r>
            <a:endParaRPr sz="2600" b="1"/>
          </a:p>
          <a:p>
            <a:pPr marL="342900" lvl="0" indent="-355600" algn="l" rtl="0">
              <a:lnSpc>
                <a:spcPct val="100000"/>
              </a:lnSpc>
              <a:spcBef>
                <a:spcPts val="560"/>
              </a:spcBef>
              <a:spcAft>
                <a:spcPts val="0"/>
              </a:spcAft>
              <a:buSzPts val="3000"/>
              <a:buChar char="❏"/>
            </a:pPr>
            <a:r>
              <a:rPr lang="en-US" sz="2600" b="1"/>
              <a:t>Working</a:t>
            </a:r>
            <a:endParaRPr sz="2600" b="1"/>
          </a:p>
          <a:p>
            <a:pPr marL="342900" lvl="0" indent="-355600" algn="l" rtl="0">
              <a:lnSpc>
                <a:spcPct val="100000"/>
              </a:lnSpc>
              <a:spcBef>
                <a:spcPts val="560"/>
              </a:spcBef>
              <a:spcAft>
                <a:spcPts val="0"/>
              </a:spcAft>
              <a:buClr>
                <a:schemeClr val="dk1"/>
              </a:buClr>
              <a:buSzPts val="3000"/>
              <a:buChar char="❏"/>
            </a:pPr>
            <a:r>
              <a:rPr lang="en-US" sz="2600" b="1"/>
              <a:t>Conclusion</a:t>
            </a:r>
            <a:endParaRPr sz="2600" b="1"/>
          </a:p>
          <a:p>
            <a:pPr marL="342900" lvl="0" indent="-355600" algn="l" rtl="0">
              <a:lnSpc>
                <a:spcPct val="100000"/>
              </a:lnSpc>
              <a:spcBef>
                <a:spcPts val="560"/>
              </a:spcBef>
              <a:spcAft>
                <a:spcPts val="0"/>
              </a:spcAft>
              <a:buClr>
                <a:schemeClr val="dk1"/>
              </a:buClr>
              <a:buSzPts val="3000"/>
              <a:buChar char="❏"/>
            </a:pPr>
            <a:r>
              <a:rPr lang="en-US" sz="2600" b="1"/>
              <a:t>References</a:t>
            </a:r>
            <a:endParaRPr sz="2600" b="1"/>
          </a:p>
        </p:txBody>
      </p:sp>
      <p:sp>
        <p:nvSpPr>
          <p:cNvPr id="101" name="Google Shape;101;p14"/>
          <p:cNvSpPr txBox="1">
            <a:spLocks noGrp="1"/>
          </p:cNvSpPr>
          <p:nvPr>
            <p:ph type="sldNum" idx="12"/>
          </p:nvPr>
        </p:nvSpPr>
        <p:spPr>
          <a:xfrm>
            <a:off x="8041130" y="6321142"/>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3048000" y="381000"/>
            <a:ext cx="6048672"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rgbClr val="FC7876"/>
                </a:solidFill>
                <a:latin typeface="Times New Roman"/>
                <a:ea typeface="Times New Roman"/>
                <a:cs typeface="Times New Roman"/>
                <a:sym typeface="Times New Roman"/>
              </a:rPr>
              <a:t>Introduction</a:t>
            </a:r>
            <a:endParaRPr sz="1400" b="0" i="0" u="none" strike="noStrike" cap="none">
              <a:solidFill>
                <a:srgbClr val="000000"/>
              </a:solidFill>
              <a:latin typeface="Arial"/>
              <a:ea typeface="Arial"/>
              <a:cs typeface="Arial"/>
              <a:sym typeface="Arial"/>
            </a:endParaRPr>
          </a:p>
        </p:txBody>
      </p:sp>
      <p:sp>
        <p:nvSpPr>
          <p:cNvPr id="107" name="Google Shape;107;p15"/>
          <p:cNvSpPr txBox="1"/>
          <p:nvPr/>
        </p:nvSpPr>
        <p:spPr>
          <a:xfrm>
            <a:off x="684350" y="1760175"/>
            <a:ext cx="10903200" cy="4378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dirty="0">
                <a:solidFill>
                  <a:schemeClr val="dk1"/>
                </a:solidFill>
                <a:latin typeface="Times New Roman"/>
                <a:ea typeface="Times New Roman"/>
                <a:cs typeface="Times New Roman"/>
                <a:sym typeface="Times New Roman"/>
              </a:rPr>
              <a:t>The aim of this project is to automate the machine learning model selection process, streamline data insights, and provide feature engineering suggestions using Gemini API integration. This web-based platform allows users to upload their CSV datasets, identifies whether the task is classification or regression, and automatically applies a variety of machine learning algorithms. The system generates detailed performance reports and provides insights to improve models and optimize feature engineering</a:t>
            </a:r>
            <a:endParaRPr sz="3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1919536" y="47667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59"/>
              <a:buFont typeface="Times New Roman"/>
              <a:buNone/>
            </a:pPr>
            <a:br>
              <a:rPr lang="en-US" sz="3959">
                <a:latin typeface="Times New Roman"/>
                <a:ea typeface="Times New Roman"/>
                <a:cs typeface="Times New Roman"/>
                <a:sym typeface="Times New Roman"/>
              </a:rPr>
            </a:br>
            <a:br>
              <a:rPr lang="en-US" sz="3959">
                <a:latin typeface="Times New Roman"/>
                <a:ea typeface="Times New Roman"/>
                <a:cs typeface="Times New Roman"/>
                <a:sym typeface="Times New Roman"/>
              </a:rPr>
            </a:br>
            <a:endParaRPr sz="3959">
              <a:latin typeface="Times New Roman"/>
              <a:ea typeface="Times New Roman"/>
              <a:cs typeface="Times New Roman"/>
              <a:sym typeface="Times New Roman"/>
            </a:endParaRPr>
          </a:p>
        </p:txBody>
      </p:sp>
      <p:sp>
        <p:nvSpPr>
          <p:cNvPr id="113" name="Google Shape;113;p16"/>
          <p:cNvSpPr txBox="1"/>
          <p:nvPr/>
        </p:nvSpPr>
        <p:spPr>
          <a:xfrm>
            <a:off x="695400" y="-99392"/>
            <a:ext cx="10729192"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FC7876"/>
                </a:solidFill>
                <a:latin typeface="Times New Roman"/>
                <a:ea typeface="Times New Roman"/>
                <a:cs typeface="Times New Roman"/>
                <a:sym typeface="Times New Roman"/>
              </a:rPr>
              <a:t>Objectives</a:t>
            </a:r>
            <a:endParaRPr sz="1400" b="0" i="0" u="none" strike="noStrike" cap="none">
              <a:solidFill>
                <a:srgbClr val="000000"/>
              </a:solidFill>
              <a:latin typeface="Arial"/>
              <a:ea typeface="Arial"/>
              <a:cs typeface="Arial"/>
              <a:sym typeface="Arial"/>
            </a:endParaRPr>
          </a:p>
        </p:txBody>
      </p:sp>
      <p:sp>
        <p:nvSpPr>
          <p:cNvPr id="114" name="Google Shape;114;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15" name="Google Shape;115;p16"/>
          <p:cNvSpPr txBox="1">
            <a:spLocks noGrp="1"/>
          </p:cNvSpPr>
          <p:nvPr>
            <p:ph type="body" idx="1"/>
          </p:nvPr>
        </p:nvSpPr>
        <p:spPr>
          <a:xfrm>
            <a:off x="769100" y="1043601"/>
            <a:ext cx="10727500" cy="3594388"/>
          </a:xfrm>
          <a:prstGeom prst="rect">
            <a:avLst/>
          </a:prstGeom>
          <a:noFill/>
          <a:ln>
            <a:noFill/>
          </a:ln>
        </p:spPr>
        <p:txBody>
          <a:bodyPr spcFirstLastPara="1" wrap="square" lIns="91425" tIns="45700" rIns="91425" bIns="45700" anchor="t" anchorCtr="0">
            <a:noAutofit/>
          </a:bodyPr>
          <a:lstStyle/>
          <a:p>
            <a:pPr marL="342900" lvl="0" indent="-139700" algn="just" rtl="0">
              <a:lnSpc>
                <a:spcPct val="100000"/>
              </a:lnSpc>
              <a:spcBef>
                <a:spcPts val="0"/>
              </a:spcBef>
              <a:spcAft>
                <a:spcPts val="0"/>
              </a:spcAft>
              <a:buClr>
                <a:schemeClr val="dk1"/>
              </a:buClr>
              <a:buSzPts val="3200"/>
              <a:buNone/>
            </a:pPr>
            <a:r>
              <a:rPr lang="en-US" sz="2600" b="1" dirty="0"/>
              <a:t>1. </a:t>
            </a:r>
            <a:r>
              <a:rPr lang="en-US" sz="2400" b="1" dirty="0"/>
              <a:t>Automated Model Selection: </a:t>
            </a:r>
            <a:r>
              <a:rPr lang="en-US" sz="2400" dirty="0"/>
              <a:t>The system will automatically select appropriate machine learning models (classification or regression) based on the dataset.</a:t>
            </a:r>
            <a:endParaRPr sz="2400" dirty="0"/>
          </a:p>
          <a:p>
            <a:pPr marL="342900" lvl="0" indent="-139700" algn="just" rtl="0">
              <a:lnSpc>
                <a:spcPct val="100000"/>
              </a:lnSpc>
              <a:spcBef>
                <a:spcPts val="0"/>
              </a:spcBef>
              <a:spcAft>
                <a:spcPts val="0"/>
              </a:spcAft>
              <a:buClr>
                <a:schemeClr val="dk1"/>
              </a:buClr>
              <a:buSzPts val="3200"/>
              <a:buNone/>
            </a:pPr>
            <a:r>
              <a:rPr lang="en-US" sz="2400" b="1" dirty="0"/>
              <a:t> 2. Data Insights with Gemini API: </a:t>
            </a:r>
            <a:r>
              <a:rPr lang="en-US" sz="2400" dirty="0"/>
              <a:t>By integrating Gemini API, the system will provide data summaries, feature suggestions, and insights into how to improve model performance and feature engineering.</a:t>
            </a:r>
            <a:endParaRPr sz="2400" dirty="0"/>
          </a:p>
          <a:p>
            <a:pPr marL="342900" lvl="0" indent="-139700" algn="just" rtl="0">
              <a:lnSpc>
                <a:spcPct val="100000"/>
              </a:lnSpc>
              <a:spcBef>
                <a:spcPts val="0"/>
              </a:spcBef>
              <a:spcAft>
                <a:spcPts val="0"/>
              </a:spcAft>
              <a:buClr>
                <a:schemeClr val="dk1"/>
              </a:buClr>
              <a:buSzPts val="3200"/>
              <a:buNone/>
            </a:pPr>
            <a:r>
              <a:rPr lang="en-US" sz="2400" dirty="0"/>
              <a:t> </a:t>
            </a:r>
            <a:r>
              <a:rPr lang="en-US" sz="2400" b="1" dirty="0"/>
              <a:t>3. Model Evaluation: </a:t>
            </a:r>
            <a:r>
              <a:rPr lang="en-US" sz="2400" dirty="0"/>
              <a:t>Evaluate various machine learning models and present detailed performance metrics, including accuracy, root mean square error (RMSE), precision, recall, and more. </a:t>
            </a:r>
            <a:endParaRPr sz="2400" dirty="0"/>
          </a:p>
          <a:p>
            <a:pPr marL="342900" lvl="0" indent="-139700" algn="just" rtl="0">
              <a:lnSpc>
                <a:spcPct val="100000"/>
              </a:lnSpc>
              <a:spcBef>
                <a:spcPts val="0"/>
              </a:spcBef>
              <a:spcAft>
                <a:spcPts val="0"/>
              </a:spcAft>
              <a:buClr>
                <a:schemeClr val="dk1"/>
              </a:buClr>
              <a:buSzPts val="3200"/>
              <a:buNone/>
            </a:pPr>
            <a:r>
              <a:rPr lang="en-US" sz="2400" b="1" dirty="0"/>
              <a:t>4. Report Generation: </a:t>
            </a:r>
            <a:r>
              <a:rPr lang="en-US" sz="2400" dirty="0"/>
              <a:t>Provide users with a detailed report on the performance of different models, highlighting the best-performing models for their use case. </a:t>
            </a:r>
          </a:p>
          <a:p>
            <a:pPr marL="342900" lvl="0" indent="-139700" algn="just" rtl="0">
              <a:lnSpc>
                <a:spcPct val="100000"/>
              </a:lnSpc>
              <a:spcBef>
                <a:spcPts val="0"/>
              </a:spcBef>
              <a:spcAft>
                <a:spcPts val="0"/>
              </a:spcAft>
              <a:buClr>
                <a:schemeClr val="dk1"/>
              </a:buClr>
              <a:buSzPts val="3200"/>
              <a:buNone/>
            </a:pPr>
            <a:r>
              <a:rPr lang="en-US" sz="2400" b="1" dirty="0"/>
              <a:t>5. Ease of Use:</a:t>
            </a:r>
            <a:r>
              <a:rPr lang="en-US" sz="2400" dirty="0"/>
              <a:t> Create a user-friendly platform where users can upload datasets, view results, and download reports without requiring advanced machine learning expertise. </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1" name="Google Shape;121;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2" name="Google Shape;122;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3" name="Google Shape;123;p17" descr="http://www.dfinews.com/sites/dfinews.com/files/network011414.jpg"/>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4" name="Google Shape;124;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5" name="Google Shape;125;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6" name="Google Shape;126;p17" descr="Image result for network forensics"/>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7" name="Google Shape;127;p17" descr="http://cdn.quantum.com/cmsimages/fireeye.jpg"/>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8" name="Google Shape;128;p17" descr="Image result for data archive"/>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9" name="Google Shape;129;p17"/>
          <p:cNvSpPr txBox="1"/>
          <p:nvPr/>
        </p:nvSpPr>
        <p:spPr>
          <a:xfrm>
            <a:off x="3011132" y="712589"/>
            <a:ext cx="6624736"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30" name="Google Shape;130;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5400"/>
              <a:buFont typeface="Times New Roman"/>
              <a:buNone/>
            </a:pPr>
            <a:r>
              <a:rPr lang="en-US" sz="5400" b="1" dirty="0">
                <a:solidFill>
                  <a:srgbClr val="FC7876"/>
                </a:solidFill>
                <a:latin typeface="Times New Roman"/>
                <a:ea typeface="Times New Roman"/>
                <a:cs typeface="Times New Roman"/>
                <a:sym typeface="Times New Roman"/>
              </a:rPr>
              <a:t>Motivation</a:t>
            </a:r>
            <a:endParaRPr dirty="0"/>
          </a:p>
        </p:txBody>
      </p:sp>
      <p:sp>
        <p:nvSpPr>
          <p:cNvPr id="131" name="Google Shape;131;p17"/>
          <p:cNvSpPr txBox="1">
            <a:spLocks noGrp="1"/>
          </p:cNvSpPr>
          <p:nvPr>
            <p:ph type="sldNum" idx="12"/>
          </p:nvPr>
        </p:nvSpPr>
        <p:spPr>
          <a:xfrm>
            <a:off x="8101004" y="64482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2" name="Google Shape;132;p17"/>
          <p:cNvSpPr txBox="1"/>
          <p:nvPr/>
        </p:nvSpPr>
        <p:spPr>
          <a:xfrm>
            <a:off x="916325" y="1528200"/>
            <a:ext cx="11091600" cy="5002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200" dirty="0">
                <a:solidFill>
                  <a:schemeClr val="dk1"/>
                </a:solidFill>
                <a:latin typeface="Times New Roman"/>
                <a:ea typeface="Times New Roman"/>
                <a:cs typeface="Times New Roman"/>
                <a:sym typeface="Times New Roman"/>
              </a:rPr>
              <a:t>This project addresses the growing complexity in machine learning by automating model selection, data insights, and feature engineering. By integrating Gemini API, our web-based platform allows users to upload datasets, automatically identify task types (classification or regression), and apply suitable ML algorithms. The system generates detailed performance reports and provides actionable insights to optimize models. This streamlines the ML process, making it more accessible and efficient, enabling businesses and developers to focus on strategic decisions and accelerate innovation.</a:t>
            </a:r>
            <a:endParaRPr sz="3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4800"/>
              <a:buFont typeface="Times New Roman"/>
              <a:buNone/>
            </a:pPr>
            <a:r>
              <a:rPr lang="en-US" sz="4800" b="1">
                <a:solidFill>
                  <a:srgbClr val="FC7876"/>
                </a:solidFill>
                <a:latin typeface="Times New Roman"/>
                <a:ea typeface="Times New Roman"/>
                <a:cs typeface="Times New Roman"/>
                <a:sym typeface="Times New Roman"/>
              </a:rPr>
              <a:t>Literature </a:t>
            </a:r>
            <a:r>
              <a:rPr lang="en-US" sz="4800" b="1">
                <a:solidFill>
                  <a:srgbClr val="FC7876"/>
                </a:solidFill>
              </a:rPr>
              <a:t>Survey</a:t>
            </a:r>
            <a:endParaRPr/>
          </a:p>
        </p:txBody>
      </p:sp>
      <p:sp>
        <p:nvSpPr>
          <p:cNvPr id="138" name="Google Shape;138;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39" name="Google Shape;139;p1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pic>
        <p:nvPicPr>
          <p:cNvPr id="140" name="Google Shape;140;p18"/>
          <p:cNvPicPr preferRelativeResize="0"/>
          <p:nvPr/>
        </p:nvPicPr>
        <p:blipFill rotWithShape="1">
          <a:blip r:embed="rId3">
            <a:alphaModFix/>
          </a:blip>
          <a:srcRect t="-4155"/>
          <a:stretch/>
        </p:blipFill>
        <p:spPr>
          <a:xfrm>
            <a:off x="60900" y="1267200"/>
            <a:ext cx="11961624" cy="545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2743200" y="228600"/>
            <a:ext cx="7696200" cy="98072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4400"/>
              <a:buFont typeface="Times New Roman"/>
              <a:buNone/>
            </a:pPr>
            <a:r>
              <a:rPr lang="en-US" b="1" dirty="0">
                <a:solidFill>
                  <a:srgbClr val="FC7876"/>
                </a:solidFill>
                <a:latin typeface="Times New Roman"/>
                <a:ea typeface="Times New Roman"/>
                <a:cs typeface="Times New Roman"/>
                <a:sym typeface="Times New Roman"/>
              </a:rPr>
              <a:t>Problem Statement</a:t>
            </a:r>
            <a:endParaRPr dirty="0"/>
          </a:p>
        </p:txBody>
      </p:sp>
      <p:sp>
        <p:nvSpPr>
          <p:cNvPr id="146" name="Google Shape;146;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47" name="Google Shape;147;p19"/>
          <p:cNvSpPr txBox="1"/>
          <p:nvPr/>
        </p:nvSpPr>
        <p:spPr>
          <a:xfrm>
            <a:off x="698850" y="1412200"/>
            <a:ext cx="10714800" cy="5445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dirty="0">
                <a:solidFill>
                  <a:schemeClr val="dk1"/>
                </a:solidFill>
                <a:latin typeface="Times New Roman"/>
                <a:ea typeface="Times New Roman"/>
                <a:cs typeface="Times New Roman"/>
                <a:sym typeface="Times New Roman"/>
              </a:rPr>
              <a:t>The problem this project addresses is the difficulty and inefficiency in navigating the machine learning process, especially for non-experts. As businesses increasingly rely on data-driven decisions, they face challenges in selecting the right models, tuning them effectively, and optimizing feature engineering. These tasks often require specialized knowledge and significant time investment, leading to delays and suboptimal outcomes. Without streamlined processes and automated tools, organizations struggle to fully leverage their data, limiting their ability to innovate and stay competitive.</a:t>
            </a:r>
            <a:endParaRPr sz="3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600" b="1">
                <a:solidFill>
                  <a:srgbClr val="FC7876"/>
                </a:solidFill>
              </a:rPr>
              <a:t>Proposed System</a:t>
            </a:r>
            <a:endParaRPr sz="4600" b="1">
              <a:solidFill>
                <a:srgbClr val="FC7876"/>
              </a:solidFill>
            </a:endParaRPr>
          </a:p>
        </p:txBody>
      </p:sp>
      <p:sp>
        <p:nvSpPr>
          <p:cNvPr id="154" name="Google Shape;154;p20"/>
          <p:cNvSpPr txBox="1">
            <a:spLocks noGrp="1"/>
          </p:cNvSpPr>
          <p:nvPr>
            <p:ph type="body" idx="1"/>
          </p:nvPr>
        </p:nvSpPr>
        <p:spPr>
          <a:xfrm>
            <a:off x="609600" y="1600201"/>
            <a:ext cx="109728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55" name="Google Shape;155;p20"/>
          <p:cNvSpPr txBox="1">
            <a:spLocks noGrp="1"/>
          </p:cNvSpPr>
          <p:nvPr>
            <p:ph type="sldNum" idx="12"/>
          </p:nvPr>
        </p:nvSpPr>
        <p:spPr>
          <a:xfrm>
            <a:off x="8737600" y="6356351"/>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pic>
        <p:nvPicPr>
          <p:cNvPr id="156" name="Google Shape;156;p20"/>
          <p:cNvPicPr preferRelativeResize="0"/>
          <p:nvPr/>
        </p:nvPicPr>
        <p:blipFill>
          <a:blip r:embed="rId3">
            <a:alphaModFix/>
          </a:blip>
          <a:stretch>
            <a:fillRect/>
          </a:stretch>
        </p:blipFill>
        <p:spPr>
          <a:xfrm>
            <a:off x="0" y="1325200"/>
            <a:ext cx="12191998" cy="575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609600" y="-99392"/>
            <a:ext cx="10972800" cy="77809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C7876"/>
              </a:buClr>
              <a:buSzPts val="4400"/>
              <a:buFont typeface="Times New Roman"/>
              <a:buNone/>
            </a:pPr>
            <a:r>
              <a:rPr lang="en-US" b="1">
                <a:solidFill>
                  <a:srgbClr val="FC7876"/>
                </a:solidFill>
              </a:rPr>
              <a:t>Working</a:t>
            </a:r>
            <a:endParaRPr/>
          </a:p>
        </p:txBody>
      </p:sp>
      <p:sp>
        <p:nvSpPr>
          <p:cNvPr id="162" name="Google Shape;162;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63" name="Google Shape;163;p21"/>
          <p:cNvSpPr txBox="1">
            <a:spLocks noGrp="1"/>
          </p:cNvSpPr>
          <p:nvPr>
            <p:ph type="body" idx="1"/>
          </p:nvPr>
        </p:nvSpPr>
        <p:spPr>
          <a:xfrm>
            <a:off x="609600" y="678700"/>
            <a:ext cx="10972800" cy="59385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sz="2100" b="1" dirty="0"/>
              <a:t>1. Data Upload and Preprocessing: </a:t>
            </a:r>
            <a:r>
              <a:rPr lang="en-US" sz="2100" dirty="0"/>
              <a:t>User uploads CSV dataset via the web </a:t>
            </a:r>
            <a:r>
              <a:rPr lang="en-US" sz="2100" dirty="0" err="1"/>
              <a:t>interface.System</a:t>
            </a:r>
            <a:r>
              <a:rPr lang="en-US" sz="2100" dirty="0"/>
              <a:t> checks for missing values, irrelevant columns, and data type mismatches.</a:t>
            </a:r>
            <a:endParaRPr sz="2100" dirty="0"/>
          </a:p>
          <a:p>
            <a:pPr marL="457200" lvl="0" indent="-273050" algn="just" rtl="0">
              <a:spcBef>
                <a:spcPts val="0"/>
              </a:spcBef>
              <a:spcAft>
                <a:spcPts val="0"/>
              </a:spcAft>
              <a:buSzPts val="700"/>
              <a:buChar char="•"/>
            </a:pPr>
            <a:r>
              <a:rPr lang="en-US" sz="2100" dirty="0"/>
              <a:t> Preprocess data:</a:t>
            </a:r>
            <a:endParaRPr sz="2100" dirty="0"/>
          </a:p>
          <a:p>
            <a:pPr marL="342900" lvl="0" indent="-139700" algn="just" rtl="0">
              <a:spcBef>
                <a:spcPts val="0"/>
              </a:spcBef>
              <a:spcAft>
                <a:spcPts val="0"/>
              </a:spcAft>
              <a:buClr>
                <a:schemeClr val="dk1"/>
              </a:buClr>
              <a:buSzPts val="1100"/>
              <a:buNone/>
            </a:pPr>
            <a:r>
              <a:rPr lang="en-US" sz="2100" dirty="0"/>
              <a:t>     - Encode categorical variables.</a:t>
            </a:r>
            <a:endParaRPr sz="2100" dirty="0"/>
          </a:p>
          <a:p>
            <a:pPr marL="342900" lvl="0" indent="-139700" algn="just" rtl="0">
              <a:spcBef>
                <a:spcPts val="0"/>
              </a:spcBef>
              <a:spcAft>
                <a:spcPts val="0"/>
              </a:spcAft>
              <a:buClr>
                <a:schemeClr val="dk1"/>
              </a:buClr>
              <a:buSzPts val="1100"/>
              <a:buNone/>
            </a:pPr>
            <a:r>
              <a:rPr lang="en-US" sz="2100" dirty="0"/>
              <a:t>     - Handle missing data.</a:t>
            </a:r>
            <a:endParaRPr sz="2100" dirty="0"/>
          </a:p>
          <a:p>
            <a:pPr marL="342900" lvl="0" indent="-139700" algn="just" rtl="0">
              <a:spcBef>
                <a:spcPts val="0"/>
              </a:spcBef>
              <a:spcAft>
                <a:spcPts val="0"/>
              </a:spcAft>
              <a:buClr>
                <a:schemeClr val="dk1"/>
              </a:buClr>
              <a:buSzPts val="1100"/>
              <a:buNone/>
            </a:pPr>
            <a:r>
              <a:rPr lang="en-US" sz="2100" dirty="0"/>
              <a:t>     - Scale features using PCA.</a:t>
            </a:r>
            <a:endParaRPr sz="2100" dirty="0"/>
          </a:p>
          <a:p>
            <a:pPr marL="0" lvl="0" indent="0" algn="just" rtl="0">
              <a:spcBef>
                <a:spcPts val="0"/>
              </a:spcBef>
              <a:spcAft>
                <a:spcPts val="0"/>
              </a:spcAft>
              <a:buClr>
                <a:schemeClr val="dk1"/>
              </a:buClr>
              <a:buSzPts val="1100"/>
              <a:buFont typeface="Arial"/>
              <a:buNone/>
            </a:pPr>
            <a:r>
              <a:rPr lang="en-US" sz="2100" b="1" dirty="0"/>
              <a:t>2. Model Selection and Training :</a:t>
            </a:r>
            <a:r>
              <a:rPr lang="en-US" sz="2100" dirty="0"/>
              <a:t> Detect task type (classification or regression) based on the target </a:t>
            </a:r>
            <a:r>
              <a:rPr lang="en-US" sz="2100" dirty="0" err="1"/>
              <a:t>column.Train</a:t>
            </a:r>
            <a:r>
              <a:rPr lang="en-US" sz="2100" dirty="0"/>
              <a:t> multiple machine learning models. Apply cross-validation to evaluate model performance.</a:t>
            </a:r>
            <a:endParaRPr sz="2100" dirty="0"/>
          </a:p>
          <a:p>
            <a:pPr marL="0" lvl="0" indent="0" algn="just" rtl="0">
              <a:spcBef>
                <a:spcPts val="0"/>
              </a:spcBef>
              <a:spcAft>
                <a:spcPts val="0"/>
              </a:spcAft>
              <a:buClr>
                <a:schemeClr val="dk1"/>
              </a:buClr>
              <a:buSzPts val="1100"/>
              <a:buFont typeface="Arial"/>
              <a:buNone/>
            </a:pPr>
            <a:r>
              <a:rPr lang="en-US" sz="2100" b="1" dirty="0"/>
              <a:t>3. Ensemble Learning (Optional) :</a:t>
            </a:r>
            <a:r>
              <a:rPr lang="en-US" sz="2100" dirty="0"/>
              <a:t>  Implement ensemble techniques (e.g., bagging with Random Forest, boosting with </a:t>
            </a:r>
            <a:r>
              <a:rPr lang="en-US" sz="2100" dirty="0" err="1"/>
              <a:t>XGBoost</a:t>
            </a:r>
            <a:r>
              <a:rPr lang="en-US" sz="2100" dirty="0"/>
              <a:t>). Combine models to improve accuracy and reduce overfitting.</a:t>
            </a:r>
            <a:endParaRPr sz="2100" dirty="0"/>
          </a:p>
          <a:p>
            <a:pPr marL="0" lvl="0" indent="0" algn="just" rtl="0">
              <a:spcBef>
                <a:spcPts val="0"/>
              </a:spcBef>
              <a:spcAft>
                <a:spcPts val="0"/>
              </a:spcAft>
              <a:buClr>
                <a:schemeClr val="dk1"/>
              </a:buClr>
              <a:buSzPts val="1100"/>
              <a:buFont typeface="Arial"/>
              <a:buNone/>
            </a:pPr>
            <a:r>
              <a:rPr lang="en-US" sz="2100" b="1" dirty="0"/>
              <a:t>4. Model Evaluation and Reporting:</a:t>
            </a:r>
            <a:r>
              <a:rPr lang="en-US" sz="2100" dirty="0"/>
              <a:t>  Evaluate models using:</a:t>
            </a:r>
            <a:endParaRPr sz="2100" dirty="0"/>
          </a:p>
          <a:p>
            <a:pPr marL="342900" lvl="0" indent="-139700" algn="just" rtl="0">
              <a:spcBef>
                <a:spcPts val="0"/>
              </a:spcBef>
              <a:spcAft>
                <a:spcPts val="0"/>
              </a:spcAft>
              <a:buClr>
                <a:schemeClr val="dk1"/>
              </a:buClr>
              <a:buSzPts val="1100"/>
              <a:buFont typeface="Arial"/>
              <a:buNone/>
            </a:pPr>
            <a:r>
              <a:rPr lang="en-US" sz="2100" dirty="0"/>
              <a:t>     - Classification: Accuracy, Precision, Recall, F1 Score, ROC-AUC.</a:t>
            </a:r>
            <a:endParaRPr sz="2100" dirty="0"/>
          </a:p>
          <a:p>
            <a:pPr marL="342900" lvl="0" indent="-139700" algn="just" rtl="0">
              <a:spcBef>
                <a:spcPts val="0"/>
              </a:spcBef>
              <a:spcAft>
                <a:spcPts val="0"/>
              </a:spcAft>
              <a:buClr>
                <a:schemeClr val="dk1"/>
              </a:buClr>
              <a:buSzPts val="1100"/>
              <a:buFont typeface="Arial"/>
              <a:buNone/>
            </a:pPr>
            <a:r>
              <a:rPr lang="en-US" sz="2100" dirty="0"/>
              <a:t>     - Regression: RMSE, MAE, R².</a:t>
            </a:r>
            <a:endParaRPr sz="2100" dirty="0"/>
          </a:p>
          <a:p>
            <a:pPr marL="342900" lvl="0" indent="-139700" algn="just" rtl="0">
              <a:spcBef>
                <a:spcPts val="0"/>
              </a:spcBef>
              <a:spcAft>
                <a:spcPts val="0"/>
              </a:spcAft>
              <a:buClr>
                <a:schemeClr val="dk1"/>
              </a:buClr>
              <a:buSzPts val="1100"/>
              <a:buFont typeface="Arial"/>
              <a:buNone/>
            </a:pPr>
            <a:r>
              <a:rPr lang="en-US" sz="2100" dirty="0"/>
              <a:t>   - Generate a comparative performance report.</a:t>
            </a:r>
            <a:endParaRPr sz="2100" dirty="0"/>
          </a:p>
          <a:p>
            <a:pPr marL="342900" lvl="0" indent="-139700" algn="just" rtl="0">
              <a:spcBef>
                <a:spcPts val="0"/>
              </a:spcBef>
              <a:spcAft>
                <a:spcPts val="0"/>
              </a:spcAft>
              <a:buClr>
                <a:schemeClr val="dk1"/>
              </a:buClr>
              <a:buSzPts val="1100"/>
              <a:buFont typeface="Arial"/>
              <a:buNone/>
            </a:pPr>
            <a:r>
              <a:rPr lang="en-US" sz="2100" dirty="0"/>
              <a:t>   - Allow user to download the report.</a:t>
            </a:r>
            <a:endParaRPr sz="2100" dirty="0"/>
          </a:p>
          <a:p>
            <a:pPr marL="0" lvl="0" indent="0" algn="just" rtl="0">
              <a:spcBef>
                <a:spcPts val="0"/>
              </a:spcBef>
              <a:spcAft>
                <a:spcPts val="0"/>
              </a:spcAft>
              <a:buClr>
                <a:schemeClr val="dk1"/>
              </a:buClr>
              <a:buSzPts val="1100"/>
              <a:buFont typeface="Arial"/>
              <a:buNone/>
            </a:pPr>
            <a:r>
              <a:rPr lang="en-US" sz="2100" b="1" dirty="0"/>
              <a:t>5. Insights and Recommendations from Gemini API :</a:t>
            </a:r>
            <a:r>
              <a:rPr lang="en-US" sz="2100" dirty="0"/>
              <a:t> Provide actionable insights to enhance model performance. Offer feedback on feature import</a:t>
            </a:r>
            <a:r>
              <a:rPr lang="en-US" sz="2300" dirty="0"/>
              <a:t>ance for further feature engineering or reduction.</a:t>
            </a:r>
            <a:endParaRPr sz="2300" dirty="0"/>
          </a:p>
          <a:p>
            <a:pPr marL="342900" lvl="0" indent="-139700" algn="l" rtl="0">
              <a:lnSpc>
                <a:spcPct val="100000"/>
              </a:lnSpc>
              <a:spcBef>
                <a:spcPts val="0"/>
              </a:spcBef>
              <a:spcAft>
                <a:spcPts val="0"/>
              </a:spcAft>
              <a:buClr>
                <a:schemeClr val="dk1"/>
              </a:buClr>
              <a:buSzPts val="3200"/>
              <a:buNone/>
            </a:pPr>
            <a:endParaRPr sz="23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990</Words>
  <Application>Microsoft Office PowerPoint</Application>
  <PresentationFormat>Widescreen</PresentationFormat>
  <Paragraphs>71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Pinyon Script</vt:lpstr>
      <vt:lpstr>Calibri</vt:lpstr>
      <vt:lpstr>Times New Roman</vt:lpstr>
      <vt:lpstr>Arial</vt:lpstr>
      <vt:lpstr>Office Theme</vt:lpstr>
      <vt:lpstr>AutoML Using Gen AI  Akanksha Barge Abhishek Dongre Shubham Gadhave</vt:lpstr>
      <vt:lpstr>Outline</vt:lpstr>
      <vt:lpstr>PowerPoint Presentation</vt:lpstr>
      <vt:lpstr>  </vt:lpstr>
      <vt:lpstr>Motivation</vt:lpstr>
      <vt:lpstr>Literature Survey</vt:lpstr>
      <vt:lpstr>Problem Statement</vt:lpstr>
      <vt:lpstr>Proposed System</vt:lpstr>
      <vt:lpstr>Working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Shubham Gadhave</dc:creator>
  <cp:lastModifiedBy>Shubham Gadhave</cp:lastModifiedBy>
  <cp:revision>3</cp:revision>
  <dcterms:modified xsi:type="dcterms:W3CDTF">2024-08-30T03:14:48Z</dcterms:modified>
</cp:coreProperties>
</file>