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55DE-FD68-1978-269E-06CBBE1B32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A959B54-122D-EBAA-A774-28AF32BCE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9C67A16-B2FA-BE45-C591-04CCB308301B}"/>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5" name="Footer Placeholder 4">
            <a:extLst>
              <a:ext uri="{FF2B5EF4-FFF2-40B4-BE49-F238E27FC236}">
                <a16:creationId xmlns:a16="http://schemas.microsoft.com/office/drawing/2014/main" id="{817E116B-99AE-5883-941D-D7F68A52B31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EFFEE0-E22B-6862-193E-7FD622FEAAC1}"/>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22550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6B1D-DA40-B934-908E-9E301405385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275FA40-A3BB-0519-76EF-1681444BA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5B2821-6046-82ED-FB5B-FF3598959E52}"/>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5" name="Footer Placeholder 4">
            <a:extLst>
              <a:ext uri="{FF2B5EF4-FFF2-40B4-BE49-F238E27FC236}">
                <a16:creationId xmlns:a16="http://schemas.microsoft.com/office/drawing/2014/main" id="{E67763EE-4A27-A9E6-5401-619336AE50F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9C9DED-44A9-197A-67B7-88EE9D3652FB}"/>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31335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031323-78B6-9001-C286-64E704D2C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2C11FE1-365F-23DC-659A-F28B55D29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68A6B2-3462-346C-A1CC-DBD855CB5EF2}"/>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5" name="Footer Placeholder 4">
            <a:extLst>
              <a:ext uri="{FF2B5EF4-FFF2-40B4-BE49-F238E27FC236}">
                <a16:creationId xmlns:a16="http://schemas.microsoft.com/office/drawing/2014/main" id="{8334E1D4-9516-5173-6144-EB3DB129EE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11BD08-FA7F-AB5C-071D-155BA5C6FB19}"/>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67007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61C1-331D-015C-EAD7-F7D78B67E47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8483B4-1D3F-DB85-303D-BDC8B9F67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F1FED6-12EA-49DB-2D68-880FB57213ED}"/>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5" name="Footer Placeholder 4">
            <a:extLst>
              <a:ext uri="{FF2B5EF4-FFF2-40B4-BE49-F238E27FC236}">
                <a16:creationId xmlns:a16="http://schemas.microsoft.com/office/drawing/2014/main" id="{FF48A968-6AE0-5202-570F-B7B8B5A93BC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159512C-0772-6CC4-23E9-956F80BE76E9}"/>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188803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BFF6-60F3-5DB9-FFF9-0239EB897B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81C7588-2E4F-E191-3C43-2DBAB34BB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869B2-D3B2-C046-D154-FD31E05A0C38}"/>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5" name="Footer Placeholder 4">
            <a:extLst>
              <a:ext uri="{FF2B5EF4-FFF2-40B4-BE49-F238E27FC236}">
                <a16:creationId xmlns:a16="http://schemas.microsoft.com/office/drawing/2014/main" id="{FBAE615E-ED22-A94A-3B15-3DBAE42FDD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55EAC8-3A5B-34EE-6759-C16777AD71B3}"/>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302560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30D3-8540-0E79-59FE-71E8C8ADD2F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D77B28-072D-2EFB-ECBE-6F016B7FB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6E57432-1AE6-82B1-D665-557C53CC2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F711FD7-7FE3-43E6-D826-E1895F6B7DAC}"/>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6" name="Footer Placeholder 5">
            <a:extLst>
              <a:ext uri="{FF2B5EF4-FFF2-40B4-BE49-F238E27FC236}">
                <a16:creationId xmlns:a16="http://schemas.microsoft.com/office/drawing/2014/main" id="{941DD892-28B7-C8D4-62BA-4F8749BD3B5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083EAD0-0B09-7278-D39C-A804F4F45AF8}"/>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3871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4886-E69D-E296-ABA3-94E7879E008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57B677-00B4-613F-912D-F288DB8B1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2F42-DA52-F81C-3CC6-C5629BF4F2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12B5391-75EE-BD96-D61A-E99D04CD3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30D6E-9110-13DD-7287-2AB55668E4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E7B8DC9-FD1B-8E79-7723-54224198F2A1}"/>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8" name="Footer Placeholder 7">
            <a:extLst>
              <a:ext uri="{FF2B5EF4-FFF2-40B4-BE49-F238E27FC236}">
                <a16:creationId xmlns:a16="http://schemas.microsoft.com/office/drawing/2014/main" id="{2A08DE75-A85C-D798-22B4-BF648DC6582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9B992E0-2FD2-00D8-3B63-A2903870CF5A}"/>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189780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9668-9A50-7B87-025D-D4AEDC473AE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D3FD800-3FEB-FC0F-9262-89E129F54B28}"/>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4" name="Footer Placeholder 3">
            <a:extLst>
              <a:ext uri="{FF2B5EF4-FFF2-40B4-BE49-F238E27FC236}">
                <a16:creationId xmlns:a16="http://schemas.microsoft.com/office/drawing/2014/main" id="{7BEF9836-07D7-100B-EDE2-F6CCAF61B1A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D6EB3EB-8696-F5E8-2BC4-5B6477107F6E}"/>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361973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0C846-795F-1E29-46BB-429AC99424D1}"/>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3" name="Footer Placeholder 2">
            <a:extLst>
              <a:ext uri="{FF2B5EF4-FFF2-40B4-BE49-F238E27FC236}">
                <a16:creationId xmlns:a16="http://schemas.microsoft.com/office/drawing/2014/main" id="{0E6B2DF0-710A-A40C-8B6A-6C2EF3FA11B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0368207-A411-82B7-B5B9-08DE3C985904}"/>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151638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5647-6930-7E85-1FBF-80AF189AB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BE97587-28FB-12FE-B80A-82F063FE2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FB49A81-4199-4600-7C90-4BC2EA6AA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BE9ACE-475E-30C1-7B27-B1A6DA15524C}"/>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6" name="Footer Placeholder 5">
            <a:extLst>
              <a:ext uri="{FF2B5EF4-FFF2-40B4-BE49-F238E27FC236}">
                <a16:creationId xmlns:a16="http://schemas.microsoft.com/office/drawing/2014/main" id="{093C0D0F-5995-6DBB-857D-1780B9512A6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734B50-0A8C-8481-9A9A-B2B5AB471462}"/>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257432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2AD0-EE00-6CB2-3A7C-94E55B7AE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8410D4B-3864-E69F-B767-CFC04302E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2D3608F-E5CE-2806-D5D0-34043A3E8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6A1B1-FA3E-F741-FE22-DD2A845869E5}"/>
              </a:ext>
            </a:extLst>
          </p:cNvPr>
          <p:cNvSpPr>
            <a:spLocks noGrp="1"/>
          </p:cNvSpPr>
          <p:nvPr>
            <p:ph type="dt" sz="half" idx="10"/>
          </p:nvPr>
        </p:nvSpPr>
        <p:spPr/>
        <p:txBody>
          <a:bodyPr/>
          <a:lstStyle/>
          <a:p>
            <a:fld id="{223249C8-201B-4004-B163-A7B984AC2FE5}" type="datetimeFigureOut">
              <a:rPr lang="en-AU" smtClean="0"/>
              <a:t>4/08/2023</a:t>
            </a:fld>
            <a:endParaRPr lang="en-AU"/>
          </a:p>
        </p:txBody>
      </p:sp>
      <p:sp>
        <p:nvSpPr>
          <p:cNvPr id="6" name="Footer Placeholder 5">
            <a:extLst>
              <a:ext uri="{FF2B5EF4-FFF2-40B4-BE49-F238E27FC236}">
                <a16:creationId xmlns:a16="http://schemas.microsoft.com/office/drawing/2014/main" id="{B5240E2C-3F4E-8D1C-6FFB-7528003944C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7F6B49-A7B8-D962-C3D0-53734BBFC3E2}"/>
              </a:ext>
            </a:extLst>
          </p:cNvPr>
          <p:cNvSpPr>
            <a:spLocks noGrp="1"/>
          </p:cNvSpPr>
          <p:nvPr>
            <p:ph type="sldNum" sz="quarter" idx="12"/>
          </p:nvPr>
        </p:nvSpPr>
        <p:spPr/>
        <p:txBody>
          <a:bodyPr/>
          <a:lstStyle/>
          <a:p>
            <a:fld id="{CBBEB886-D6A2-4654-99B0-A137BCC2D70C}" type="slidenum">
              <a:rPr lang="en-AU" smtClean="0"/>
              <a:t>‹#›</a:t>
            </a:fld>
            <a:endParaRPr lang="en-AU"/>
          </a:p>
        </p:txBody>
      </p:sp>
    </p:spTree>
    <p:extLst>
      <p:ext uri="{BB962C8B-B14F-4D97-AF65-F5344CB8AC3E}">
        <p14:creationId xmlns:p14="http://schemas.microsoft.com/office/powerpoint/2010/main" val="107961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3172F-5932-6846-37C2-D2712AD97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98A63AC-CA02-378F-70B6-38430AE2F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65BA883-CCE0-D1E0-5068-2D6628B84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249C8-201B-4004-B163-A7B984AC2FE5}" type="datetimeFigureOut">
              <a:rPr lang="en-AU" smtClean="0"/>
              <a:t>4/08/2023</a:t>
            </a:fld>
            <a:endParaRPr lang="en-AU"/>
          </a:p>
        </p:txBody>
      </p:sp>
      <p:sp>
        <p:nvSpPr>
          <p:cNvPr id="5" name="Footer Placeholder 4">
            <a:extLst>
              <a:ext uri="{FF2B5EF4-FFF2-40B4-BE49-F238E27FC236}">
                <a16:creationId xmlns:a16="http://schemas.microsoft.com/office/drawing/2014/main" id="{0E4F768D-4EF6-E8DF-CB40-A68C509AF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A373D95-9987-B6A8-11A6-57BB24298F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EB886-D6A2-4654-99B0-A137BCC2D70C}" type="slidenum">
              <a:rPr lang="en-AU" smtClean="0"/>
              <a:t>‹#›</a:t>
            </a:fld>
            <a:endParaRPr lang="en-AU"/>
          </a:p>
        </p:txBody>
      </p:sp>
    </p:spTree>
    <p:extLst>
      <p:ext uri="{BB962C8B-B14F-4D97-AF65-F5344CB8AC3E}">
        <p14:creationId xmlns:p14="http://schemas.microsoft.com/office/powerpoint/2010/main" val="1002924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70A1-5FA6-9F71-9004-695BA9E03F40}"/>
              </a:ext>
            </a:extLst>
          </p:cNvPr>
          <p:cNvSpPr>
            <a:spLocks noGrp="1"/>
          </p:cNvSpPr>
          <p:nvPr>
            <p:ph type="ctrTitle"/>
          </p:nvPr>
        </p:nvSpPr>
        <p:spPr/>
        <p:txBody>
          <a:bodyPr/>
          <a:lstStyle/>
          <a:p>
            <a:r>
              <a:rPr lang="en-AU" dirty="0"/>
              <a:t>Docker</a:t>
            </a:r>
          </a:p>
        </p:txBody>
      </p:sp>
      <p:sp>
        <p:nvSpPr>
          <p:cNvPr id="3" name="Subtitle 2">
            <a:extLst>
              <a:ext uri="{FF2B5EF4-FFF2-40B4-BE49-F238E27FC236}">
                <a16:creationId xmlns:a16="http://schemas.microsoft.com/office/drawing/2014/main" id="{16A08F98-4D91-FDE0-2888-320C3EDD7754}"/>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61948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D7D5-4178-6550-6B5E-F276668D35A2}"/>
              </a:ext>
            </a:extLst>
          </p:cNvPr>
          <p:cNvSpPr>
            <a:spLocks noGrp="1"/>
          </p:cNvSpPr>
          <p:nvPr>
            <p:ph type="title"/>
          </p:nvPr>
        </p:nvSpPr>
        <p:spPr/>
        <p:txBody>
          <a:bodyPr/>
          <a:lstStyle/>
          <a:p>
            <a:r>
              <a:rPr lang="en-AU" dirty="0"/>
              <a:t>Docker Container</a:t>
            </a:r>
          </a:p>
        </p:txBody>
      </p:sp>
      <p:sp>
        <p:nvSpPr>
          <p:cNvPr id="3" name="Content Placeholder 2">
            <a:extLst>
              <a:ext uri="{FF2B5EF4-FFF2-40B4-BE49-F238E27FC236}">
                <a16:creationId xmlns:a16="http://schemas.microsoft.com/office/drawing/2014/main" id="{EF9A6C75-BB8E-C860-E9E7-D33CB0B52259}"/>
              </a:ext>
            </a:extLst>
          </p:cNvPr>
          <p:cNvSpPr>
            <a:spLocks noGrp="1"/>
          </p:cNvSpPr>
          <p:nvPr>
            <p:ph idx="1"/>
          </p:nvPr>
        </p:nvSpPr>
        <p:spPr>
          <a:xfrm>
            <a:off x="838200" y="2734961"/>
            <a:ext cx="10515600" cy="3442001"/>
          </a:xfrm>
        </p:spPr>
        <p:txBody>
          <a:bodyPr/>
          <a:lstStyle/>
          <a:p>
            <a:r>
              <a:rPr lang="en-AU" b="0" i="0" dirty="0">
                <a:solidFill>
                  <a:srgbClr val="202124"/>
                </a:solidFill>
                <a:effectLst/>
                <a:latin typeface="Google Sans"/>
              </a:rPr>
              <a:t>A container is </a:t>
            </a:r>
            <a:r>
              <a:rPr lang="en-AU" b="0" i="0" dirty="0">
                <a:solidFill>
                  <a:srgbClr val="040C28"/>
                </a:solidFill>
                <a:effectLst/>
                <a:latin typeface="Google Sans"/>
              </a:rPr>
              <a:t>an isolated environment for your code</a:t>
            </a:r>
            <a:r>
              <a:rPr lang="en-AU" b="0" i="0" dirty="0">
                <a:solidFill>
                  <a:srgbClr val="202124"/>
                </a:solidFill>
                <a:effectLst/>
                <a:latin typeface="Google Sans"/>
              </a:rPr>
              <a:t>. This means that a container has no knowledge of your operating system, or your files.</a:t>
            </a:r>
          </a:p>
          <a:p>
            <a:r>
              <a:rPr lang="en-AU" dirty="0">
                <a:solidFill>
                  <a:srgbClr val="202124"/>
                </a:solidFill>
                <a:latin typeface="Google Sans"/>
              </a:rPr>
              <a:t>It provides run time environment</a:t>
            </a:r>
          </a:p>
          <a:p>
            <a:r>
              <a:rPr lang="en-AU" b="0" i="0" dirty="0">
                <a:solidFill>
                  <a:srgbClr val="202124"/>
                </a:solidFill>
                <a:effectLst/>
                <a:latin typeface="Google Sans"/>
              </a:rPr>
              <a:t>Used for shipping the applications</a:t>
            </a:r>
          </a:p>
          <a:p>
            <a:r>
              <a:rPr lang="en-AU" dirty="0">
                <a:solidFill>
                  <a:srgbClr val="202124"/>
                </a:solidFill>
                <a:latin typeface="Google Sans"/>
              </a:rPr>
              <a:t>Ex: --</a:t>
            </a:r>
            <a:endParaRPr lang="en-AU" b="0" i="0" dirty="0">
              <a:solidFill>
                <a:srgbClr val="202124"/>
              </a:solidFill>
              <a:effectLst/>
              <a:latin typeface="Google Sans"/>
            </a:endParaRPr>
          </a:p>
          <a:p>
            <a:endParaRPr lang="en-AU" dirty="0"/>
          </a:p>
        </p:txBody>
      </p:sp>
    </p:spTree>
    <p:extLst>
      <p:ext uri="{BB962C8B-B14F-4D97-AF65-F5344CB8AC3E}">
        <p14:creationId xmlns:p14="http://schemas.microsoft.com/office/powerpoint/2010/main" val="27961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98F8-B862-A123-6CD5-F5752153896A}"/>
              </a:ext>
            </a:extLst>
          </p:cNvPr>
          <p:cNvSpPr>
            <a:spLocks noGrp="1"/>
          </p:cNvSpPr>
          <p:nvPr>
            <p:ph type="title"/>
          </p:nvPr>
        </p:nvSpPr>
        <p:spPr/>
        <p:txBody>
          <a:bodyPr/>
          <a:lstStyle/>
          <a:p>
            <a:r>
              <a:rPr lang="en-AU" dirty="0"/>
              <a:t>Docker Files</a:t>
            </a:r>
          </a:p>
        </p:txBody>
      </p:sp>
      <p:sp>
        <p:nvSpPr>
          <p:cNvPr id="3" name="Content Placeholder 2">
            <a:extLst>
              <a:ext uri="{FF2B5EF4-FFF2-40B4-BE49-F238E27FC236}">
                <a16:creationId xmlns:a16="http://schemas.microsoft.com/office/drawing/2014/main" id="{966862F1-9433-B3CA-4905-B90581AB1C0A}"/>
              </a:ext>
            </a:extLst>
          </p:cNvPr>
          <p:cNvSpPr>
            <a:spLocks noGrp="1"/>
          </p:cNvSpPr>
          <p:nvPr>
            <p:ph idx="1"/>
          </p:nvPr>
        </p:nvSpPr>
        <p:spPr/>
        <p:txBody>
          <a:bodyPr/>
          <a:lstStyle/>
          <a:p>
            <a:r>
              <a:rPr lang="en-AU" dirty="0"/>
              <a:t>Set of Instructions are there</a:t>
            </a:r>
          </a:p>
          <a:p>
            <a:r>
              <a:rPr lang="en-AU" b="0" i="0" dirty="0">
                <a:solidFill>
                  <a:srgbClr val="040C28"/>
                </a:solidFill>
                <a:effectLst/>
                <a:latin typeface="Google Sans"/>
              </a:rPr>
              <a:t>A </a:t>
            </a:r>
            <a:r>
              <a:rPr lang="en-AU" b="0" i="0" dirty="0" err="1">
                <a:solidFill>
                  <a:srgbClr val="040C28"/>
                </a:solidFill>
                <a:effectLst/>
                <a:latin typeface="Google Sans"/>
              </a:rPr>
              <a:t>Dockerfile</a:t>
            </a:r>
            <a:r>
              <a:rPr lang="en-AU" b="0" i="0" dirty="0">
                <a:solidFill>
                  <a:srgbClr val="040C28"/>
                </a:solidFill>
                <a:effectLst/>
                <a:latin typeface="Google Sans"/>
              </a:rPr>
              <a:t> is a text document that contains all the commands a user could call on the command line to assemble an image</a:t>
            </a:r>
          </a:p>
          <a:p>
            <a:r>
              <a:rPr lang="en-AU" dirty="0">
                <a:solidFill>
                  <a:srgbClr val="040C28"/>
                </a:solidFill>
                <a:latin typeface="Google Sans"/>
              </a:rPr>
              <a:t>Ex: --</a:t>
            </a:r>
            <a:endParaRPr lang="en-AU" b="0" i="0" dirty="0">
              <a:solidFill>
                <a:srgbClr val="040C28"/>
              </a:solidFill>
              <a:effectLst/>
              <a:latin typeface="Google Sans"/>
            </a:endParaRPr>
          </a:p>
          <a:p>
            <a:endParaRPr lang="en-AU" dirty="0"/>
          </a:p>
        </p:txBody>
      </p:sp>
    </p:spTree>
    <p:extLst>
      <p:ext uri="{BB962C8B-B14F-4D97-AF65-F5344CB8AC3E}">
        <p14:creationId xmlns:p14="http://schemas.microsoft.com/office/powerpoint/2010/main" val="209610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8B90-D527-245D-8086-D477C8BEF941}"/>
              </a:ext>
            </a:extLst>
          </p:cNvPr>
          <p:cNvSpPr>
            <a:spLocks noGrp="1"/>
          </p:cNvSpPr>
          <p:nvPr>
            <p:ph type="title"/>
          </p:nvPr>
        </p:nvSpPr>
        <p:spPr/>
        <p:txBody>
          <a:bodyPr/>
          <a:lstStyle/>
          <a:p>
            <a:r>
              <a:rPr lang="en-AU" dirty="0"/>
              <a:t>Docker Client</a:t>
            </a:r>
          </a:p>
        </p:txBody>
      </p:sp>
      <p:sp>
        <p:nvSpPr>
          <p:cNvPr id="3" name="Content Placeholder 2">
            <a:extLst>
              <a:ext uri="{FF2B5EF4-FFF2-40B4-BE49-F238E27FC236}">
                <a16:creationId xmlns:a16="http://schemas.microsoft.com/office/drawing/2014/main" id="{51F8547F-25FC-DE15-ABB1-27BA96DDD284}"/>
              </a:ext>
            </a:extLst>
          </p:cNvPr>
          <p:cNvSpPr>
            <a:spLocks noGrp="1"/>
          </p:cNvSpPr>
          <p:nvPr>
            <p:ph idx="1"/>
          </p:nvPr>
        </p:nvSpPr>
        <p:spPr/>
        <p:txBody>
          <a:bodyPr/>
          <a:lstStyle/>
          <a:p>
            <a:r>
              <a:rPr lang="en-AU" dirty="0"/>
              <a:t>Interact with docker</a:t>
            </a:r>
          </a:p>
          <a:p>
            <a:r>
              <a:rPr lang="en-AU" dirty="0"/>
              <a:t>It has some commands</a:t>
            </a:r>
          </a:p>
          <a:p>
            <a:r>
              <a:rPr lang="en-AU" dirty="0"/>
              <a:t>When you use commands such as docker run, the client sends these commands to </a:t>
            </a:r>
            <a:r>
              <a:rPr lang="en-AU" dirty="0" err="1"/>
              <a:t>dockerd</a:t>
            </a:r>
            <a:r>
              <a:rPr lang="en-AU" dirty="0"/>
              <a:t>, which carries them out. The docker command uses the Docker API. The Docker client can communicate with more than one daemon.</a:t>
            </a:r>
          </a:p>
          <a:p>
            <a:endParaRPr lang="en-AU" dirty="0"/>
          </a:p>
          <a:p>
            <a:endParaRPr lang="en-AU" dirty="0"/>
          </a:p>
        </p:txBody>
      </p:sp>
    </p:spTree>
    <p:extLst>
      <p:ext uri="{BB962C8B-B14F-4D97-AF65-F5344CB8AC3E}">
        <p14:creationId xmlns:p14="http://schemas.microsoft.com/office/powerpoint/2010/main" val="165312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D5E9-1963-CB7D-F0A8-467DE29476BE}"/>
              </a:ext>
            </a:extLst>
          </p:cNvPr>
          <p:cNvSpPr>
            <a:spLocks noGrp="1"/>
          </p:cNvSpPr>
          <p:nvPr>
            <p:ph type="title"/>
          </p:nvPr>
        </p:nvSpPr>
        <p:spPr/>
        <p:txBody>
          <a:bodyPr/>
          <a:lstStyle/>
          <a:p>
            <a:r>
              <a:rPr lang="en-AU" dirty="0"/>
              <a:t>Docker Image</a:t>
            </a:r>
          </a:p>
        </p:txBody>
      </p:sp>
      <p:sp>
        <p:nvSpPr>
          <p:cNvPr id="3" name="Content Placeholder 2">
            <a:extLst>
              <a:ext uri="{FF2B5EF4-FFF2-40B4-BE49-F238E27FC236}">
                <a16:creationId xmlns:a16="http://schemas.microsoft.com/office/drawing/2014/main" id="{C788EC3D-F97B-88A8-DEB9-839A3349EFA0}"/>
              </a:ext>
            </a:extLst>
          </p:cNvPr>
          <p:cNvSpPr>
            <a:spLocks noGrp="1"/>
          </p:cNvSpPr>
          <p:nvPr>
            <p:ph idx="1"/>
          </p:nvPr>
        </p:nvSpPr>
        <p:spPr/>
        <p:txBody>
          <a:bodyPr/>
          <a:lstStyle/>
          <a:p>
            <a:r>
              <a:rPr lang="en-AU" b="0" i="0" dirty="0">
                <a:solidFill>
                  <a:srgbClr val="4D5156"/>
                </a:solidFill>
                <a:effectLst/>
                <a:latin typeface="Google Sans"/>
              </a:rPr>
              <a:t>Docker images also act as the starting point when using Docker. </a:t>
            </a:r>
          </a:p>
          <a:p>
            <a:r>
              <a:rPr lang="en-AU" dirty="0">
                <a:solidFill>
                  <a:srgbClr val="4D5156"/>
                </a:solidFill>
                <a:latin typeface="Google Sans"/>
              </a:rPr>
              <a:t>Ready to use software , template</a:t>
            </a:r>
          </a:p>
          <a:p>
            <a:r>
              <a:rPr lang="en-AU" dirty="0">
                <a:solidFill>
                  <a:srgbClr val="4D5156"/>
                </a:solidFill>
                <a:latin typeface="Google Sans"/>
              </a:rPr>
              <a:t>Ex: java image , </a:t>
            </a:r>
            <a:r>
              <a:rPr lang="en-AU" dirty="0" err="1">
                <a:solidFill>
                  <a:srgbClr val="4D5156"/>
                </a:solidFill>
                <a:latin typeface="Google Sans"/>
              </a:rPr>
              <a:t>mongodb</a:t>
            </a:r>
            <a:r>
              <a:rPr lang="en-AU" dirty="0">
                <a:solidFill>
                  <a:srgbClr val="4D5156"/>
                </a:solidFill>
                <a:latin typeface="Google Sans"/>
              </a:rPr>
              <a:t> </a:t>
            </a:r>
            <a:r>
              <a:rPr lang="en-AU" dirty="0" err="1">
                <a:solidFill>
                  <a:srgbClr val="4D5156"/>
                </a:solidFill>
                <a:latin typeface="Google Sans"/>
              </a:rPr>
              <a:t>image,etc</a:t>
            </a:r>
            <a:r>
              <a:rPr lang="en-AU" dirty="0">
                <a:solidFill>
                  <a:srgbClr val="4D5156"/>
                </a:solidFill>
                <a:latin typeface="Google Sans"/>
              </a:rPr>
              <a:t>.. </a:t>
            </a:r>
          </a:p>
          <a:p>
            <a:r>
              <a:rPr lang="en-AU" b="0" i="0" dirty="0">
                <a:solidFill>
                  <a:srgbClr val="4D5156"/>
                </a:solidFill>
                <a:effectLst/>
                <a:latin typeface="Google Sans"/>
              </a:rPr>
              <a:t> Images are created using a layered file structure, making it simple to share, reuse, and update them.</a:t>
            </a:r>
            <a:endParaRPr lang="en-AU" dirty="0">
              <a:solidFill>
                <a:srgbClr val="4D5156"/>
              </a:solidFill>
              <a:latin typeface="Google Sans"/>
            </a:endParaRPr>
          </a:p>
          <a:p>
            <a:endParaRPr lang="en-AU" dirty="0">
              <a:solidFill>
                <a:srgbClr val="4D5156"/>
              </a:solidFill>
              <a:latin typeface="Google Sans"/>
            </a:endParaRPr>
          </a:p>
        </p:txBody>
      </p:sp>
    </p:spTree>
    <p:extLst>
      <p:ext uri="{BB962C8B-B14F-4D97-AF65-F5344CB8AC3E}">
        <p14:creationId xmlns:p14="http://schemas.microsoft.com/office/powerpoint/2010/main" val="122108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6231-587E-9E64-E3FE-C401C4A2A088}"/>
              </a:ext>
            </a:extLst>
          </p:cNvPr>
          <p:cNvSpPr>
            <a:spLocks noGrp="1"/>
          </p:cNvSpPr>
          <p:nvPr>
            <p:ph type="title"/>
          </p:nvPr>
        </p:nvSpPr>
        <p:spPr/>
        <p:txBody>
          <a:bodyPr/>
          <a:lstStyle/>
          <a:p>
            <a:r>
              <a:rPr lang="en-AU" dirty="0"/>
              <a:t>Docker host</a:t>
            </a:r>
          </a:p>
        </p:txBody>
      </p:sp>
      <p:sp>
        <p:nvSpPr>
          <p:cNvPr id="3" name="Content Placeholder 2">
            <a:extLst>
              <a:ext uri="{FF2B5EF4-FFF2-40B4-BE49-F238E27FC236}">
                <a16:creationId xmlns:a16="http://schemas.microsoft.com/office/drawing/2014/main" id="{F8F1A18D-84BD-7B6C-2A76-8837015143B9}"/>
              </a:ext>
            </a:extLst>
          </p:cNvPr>
          <p:cNvSpPr>
            <a:spLocks noGrp="1"/>
          </p:cNvSpPr>
          <p:nvPr>
            <p:ph idx="1"/>
          </p:nvPr>
        </p:nvSpPr>
        <p:spPr/>
        <p:txBody>
          <a:bodyPr/>
          <a:lstStyle/>
          <a:p>
            <a:r>
              <a:rPr lang="en-AU" dirty="0"/>
              <a:t>Used to run the container</a:t>
            </a:r>
          </a:p>
          <a:p>
            <a:r>
              <a:rPr lang="en-AU" b="0" i="0" dirty="0">
                <a:solidFill>
                  <a:srgbClr val="202124"/>
                </a:solidFill>
                <a:effectLst/>
                <a:latin typeface="Google Sans"/>
              </a:rPr>
              <a:t>A Docker host is </a:t>
            </a:r>
            <a:r>
              <a:rPr lang="en-AU" b="0" i="0" dirty="0">
                <a:solidFill>
                  <a:srgbClr val="040C28"/>
                </a:solidFill>
                <a:effectLst/>
                <a:latin typeface="Google Sans"/>
              </a:rPr>
              <a:t>a physical or virtual server on which the core component of Docker runs, the Docker engine</a:t>
            </a:r>
            <a:r>
              <a:rPr lang="en-AU" b="0" i="0" dirty="0">
                <a:solidFill>
                  <a:srgbClr val="202124"/>
                </a:solidFill>
                <a:effectLst/>
                <a:latin typeface="Google Sans"/>
              </a:rPr>
              <a:t> .</a:t>
            </a:r>
          </a:p>
          <a:p>
            <a:r>
              <a:rPr lang="en-AU" b="0" i="0" dirty="0">
                <a:solidFill>
                  <a:srgbClr val="202124"/>
                </a:solidFill>
                <a:effectLst/>
                <a:latin typeface="Google Sans"/>
              </a:rPr>
              <a:t>The Docker engine encapsulates and runs workloads in Docker containers.</a:t>
            </a:r>
            <a:endParaRPr lang="en-AU" dirty="0">
              <a:solidFill>
                <a:srgbClr val="202124"/>
              </a:solidFill>
              <a:latin typeface="Google Sans"/>
            </a:endParaRPr>
          </a:p>
          <a:p>
            <a:endParaRPr lang="en-AU" dirty="0"/>
          </a:p>
        </p:txBody>
      </p:sp>
    </p:spTree>
    <p:extLst>
      <p:ext uri="{BB962C8B-B14F-4D97-AF65-F5344CB8AC3E}">
        <p14:creationId xmlns:p14="http://schemas.microsoft.com/office/powerpoint/2010/main" val="385248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8F46-C3EC-E460-48D6-5608C21866A0}"/>
              </a:ext>
            </a:extLst>
          </p:cNvPr>
          <p:cNvSpPr>
            <a:spLocks noGrp="1"/>
          </p:cNvSpPr>
          <p:nvPr>
            <p:ph type="title"/>
          </p:nvPr>
        </p:nvSpPr>
        <p:spPr/>
        <p:txBody>
          <a:bodyPr/>
          <a:lstStyle/>
          <a:p>
            <a:r>
              <a:rPr lang="en-AU" b="0" i="0" dirty="0">
                <a:solidFill>
                  <a:srgbClr val="000000"/>
                </a:solidFill>
                <a:effectLst/>
                <a:latin typeface="Roboto" panose="02000000000000000000" pitchFamily="2" charset="0"/>
              </a:rPr>
              <a:t>Docker registries</a:t>
            </a:r>
            <a:br>
              <a:rPr lang="en-AU" b="0" i="0" dirty="0">
                <a:solidFill>
                  <a:srgbClr val="000000"/>
                </a:solidFill>
                <a:effectLst/>
                <a:latin typeface="Roboto" panose="02000000000000000000" pitchFamily="2" charset="0"/>
              </a:rPr>
            </a:br>
            <a:endParaRPr lang="en-AU" dirty="0"/>
          </a:p>
        </p:txBody>
      </p:sp>
      <p:sp>
        <p:nvSpPr>
          <p:cNvPr id="3" name="Content Placeholder 2">
            <a:extLst>
              <a:ext uri="{FF2B5EF4-FFF2-40B4-BE49-F238E27FC236}">
                <a16:creationId xmlns:a16="http://schemas.microsoft.com/office/drawing/2014/main" id="{3D416C9C-E671-BD86-CFFF-D8029C1721D9}"/>
              </a:ext>
            </a:extLst>
          </p:cNvPr>
          <p:cNvSpPr>
            <a:spLocks noGrp="1"/>
          </p:cNvSpPr>
          <p:nvPr>
            <p:ph idx="1"/>
          </p:nvPr>
        </p:nvSpPr>
        <p:spPr>
          <a:xfrm>
            <a:off x="838200" y="2089236"/>
            <a:ext cx="10515600" cy="4351338"/>
          </a:xfrm>
        </p:spPr>
        <p:txBody>
          <a:bodyPr/>
          <a:lstStyle/>
          <a:p>
            <a:r>
              <a:rPr lang="en-AU" b="0" i="0" dirty="0">
                <a:solidFill>
                  <a:srgbClr val="000000"/>
                </a:solidFill>
                <a:effectLst/>
                <a:latin typeface="Roboto" panose="02000000000000000000" pitchFamily="2" charset="0"/>
              </a:rPr>
              <a:t>A Docker </a:t>
            </a:r>
            <a:r>
              <a:rPr lang="en-AU" b="0" i="1" dirty="0">
                <a:solidFill>
                  <a:srgbClr val="000000"/>
                </a:solidFill>
                <a:effectLst/>
                <a:latin typeface="Roboto" panose="02000000000000000000" pitchFamily="2" charset="0"/>
              </a:rPr>
              <a:t>registry</a:t>
            </a:r>
            <a:r>
              <a:rPr lang="en-AU" b="0" i="0" dirty="0">
                <a:solidFill>
                  <a:srgbClr val="000000"/>
                </a:solidFill>
                <a:effectLst/>
                <a:latin typeface="Roboto" panose="02000000000000000000" pitchFamily="2" charset="0"/>
              </a:rPr>
              <a:t> stores Docker images.</a:t>
            </a:r>
          </a:p>
          <a:p>
            <a:r>
              <a:rPr lang="en-AU" b="0" i="0" dirty="0">
                <a:solidFill>
                  <a:srgbClr val="000000"/>
                </a:solidFill>
                <a:effectLst/>
                <a:latin typeface="Roboto" panose="02000000000000000000" pitchFamily="2" charset="0"/>
              </a:rPr>
              <a:t>Docker Hub is a public registry that anyone can use</a:t>
            </a:r>
          </a:p>
          <a:p>
            <a:r>
              <a:rPr lang="en-AU" dirty="0">
                <a:solidFill>
                  <a:srgbClr val="000000"/>
                </a:solidFill>
                <a:latin typeface="Roboto" panose="02000000000000000000" pitchFamily="2" charset="0"/>
              </a:rPr>
              <a:t> use the docker pull or docker run commands, the required images are pulled from your configured registry. When you use the docker push command, your image is pushed to your configured registry.</a:t>
            </a:r>
          </a:p>
          <a:p>
            <a:endParaRPr lang="en-AU" dirty="0"/>
          </a:p>
        </p:txBody>
      </p:sp>
      <p:sp>
        <p:nvSpPr>
          <p:cNvPr id="4" name="Rectangle 1">
            <a:extLst>
              <a:ext uri="{FF2B5EF4-FFF2-40B4-BE49-F238E27FC236}">
                <a16:creationId xmlns:a16="http://schemas.microsoft.com/office/drawing/2014/main" id="{230FB47F-441F-A1FF-148F-8278B407A042}"/>
              </a:ext>
            </a:extLst>
          </p:cNvPr>
          <p:cNvSpPr>
            <a:spLocks noChangeArrowheads="1"/>
          </p:cNvSpPr>
          <p:nvPr/>
        </p:nvSpPr>
        <p:spPr bwMode="auto">
          <a:xfrm>
            <a:off x="0" y="100132"/>
            <a:ext cx="62518" cy="326958"/>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8569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Roboto" panose="02000000000000000000" pitchFamily="2"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02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4A57FC-AD2C-AC8B-FDB2-0DAEED44A253}"/>
              </a:ext>
            </a:extLst>
          </p:cNvPr>
          <p:cNvPicPr>
            <a:picLocks noGrp="1" noChangeAspect="1"/>
          </p:cNvPicPr>
          <p:nvPr>
            <p:ph idx="1"/>
          </p:nvPr>
        </p:nvPicPr>
        <p:blipFill>
          <a:blip r:embed="rId2"/>
          <a:stretch>
            <a:fillRect/>
          </a:stretch>
        </p:blipFill>
        <p:spPr>
          <a:xfrm>
            <a:off x="1342417" y="1828800"/>
            <a:ext cx="9328825" cy="4664075"/>
          </a:xfrm>
          <a:prstGeom prst="rect">
            <a:avLst/>
          </a:prstGeom>
        </p:spPr>
      </p:pic>
      <p:pic>
        <p:nvPicPr>
          <p:cNvPr id="5" name="Picture 4">
            <a:extLst>
              <a:ext uri="{FF2B5EF4-FFF2-40B4-BE49-F238E27FC236}">
                <a16:creationId xmlns:a16="http://schemas.microsoft.com/office/drawing/2014/main" id="{064AEC1C-1E4B-B575-8A2D-B776F947CAB7}"/>
              </a:ext>
            </a:extLst>
          </p:cNvPr>
          <p:cNvPicPr>
            <a:picLocks noChangeAspect="1"/>
          </p:cNvPicPr>
          <p:nvPr/>
        </p:nvPicPr>
        <p:blipFill>
          <a:blip r:embed="rId3"/>
          <a:stretch>
            <a:fillRect/>
          </a:stretch>
        </p:blipFill>
        <p:spPr>
          <a:xfrm>
            <a:off x="1342417" y="544748"/>
            <a:ext cx="9601200" cy="5797686"/>
          </a:xfrm>
          <a:prstGeom prst="rect">
            <a:avLst/>
          </a:prstGeom>
        </p:spPr>
      </p:pic>
    </p:spTree>
    <p:extLst>
      <p:ext uri="{BB962C8B-B14F-4D97-AF65-F5344CB8AC3E}">
        <p14:creationId xmlns:p14="http://schemas.microsoft.com/office/powerpoint/2010/main" val="3014047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f9b3751-29cf-4dc6-aeb8-8c5392695401}" enabled="1" method="Privileged" siteId="{49dfc6a3-5fb7-49f4-adea-c54e725bb854}" contentBits="0" removed="0"/>
</clbl:labelList>
</file>

<file path=docProps/app.xml><?xml version="1.0" encoding="utf-8"?>
<Properties xmlns="http://schemas.openxmlformats.org/officeDocument/2006/extended-properties" xmlns:vt="http://schemas.openxmlformats.org/officeDocument/2006/docPropsVTypes">
  <TotalTime>26</TotalTime>
  <Words>276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Google Sans</vt:lpstr>
      <vt:lpstr>Roboto</vt:lpstr>
      <vt:lpstr>Office Theme</vt:lpstr>
      <vt:lpstr>Docker</vt:lpstr>
      <vt:lpstr>Docker Container</vt:lpstr>
      <vt:lpstr>Docker Files</vt:lpstr>
      <vt:lpstr>Docker Client</vt:lpstr>
      <vt:lpstr>Docker Image</vt:lpstr>
      <vt:lpstr>Docker host</vt:lpstr>
      <vt:lpstr>Docker registries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Bhosale, Shubham Babasaheb</dc:creator>
  <cp:lastModifiedBy>Bhosale, Shubham Babasaheb</cp:lastModifiedBy>
  <cp:revision>1</cp:revision>
  <dcterms:created xsi:type="dcterms:W3CDTF">2023-08-04T09:03:44Z</dcterms:created>
  <dcterms:modified xsi:type="dcterms:W3CDTF">2023-08-04T09:30:02Z</dcterms:modified>
</cp:coreProperties>
</file>