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5878"/>
  </p:normalViewPr>
  <p:slideViewPr>
    <p:cSldViewPr snapToGrid="0" snapToObjects="1">
      <p:cViewPr varScale="1">
        <p:scale>
          <a:sx n="89" d="100"/>
          <a:sy n="89" d="100"/>
        </p:scale>
        <p:origin x="2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3211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78439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481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0650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1254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9170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9899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7258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6842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6407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013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0815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5223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187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4613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4861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969C88-B244-455D-A017-012B25B1ACDD}" type="datetimeFigureOut">
              <a:rPr lang="en-US" smtClean="0"/>
              <a:pPr/>
              <a:t>12/11/2022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1202088"/>
      </p:ext>
    </p:extLst>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 id="2147484163" r:id="rId12"/>
    <p:sldLayoutId id="2147484164" r:id="rId13"/>
    <p:sldLayoutId id="2147484165" r:id="rId14"/>
    <p:sldLayoutId id="2147484166" r:id="rId15"/>
    <p:sldLayoutId id="21474841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A18C9FB-EC4C-4DAE-8F7D-C6E5AF607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 xmlns:a16="http://schemas.microsoft.com/office/drawing/2014/main" id="{6280E567-205B-684D-8AD3-BDA5EF2ABB12}"/>
              </a:ext>
            </a:extLst>
          </p:cNvPr>
          <p:cNvSpPr>
            <a:spLocks noGrp="1"/>
          </p:cNvSpPr>
          <p:nvPr>
            <p:ph type="ctrTitle"/>
          </p:nvPr>
        </p:nvSpPr>
        <p:spPr>
          <a:xfrm>
            <a:off x="6858000" y="1524000"/>
            <a:ext cx="4572000" cy="2286000"/>
          </a:xfrm>
        </p:spPr>
        <p:txBody>
          <a:bodyPr>
            <a:normAutofit/>
          </a:bodyPr>
          <a:lstStyle/>
          <a:p>
            <a:pPr algn="l"/>
            <a:r>
              <a:rPr lang="en-US" sz="4400" dirty="0" smtClean="0"/>
              <a:t>Helping Hands</a:t>
            </a:r>
            <a:endParaRPr lang="en-US" sz="4400" dirty="0"/>
          </a:p>
        </p:txBody>
      </p:sp>
      <p:sp>
        <p:nvSpPr>
          <p:cNvPr id="3" name="Subtitle 2">
            <a:extLst>
              <a:ext uri="{FF2B5EF4-FFF2-40B4-BE49-F238E27FC236}">
                <a16:creationId xmlns="" xmlns:a16="http://schemas.microsoft.com/office/drawing/2014/main" id="{73EB34CE-2EF2-2645-BEA2-5CCB42718923}"/>
              </a:ext>
            </a:extLst>
          </p:cNvPr>
          <p:cNvSpPr>
            <a:spLocks noGrp="1"/>
          </p:cNvSpPr>
          <p:nvPr>
            <p:ph type="subTitle" idx="1"/>
          </p:nvPr>
        </p:nvSpPr>
        <p:spPr>
          <a:xfrm>
            <a:off x="6858000" y="4571999"/>
            <a:ext cx="4572000" cy="1524000"/>
          </a:xfrm>
        </p:spPr>
        <p:txBody>
          <a:bodyPr>
            <a:normAutofit fontScale="77500" lnSpcReduction="20000"/>
          </a:bodyPr>
          <a:lstStyle/>
          <a:p>
            <a:pPr algn="l"/>
            <a:r>
              <a:rPr lang="en-US" sz="2600" spc="50" dirty="0"/>
              <a:t>Presented By</a:t>
            </a:r>
          </a:p>
          <a:p>
            <a:pPr algn="l"/>
            <a:r>
              <a:rPr lang="en-US" sz="2600" spc="50" dirty="0" smtClean="0"/>
              <a:t>Chandak, Sejal- 002789139</a:t>
            </a:r>
            <a:endParaRPr lang="en-US" sz="2600" spc="50" dirty="0"/>
          </a:p>
          <a:p>
            <a:pPr algn="l"/>
            <a:r>
              <a:rPr lang="en-US" sz="2600" spc="50" dirty="0" smtClean="0"/>
              <a:t>Singh, </a:t>
            </a:r>
            <a:r>
              <a:rPr lang="en-US" sz="2600" spc="50" dirty="0" smtClean="0"/>
              <a:t>Shubham-002762502</a:t>
            </a:r>
            <a:endParaRPr lang="en-US" sz="2600" spc="50" dirty="0" smtClean="0"/>
          </a:p>
          <a:p>
            <a:pPr algn="l"/>
            <a:r>
              <a:rPr lang="en-US" sz="2600" spc="50" dirty="0" smtClean="0"/>
              <a:t>Jain, </a:t>
            </a:r>
            <a:r>
              <a:rPr lang="en-US" sz="2600" spc="50" dirty="0" smtClean="0"/>
              <a:t>Abhishek-  002752069</a:t>
            </a:r>
            <a:endParaRPr lang="en-US" dirty="0"/>
          </a:p>
        </p:txBody>
      </p:sp>
      <p:pic>
        <p:nvPicPr>
          <p:cNvPr id="4" name="Picture 3">
            <a:extLst>
              <a:ext uri="{FF2B5EF4-FFF2-40B4-BE49-F238E27FC236}">
                <a16:creationId xmlns="" xmlns:a16="http://schemas.microsoft.com/office/drawing/2014/main" id="{05ABC155-AA6E-029E-13CB-191A6F1E8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 y="2769550"/>
            <a:ext cx="6406653" cy="4150087"/>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 xmlns:a16="http://schemas.microsoft.com/office/drawing/2014/main" id="{F47DB6CD-8E9E-4643-B3B6-01BD80429B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16193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Blood </a:t>
            </a:r>
            <a:r>
              <a:rPr lang="en-US" u="sng" dirty="0" smtClean="0"/>
              <a:t>Supply Admin </a:t>
            </a:r>
            <a:r>
              <a:rPr lang="en-US" u="sng" dirty="0"/>
              <a:t>Role</a:t>
            </a:r>
          </a:p>
          <a:p>
            <a:pPr marL="0" indent="0">
              <a:buNone/>
            </a:pPr>
            <a:r>
              <a:rPr lang="en-US" dirty="0"/>
              <a:t>	The responsibility of this admin is to manage different </a:t>
            </a:r>
            <a:r>
              <a:rPr lang="en-US" dirty="0" smtClean="0"/>
              <a:t>blood </a:t>
            </a:r>
            <a:r>
              <a:rPr lang="en-US" dirty="0"/>
              <a:t>types and </a:t>
            </a:r>
            <a:r>
              <a:rPr lang="en-US" dirty="0" smtClean="0"/>
              <a:t>	requests </a:t>
            </a:r>
            <a:r>
              <a:rPr lang="en-US" dirty="0"/>
              <a:t>from communities</a:t>
            </a:r>
          </a:p>
          <a:p>
            <a:pPr>
              <a:buFont typeface="Wingdings" pitchFamily="2" charset="2"/>
              <a:buChar char="q"/>
            </a:pPr>
            <a:r>
              <a:rPr lang="en-US" dirty="0"/>
              <a:t> </a:t>
            </a:r>
            <a:r>
              <a:rPr lang="en-US" u="sng" dirty="0" smtClean="0"/>
              <a:t>Meal Admin </a:t>
            </a:r>
            <a:r>
              <a:rPr lang="en-US" u="sng" dirty="0"/>
              <a:t>Role</a:t>
            </a:r>
          </a:p>
          <a:p>
            <a:pPr marL="0" indent="0">
              <a:buNone/>
            </a:pPr>
            <a:r>
              <a:rPr lang="en-US" dirty="0"/>
              <a:t>	The responsibility of this admin is to manage </a:t>
            </a:r>
            <a:r>
              <a:rPr lang="en-US" dirty="0" smtClean="0"/>
              <a:t>community meal </a:t>
            </a:r>
            <a:r>
              <a:rPr lang="en-US" dirty="0"/>
              <a:t>requests and </a:t>
            </a:r>
            <a:r>
              <a:rPr lang="en-US" dirty="0" smtClean="0"/>
              <a:t>	meal </a:t>
            </a:r>
            <a:r>
              <a:rPr lang="en-US" dirty="0"/>
              <a:t>inventory</a:t>
            </a:r>
          </a:p>
        </p:txBody>
      </p:sp>
    </p:spTree>
    <p:extLst>
      <p:ext uri="{BB962C8B-B14F-4D97-AF65-F5344CB8AC3E}">
        <p14:creationId xmlns:p14="http://schemas.microsoft.com/office/powerpoint/2010/main" val="252518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Shelter Admin Role</a:t>
            </a:r>
          </a:p>
          <a:p>
            <a:pPr marL="0" indent="0">
              <a:buNone/>
            </a:pPr>
            <a:r>
              <a:rPr lang="en-US" dirty="0"/>
              <a:t>	The responsibility of this admin is to make shelter and </a:t>
            </a:r>
            <a:r>
              <a:rPr lang="en-US" dirty="0" smtClean="0"/>
              <a:t>manage shelter 	requests </a:t>
            </a:r>
            <a:r>
              <a:rPr lang="en-US" dirty="0"/>
              <a:t>from </a:t>
            </a:r>
            <a:r>
              <a:rPr lang="en-US" dirty="0" smtClean="0"/>
              <a:t>localities</a:t>
            </a:r>
            <a:endParaRPr lang="en-US" dirty="0"/>
          </a:p>
          <a:p>
            <a:pPr>
              <a:buFont typeface="Wingdings" pitchFamily="2" charset="2"/>
              <a:buChar char="q"/>
            </a:pPr>
            <a:r>
              <a:rPr lang="en-US" u="sng" dirty="0" smtClean="0"/>
              <a:t>Police Department </a:t>
            </a:r>
            <a:r>
              <a:rPr lang="en-US" u="sng" dirty="0"/>
              <a:t>Admin Role</a:t>
            </a:r>
          </a:p>
          <a:p>
            <a:pPr marL="0" indent="0">
              <a:buNone/>
            </a:pPr>
            <a:r>
              <a:rPr lang="en-US" dirty="0"/>
              <a:t>	The responsibility of this admin is to create different types </a:t>
            </a:r>
            <a:r>
              <a:rPr lang="en-US" dirty="0" smtClean="0"/>
              <a:t>of </a:t>
            </a:r>
            <a:r>
              <a:rPr lang="en-US" dirty="0"/>
              <a:t>police </a:t>
            </a:r>
            <a:r>
              <a:rPr lang="en-US" dirty="0" smtClean="0"/>
              <a:t>and 	manage </a:t>
            </a:r>
            <a:r>
              <a:rPr lang="en-US" dirty="0"/>
              <a:t>emergency requests from </a:t>
            </a:r>
            <a:r>
              <a:rPr lang="en-US" dirty="0" smtClean="0"/>
              <a:t>localities.</a:t>
            </a:r>
            <a:endParaRPr lang="en-US" dirty="0"/>
          </a:p>
        </p:txBody>
      </p:sp>
    </p:spTree>
    <p:extLst>
      <p:ext uri="{BB962C8B-B14F-4D97-AF65-F5344CB8AC3E}">
        <p14:creationId xmlns:p14="http://schemas.microsoft.com/office/powerpoint/2010/main" val="114072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smtClean="0"/>
              <a:t>Incident Admin </a:t>
            </a:r>
            <a:r>
              <a:rPr lang="en-US" u="sng" dirty="0"/>
              <a:t>Role</a:t>
            </a:r>
          </a:p>
          <a:p>
            <a:pPr marL="0" indent="0">
              <a:buNone/>
            </a:pPr>
            <a:r>
              <a:rPr lang="en-US" dirty="0"/>
              <a:t>	The responsibility of this admin is to aid the </a:t>
            </a:r>
            <a:r>
              <a:rPr lang="en-US" dirty="0" smtClean="0"/>
              <a:t>locality with </a:t>
            </a:r>
            <a:r>
              <a:rPr lang="en-US" dirty="0"/>
              <a:t>an emergency </a:t>
            </a:r>
            <a:r>
              <a:rPr lang="en-US" dirty="0" smtClean="0"/>
              <a:t>	request </a:t>
            </a:r>
            <a:r>
              <a:rPr lang="en-US" dirty="0"/>
              <a:t>like a fire</a:t>
            </a:r>
          </a:p>
        </p:txBody>
      </p:sp>
    </p:spTree>
    <p:extLst>
      <p:ext uri="{BB962C8B-B14F-4D97-AF65-F5344CB8AC3E}">
        <p14:creationId xmlns:p14="http://schemas.microsoft.com/office/powerpoint/2010/main" val="51612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901C2-63F0-2743-8074-CF228306A3C8}"/>
              </a:ext>
            </a:extLst>
          </p:cNvPr>
          <p:cNvSpPr>
            <a:spLocks noGrp="1"/>
          </p:cNvSpPr>
          <p:nvPr>
            <p:ph type="title"/>
          </p:nvPr>
        </p:nvSpPr>
        <p:spPr/>
        <p:txBody>
          <a:bodyPr/>
          <a:lstStyle/>
          <a:p>
            <a:r>
              <a:rPr lang="en-US" dirty="0"/>
              <a:t>Key Functionality</a:t>
            </a:r>
          </a:p>
        </p:txBody>
      </p:sp>
      <p:sp>
        <p:nvSpPr>
          <p:cNvPr id="3" name="Content Placeholder 2">
            <a:extLst>
              <a:ext uri="{FF2B5EF4-FFF2-40B4-BE49-F238E27FC236}">
                <a16:creationId xmlns="" xmlns:a16="http://schemas.microsoft.com/office/drawing/2014/main" id="{CB62CC59-3A0C-EA42-B99C-CD35E0AE2390}"/>
              </a:ext>
            </a:extLst>
          </p:cNvPr>
          <p:cNvSpPr>
            <a:spLocks noGrp="1"/>
          </p:cNvSpPr>
          <p:nvPr>
            <p:ph idx="1"/>
          </p:nvPr>
        </p:nvSpPr>
        <p:spPr/>
        <p:txBody>
          <a:bodyPr/>
          <a:lstStyle/>
          <a:p>
            <a:r>
              <a:rPr lang="en-IN" dirty="0"/>
              <a:t>A transparent system where the admin can monitor all the work requests</a:t>
            </a:r>
          </a:p>
          <a:p>
            <a:r>
              <a:rPr lang="en-IN" dirty="0"/>
              <a:t>Cross network communication with an ability to seek help from other networks in case of resource full</a:t>
            </a:r>
          </a:p>
          <a:p>
            <a:r>
              <a:rPr lang="en-IN" dirty="0"/>
              <a:t>Patient will receive an email regarding </a:t>
            </a:r>
            <a:r>
              <a:rPr lang="en-IN" dirty="0" smtClean="0"/>
              <a:t>medic appointment</a:t>
            </a:r>
            <a:r>
              <a:rPr lang="en-IN" dirty="0"/>
              <a:t/>
            </a:r>
            <a:br>
              <a:rPr lang="en-IN" dirty="0"/>
            </a:br>
            <a:endParaRPr lang="en-IN" dirty="0"/>
          </a:p>
          <a:p>
            <a:endParaRPr lang="en-US" dirty="0"/>
          </a:p>
        </p:txBody>
      </p:sp>
    </p:spTree>
    <p:extLst>
      <p:ext uri="{BB962C8B-B14F-4D97-AF65-F5344CB8AC3E}">
        <p14:creationId xmlns:p14="http://schemas.microsoft.com/office/powerpoint/2010/main" val="402590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A6EF5A53-0A64-4CA5-B9C7-1CB97CB5CF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 xmlns:a16="http://schemas.microsoft.com/office/drawing/2014/main" id="{34ABFBEA-4EB0-4D02-A2C0-1733CD3D6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 xmlns:a16="http://schemas.microsoft.com/office/drawing/2014/main" id="{19E083F6-57F4-487B-A766-EA0462B1EE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 xmlns:a16="http://schemas.microsoft.com/office/drawing/2014/main" id="{7A18C9FB-EC4C-4DAE-8F7D-C6E5AF607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 xmlns:a16="http://schemas.microsoft.com/office/drawing/2014/main" id="{8C3ED992-EB89-4C2F-8A9A-947E91BC61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 xmlns:a16="http://schemas.microsoft.com/office/drawing/2014/main" id="{55F5D1E8-E605-4EFC-8912-6E191F84FE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 xmlns:a16="http://schemas.microsoft.com/office/drawing/2014/main" id="{3B3A5E87-35B1-074D-93AF-2F3FB67CDF4D}"/>
              </a:ext>
            </a:extLst>
          </p:cNvPr>
          <p:cNvSpPr>
            <a:spLocks noGrp="1"/>
          </p:cNvSpPr>
          <p:nvPr>
            <p:ph type="title"/>
          </p:nvPr>
        </p:nvSpPr>
        <p:spPr>
          <a:xfrm>
            <a:off x="4477996" y="-1358780"/>
            <a:ext cx="6952004" cy="2136448"/>
          </a:xfrm>
        </p:spPr>
        <p:txBody>
          <a:bodyPr vert="horz" lIns="91440" tIns="45720" rIns="91440" bIns="45720" rtlCol="0" anchor="b">
            <a:normAutofit/>
          </a:bodyPr>
          <a:lstStyle/>
          <a:p>
            <a:r>
              <a:rPr lang="en-US" kern="1200" dirty="0">
                <a:solidFill>
                  <a:schemeClr val="tx1"/>
                </a:solidFill>
                <a:latin typeface="+mj-lt"/>
                <a:ea typeface="+mj-ea"/>
                <a:cs typeface="+mj-cs"/>
              </a:rPr>
              <a:t>UML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766" y="1290387"/>
            <a:ext cx="11376737" cy="3828542"/>
          </a:xfrm>
        </p:spPr>
      </p:pic>
    </p:spTree>
    <p:extLst>
      <p:ext uri="{BB962C8B-B14F-4D97-AF65-F5344CB8AC3E}">
        <p14:creationId xmlns:p14="http://schemas.microsoft.com/office/powerpoint/2010/main" val="288382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987A0FBA-CC04-4256-A8EB-BB3C543E9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FD324D-8C24-7846-8EE2-389A6784F714}"/>
              </a:ext>
            </a:extLst>
          </p:cNvPr>
          <p:cNvSpPr>
            <a:spLocks noGrp="1"/>
          </p:cNvSpPr>
          <p:nvPr>
            <p:ph type="title"/>
          </p:nvPr>
        </p:nvSpPr>
        <p:spPr>
          <a:xfrm>
            <a:off x="762000" y="1524000"/>
            <a:ext cx="3018325" cy="4572000"/>
          </a:xfrm>
        </p:spPr>
        <p:txBody>
          <a:bodyPr anchor="t">
            <a:normAutofit/>
          </a:bodyPr>
          <a:lstStyle/>
          <a:p>
            <a:r>
              <a:rPr lang="en-US" sz="3200"/>
              <a:t>Flowchart</a:t>
            </a:r>
          </a:p>
        </p:txBody>
      </p:sp>
      <p:sp>
        <p:nvSpPr>
          <p:cNvPr id="14" name="Freeform: Shape 13">
            <a:extLst>
              <a:ext uri="{FF2B5EF4-FFF2-40B4-BE49-F238E27FC236}">
                <a16:creationId xmlns="" xmlns:a16="http://schemas.microsoft.com/office/drawing/2014/main" id="{87733DA8-1BFC-4737-831B-54DCFE42D6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6" name="Freeform: Shape 15">
            <a:extLst>
              <a:ext uri="{FF2B5EF4-FFF2-40B4-BE49-F238E27FC236}">
                <a16:creationId xmlns="" xmlns:a16="http://schemas.microsoft.com/office/drawing/2014/main" id="{07836A85-E2B0-48DE-B9E5-8C01D3C9C5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59090" y="1040564"/>
            <a:ext cx="4337540" cy="5817436"/>
          </a:xfrm>
          <a:custGeom>
            <a:avLst/>
            <a:gdLst>
              <a:gd name="connsiteX0" fmla="*/ 3175347 w 4337540"/>
              <a:gd name="connsiteY0" fmla="*/ 710 h 5817436"/>
              <a:gd name="connsiteX1" fmla="*/ 3972229 w 4337540"/>
              <a:gd name="connsiteY1" fmla="*/ 94304 h 5817436"/>
              <a:gd name="connsiteX2" fmla="*/ 4337540 w 4337540"/>
              <a:gd name="connsiteY2" fmla="*/ 181400 h 5817436"/>
              <a:gd name="connsiteX3" fmla="*/ 4337540 w 4337540"/>
              <a:gd name="connsiteY3" fmla="*/ 5817436 h 5817436"/>
              <a:gd name="connsiteX4" fmla="*/ 1006557 w 4337540"/>
              <a:gd name="connsiteY4" fmla="*/ 5817436 h 5817436"/>
              <a:gd name="connsiteX5" fmla="*/ 866510 w 4337540"/>
              <a:gd name="connsiteY5" fmla="*/ 5609583 h 5817436"/>
              <a:gd name="connsiteX6" fmla="*/ 351747 w 4337540"/>
              <a:gd name="connsiteY6" fmla="*/ 2263621 h 5817436"/>
              <a:gd name="connsiteX7" fmla="*/ 1381666 w 4337540"/>
              <a:gd name="connsiteY7" fmla="*/ 845238 h 5817436"/>
              <a:gd name="connsiteX8" fmla="*/ 2751595 w 4337540"/>
              <a:gd name="connsiteY8" fmla="*/ 47742 h 5817436"/>
              <a:gd name="connsiteX9" fmla="*/ 3175347 w 433754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40" h="5817436">
                <a:moveTo>
                  <a:pt x="3175347" y="710"/>
                </a:moveTo>
                <a:cubicBezTo>
                  <a:pt x="3421493" y="-5064"/>
                  <a:pt x="3686120" y="24227"/>
                  <a:pt x="3972229" y="94304"/>
                </a:cubicBezTo>
                <a:lnTo>
                  <a:pt x="4337540" y="181400"/>
                </a:lnTo>
                <a:lnTo>
                  <a:pt x="433754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7">
            <a:extLst>
              <a:ext uri="{FF2B5EF4-FFF2-40B4-BE49-F238E27FC236}">
                <a16:creationId xmlns="" xmlns:a16="http://schemas.microsoft.com/office/drawing/2014/main" id="{63165769-7A47-4E0F-825D-AF1179DF68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82642" flipH="1">
            <a:off x="7133961"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5" name="Content Placeholder 4" descr="Diagram, schematic&#10;&#10;Description automatically generated">
            <a:extLst>
              <a:ext uri="{FF2B5EF4-FFF2-40B4-BE49-F238E27FC236}">
                <a16:creationId xmlns="" xmlns:a16="http://schemas.microsoft.com/office/drawing/2014/main" id="{623727AC-14D2-8A44-BEF3-809506421CBB}"/>
              </a:ext>
            </a:extLst>
          </p:cNvPr>
          <p:cNvPicPr>
            <a:picLocks noChangeAspect="1"/>
          </p:cNvPicPr>
          <p:nvPr/>
        </p:nvPicPr>
        <p:blipFill>
          <a:blip r:embed="rId2"/>
          <a:stretch>
            <a:fillRect/>
          </a:stretch>
        </p:blipFill>
        <p:spPr>
          <a:xfrm>
            <a:off x="4542324" y="266698"/>
            <a:ext cx="3992075" cy="6324603"/>
          </a:xfrm>
          <a:prstGeom prst="rect">
            <a:avLst/>
          </a:prstGeom>
        </p:spPr>
      </p:pic>
    </p:spTree>
    <p:extLst>
      <p:ext uri="{BB962C8B-B14F-4D97-AF65-F5344CB8AC3E}">
        <p14:creationId xmlns:p14="http://schemas.microsoft.com/office/powerpoint/2010/main" val="103031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EEDFD-B4E3-B548-9840-19F98CA23443}"/>
              </a:ext>
            </a:extLst>
          </p:cNvPr>
          <p:cNvSpPr>
            <a:spLocks noGrp="1"/>
          </p:cNvSpPr>
          <p:nvPr>
            <p:ph type="title"/>
          </p:nvPr>
        </p:nvSpPr>
        <p:spPr/>
        <p:txBody>
          <a:bodyPr/>
          <a:lstStyle/>
          <a:p>
            <a:r>
              <a:rPr lang="en-US" dirty="0"/>
              <a:t>About Ecosystem</a:t>
            </a:r>
          </a:p>
        </p:txBody>
      </p:sp>
      <p:sp>
        <p:nvSpPr>
          <p:cNvPr id="3" name="Content Placeholder 2">
            <a:extLst>
              <a:ext uri="{FF2B5EF4-FFF2-40B4-BE49-F238E27FC236}">
                <a16:creationId xmlns="" xmlns:a16="http://schemas.microsoft.com/office/drawing/2014/main" id="{EBB4EC2E-CB24-6A49-B071-EF5D4AD13CB2}"/>
              </a:ext>
            </a:extLst>
          </p:cNvPr>
          <p:cNvSpPr>
            <a:spLocks noGrp="1"/>
          </p:cNvSpPr>
          <p:nvPr>
            <p:ph idx="1"/>
          </p:nvPr>
        </p:nvSpPr>
        <p:spPr/>
        <p:txBody>
          <a:bodyPr/>
          <a:lstStyle/>
          <a:p>
            <a:r>
              <a:rPr lang="en-US" dirty="0"/>
              <a:t>The Helping Hands System's mission is to meet the basic needs of people in crisis. Furthermore, in humanitarian emergencies, this application organizes and manages the resources and responsibilities of each operational unit.</a:t>
            </a:r>
          </a:p>
        </p:txBody>
      </p:sp>
    </p:spTree>
    <p:extLst>
      <p:ext uri="{BB962C8B-B14F-4D97-AF65-F5344CB8AC3E}">
        <p14:creationId xmlns:p14="http://schemas.microsoft.com/office/powerpoint/2010/main" val="28739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D3C4E-210D-9D49-AF43-925666FB332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426E560F-E3CA-E64D-92C5-63FEC156C5D9}"/>
              </a:ext>
            </a:extLst>
          </p:cNvPr>
          <p:cNvSpPr>
            <a:spLocks noGrp="1"/>
          </p:cNvSpPr>
          <p:nvPr>
            <p:ph idx="1"/>
          </p:nvPr>
        </p:nvSpPr>
        <p:spPr/>
        <p:txBody>
          <a:bodyPr/>
          <a:lstStyle/>
          <a:p>
            <a:r>
              <a:rPr lang="en-US" dirty="0"/>
              <a:t>Large-scale crises are influencing today's world. Emergency situations can have serious long-term health, economic, political, and societal consequences. They have a significant impact </a:t>
            </a:r>
            <a:r>
              <a:rPr lang="en-US" dirty="0" smtClean="0"/>
              <a:t>on locality health </a:t>
            </a:r>
            <a:r>
              <a:rPr lang="en-US" dirty="0"/>
              <a:t>and well-being, health-care system resilience, national economic stability, and progress toward the  Sustainable Development </a:t>
            </a:r>
            <a:r>
              <a:rPr lang="en-US" dirty="0" smtClean="0"/>
              <a:t>Goals.</a:t>
            </a:r>
            <a:endParaRPr lang="en-US" dirty="0"/>
          </a:p>
        </p:txBody>
      </p:sp>
    </p:spTree>
    <p:extLst>
      <p:ext uri="{BB962C8B-B14F-4D97-AF65-F5344CB8AC3E}">
        <p14:creationId xmlns:p14="http://schemas.microsoft.com/office/powerpoint/2010/main" val="44047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CA1F89-48B2-5042-8E57-B866696FFCBE}"/>
              </a:ext>
            </a:extLst>
          </p:cNvPr>
          <p:cNvSpPr>
            <a:spLocks noGrp="1"/>
          </p:cNvSpPr>
          <p:nvPr>
            <p:ph type="title"/>
          </p:nvPr>
        </p:nvSpPr>
        <p:spPr/>
        <p:txBody>
          <a:bodyPr/>
          <a:lstStyle/>
          <a:p>
            <a:r>
              <a:rPr lang="en-US" dirty="0"/>
              <a:t>Extra Features</a:t>
            </a:r>
          </a:p>
        </p:txBody>
      </p:sp>
      <p:sp>
        <p:nvSpPr>
          <p:cNvPr id="3" name="Content Placeholder 2">
            <a:extLst>
              <a:ext uri="{FF2B5EF4-FFF2-40B4-BE49-F238E27FC236}">
                <a16:creationId xmlns="" xmlns:a16="http://schemas.microsoft.com/office/drawing/2014/main" id="{616A4561-3DA0-E945-9901-E89178EDCEDE}"/>
              </a:ext>
            </a:extLst>
          </p:cNvPr>
          <p:cNvSpPr>
            <a:spLocks noGrp="1"/>
          </p:cNvSpPr>
          <p:nvPr>
            <p:ph idx="1"/>
          </p:nvPr>
        </p:nvSpPr>
        <p:spPr/>
        <p:txBody>
          <a:bodyPr>
            <a:normAutofit/>
          </a:bodyPr>
          <a:lstStyle/>
          <a:p>
            <a:r>
              <a:rPr lang="en-US" dirty="0"/>
              <a:t>The </a:t>
            </a:r>
            <a:r>
              <a:rPr lang="en-US" dirty="0" smtClean="0"/>
              <a:t>area of </a:t>
            </a:r>
            <a:r>
              <a:rPr lang="en-US" dirty="0"/>
              <a:t>the organization can be set up by the </a:t>
            </a:r>
            <a:r>
              <a:rPr lang="en-US" dirty="0" smtClean="0"/>
              <a:t>Organization’s </a:t>
            </a:r>
            <a:r>
              <a:rPr lang="en-US" dirty="0"/>
              <a:t>admin</a:t>
            </a:r>
          </a:p>
          <a:p>
            <a:r>
              <a:rPr lang="en-US" dirty="0" smtClean="0"/>
              <a:t>Confirmation can be sent to user via Phone and Email.</a:t>
            </a:r>
            <a:endParaRPr lang="en-US" dirty="0"/>
          </a:p>
          <a:p>
            <a:r>
              <a:rPr lang="en-US" dirty="0"/>
              <a:t>System admin can see all the organizations for that network across </a:t>
            </a:r>
            <a:r>
              <a:rPr lang="en-US" dirty="0" err="1" smtClean="0"/>
              <a:t>google</a:t>
            </a:r>
            <a:r>
              <a:rPr lang="en-US" dirty="0" smtClean="0"/>
              <a:t> map. The map has 4 views with which user can view the location.</a:t>
            </a:r>
          </a:p>
          <a:p>
            <a:r>
              <a:rPr lang="en-US" dirty="0" smtClean="0"/>
              <a:t>A Chat Bot is implemented which answers basic questions related to the system.</a:t>
            </a:r>
            <a:endParaRPr lang="en-US" dirty="0"/>
          </a:p>
          <a:p>
            <a:r>
              <a:rPr lang="en-US" dirty="0"/>
              <a:t>Admin can monitor work request flow via graph for that network, across </a:t>
            </a:r>
            <a:r>
              <a:rPr lang="en-US" dirty="0" smtClean="0"/>
              <a:t>enterprises</a:t>
            </a:r>
          </a:p>
          <a:p>
            <a:endParaRPr lang="en-US" dirty="0"/>
          </a:p>
          <a:p>
            <a:pPr marL="0" indent="0">
              <a:buNone/>
            </a:pPr>
            <a:endParaRPr lang="en-US" dirty="0"/>
          </a:p>
          <a:p>
            <a:pPr>
              <a:buFont typeface="Wingdings" pitchFamily="2" charset="2"/>
              <a:buChar char="§"/>
            </a:pPr>
            <a:endParaRPr lang="en-US" dirty="0"/>
          </a:p>
          <a:p>
            <a:pPr>
              <a:buFont typeface="Wingdings" pitchFamily="2" charset="2"/>
              <a:buChar char="§"/>
            </a:pPr>
            <a:endParaRPr lang="en-US" dirty="0"/>
          </a:p>
        </p:txBody>
      </p:sp>
    </p:spTree>
    <p:extLst>
      <p:ext uri="{BB962C8B-B14F-4D97-AF65-F5344CB8AC3E}">
        <p14:creationId xmlns:p14="http://schemas.microsoft.com/office/powerpoint/2010/main" val="10555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System Admin Role</a:t>
            </a:r>
          </a:p>
          <a:p>
            <a:pPr marL="0" indent="0">
              <a:buNone/>
            </a:pPr>
            <a:r>
              <a:rPr lang="en-US" dirty="0" smtClean="0"/>
              <a:t>	The </a:t>
            </a:r>
            <a:r>
              <a:rPr lang="en-US" dirty="0"/>
              <a:t>responsibility of this role is to create enterprises, </a:t>
            </a:r>
            <a:r>
              <a:rPr lang="en-US" dirty="0" smtClean="0"/>
              <a:t>networks and 	enterprises </a:t>
            </a:r>
            <a:r>
              <a:rPr lang="en-US" dirty="0"/>
              <a:t>accounts.</a:t>
            </a:r>
          </a:p>
          <a:p>
            <a:pPr>
              <a:buFont typeface="Wingdings" pitchFamily="2" charset="2"/>
              <a:buChar char="q"/>
            </a:pPr>
            <a:r>
              <a:rPr lang="en-US" dirty="0"/>
              <a:t> </a:t>
            </a:r>
            <a:r>
              <a:rPr lang="en-US" u="sng" dirty="0"/>
              <a:t>Hospital Admin Role</a:t>
            </a:r>
          </a:p>
          <a:p>
            <a:pPr marL="0" indent="0">
              <a:buNone/>
            </a:pPr>
            <a:r>
              <a:rPr lang="en-US" dirty="0" smtClean="0"/>
              <a:t>	The </a:t>
            </a:r>
            <a:r>
              <a:rPr lang="en-US" dirty="0"/>
              <a:t>responsibility of this role is to create </a:t>
            </a:r>
            <a:r>
              <a:rPr lang="en-US" dirty="0" smtClean="0"/>
              <a:t>clinic </a:t>
            </a:r>
            <a:r>
              <a:rPr lang="en-US" dirty="0"/>
              <a:t>and </a:t>
            </a:r>
            <a:r>
              <a:rPr lang="en-US" dirty="0" smtClean="0"/>
              <a:t>blood Supply 	organizations</a:t>
            </a:r>
            <a:r>
              <a:rPr lang="en-US" dirty="0"/>
              <a:t>, manage employees and create </a:t>
            </a:r>
            <a:r>
              <a:rPr lang="en-US" dirty="0" smtClean="0"/>
              <a:t>user details</a:t>
            </a:r>
            <a:endParaRPr lang="en-US" dirty="0"/>
          </a:p>
        </p:txBody>
      </p:sp>
    </p:spTree>
    <p:extLst>
      <p:ext uri="{BB962C8B-B14F-4D97-AF65-F5344CB8AC3E}">
        <p14:creationId xmlns:p14="http://schemas.microsoft.com/office/powerpoint/2010/main" val="32483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lstStyle/>
          <a:p>
            <a:pPr>
              <a:buFont typeface="Wingdings" pitchFamily="2" charset="2"/>
              <a:buChar char="q"/>
            </a:pPr>
            <a:r>
              <a:rPr lang="en-US" u="sng" dirty="0" smtClean="0"/>
              <a:t> Service Provider Admin </a:t>
            </a:r>
            <a:r>
              <a:rPr lang="en-US" u="sng" dirty="0"/>
              <a:t>Role</a:t>
            </a:r>
          </a:p>
          <a:p>
            <a:pPr marL="0" indent="0">
              <a:buNone/>
            </a:pPr>
            <a:r>
              <a:rPr lang="en-US" dirty="0"/>
              <a:t>	The responsibility of this role is to create </a:t>
            </a:r>
            <a:r>
              <a:rPr lang="en-US" dirty="0" smtClean="0"/>
              <a:t>meal </a:t>
            </a:r>
            <a:r>
              <a:rPr lang="en-US" dirty="0"/>
              <a:t>and shelter </a:t>
            </a:r>
            <a:r>
              <a:rPr lang="en-US" dirty="0" smtClean="0"/>
              <a:t>organization</a:t>
            </a:r>
            <a:r>
              <a:rPr lang="en-US" dirty="0"/>
              <a:t>, </a:t>
            </a:r>
            <a:r>
              <a:rPr lang="en-US" dirty="0" smtClean="0"/>
              <a:t>	manage </a:t>
            </a:r>
            <a:r>
              <a:rPr lang="en-US" dirty="0"/>
              <a:t>user accounts and employees</a:t>
            </a:r>
          </a:p>
          <a:p>
            <a:pPr>
              <a:buFont typeface="Wingdings" pitchFamily="2" charset="2"/>
              <a:buChar char="q"/>
            </a:pPr>
            <a:r>
              <a:rPr lang="en-US" dirty="0"/>
              <a:t> </a:t>
            </a:r>
            <a:r>
              <a:rPr lang="en-US" u="sng" dirty="0"/>
              <a:t>NGO Admin Role</a:t>
            </a:r>
          </a:p>
          <a:p>
            <a:pPr marL="0" indent="0">
              <a:buNone/>
            </a:pPr>
            <a:r>
              <a:rPr lang="en-US" dirty="0"/>
              <a:t>	To set up NGO information and can request Donation and 	Clinic Organization</a:t>
            </a:r>
          </a:p>
        </p:txBody>
      </p:sp>
    </p:spTree>
    <p:extLst>
      <p:ext uri="{BB962C8B-B14F-4D97-AF65-F5344CB8AC3E}">
        <p14:creationId xmlns:p14="http://schemas.microsoft.com/office/powerpoint/2010/main" val="156317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Donation Admin Role</a:t>
            </a:r>
          </a:p>
          <a:p>
            <a:pPr marL="0" indent="0">
              <a:buNone/>
            </a:pPr>
            <a:r>
              <a:rPr lang="en-US" dirty="0"/>
              <a:t>	The responsibility of this admin is to handle requests from </a:t>
            </a:r>
            <a:r>
              <a:rPr lang="en-US" dirty="0" smtClean="0"/>
              <a:t>NGO 	organizations</a:t>
            </a:r>
            <a:endParaRPr lang="en-US" dirty="0"/>
          </a:p>
          <a:p>
            <a:pPr>
              <a:buFont typeface="Wingdings" pitchFamily="2" charset="2"/>
              <a:buChar char="q"/>
            </a:pPr>
            <a:r>
              <a:rPr lang="en-US" dirty="0"/>
              <a:t> </a:t>
            </a:r>
            <a:r>
              <a:rPr lang="en-US" u="sng" dirty="0"/>
              <a:t>Emergency Admin Role</a:t>
            </a:r>
          </a:p>
          <a:p>
            <a:pPr marL="0" indent="0">
              <a:buNone/>
            </a:pPr>
            <a:r>
              <a:rPr lang="en-US" dirty="0"/>
              <a:t>	The responsibility of this admin is to create emergency </a:t>
            </a:r>
            <a:r>
              <a:rPr lang="en-US" dirty="0" smtClean="0"/>
              <a:t>organizations </a:t>
            </a:r>
            <a:r>
              <a:rPr lang="en-US" dirty="0"/>
              <a:t>like </a:t>
            </a:r>
            <a:r>
              <a:rPr lang="en-US" dirty="0" smtClean="0"/>
              <a:t>	fire </a:t>
            </a:r>
            <a:r>
              <a:rPr lang="en-US" dirty="0"/>
              <a:t>and police, manage its employees and </a:t>
            </a:r>
            <a:r>
              <a:rPr lang="en-US" dirty="0" smtClean="0"/>
              <a:t>create </a:t>
            </a:r>
            <a:r>
              <a:rPr lang="en-US" dirty="0"/>
              <a:t>user accounts</a:t>
            </a:r>
          </a:p>
        </p:txBody>
      </p:sp>
    </p:spTree>
    <p:extLst>
      <p:ext uri="{BB962C8B-B14F-4D97-AF65-F5344CB8AC3E}">
        <p14:creationId xmlns:p14="http://schemas.microsoft.com/office/powerpoint/2010/main" val="327338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smtClean="0"/>
              <a:t>Locality </a:t>
            </a:r>
            <a:r>
              <a:rPr lang="en-US" u="sng" dirty="0"/>
              <a:t>Admin Role</a:t>
            </a:r>
          </a:p>
          <a:p>
            <a:pPr marL="0" indent="0">
              <a:buNone/>
            </a:pPr>
            <a:r>
              <a:rPr lang="en-US" dirty="0" smtClean="0"/>
              <a:t>	This </a:t>
            </a:r>
            <a:r>
              <a:rPr lang="en-US" dirty="0"/>
              <a:t>admin is the end-user and its responsibility is to request 	different </a:t>
            </a:r>
            <a:r>
              <a:rPr lang="en-US" dirty="0" smtClean="0"/>
              <a:t>	available </a:t>
            </a:r>
            <a:r>
              <a:rPr lang="en-US" dirty="0"/>
              <a:t>aid on behalf of its people.</a:t>
            </a:r>
          </a:p>
          <a:p>
            <a:pPr>
              <a:buFont typeface="Wingdings" pitchFamily="2" charset="2"/>
              <a:buChar char="q"/>
            </a:pPr>
            <a:r>
              <a:rPr lang="en-US" dirty="0"/>
              <a:t> </a:t>
            </a:r>
            <a:r>
              <a:rPr lang="en-US" u="sng" dirty="0"/>
              <a:t>Distributor Admin Role</a:t>
            </a:r>
          </a:p>
          <a:p>
            <a:pPr marL="0" indent="0">
              <a:buNone/>
            </a:pPr>
            <a:r>
              <a:rPr lang="en-US" dirty="0" smtClean="0"/>
              <a:t>	The </a:t>
            </a:r>
            <a:r>
              <a:rPr lang="en-US" dirty="0"/>
              <a:t>responsibility of this admin is to produce </a:t>
            </a:r>
            <a:r>
              <a:rPr lang="en-US" dirty="0" smtClean="0"/>
              <a:t>meal , manage meal-	related 	requests </a:t>
            </a:r>
            <a:r>
              <a:rPr lang="en-US" dirty="0"/>
              <a:t>from food organizations </a:t>
            </a:r>
            <a:r>
              <a:rPr lang="en-US" dirty="0" smtClean="0"/>
              <a:t>and </a:t>
            </a:r>
            <a:r>
              <a:rPr lang="en-US" dirty="0"/>
              <a:t>set up organizational </a:t>
            </a:r>
            <a:r>
              <a:rPr lang="en-US" dirty="0" smtClean="0"/>
              <a:t>	information</a:t>
            </a:r>
            <a:endParaRPr lang="en-US" dirty="0"/>
          </a:p>
        </p:txBody>
      </p:sp>
    </p:spTree>
    <p:extLst>
      <p:ext uri="{BB962C8B-B14F-4D97-AF65-F5344CB8AC3E}">
        <p14:creationId xmlns:p14="http://schemas.microsoft.com/office/powerpoint/2010/main" val="349728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F1614-36DB-5248-9221-1D15F310BA7A}"/>
              </a:ext>
            </a:extLst>
          </p:cNvPr>
          <p:cNvSpPr>
            <a:spLocks noGrp="1"/>
          </p:cNvSpPr>
          <p:nvPr>
            <p:ph type="title"/>
          </p:nvPr>
        </p:nvSpPr>
        <p:spPr/>
        <p:txBody>
          <a:bodyPr/>
          <a:lstStyle/>
          <a:p>
            <a:r>
              <a:rPr lang="en-US" dirty="0"/>
              <a:t>Roles &amp; Capabilities</a:t>
            </a:r>
          </a:p>
        </p:txBody>
      </p:sp>
      <p:sp>
        <p:nvSpPr>
          <p:cNvPr id="3" name="Content Placeholder 2">
            <a:extLst>
              <a:ext uri="{FF2B5EF4-FFF2-40B4-BE49-F238E27FC236}">
                <a16:creationId xmlns="" xmlns:a16="http://schemas.microsoft.com/office/drawing/2014/main" id="{244EE15A-6B49-4048-B364-FDFEA3433806}"/>
              </a:ext>
            </a:extLst>
          </p:cNvPr>
          <p:cNvSpPr>
            <a:spLocks noGrp="1"/>
          </p:cNvSpPr>
          <p:nvPr>
            <p:ph idx="1"/>
          </p:nvPr>
        </p:nvSpPr>
        <p:spPr/>
        <p:txBody>
          <a:bodyPr>
            <a:normAutofit/>
          </a:bodyPr>
          <a:lstStyle/>
          <a:p>
            <a:pPr>
              <a:buFont typeface="Wingdings" pitchFamily="2" charset="2"/>
              <a:buChar char="q"/>
            </a:pPr>
            <a:r>
              <a:rPr lang="en-US" dirty="0"/>
              <a:t> </a:t>
            </a:r>
            <a:r>
              <a:rPr lang="en-US" u="sng" dirty="0"/>
              <a:t>Clinic Admin Role</a:t>
            </a:r>
          </a:p>
          <a:p>
            <a:pPr marL="0" indent="0">
              <a:buNone/>
            </a:pPr>
            <a:r>
              <a:rPr lang="en-US" dirty="0"/>
              <a:t>	The responsibility of this admin is to manage requests from </a:t>
            </a:r>
            <a:r>
              <a:rPr lang="en-US" dirty="0" err="1" smtClean="0"/>
              <a:t>localites</a:t>
            </a:r>
            <a:r>
              <a:rPr lang="en-US" dirty="0"/>
              <a:t> </a:t>
            </a:r>
            <a:r>
              <a:rPr lang="en-US" dirty="0" smtClean="0"/>
              <a:t>and 	NGOs</a:t>
            </a:r>
            <a:r>
              <a:rPr lang="en-US" dirty="0"/>
              <a:t>, </a:t>
            </a:r>
            <a:r>
              <a:rPr lang="en-US" dirty="0" smtClean="0"/>
              <a:t>user details and </a:t>
            </a:r>
            <a:r>
              <a:rPr lang="en-US" dirty="0"/>
              <a:t>create </a:t>
            </a:r>
            <a:r>
              <a:rPr lang="en-US" dirty="0" smtClean="0"/>
              <a:t>medic </a:t>
            </a:r>
            <a:r>
              <a:rPr lang="en-US" dirty="0"/>
              <a:t>for </a:t>
            </a:r>
            <a:r>
              <a:rPr lang="en-US" dirty="0" smtClean="0"/>
              <a:t>that </a:t>
            </a:r>
            <a:r>
              <a:rPr lang="en-US" dirty="0"/>
              <a:t>clinic </a:t>
            </a:r>
          </a:p>
          <a:p>
            <a:pPr>
              <a:buFont typeface="Wingdings" pitchFamily="2" charset="2"/>
              <a:buChar char="q"/>
            </a:pPr>
            <a:r>
              <a:rPr lang="en-US" dirty="0"/>
              <a:t> </a:t>
            </a:r>
            <a:r>
              <a:rPr lang="en-US" u="sng" dirty="0" smtClean="0"/>
              <a:t>Medic </a:t>
            </a:r>
            <a:r>
              <a:rPr lang="en-US" u="sng" dirty="0"/>
              <a:t>Admin Role</a:t>
            </a:r>
          </a:p>
          <a:p>
            <a:pPr marL="0" indent="0">
              <a:buNone/>
            </a:pPr>
            <a:r>
              <a:rPr lang="en-US" dirty="0"/>
              <a:t>	The responsibility of this admin is to manage patient requests </a:t>
            </a:r>
            <a:r>
              <a:rPr lang="en-US" dirty="0" smtClean="0"/>
              <a:t>from 	localities</a:t>
            </a:r>
            <a:endParaRPr lang="en-US" dirty="0"/>
          </a:p>
        </p:txBody>
      </p:sp>
    </p:spTree>
    <p:extLst>
      <p:ext uri="{BB962C8B-B14F-4D97-AF65-F5344CB8AC3E}">
        <p14:creationId xmlns:p14="http://schemas.microsoft.com/office/powerpoint/2010/main" val="3890780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326</TotalTime>
  <Words>286</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Avenir Next LT Pro Light</vt:lpstr>
      <vt:lpstr>Trebuchet MS</vt:lpstr>
      <vt:lpstr>Wingdings</vt:lpstr>
      <vt:lpstr>Wingdings 3</vt:lpstr>
      <vt:lpstr>Facet</vt:lpstr>
      <vt:lpstr>Helping Hands</vt:lpstr>
      <vt:lpstr>About Ecosystem</vt:lpstr>
      <vt:lpstr>Problem Statement</vt:lpstr>
      <vt:lpstr>Extra Features</vt:lpstr>
      <vt:lpstr>Roles &amp; Capabilities</vt:lpstr>
      <vt:lpstr>Roles &amp; Capabilities</vt:lpstr>
      <vt:lpstr>Roles &amp; Capabilities</vt:lpstr>
      <vt:lpstr>Roles &amp; Capabilities</vt:lpstr>
      <vt:lpstr>Roles &amp; Capabilities</vt:lpstr>
      <vt:lpstr>Roles &amp; Capabilities</vt:lpstr>
      <vt:lpstr>Roles &amp; Capabilities</vt:lpstr>
      <vt:lpstr>Roles &amp; Capabilities</vt:lpstr>
      <vt:lpstr>Key Functionality</vt:lpstr>
      <vt:lpstr>UML Diagram</vt:lpstr>
      <vt:lpstr>Flowchart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Relief Management System</dc:title>
  <dc:creator>Meghanshu Bhatt</dc:creator>
  <cp:lastModifiedBy>User</cp:lastModifiedBy>
  <cp:revision>59</cp:revision>
  <dcterms:created xsi:type="dcterms:W3CDTF">2022-05-01T21:20:59Z</dcterms:created>
  <dcterms:modified xsi:type="dcterms:W3CDTF">2022-12-12T04:18:33Z</dcterms:modified>
</cp:coreProperties>
</file>