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8" r:id="rId2"/>
    <p:sldId id="259" r:id="rId3"/>
    <p:sldId id="260" r:id="rId4"/>
    <p:sldId id="261" r:id="rId5"/>
    <p:sldId id="262" r:id="rId6"/>
    <p:sldId id="263" r:id="rId7"/>
    <p:sldId id="275"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97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744615-C75E-4B2A-BB14-1A4E691812E0}" type="datetimeFigureOut">
              <a:rPr lang="en-IN" smtClean="0"/>
              <a:t>09-12-2022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BA25E-47B0-47DB-92D9-CE0A8DD2A177}" type="slidenum">
              <a:rPr lang="en-IN" smtClean="0"/>
              <a:t>‹#›</a:t>
            </a:fld>
            <a:endParaRPr lang="en-IN"/>
          </a:p>
        </p:txBody>
      </p:sp>
    </p:spTree>
    <p:extLst>
      <p:ext uri="{BB962C8B-B14F-4D97-AF65-F5344CB8AC3E}">
        <p14:creationId xmlns:p14="http://schemas.microsoft.com/office/powerpoint/2010/main" val="4102081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74EF4A-E310-4A8C-BD7C-C2D42DBE4A43}"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74278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74EF4A-E310-4A8C-BD7C-C2D42DBE4A43}"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159090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974EF4A-E310-4A8C-BD7C-C2D42DBE4A43}"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76897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974EF4A-E310-4A8C-BD7C-C2D42DBE4A43}"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9411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74EF4A-E310-4A8C-BD7C-C2D42DBE4A43}"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1167249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74EF4A-E310-4A8C-BD7C-C2D42DBE4A43}" type="datetimeFigureOut">
              <a:rPr lang="en-IN" smtClean="0"/>
              <a:t>09-12-2022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2544648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74EF4A-E310-4A8C-BD7C-C2D42DBE4A43}" type="datetimeFigureOut">
              <a:rPr lang="en-IN" smtClean="0"/>
              <a:t>09-12-2022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2083458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74EF4A-E310-4A8C-BD7C-C2D42DBE4A43}"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1701117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74EF4A-E310-4A8C-BD7C-C2D42DBE4A43}"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254364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974EF4A-E310-4A8C-BD7C-C2D42DBE4A43}"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112908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74EF4A-E310-4A8C-BD7C-C2D42DBE4A43}" type="datetimeFigureOut">
              <a:rPr lang="en-IN" smtClean="0"/>
              <a:t>09-12-2022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283843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74EF4A-E310-4A8C-BD7C-C2D42DBE4A43}"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3698598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74EF4A-E310-4A8C-BD7C-C2D42DBE4A43}" type="datetimeFigureOut">
              <a:rPr lang="en-IN" smtClean="0"/>
              <a:t>09-12-2022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3215332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974EF4A-E310-4A8C-BD7C-C2D42DBE4A43}" type="datetimeFigureOut">
              <a:rPr lang="en-IN" smtClean="0"/>
              <a:t>09-12-2022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153772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74EF4A-E310-4A8C-BD7C-C2D42DBE4A43}" type="datetimeFigureOut">
              <a:rPr lang="en-IN" smtClean="0"/>
              <a:t>09-12-2022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387779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974EF4A-E310-4A8C-BD7C-C2D42DBE4A43}" type="datetimeFigureOut">
              <a:rPr lang="en-IN" smtClean="0"/>
              <a:t>09-12-2022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38910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74EF4A-E310-4A8C-BD7C-C2D42DBE4A43}" type="datetimeFigureOut">
              <a:rPr lang="en-IN" smtClean="0"/>
              <a:t>09-12-2022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1CFEE-1490-4BDB-8AB0-A359B90ED180}" type="slidenum">
              <a:rPr lang="en-IN" smtClean="0"/>
              <a:t>‹#›</a:t>
            </a:fld>
            <a:endParaRPr lang="en-IN"/>
          </a:p>
        </p:txBody>
      </p:sp>
    </p:spTree>
    <p:extLst>
      <p:ext uri="{BB962C8B-B14F-4D97-AF65-F5344CB8AC3E}">
        <p14:creationId xmlns:p14="http://schemas.microsoft.com/office/powerpoint/2010/main" val="54221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74EF4A-E310-4A8C-BD7C-C2D42DBE4A43}" type="datetimeFigureOut">
              <a:rPr lang="en-IN" smtClean="0"/>
              <a:t>09-12-2022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A31CFEE-1490-4BDB-8AB0-A359B90ED180}" type="slidenum">
              <a:rPr lang="en-IN" smtClean="0"/>
              <a:t>‹#›</a:t>
            </a:fld>
            <a:endParaRPr lang="en-IN"/>
          </a:p>
        </p:txBody>
      </p:sp>
    </p:spTree>
    <p:extLst>
      <p:ext uri="{BB962C8B-B14F-4D97-AF65-F5344CB8AC3E}">
        <p14:creationId xmlns:p14="http://schemas.microsoft.com/office/powerpoint/2010/main" val="15628757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Random_forest" TargetMode="External"/><Relationship Id="rId3" Type="http://schemas.openxmlformats.org/officeDocument/2006/relationships/hyperlink" Target="https://www.debt.org/credit/loans/personal/lending-club-review/" TargetMode="External"/><Relationship Id="rId7" Type="http://schemas.openxmlformats.org/officeDocument/2006/relationships/hyperlink" Target="https://www.analyticsvidhya.com/blog/2021/05/5-regression-algorithms-you-should-know-introductory-guide/" TargetMode="External"/><Relationship Id="rId2" Type="http://schemas.openxmlformats.org/officeDocument/2006/relationships/hyperlink" Target="http://cs229.stanford.edu/proj2015/199_report.pdf" TargetMode="External"/><Relationship Id="rId1" Type="http://schemas.openxmlformats.org/officeDocument/2006/relationships/slideLayout" Target="../slideLayouts/slideLayout2.xml"/><Relationship Id="rId6" Type="http://schemas.openxmlformats.org/officeDocument/2006/relationships/hyperlink" Target="https://docplayer.net/39484619-3-algorithms-and-results-where-s.html" TargetMode="External"/><Relationship Id="rId5" Type="http://schemas.openxmlformats.org/officeDocument/2006/relationships/hyperlink" Target="http://cs229.stanford.edu/proj2018/report/69.pdf" TargetMode="External"/><Relationship Id="rId10" Type="http://schemas.openxmlformats.org/officeDocument/2006/relationships/hyperlink" Target="https://www.geeksforgeeks.org/ml-linear-regression/" TargetMode="External"/><Relationship Id="rId4" Type="http://schemas.openxmlformats.org/officeDocument/2006/relationships/hyperlink" Target="https://en.wikipedia.org/wiki/LendingClub" TargetMode="External"/><Relationship Id="rId9" Type="http://schemas.openxmlformats.org/officeDocument/2006/relationships/hyperlink" Target="https://en.wikipedia.org/wiki/Artificial_neural_network"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wordsforthewise/lending-clu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668" y="1057457"/>
            <a:ext cx="10526486" cy="1489801"/>
          </a:xfrm>
        </p:spPr>
        <p:txBody>
          <a:bodyPr>
            <a:normAutofit fontScale="90000"/>
          </a:bodyPr>
          <a:lstStyle/>
          <a:p>
            <a:pPr algn="ctr"/>
            <a:r>
              <a:rPr lang="en-US" b="1" dirty="0">
                <a:effectLst>
                  <a:outerShdw blurRad="38100" dist="19050" dir="2700000" algn="tl">
                    <a:schemeClr val="dk1">
                      <a:alpha val="40000"/>
                    </a:schemeClr>
                  </a:outerShdw>
                </a:effectLst>
                <a:latin typeface="Arial Black" panose="020B0A04020102020204" pitchFamily="34" charset="0"/>
              </a:rPr>
              <a:t>INFO6105 </a:t>
            </a:r>
            <a:r>
              <a:rPr lang="en-IN" b="1" dirty="0">
                <a:effectLst>
                  <a:outerShdw blurRad="38100" dist="19050" dir="2700000" algn="tl">
                    <a:schemeClr val="dk1">
                      <a:alpha val="40000"/>
                    </a:schemeClr>
                  </a:outerShdw>
                </a:effectLst>
                <a:latin typeface="Arial Black" panose="020B0A04020102020204" pitchFamily="34" charset="0"/>
              </a:rPr>
              <a:t>Data Science Engineering Methods and Tools</a:t>
            </a:r>
            <a:br>
              <a:rPr lang="en-IN" b="1" dirty="0">
                <a:effectLst>
                  <a:outerShdw blurRad="38100" dist="19050" dir="2700000" algn="tl">
                    <a:schemeClr val="dk1">
                      <a:alpha val="40000"/>
                    </a:schemeClr>
                  </a:outerShdw>
                </a:effectLst>
                <a:latin typeface="Arial Black" panose="020B0A04020102020204" pitchFamily="34" charset="0"/>
              </a:rPr>
            </a:br>
            <a:br>
              <a:rPr lang="en-IN" b="1" dirty="0"/>
            </a:br>
            <a:r>
              <a:rPr lang="en-IN" b="1" i="1" dirty="0"/>
              <a:t>Lending Club -</a:t>
            </a:r>
            <a:r>
              <a:rPr lang="en-IN" b="1" i="1" dirty="0">
                <a:effectLst>
                  <a:outerShdw blurRad="38100" dist="19050" dir="2700000" algn="tl">
                    <a:schemeClr val="dk1">
                      <a:alpha val="40000"/>
                    </a:schemeClr>
                  </a:outerShdw>
                </a:effectLst>
              </a:rPr>
              <a:t> </a:t>
            </a:r>
            <a:r>
              <a:rPr lang="en-IN" b="1" i="1" dirty="0"/>
              <a:t>Interest Rate Analysis and Prediction</a:t>
            </a:r>
            <a:br>
              <a:rPr lang="en-IN" b="1" dirty="0"/>
            </a:br>
            <a:r>
              <a:rPr lang="en-IN" dirty="0"/>
              <a:t> </a:t>
            </a:r>
            <a:br>
              <a:rPr lang="en-IN" dirty="0"/>
            </a:br>
            <a:br>
              <a:rPr lang="en-IN" dirty="0"/>
            </a:br>
            <a:endParaRPr lang="en-IN" dirty="0"/>
          </a:p>
        </p:txBody>
      </p:sp>
      <p:pic>
        <p:nvPicPr>
          <p:cNvPr id="4" name="Google Shape;99;p1"/>
          <p:cNvPicPr preferRelativeResize="0">
            <a:picLocks noGrp="1"/>
          </p:cNvPicPr>
          <p:nvPr>
            <p:ph idx="1"/>
          </p:nvPr>
        </p:nvPicPr>
        <p:blipFill rotWithShape="1">
          <a:blip r:embed="rId2">
            <a:alphaModFix/>
          </a:blip>
          <a:srcRect/>
          <a:stretch/>
        </p:blipFill>
        <p:spPr>
          <a:xfrm>
            <a:off x="428897" y="4460671"/>
            <a:ext cx="1981200" cy="1981200"/>
          </a:xfrm>
          <a:prstGeom prst="rect">
            <a:avLst/>
          </a:prstGeom>
          <a:noFill/>
          <a:ln>
            <a:noFill/>
          </a:ln>
        </p:spPr>
      </p:pic>
      <p:sp>
        <p:nvSpPr>
          <p:cNvPr id="5" name="Rectangle 4"/>
          <p:cNvSpPr/>
          <p:nvPr/>
        </p:nvSpPr>
        <p:spPr>
          <a:xfrm>
            <a:off x="5072742" y="4260558"/>
            <a:ext cx="6096000" cy="1908215"/>
          </a:xfrm>
          <a:prstGeom prst="rect">
            <a:avLst/>
          </a:prstGeom>
        </p:spPr>
        <p:txBody>
          <a:bodyPr>
            <a:spAutoFit/>
          </a:bodyPr>
          <a:lstStyle/>
          <a:p>
            <a:r>
              <a:rPr lang="en-IN" sz="2800" b="1" dirty="0">
                <a:effectLst>
                  <a:outerShdw blurRad="38100" dist="19050" dir="2700000" algn="tl">
                    <a:schemeClr val="dk1">
                      <a:alpha val="40000"/>
                    </a:schemeClr>
                  </a:outerShdw>
                </a:effectLst>
              </a:rPr>
              <a:t>Group Number</a:t>
            </a:r>
            <a:r>
              <a:rPr lang="en-IN" sz="2800" dirty="0"/>
              <a:t> – 11</a:t>
            </a:r>
          </a:p>
          <a:p>
            <a:br>
              <a:rPr lang="en-IN" dirty="0"/>
            </a:br>
            <a:r>
              <a:rPr lang="en-IN" sz="2400" dirty="0">
                <a:latin typeface="Arial Narrow" panose="020B0606020202030204" pitchFamily="34" charset="0"/>
              </a:rPr>
              <a:t>Rishabh Singh (002743830)</a:t>
            </a:r>
          </a:p>
          <a:p>
            <a:br>
              <a:rPr lang="en-IN" sz="2400" dirty="0">
                <a:latin typeface="Arial Narrow" panose="020B0606020202030204" pitchFamily="34" charset="0"/>
              </a:rPr>
            </a:br>
            <a:r>
              <a:rPr lang="en-IN" sz="2400" dirty="0">
                <a:latin typeface="Arial Narrow" panose="020B0606020202030204" pitchFamily="34" charset="0"/>
              </a:rPr>
              <a:t>Shubham Singh (002762502)</a:t>
            </a:r>
          </a:p>
        </p:txBody>
      </p:sp>
    </p:spTree>
    <p:extLst>
      <p:ext uri="{BB962C8B-B14F-4D97-AF65-F5344CB8AC3E}">
        <p14:creationId xmlns:p14="http://schemas.microsoft.com/office/powerpoint/2010/main" val="8238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8" y="609473"/>
            <a:ext cx="9404723" cy="1400530"/>
          </a:xfrm>
        </p:spPr>
        <p:txBody>
          <a:bodyPr/>
          <a:lstStyle/>
          <a:p>
            <a:pPr algn="ctr"/>
            <a:r>
              <a:rPr lang="en-US" sz="4400" b="1" i="1" dirty="0">
                <a:latin typeface="Calibri"/>
                <a:ea typeface="Calibri"/>
                <a:cs typeface="Calibri"/>
                <a:sym typeface="Calibri"/>
              </a:rPr>
              <a:t>Linear Regression</a:t>
            </a:r>
            <a:endParaRPr lang="en-IN" dirty="0"/>
          </a:p>
        </p:txBody>
      </p:sp>
      <p:pic>
        <p:nvPicPr>
          <p:cNvPr id="4" name="Google Shape;366;p25" descr="Linear Regression using Python - Towards Data Science"/>
          <p:cNvPicPr preferRelativeResize="0">
            <a:picLocks noGrp="1"/>
          </p:cNvPicPr>
          <p:nvPr>
            <p:ph idx="1"/>
          </p:nvPr>
        </p:nvPicPr>
        <p:blipFill rotWithShape="1">
          <a:blip r:embed="rId2">
            <a:alphaModFix/>
          </a:blip>
          <a:srcRect/>
          <a:stretch/>
        </p:blipFill>
        <p:spPr>
          <a:xfrm>
            <a:off x="7794742" y="215404"/>
            <a:ext cx="2455817" cy="1487394"/>
          </a:xfrm>
          <a:prstGeom prst="rect">
            <a:avLst/>
          </a:prstGeom>
          <a:noFill/>
          <a:ln>
            <a:noFill/>
          </a:ln>
        </p:spPr>
      </p:pic>
      <p:sp>
        <p:nvSpPr>
          <p:cNvPr id="6" name="Rectangle 5"/>
          <p:cNvSpPr/>
          <p:nvPr/>
        </p:nvSpPr>
        <p:spPr>
          <a:xfrm>
            <a:off x="1075507" y="1853248"/>
            <a:ext cx="9374777" cy="1477328"/>
          </a:xfrm>
          <a:prstGeom prst="rect">
            <a:avLst/>
          </a:prstGeom>
        </p:spPr>
        <p:txBody>
          <a:bodyPr wrap="square">
            <a:spAutoFit/>
          </a:bodyPr>
          <a:lstStyle/>
          <a:p>
            <a:pPr marL="285750" indent="-285750">
              <a:buFont typeface="Wingdings" panose="05000000000000000000" pitchFamily="2" charset="2"/>
              <a:buChar char="q"/>
            </a:pPr>
            <a:r>
              <a:rPr lang="en-IN" dirty="0">
                <a:latin typeface="Times New Roman" panose="02020603050405020304" pitchFamily="18" charset="0"/>
                <a:ea typeface="Calibri" panose="020F0502020204030204" pitchFamily="34" charset="0"/>
              </a:rPr>
              <a:t>Linear Regression is a machine learning algorithm based on supervised learning. It performs a regression task. Regression models a target prediction value based on independent variables</a:t>
            </a:r>
          </a:p>
          <a:p>
            <a:pPr marL="285750" indent="-285750">
              <a:buFont typeface="Wingdings" panose="05000000000000000000" pitchFamily="2" charset="2"/>
              <a:buChar char="q"/>
            </a:pPr>
            <a:endParaRPr lang="en-IN" dirty="0">
              <a:latin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ea typeface="Calibri" panose="020F0502020204030204" pitchFamily="34" charset="0"/>
              </a:rPr>
              <a:t>We have Performed Linear Regression with a sample test size of 30% and keeping the random state as 42.</a:t>
            </a:r>
          </a:p>
        </p:txBody>
      </p:sp>
      <p:pic>
        <p:nvPicPr>
          <p:cNvPr id="7" name="Picture 6"/>
          <p:cNvPicPr/>
          <p:nvPr/>
        </p:nvPicPr>
        <p:blipFill>
          <a:blip r:embed="rId3"/>
          <a:stretch>
            <a:fillRect/>
          </a:stretch>
        </p:blipFill>
        <p:spPr>
          <a:xfrm>
            <a:off x="2664824" y="3330576"/>
            <a:ext cx="7585735" cy="3167968"/>
          </a:xfrm>
          <a:prstGeom prst="rect">
            <a:avLst/>
          </a:prstGeom>
        </p:spPr>
      </p:pic>
    </p:spTree>
    <p:extLst>
      <p:ext uri="{BB962C8B-B14F-4D97-AF65-F5344CB8AC3E}">
        <p14:creationId xmlns:p14="http://schemas.microsoft.com/office/powerpoint/2010/main" val="37547893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52388"/>
            <a:ext cx="9404723" cy="1400530"/>
          </a:xfrm>
        </p:spPr>
        <p:txBody>
          <a:bodyPr/>
          <a:lstStyle/>
          <a:p>
            <a:pPr algn="ctr"/>
            <a:r>
              <a:rPr lang="en-IN" dirty="0"/>
              <a:t>Support Vector Regression</a:t>
            </a:r>
          </a:p>
        </p:txBody>
      </p:sp>
      <p:sp>
        <p:nvSpPr>
          <p:cNvPr id="3" name="Content Placeholder 2"/>
          <p:cNvSpPr>
            <a:spLocks noGrp="1"/>
          </p:cNvSpPr>
          <p:nvPr>
            <p:ph idx="1"/>
          </p:nvPr>
        </p:nvSpPr>
        <p:spPr/>
        <p:txBody>
          <a:bodyPr/>
          <a:lstStyle/>
          <a:p>
            <a:r>
              <a:rPr lang="en-IN" sz="1800" dirty="0">
                <a:latin typeface="Times New Roman" panose="02020603050405020304" pitchFamily="18" charset="0"/>
                <a:ea typeface="Calibri" panose="020F0502020204030204" pitchFamily="34" charset="0"/>
                <a:cs typeface="+mn-cs"/>
              </a:rPr>
              <a:t>Secondly, we have used Support Vector Regression Algorithm to train our Model. </a:t>
            </a:r>
          </a:p>
          <a:p>
            <a:r>
              <a:rPr lang="en-IN" sz="1800" dirty="0">
                <a:latin typeface="Times New Roman" panose="02020603050405020304" pitchFamily="18" charset="0"/>
                <a:ea typeface="Calibri" panose="020F0502020204030204" pitchFamily="34" charset="0"/>
                <a:cs typeface="+mn-cs"/>
              </a:rPr>
              <a:t>It uses the same idea of SVM but here it tries to predict the real values. This algorithm uses hyperplanes to segregate the data.</a:t>
            </a:r>
          </a:p>
          <a:p>
            <a:r>
              <a:rPr lang="en-IN" sz="1800" dirty="0">
                <a:latin typeface="Times New Roman" panose="02020603050405020304" pitchFamily="18" charset="0"/>
                <a:ea typeface="Calibri" panose="020F0502020204030204" pitchFamily="34" charset="0"/>
                <a:cs typeface="+mn-cs"/>
              </a:rPr>
              <a:t>We have Performed Support Vector Regression with a sample test size of 30% and keeping the random state as 42.</a:t>
            </a:r>
          </a:p>
          <a:p>
            <a:endParaRPr lang="en-IN" dirty="0"/>
          </a:p>
        </p:txBody>
      </p:sp>
      <p:pic>
        <p:nvPicPr>
          <p:cNvPr id="6" name="Picture 5"/>
          <p:cNvPicPr/>
          <p:nvPr/>
        </p:nvPicPr>
        <p:blipFill>
          <a:blip r:embed="rId2"/>
          <a:stretch>
            <a:fillRect/>
          </a:stretch>
        </p:blipFill>
        <p:spPr>
          <a:xfrm>
            <a:off x="1219363" y="4096755"/>
            <a:ext cx="8830490" cy="2526114"/>
          </a:xfrm>
          <a:prstGeom prst="rect">
            <a:avLst/>
          </a:prstGeom>
        </p:spPr>
      </p:pic>
    </p:spTree>
    <p:extLst>
      <p:ext uri="{BB962C8B-B14F-4D97-AF65-F5344CB8AC3E}">
        <p14:creationId xmlns:p14="http://schemas.microsoft.com/office/powerpoint/2010/main" val="60655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518032"/>
            <a:ext cx="9404723" cy="1400530"/>
          </a:xfrm>
        </p:spPr>
        <p:txBody>
          <a:bodyPr/>
          <a:lstStyle/>
          <a:p>
            <a:pPr algn="ctr"/>
            <a:r>
              <a:rPr lang="en-IN" dirty="0"/>
              <a:t>Random Forest</a:t>
            </a:r>
          </a:p>
        </p:txBody>
      </p:sp>
      <p:sp>
        <p:nvSpPr>
          <p:cNvPr id="3" name="Content Placeholder 2"/>
          <p:cNvSpPr>
            <a:spLocks noGrp="1"/>
          </p:cNvSpPr>
          <p:nvPr>
            <p:ph idx="1"/>
          </p:nvPr>
        </p:nvSpPr>
        <p:spPr>
          <a:xfrm>
            <a:off x="1103312" y="1791661"/>
            <a:ext cx="8946541" cy="4195481"/>
          </a:xfrm>
        </p:spPr>
        <p:txBody>
          <a:bodyPr/>
          <a:lstStyle/>
          <a:p>
            <a:r>
              <a:rPr lang="en-IN" dirty="0">
                <a:latin typeface="Times New Roman" panose="02020603050405020304" pitchFamily="18" charset="0"/>
                <a:ea typeface="Calibri" panose="020F0502020204030204" pitchFamily="34" charset="0"/>
              </a:rPr>
              <a:t>A Random Forest is an ensemble technique capable of performing both regression and classification tasks with the use of multiple decision trees. </a:t>
            </a:r>
          </a:p>
          <a:p>
            <a:r>
              <a:rPr lang="en-IN" dirty="0">
                <a:latin typeface="Times New Roman" panose="02020603050405020304" pitchFamily="18" charset="0"/>
                <a:ea typeface="Calibri" panose="020F0502020204030204" pitchFamily="34" charset="0"/>
              </a:rPr>
              <a:t>The random forest algorithm combines multiple algorithms of the same type i.e. multiple decision trees, resulting in a forest of trees, hence the name "Random Forest".</a:t>
            </a:r>
          </a:p>
          <a:p>
            <a:r>
              <a:rPr lang="en-IN" dirty="0">
                <a:latin typeface="Times New Roman" panose="02020603050405020304" pitchFamily="18" charset="0"/>
                <a:ea typeface="Calibri" panose="020F0502020204030204" pitchFamily="34" charset="0"/>
              </a:rPr>
              <a:t>We have Performed Random Forest with a sample test size of 25% and keeping the random state as 42.</a:t>
            </a:r>
          </a:p>
          <a:p>
            <a:endParaRPr lang="en-IN" dirty="0"/>
          </a:p>
        </p:txBody>
      </p:sp>
      <p:pic>
        <p:nvPicPr>
          <p:cNvPr id="4" name="Picture 3"/>
          <p:cNvPicPr/>
          <p:nvPr/>
        </p:nvPicPr>
        <p:blipFill>
          <a:blip r:embed="rId2"/>
          <a:stretch>
            <a:fillRect/>
          </a:stretch>
        </p:blipFill>
        <p:spPr>
          <a:xfrm>
            <a:off x="1285924" y="4493623"/>
            <a:ext cx="8367528" cy="2194560"/>
          </a:xfrm>
          <a:prstGeom prst="rect">
            <a:avLst/>
          </a:prstGeom>
        </p:spPr>
      </p:pic>
    </p:spTree>
    <p:extLst>
      <p:ext uri="{BB962C8B-B14F-4D97-AF65-F5344CB8AC3E}">
        <p14:creationId xmlns:p14="http://schemas.microsoft.com/office/powerpoint/2010/main" val="2225316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and Analysis</a:t>
            </a:r>
            <a:endParaRPr lang="en-IN" dirty="0"/>
          </a:p>
        </p:txBody>
      </p:sp>
      <p:sp>
        <p:nvSpPr>
          <p:cNvPr id="3" name="Content Placeholder 2"/>
          <p:cNvSpPr>
            <a:spLocks noGrp="1"/>
          </p:cNvSpPr>
          <p:nvPr>
            <p:ph idx="1"/>
          </p:nvPr>
        </p:nvSpPr>
        <p:spPr/>
        <p:txBody>
          <a:bodyPr/>
          <a:lstStyle/>
          <a:p>
            <a:r>
              <a:rPr lang="en-US" sz="2400" dirty="0"/>
              <a:t>Linear Regression</a:t>
            </a:r>
          </a:p>
          <a:p>
            <a:pPr lvl="1">
              <a:buFont typeface="Wingdings" panose="05000000000000000000" pitchFamily="2" charset="2"/>
              <a:buChar char="q"/>
            </a:pPr>
            <a:endParaRPr lang="en-IN" dirty="0"/>
          </a:p>
        </p:txBody>
      </p:sp>
      <p:pic>
        <p:nvPicPr>
          <p:cNvPr id="5" name="Picture 4" descr="C:\Users\USHA SINGH\AppData\Local\Packages\5319275A.WhatsAppDesktop_cv1g1gvanyjgm\TempState\3B2F2E18045234F3FF3479DB338F727A\WhatsApp Image 2022-12-06 at 19.08.28.jpg"/>
          <p:cNvPicPr/>
          <p:nvPr/>
        </p:nvPicPr>
        <p:blipFill>
          <a:blip r:embed="rId2">
            <a:extLst>
              <a:ext uri="{28A0092B-C50C-407E-A947-70E740481C1C}">
                <a14:useLocalDpi xmlns:a14="http://schemas.microsoft.com/office/drawing/2010/main" val="0"/>
              </a:ext>
            </a:extLst>
          </a:blip>
          <a:srcRect/>
          <a:stretch>
            <a:fillRect/>
          </a:stretch>
        </p:blipFill>
        <p:spPr bwMode="auto">
          <a:xfrm>
            <a:off x="6983414" y="1942334"/>
            <a:ext cx="4834395" cy="4195481"/>
          </a:xfrm>
          <a:prstGeom prst="rect">
            <a:avLst/>
          </a:prstGeom>
          <a:noFill/>
          <a:ln>
            <a:noFill/>
          </a:ln>
        </p:spPr>
      </p:pic>
      <p:pic>
        <p:nvPicPr>
          <p:cNvPr id="7" name="Picture 6">
            <a:extLst>
              <a:ext uri="{FF2B5EF4-FFF2-40B4-BE49-F238E27FC236}">
                <a16:creationId xmlns:a16="http://schemas.microsoft.com/office/drawing/2014/main" id="{CE9B9448-173F-7BF8-819C-3F81B6EFB73D}"/>
              </a:ext>
            </a:extLst>
          </p:cNvPr>
          <p:cNvPicPr>
            <a:picLocks noChangeAspect="1"/>
          </p:cNvPicPr>
          <p:nvPr/>
        </p:nvPicPr>
        <p:blipFill>
          <a:blip r:embed="rId3"/>
          <a:stretch>
            <a:fillRect/>
          </a:stretch>
        </p:blipFill>
        <p:spPr>
          <a:xfrm>
            <a:off x="1103312" y="3067837"/>
            <a:ext cx="4105275" cy="1695450"/>
          </a:xfrm>
          <a:prstGeom prst="rect">
            <a:avLst/>
          </a:prstGeom>
        </p:spPr>
      </p:pic>
    </p:spTree>
    <p:extLst>
      <p:ext uri="{BB962C8B-B14F-4D97-AF65-F5344CB8AC3E}">
        <p14:creationId xmlns:p14="http://schemas.microsoft.com/office/powerpoint/2010/main" val="3414118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8809" y="1438964"/>
            <a:ext cx="8946541" cy="4195481"/>
          </a:xfrm>
        </p:spPr>
        <p:txBody>
          <a:bodyPr/>
          <a:lstStyle/>
          <a:p>
            <a:r>
              <a:rPr lang="en-US" sz="2400" dirty="0"/>
              <a:t>Support Vector Regression</a:t>
            </a:r>
          </a:p>
          <a:p>
            <a:pPr marL="0" indent="0">
              <a:buNone/>
            </a:pPr>
            <a:endParaRPr lang="en-IN" dirty="0"/>
          </a:p>
        </p:txBody>
      </p:sp>
      <p:pic>
        <p:nvPicPr>
          <p:cNvPr id="6" name="Picture 5">
            <a:extLst>
              <a:ext uri="{FF2B5EF4-FFF2-40B4-BE49-F238E27FC236}">
                <a16:creationId xmlns:a16="http://schemas.microsoft.com/office/drawing/2014/main" id="{C7D33662-181F-2430-DAFF-48CB444EE5B6}"/>
              </a:ext>
            </a:extLst>
          </p:cNvPr>
          <p:cNvPicPr>
            <a:picLocks noChangeAspect="1"/>
          </p:cNvPicPr>
          <p:nvPr/>
        </p:nvPicPr>
        <p:blipFill>
          <a:blip r:embed="rId2"/>
          <a:stretch>
            <a:fillRect/>
          </a:stretch>
        </p:blipFill>
        <p:spPr>
          <a:xfrm>
            <a:off x="998809" y="2788508"/>
            <a:ext cx="3933825" cy="1666875"/>
          </a:xfrm>
          <a:prstGeom prst="rect">
            <a:avLst/>
          </a:prstGeom>
        </p:spPr>
      </p:pic>
      <p:pic>
        <p:nvPicPr>
          <p:cNvPr id="8" name="Picture 7" descr="Chart, scatter chart&#10;&#10;Description automatically generated">
            <a:extLst>
              <a:ext uri="{FF2B5EF4-FFF2-40B4-BE49-F238E27FC236}">
                <a16:creationId xmlns:a16="http://schemas.microsoft.com/office/drawing/2014/main" id="{1EFC67EF-DA18-F994-00AE-C13AD0FBE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04301"/>
            <a:ext cx="5833145" cy="4195481"/>
          </a:xfrm>
          <a:prstGeom prst="rect">
            <a:avLst/>
          </a:prstGeom>
        </p:spPr>
      </p:pic>
    </p:spTree>
    <p:extLst>
      <p:ext uri="{BB962C8B-B14F-4D97-AF65-F5344CB8AC3E}">
        <p14:creationId xmlns:p14="http://schemas.microsoft.com/office/powerpoint/2010/main" val="1695360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201" y="1113844"/>
            <a:ext cx="8946541" cy="4195481"/>
          </a:xfrm>
        </p:spPr>
        <p:txBody>
          <a:bodyPr/>
          <a:lstStyle/>
          <a:p>
            <a:r>
              <a:rPr lang="en-US" sz="2400" dirty="0"/>
              <a:t>Random Forests</a:t>
            </a:r>
          </a:p>
          <a:p>
            <a:endParaRPr lang="en-IN" dirty="0"/>
          </a:p>
        </p:txBody>
      </p:sp>
      <p:pic>
        <p:nvPicPr>
          <p:cNvPr id="6" name="Picture 5">
            <a:extLst>
              <a:ext uri="{FF2B5EF4-FFF2-40B4-BE49-F238E27FC236}">
                <a16:creationId xmlns:a16="http://schemas.microsoft.com/office/drawing/2014/main" id="{7EEAD944-F0F0-90E6-20E8-C923860857C2}"/>
              </a:ext>
            </a:extLst>
          </p:cNvPr>
          <p:cNvPicPr>
            <a:picLocks noChangeAspect="1"/>
          </p:cNvPicPr>
          <p:nvPr/>
        </p:nvPicPr>
        <p:blipFill>
          <a:blip r:embed="rId2"/>
          <a:stretch>
            <a:fillRect/>
          </a:stretch>
        </p:blipFill>
        <p:spPr>
          <a:xfrm>
            <a:off x="875201" y="2586037"/>
            <a:ext cx="3914775" cy="1685925"/>
          </a:xfrm>
          <a:prstGeom prst="rect">
            <a:avLst/>
          </a:prstGeom>
        </p:spPr>
      </p:pic>
      <p:pic>
        <p:nvPicPr>
          <p:cNvPr id="2" name="Picture 1">
            <a:extLst>
              <a:ext uri="{FF2B5EF4-FFF2-40B4-BE49-F238E27FC236}">
                <a16:creationId xmlns:a16="http://schemas.microsoft.com/office/drawing/2014/main" id="{F087D9A2-A546-E5BE-E4AF-856BFB998ECD}"/>
              </a:ext>
            </a:extLst>
          </p:cNvPr>
          <p:cNvPicPr/>
          <p:nvPr/>
        </p:nvPicPr>
        <p:blipFill>
          <a:blip r:embed="rId3"/>
          <a:stretch>
            <a:fillRect/>
          </a:stretch>
        </p:blipFill>
        <p:spPr>
          <a:xfrm>
            <a:off x="6461760" y="1548675"/>
            <a:ext cx="4855039" cy="3760650"/>
          </a:xfrm>
          <a:prstGeom prst="rect">
            <a:avLst/>
          </a:prstGeom>
        </p:spPr>
      </p:pic>
    </p:spTree>
    <p:extLst>
      <p:ext uri="{BB962C8B-B14F-4D97-AF65-F5344CB8AC3E}">
        <p14:creationId xmlns:p14="http://schemas.microsoft.com/office/powerpoint/2010/main" val="10167490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endParaRPr lang="en-IN" dirty="0"/>
          </a:p>
        </p:txBody>
      </p:sp>
      <p:sp>
        <p:nvSpPr>
          <p:cNvPr id="3" name="Content Placeholder 2"/>
          <p:cNvSpPr>
            <a:spLocks noGrp="1"/>
          </p:cNvSpPr>
          <p:nvPr>
            <p:ph idx="1"/>
          </p:nvPr>
        </p:nvSpPr>
        <p:spPr>
          <a:xfrm>
            <a:off x="875201" y="1646852"/>
            <a:ext cx="8946541" cy="4195481"/>
          </a:xfrm>
        </p:spPr>
        <p:txBody>
          <a:bodyPr>
            <a:normAutofit fontScale="92500" lnSpcReduction="10000"/>
          </a:bodyPr>
          <a:lstStyle/>
          <a:p>
            <a:r>
              <a:rPr lang="en-IN" dirty="0"/>
              <a:t>After Running the Dataset on all three above mentioned Algorithm’s, the MAPE for each Model were as follows:</a:t>
            </a:r>
          </a:p>
          <a:p>
            <a:pPr lvl="1">
              <a:buFont typeface="Wingdings" panose="05000000000000000000" pitchFamily="2" charset="2"/>
              <a:buChar char="q"/>
            </a:pPr>
            <a:r>
              <a:rPr lang="en-IN" dirty="0"/>
              <a:t>Linear Regression: 1.8</a:t>
            </a:r>
          </a:p>
          <a:p>
            <a:pPr lvl="1">
              <a:buFont typeface="Wingdings" panose="05000000000000000000" pitchFamily="2" charset="2"/>
              <a:buChar char="q"/>
            </a:pPr>
            <a:r>
              <a:rPr lang="en-IN" dirty="0"/>
              <a:t>Support Vector Regression: 1.5</a:t>
            </a:r>
          </a:p>
          <a:p>
            <a:pPr lvl="1">
              <a:buFont typeface="Wingdings" panose="05000000000000000000" pitchFamily="2" charset="2"/>
              <a:buChar char="q"/>
            </a:pPr>
            <a:r>
              <a:rPr lang="en-IN" dirty="0"/>
              <a:t>Random Forest: 0.3</a:t>
            </a:r>
          </a:p>
          <a:p>
            <a:r>
              <a:rPr lang="en-IN" dirty="0"/>
              <a:t>Amongst all the three models we can see that Random Forest gives us the best predictions. Given, any data from the Dataset, the predicted values can be seen satisfactory as compared to the actual data of interest rates provided by the lending club. So, if we test, our model, against any scenario, be risk averse, risk taking or any other scenario, our model will give a satisfactory predicted estimate of the interest rate. Also, it tells us about the most optimized ML Model that is Random Forest with a MAPE </a:t>
            </a:r>
            <a:r>
              <a:rPr lang="en-IN"/>
              <a:t>of 0.3 </a:t>
            </a:r>
            <a:r>
              <a:rPr lang="en-IN" dirty="0"/>
              <a:t>and an Accuracy </a:t>
            </a:r>
            <a:r>
              <a:rPr lang="en-IN"/>
              <a:t>of 99.72%</a:t>
            </a:r>
            <a:endParaRPr lang="en-IN" dirty="0"/>
          </a:p>
          <a:p>
            <a:endParaRPr lang="en-IN" dirty="0"/>
          </a:p>
        </p:txBody>
      </p:sp>
    </p:spTree>
    <p:extLst>
      <p:ext uri="{BB962C8B-B14F-4D97-AF65-F5344CB8AC3E}">
        <p14:creationId xmlns:p14="http://schemas.microsoft.com/office/powerpoint/2010/main" val="6256242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a:xfrm>
            <a:off x="998809" y="1634906"/>
            <a:ext cx="8946541" cy="4195481"/>
          </a:xfrm>
        </p:spPr>
        <p:txBody>
          <a:bodyPr>
            <a:normAutofit fontScale="92500" lnSpcReduction="20000"/>
          </a:bodyPr>
          <a:lstStyle/>
          <a:p>
            <a:r>
              <a:rPr lang="en-IN" sz="2100" u="sng" dirty="0"/>
              <a:t>https://www.lendingclub.com/public/how-peer-lending-works.action </a:t>
            </a:r>
          </a:p>
          <a:p>
            <a:r>
              <a:rPr lang="en-IN" u="sng" dirty="0">
                <a:hlinkClick r:id="rId2"/>
              </a:rPr>
              <a:t>http://cs229.stanford.edu/proj2015/199_report.pdf</a:t>
            </a:r>
            <a:r>
              <a:rPr lang="en-IN" u="sng" dirty="0"/>
              <a:t> </a:t>
            </a:r>
            <a:endParaRPr lang="en-IN" dirty="0"/>
          </a:p>
          <a:p>
            <a:r>
              <a:rPr lang="en-IN" u="sng" dirty="0">
                <a:hlinkClick r:id="rId3"/>
              </a:rPr>
              <a:t>https://www.debt.org/credit/loans/personal/lending-club-review/</a:t>
            </a:r>
            <a:r>
              <a:rPr lang="en-IN" u="sng" dirty="0"/>
              <a:t> </a:t>
            </a:r>
            <a:endParaRPr lang="en-IN" dirty="0"/>
          </a:p>
          <a:p>
            <a:r>
              <a:rPr lang="en-IN" u="sng" dirty="0">
                <a:hlinkClick r:id="rId4"/>
              </a:rPr>
              <a:t>https://en.wikipedia.org/wiki/LendingClub</a:t>
            </a:r>
            <a:r>
              <a:rPr lang="en-IN" u="sng" dirty="0"/>
              <a:t> </a:t>
            </a:r>
            <a:endParaRPr lang="en-IN" dirty="0"/>
          </a:p>
          <a:p>
            <a:r>
              <a:rPr lang="en-IN" u="sng" dirty="0">
                <a:hlinkClick r:id="rId5"/>
              </a:rPr>
              <a:t>http://cs229.stanford.edu/proj2018/report/69.pdf</a:t>
            </a:r>
            <a:r>
              <a:rPr lang="en-IN" u="sng" dirty="0"/>
              <a:t> </a:t>
            </a:r>
            <a:endParaRPr lang="en-IN" dirty="0"/>
          </a:p>
          <a:p>
            <a:r>
              <a:rPr lang="en-IN" u="sng" dirty="0">
                <a:hlinkClick r:id="rId6"/>
              </a:rPr>
              <a:t>https://docplayer.net/39484619-3-algorithms-and-results-where-s.html</a:t>
            </a:r>
            <a:endParaRPr lang="en-IN" dirty="0"/>
          </a:p>
          <a:p>
            <a:r>
              <a:rPr lang="en-IN" u="sng" dirty="0">
                <a:hlinkClick r:id="rId7"/>
              </a:rPr>
              <a:t>https://www.analyticsvidhya.com/blog/2021/05/5-regression-algorithms-you-should-know-introductory-guide/</a:t>
            </a:r>
            <a:endParaRPr lang="en-IN" dirty="0"/>
          </a:p>
          <a:p>
            <a:r>
              <a:rPr lang="en-IN" u="sng" dirty="0">
                <a:hlinkClick r:id="rId8"/>
              </a:rPr>
              <a:t>https://en.wikipedia.org/wiki/Random_forest</a:t>
            </a:r>
            <a:endParaRPr lang="en-IN" dirty="0"/>
          </a:p>
          <a:p>
            <a:r>
              <a:rPr lang="en-IN" u="sng" dirty="0">
                <a:hlinkClick r:id="rId9"/>
              </a:rPr>
              <a:t>https://en.wikipedia.org/wiki/Artificial_neural_network</a:t>
            </a:r>
            <a:endParaRPr lang="en-IN" dirty="0"/>
          </a:p>
          <a:p>
            <a:r>
              <a:rPr lang="en-IN" u="sng" dirty="0">
                <a:hlinkClick r:id="rId10"/>
              </a:rPr>
              <a:t>https://www.geeksforgeeks.org/ml-linear-regression/</a:t>
            </a:r>
            <a:endParaRPr lang="en-IN" dirty="0"/>
          </a:p>
          <a:p>
            <a:r>
              <a:rPr lang="en-IN" u="sng" dirty="0">
                <a:hlinkClick r:id="rId4"/>
              </a:rPr>
              <a:t>https://en.wikipedia.org/wiki/LendingClub</a:t>
            </a:r>
            <a:endParaRPr lang="en-IN" dirty="0"/>
          </a:p>
          <a:p>
            <a:endParaRPr lang="en-IN" dirty="0"/>
          </a:p>
        </p:txBody>
      </p:sp>
    </p:spTree>
    <p:extLst>
      <p:ext uri="{BB962C8B-B14F-4D97-AF65-F5344CB8AC3E}">
        <p14:creationId xmlns:p14="http://schemas.microsoft.com/office/powerpoint/2010/main" val="885168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1408" y="4086255"/>
            <a:ext cx="5417804" cy="1171545"/>
          </a:xfrm>
        </p:spPr>
        <p:txBody>
          <a:bodyPr>
            <a:normAutofit/>
          </a:bodyPr>
          <a:lstStyle/>
          <a:p>
            <a:pPr marL="0" indent="0" algn="ctr">
              <a:buNone/>
            </a:pPr>
            <a:r>
              <a:rPr lang="en-US" sz="6600" i="1" dirty="0">
                <a:solidFill>
                  <a:schemeClr val="bg1"/>
                </a:solidFill>
              </a:rPr>
              <a:t>Thank You!!</a:t>
            </a:r>
            <a:endParaRPr lang="en-IN" sz="6600" i="1" dirty="0">
              <a:solidFill>
                <a:schemeClr val="bg1"/>
              </a:solidFill>
            </a:endParaRPr>
          </a:p>
        </p:txBody>
      </p:sp>
      <p:sp>
        <p:nvSpPr>
          <p:cNvPr id="4" name="Google Shape;544;p43"/>
          <p:cNvSpPr/>
          <p:nvPr/>
        </p:nvSpPr>
        <p:spPr>
          <a:xfrm>
            <a:off x="7488621" y="2277613"/>
            <a:ext cx="4703379" cy="4580387"/>
          </a:xfrm>
          <a:custGeom>
            <a:avLst/>
            <a:gdLst/>
            <a:ahLst/>
            <a:cxnLst/>
            <a:rect l="l" t="t" r="r" b="b"/>
            <a:pathLst>
              <a:path w="1333" h="1298" extrusionOk="0">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69803"/>
            </a:schemeClr>
          </a:solid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1600"/>
              <a:buFont typeface="Arial"/>
              <a:buNone/>
            </a:pPr>
            <a:endParaRPr sz="1600" cap="none">
              <a:latin typeface="Calibri"/>
              <a:ea typeface="Calibri"/>
              <a:cs typeface="Calibri"/>
              <a:sym typeface="Calibri"/>
            </a:endParaRPr>
          </a:p>
        </p:txBody>
      </p:sp>
      <p:pic>
        <p:nvPicPr>
          <p:cNvPr id="5" name="Google Shape;538;p42" descr="Lending Club Review - CreditLoan.com®"/>
          <p:cNvPicPr preferRelativeResize="0"/>
          <p:nvPr/>
        </p:nvPicPr>
        <p:blipFill rotWithShape="1">
          <a:blip r:embed="rId2">
            <a:alphaModFix/>
          </a:blip>
          <a:srcRect/>
          <a:stretch/>
        </p:blipFill>
        <p:spPr>
          <a:xfrm>
            <a:off x="2884261" y="1711971"/>
            <a:ext cx="4604360" cy="2530694"/>
          </a:xfrm>
          <a:prstGeom prst="rect">
            <a:avLst/>
          </a:prstGeom>
          <a:noFill/>
          <a:ln>
            <a:noFill/>
          </a:ln>
        </p:spPr>
      </p:pic>
    </p:spTree>
    <p:extLst>
      <p:ext uri="{BB962C8B-B14F-4D97-AF65-F5344CB8AC3E}">
        <p14:creationId xmlns:p14="http://schemas.microsoft.com/office/powerpoint/2010/main" val="810462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i="1" dirty="0">
                <a:solidFill>
                  <a:schemeClr val="lt1"/>
                </a:solidFill>
                <a:latin typeface="Times New Roman"/>
                <a:ea typeface="Times New Roman"/>
                <a:cs typeface="Times New Roman"/>
                <a:sym typeface="Times New Roman"/>
              </a:rPr>
              <a:t>INTRODUCTION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a:t>Background</a:t>
            </a:r>
            <a:r>
              <a:rPr lang="en-IN" dirty="0"/>
              <a:t>:</a:t>
            </a:r>
          </a:p>
          <a:p>
            <a:pPr marL="0" indent="0">
              <a:buNone/>
            </a:pPr>
            <a:endParaRPr lang="en-IN" dirty="0"/>
          </a:p>
          <a:p>
            <a:pPr>
              <a:buFont typeface="Wingdings" panose="05000000000000000000" pitchFamily="2" charset="2"/>
              <a:buChar char="§"/>
            </a:pPr>
            <a:r>
              <a:rPr lang="en-US" dirty="0">
                <a:solidFill>
                  <a:schemeClr val="lt1"/>
                </a:solidFill>
                <a:latin typeface="Times New Roman"/>
                <a:ea typeface="Times New Roman"/>
                <a:cs typeface="Times New Roman"/>
                <a:sym typeface="Times New Roman"/>
              </a:rPr>
              <a:t>Lending Club offers loans of various grades they assign that correspond to specific interest rates for investors.</a:t>
            </a:r>
          </a:p>
          <a:p>
            <a:pPr marL="0" indent="0">
              <a:buNone/>
            </a:pPr>
            <a:endParaRPr lang="en-US" dirty="0">
              <a:solidFill>
                <a:schemeClr val="lt1"/>
              </a:solidFill>
              <a:latin typeface="Times New Roman"/>
              <a:ea typeface="Times New Roman"/>
              <a:cs typeface="Times New Roman"/>
              <a:sym typeface="Times New Roman"/>
            </a:endParaRPr>
          </a:p>
          <a:p>
            <a:pPr>
              <a:buFont typeface="Wingdings" panose="05000000000000000000" pitchFamily="2" charset="2"/>
              <a:buChar char="§"/>
            </a:pPr>
            <a:r>
              <a:rPr lang="en-US" dirty="0">
                <a:solidFill>
                  <a:schemeClr val="lt1"/>
                </a:solidFill>
                <a:latin typeface="Times New Roman"/>
                <a:ea typeface="Times New Roman"/>
                <a:cs typeface="Times New Roman"/>
                <a:sym typeface="Times New Roman"/>
              </a:rPr>
              <a:t>Lending Club is a peer-to-peer lending company, the largest of its kind in the world. It aims to operate a platform at low cost to offer interest rates to our borrower members lower than the rates they could obtain through credit cards or traditional banks.</a:t>
            </a:r>
          </a:p>
          <a:p>
            <a:pPr marL="0" indent="0">
              <a:buNone/>
            </a:pPr>
            <a:endParaRPr lang="en-US" dirty="0">
              <a:solidFill>
                <a:schemeClr val="lt1"/>
              </a:solidFill>
              <a:latin typeface="Times New Roman"/>
              <a:ea typeface="Times New Roman"/>
              <a:cs typeface="Times New Roman"/>
              <a:sym typeface="Times New Roman"/>
            </a:endParaRPr>
          </a:p>
          <a:p>
            <a:pPr>
              <a:buFont typeface="Wingdings" panose="05000000000000000000" pitchFamily="2" charset="2"/>
              <a:buChar char="§"/>
            </a:pPr>
            <a:r>
              <a:rPr lang="en-US" dirty="0">
                <a:solidFill>
                  <a:schemeClr val="lt1"/>
                </a:solidFill>
                <a:latin typeface="Times New Roman"/>
                <a:ea typeface="Times New Roman"/>
                <a:cs typeface="Times New Roman"/>
                <a:sym typeface="Times New Roman"/>
              </a:rPr>
              <a:t>On the basis of the borrower’s credit score, credit history, desired loan amount and the borrower’s debt-to-income ratio, Lending Club determines whether the borrower is credit worthy and assigns to its approved loans a credit grade that determines payable interest rate and fees</a:t>
            </a:r>
            <a:endParaRPr lang="en-US" dirty="0"/>
          </a:p>
          <a:p>
            <a:pPr marL="0" indent="0">
              <a:buNone/>
            </a:pPr>
            <a:endParaRPr lang="en-US" dirty="0"/>
          </a:p>
          <a:p>
            <a:pPr marL="0" indent="0">
              <a:buNone/>
            </a:pPr>
            <a:endParaRPr lang="en-US" dirty="0">
              <a:solidFill>
                <a:schemeClr val="lt1"/>
              </a:solidFill>
              <a:latin typeface="Times New Roman"/>
              <a:ea typeface="Times New Roman"/>
              <a:cs typeface="Times New Roman"/>
              <a:sym typeface="Times New Roman"/>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66940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Pros: </a:t>
            </a:r>
          </a:p>
          <a:p>
            <a:pPr lvl="0">
              <a:buFont typeface="Wingdings" panose="05000000000000000000" pitchFamily="2" charset="2"/>
              <a:buChar char="q"/>
            </a:pPr>
            <a:r>
              <a:rPr lang="en-IN" dirty="0"/>
              <a:t>Repayment terms of the loan can be stretched up to three years and five years.</a:t>
            </a:r>
          </a:p>
          <a:p>
            <a:pPr lvl="0">
              <a:buFont typeface="Wingdings" panose="05000000000000000000" pitchFamily="2" charset="2"/>
              <a:buChar char="q"/>
            </a:pPr>
            <a:r>
              <a:rPr lang="en-IN" dirty="0"/>
              <a:t>Lending Club credit score has a minimum acceptance of 600.</a:t>
            </a:r>
          </a:p>
          <a:p>
            <a:pPr lvl="0">
              <a:buFont typeface="Wingdings" panose="05000000000000000000" pitchFamily="2" charset="2"/>
              <a:buChar char="q"/>
            </a:pPr>
            <a:r>
              <a:rPr lang="en-IN" dirty="0"/>
              <a:t>No hard credit inquiry is needed to check rates which comes handy for the customers.</a:t>
            </a:r>
          </a:p>
          <a:p>
            <a:r>
              <a:rPr lang="en-IN" dirty="0"/>
              <a:t>Cons:</a:t>
            </a:r>
          </a:p>
          <a:p>
            <a:pPr lvl="0">
              <a:buFont typeface="Wingdings" panose="05000000000000000000" pitchFamily="2" charset="2"/>
              <a:buChar char="q"/>
            </a:pPr>
            <a:r>
              <a:rPr lang="en-IN" dirty="0"/>
              <a:t>Lending Club money requires a seven-day period to become available whereas there are other places that provide money around in a day.</a:t>
            </a:r>
          </a:p>
          <a:p>
            <a:pPr lvl="0">
              <a:buFont typeface="Wingdings" panose="05000000000000000000" pitchFamily="2" charset="2"/>
              <a:buChar char="q"/>
            </a:pPr>
            <a:r>
              <a:rPr lang="en-IN" dirty="0"/>
              <a:t>Lending Club will provide an interest rate, but part of that is an origination fee, which will cut into your loan.</a:t>
            </a:r>
          </a:p>
          <a:p>
            <a:endParaRPr lang="en-IN" dirty="0"/>
          </a:p>
        </p:txBody>
      </p:sp>
      <p:pic>
        <p:nvPicPr>
          <p:cNvPr id="4" name="Google Shape;116;p3"/>
          <p:cNvPicPr preferRelativeResize="0"/>
          <p:nvPr/>
        </p:nvPicPr>
        <p:blipFill rotWithShape="1">
          <a:blip r:embed="rId2">
            <a:alphaModFix/>
          </a:blip>
          <a:srcRect t="13105" r="2" b="9473"/>
          <a:stretch/>
        </p:blipFill>
        <p:spPr>
          <a:xfrm>
            <a:off x="3324674" y="537039"/>
            <a:ext cx="4047595" cy="1231888"/>
          </a:xfrm>
          <a:prstGeom prst="rect">
            <a:avLst/>
          </a:prstGeom>
          <a:noFill/>
          <a:ln>
            <a:noFill/>
          </a:ln>
        </p:spPr>
      </p:pic>
    </p:spTree>
    <p:extLst>
      <p:ext uri="{BB962C8B-B14F-4D97-AF65-F5344CB8AC3E}">
        <p14:creationId xmlns:p14="http://schemas.microsoft.com/office/powerpoint/2010/main" val="28560891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0387" y="1546918"/>
            <a:ext cx="8946541" cy="4628605"/>
          </a:xfrm>
        </p:spPr>
        <p:txBody>
          <a:bodyPr/>
          <a:lstStyle/>
          <a:p>
            <a:r>
              <a:rPr lang="en-US" sz="2400" dirty="0"/>
              <a:t>Motivation</a:t>
            </a:r>
          </a:p>
          <a:p>
            <a:pPr marL="0" indent="0">
              <a:buNone/>
            </a:pPr>
            <a:endParaRPr lang="en-US" dirty="0"/>
          </a:p>
          <a:p>
            <a:pPr>
              <a:buFont typeface="Wingdings" panose="05000000000000000000" pitchFamily="2" charset="2"/>
              <a:buChar char="q"/>
            </a:pPr>
            <a:r>
              <a:rPr lang="en-US" dirty="0">
                <a:latin typeface="Times New Roman"/>
                <a:ea typeface="Times New Roman"/>
                <a:cs typeface="Times New Roman"/>
                <a:sym typeface="Times New Roman"/>
              </a:rPr>
              <a:t>With the rising popularity of peer-to-peer lending platforms in recent years, investors now have easy access to this alternative investment asset class by lending money to individual borrowers through platforms such as Lending Club, Prosper Marketplace, and Upstart, or to small businesses through Funding Circle</a:t>
            </a:r>
            <a:endParaRPr lang="en-US" dirty="0"/>
          </a:p>
          <a:p>
            <a:pPr algn="just">
              <a:buClr>
                <a:schemeClr val="lt1"/>
              </a:buClr>
              <a:buSzPts val="2000"/>
              <a:buFont typeface="Wingdings" panose="05000000000000000000" pitchFamily="2" charset="2"/>
              <a:buChar char="q"/>
            </a:pPr>
            <a:r>
              <a:rPr lang="en-US" dirty="0">
                <a:latin typeface="Times New Roman"/>
                <a:ea typeface="Times New Roman"/>
                <a:cs typeface="Times New Roman"/>
                <a:sym typeface="Times New Roman"/>
              </a:rPr>
              <a:t>Hence, it is desirable for investors to be able to independently evaluate the credit risk of a large number of listed loans quickly, and invest in those with lower perceived risks</a:t>
            </a:r>
            <a:endParaRPr lang="en-US" dirty="0"/>
          </a:p>
          <a:p>
            <a:pPr algn="just">
              <a:buClr>
                <a:schemeClr val="lt1"/>
              </a:buClr>
              <a:buSzPts val="2000"/>
              <a:buFont typeface="Wingdings" panose="05000000000000000000" pitchFamily="2" charset="2"/>
              <a:buChar char="q"/>
            </a:pPr>
            <a:r>
              <a:rPr lang="en-US" dirty="0">
                <a:latin typeface="Times New Roman"/>
                <a:ea typeface="Times New Roman"/>
                <a:cs typeface="Times New Roman"/>
                <a:sym typeface="Times New Roman"/>
              </a:rPr>
              <a:t>This motivates us to build machine-learned classification and regression models that can quantify the credit risk with a Lending Club historical loan dataset</a:t>
            </a:r>
            <a:endParaRPr lang="en-US" dirty="0"/>
          </a:p>
          <a:p>
            <a:endParaRPr lang="en-IN" dirty="0"/>
          </a:p>
        </p:txBody>
      </p:sp>
    </p:spTree>
    <p:extLst>
      <p:ext uri="{BB962C8B-B14F-4D97-AF65-F5344CB8AC3E}">
        <p14:creationId xmlns:p14="http://schemas.microsoft.com/office/powerpoint/2010/main" val="3815636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i="1" dirty="0">
                <a:latin typeface="Times New Roman"/>
                <a:ea typeface="Times New Roman"/>
                <a:cs typeface="Times New Roman"/>
                <a:sym typeface="Times New Roman"/>
              </a:rPr>
              <a:t>DATASET OVERVIEW</a:t>
            </a:r>
            <a:endParaRPr lang="en-IN" dirty="0"/>
          </a:p>
        </p:txBody>
      </p:sp>
      <p:sp>
        <p:nvSpPr>
          <p:cNvPr id="3" name="Content Placeholder 2"/>
          <p:cNvSpPr>
            <a:spLocks noGrp="1"/>
          </p:cNvSpPr>
          <p:nvPr>
            <p:ph idx="1"/>
          </p:nvPr>
        </p:nvSpPr>
        <p:spPr/>
        <p:txBody>
          <a:bodyPr/>
          <a:lstStyle/>
          <a:p>
            <a:r>
              <a:rPr lang="en-US" b="1" u="sng" dirty="0">
                <a:latin typeface="Times New Roman"/>
                <a:ea typeface="Times New Roman"/>
                <a:cs typeface="Times New Roman"/>
                <a:sym typeface="Times New Roman"/>
              </a:rPr>
              <a:t>DATA SOURCE</a:t>
            </a:r>
            <a:r>
              <a:rPr lang="en-US" b="1" dirty="0">
                <a:latin typeface="Times New Roman"/>
                <a:ea typeface="Times New Roman"/>
                <a:cs typeface="Times New Roman"/>
                <a:sym typeface="Times New Roman"/>
              </a:rPr>
              <a:t> </a:t>
            </a:r>
          </a:p>
          <a:p>
            <a:r>
              <a:rPr lang="en-IN" u="sng" dirty="0">
                <a:hlinkClick r:id="rId2"/>
              </a:rPr>
              <a:t>https://www.kaggle.com/datasets/wordsforthewise/lending-club</a:t>
            </a:r>
            <a:endParaRPr lang="en-IN" dirty="0"/>
          </a:p>
          <a:p>
            <a:r>
              <a:rPr lang="en-IN" dirty="0"/>
              <a:t>These files contain the latest payment information and all the necessary and appropriate loan data for all the loans issued through 2007-2018 which also includes current loan status (Current, Fully Paid, Late, etc.) </a:t>
            </a:r>
          </a:p>
          <a:p>
            <a:r>
              <a:rPr lang="en-IN" dirty="0"/>
              <a:t>For this project, we have used the “accepted_2007_to_2018.csv” file which has details of all Accepted Loans between 2007 and 2018. </a:t>
            </a:r>
            <a:r>
              <a:rPr lang="en-US" dirty="0"/>
              <a:t>The file is a matrix that includes a total of 105 variables(Columns) and about 2260701 observations</a:t>
            </a:r>
            <a:endParaRPr lang="en-IN" dirty="0"/>
          </a:p>
        </p:txBody>
      </p:sp>
    </p:spTree>
    <p:extLst>
      <p:ext uri="{BB962C8B-B14F-4D97-AF65-F5344CB8AC3E}">
        <p14:creationId xmlns:p14="http://schemas.microsoft.com/office/powerpoint/2010/main" val="2153792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Analysis</a:t>
            </a:r>
            <a:endParaRPr lang="en-IN" dirty="0"/>
          </a:p>
        </p:txBody>
      </p:sp>
      <p:pic>
        <p:nvPicPr>
          <p:cNvPr id="4" name="Content Placeholder 3" descr="C:\Users\USHA SINGH\AppData\Local\Packages\5319275A.WhatsAppDesktop_cv1g1gvanyjgm\TempState\83C5E87562B294B468AC06EA06919851\WhatsApp Image 2022-12-06 at 18.22.0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2407" y="1477872"/>
            <a:ext cx="5129943" cy="4195762"/>
          </a:xfrm>
          <a:prstGeom prst="rect">
            <a:avLst/>
          </a:prstGeom>
          <a:noFill/>
          <a:ln>
            <a:noFill/>
          </a:ln>
        </p:spPr>
      </p:pic>
      <p:pic>
        <p:nvPicPr>
          <p:cNvPr id="5" name="Picture 4" descr="C:\Users\USHA SINGH\AppData\Local\Packages\5319275A.WhatsAppDesktop_cv1g1gvanyjgm\TempState\B3C191D078E0F1DC9891EEFA340564AF\WhatsApp Image 2022-12-06 at 18.28.15.jpg"/>
          <p:cNvPicPr/>
          <p:nvPr/>
        </p:nvPicPr>
        <p:blipFill>
          <a:blip r:embed="rId3">
            <a:extLst>
              <a:ext uri="{28A0092B-C50C-407E-A947-70E740481C1C}">
                <a14:useLocalDpi xmlns:a14="http://schemas.microsoft.com/office/drawing/2010/main" val="0"/>
              </a:ext>
            </a:extLst>
          </a:blip>
          <a:srcRect/>
          <a:stretch>
            <a:fillRect/>
          </a:stretch>
        </p:blipFill>
        <p:spPr bwMode="auto">
          <a:xfrm>
            <a:off x="5904412" y="2677886"/>
            <a:ext cx="5851479" cy="3616552"/>
          </a:xfrm>
          <a:prstGeom prst="rect">
            <a:avLst/>
          </a:prstGeom>
          <a:noFill/>
          <a:ln>
            <a:noFill/>
          </a:ln>
        </p:spPr>
      </p:pic>
    </p:spTree>
    <p:extLst>
      <p:ext uri="{BB962C8B-B14F-4D97-AF65-F5344CB8AC3E}">
        <p14:creationId xmlns:p14="http://schemas.microsoft.com/office/powerpoint/2010/main" val="6479996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25;p10">
            <a:extLst>
              <a:ext uri="{FF2B5EF4-FFF2-40B4-BE49-F238E27FC236}">
                <a16:creationId xmlns:a16="http://schemas.microsoft.com/office/drawing/2014/main" id="{75EFDEA7-CF8B-78B7-4EF1-B32BDEF60158}"/>
              </a:ext>
            </a:extLst>
          </p:cNvPr>
          <p:cNvPicPr preferRelativeResize="0">
            <a:picLocks noGrp="1"/>
          </p:cNvPicPr>
          <p:nvPr>
            <p:ph idx="1"/>
          </p:nvPr>
        </p:nvPicPr>
        <p:blipFill rotWithShape="1">
          <a:blip r:embed="rId2">
            <a:alphaModFix/>
          </a:blip>
          <a:srcRect/>
          <a:stretch/>
        </p:blipFill>
        <p:spPr>
          <a:xfrm>
            <a:off x="516083" y="199380"/>
            <a:ext cx="7589710" cy="2485098"/>
          </a:xfrm>
          <a:prstGeom prst="rect">
            <a:avLst/>
          </a:prstGeom>
          <a:noFill/>
          <a:ln>
            <a:noFill/>
          </a:ln>
        </p:spPr>
      </p:pic>
      <p:pic>
        <p:nvPicPr>
          <p:cNvPr id="5" name="Google Shape;248;p12">
            <a:extLst>
              <a:ext uri="{FF2B5EF4-FFF2-40B4-BE49-F238E27FC236}">
                <a16:creationId xmlns:a16="http://schemas.microsoft.com/office/drawing/2014/main" id="{7AE0B02B-9532-6FA9-74A2-BD2D468D5DDD}"/>
              </a:ext>
            </a:extLst>
          </p:cNvPr>
          <p:cNvPicPr preferRelativeResize="0"/>
          <p:nvPr/>
        </p:nvPicPr>
        <p:blipFill rotWithShape="1">
          <a:blip r:embed="rId3">
            <a:alphaModFix/>
          </a:blip>
          <a:srcRect/>
          <a:stretch/>
        </p:blipFill>
        <p:spPr>
          <a:xfrm>
            <a:off x="6423147" y="2847827"/>
            <a:ext cx="5294715" cy="3779429"/>
          </a:xfrm>
          <a:prstGeom prst="rect">
            <a:avLst/>
          </a:prstGeom>
          <a:noFill/>
          <a:ln>
            <a:noFill/>
          </a:ln>
        </p:spPr>
      </p:pic>
      <p:pic>
        <p:nvPicPr>
          <p:cNvPr id="6" name="Google Shape;234;p11">
            <a:extLst>
              <a:ext uri="{FF2B5EF4-FFF2-40B4-BE49-F238E27FC236}">
                <a16:creationId xmlns:a16="http://schemas.microsoft.com/office/drawing/2014/main" id="{0E9197D3-6B2D-9788-D604-8FBA3490A187}"/>
              </a:ext>
            </a:extLst>
          </p:cNvPr>
          <p:cNvPicPr preferRelativeResize="0"/>
          <p:nvPr/>
        </p:nvPicPr>
        <p:blipFill rotWithShape="1">
          <a:blip r:embed="rId4">
            <a:alphaModFix/>
          </a:blip>
          <a:srcRect/>
          <a:stretch/>
        </p:blipFill>
        <p:spPr>
          <a:xfrm>
            <a:off x="474138" y="3429000"/>
            <a:ext cx="5426764" cy="2618414"/>
          </a:xfrm>
          <a:prstGeom prst="rect">
            <a:avLst/>
          </a:prstGeom>
          <a:noFill/>
          <a:ln>
            <a:noFill/>
          </a:ln>
        </p:spPr>
      </p:pic>
    </p:spTree>
    <p:extLst>
      <p:ext uri="{BB962C8B-B14F-4D97-AF65-F5344CB8AC3E}">
        <p14:creationId xmlns:p14="http://schemas.microsoft.com/office/powerpoint/2010/main" val="2959860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Analysis</a:t>
            </a:r>
            <a:endParaRPr lang="en-IN" dirty="0"/>
          </a:p>
        </p:txBody>
      </p:sp>
      <p:pic>
        <p:nvPicPr>
          <p:cNvPr id="4" name="Content Placeholder 3" descr="C:\Users\USHA SINGH\AppData\Local\Packages\5319275A.WhatsAppDesktop_cv1g1gvanyjgm\TempState\CF9286EA3FF7DEF873076EC1ECAA0D2B\WhatsApp Image 2022-12-06 at 18.26.3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3266" y="1397726"/>
            <a:ext cx="8190411" cy="5307874"/>
          </a:xfrm>
          <a:prstGeom prst="rect">
            <a:avLst/>
          </a:prstGeom>
          <a:noFill/>
          <a:ln>
            <a:noFill/>
          </a:ln>
        </p:spPr>
      </p:pic>
    </p:spTree>
    <p:extLst>
      <p:ext uri="{BB962C8B-B14F-4D97-AF65-F5344CB8AC3E}">
        <p14:creationId xmlns:p14="http://schemas.microsoft.com/office/powerpoint/2010/main" val="9528458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IN" dirty="0"/>
          </a:p>
        </p:txBody>
      </p:sp>
      <p:sp>
        <p:nvSpPr>
          <p:cNvPr id="3" name="Content Placeholder 2"/>
          <p:cNvSpPr>
            <a:spLocks noGrp="1"/>
          </p:cNvSpPr>
          <p:nvPr>
            <p:ph idx="1"/>
          </p:nvPr>
        </p:nvSpPr>
        <p:spPr>
          <a:xfrm>
            <a:off x="1104293" y="1853248"/>
            <a:ext cx="8946541" cy="4195481"/>
          </a:xfrm>
        </p:spPr>
        <p:txBody>
          <a:bodyPr/>
          <a:lstStyle/>
          <a:p>
            <a:r>
              <a:rPr lang="en-IN" b="1" dirty="0"/>
              <a:t>Data Collection</a:t>
            </a:r>
          </a:p>
          <a:p>
            <a:r>
              <a:rPr lang="en-US" b="1" dirty="0"/>
              <a:t>Cleaning and Pre-Processing</a:t>
            </a:r>
          </a:p>
          <a:p>
            <a:pPr lvl="1">
              <a:buFont typeface="Wingdings" panose="05000000000000000000" pitchFamily="2" charset="2"/>
              <a:buChar char="§"/>
            </a:pPr>
            <a:r>
              <a:rPr lang="en-US" dirty="0">
                <a:latin typeface="Calibri"/>
                <a:ea typeface="Calibri"/>
                <a:cs typeface="Calibri"/>
              </a:rPr>
              <a:t>Importing the Data and removing unnecessary columns</a:t>
            </a:r>
          </a:p>
          <a:p>
            <a:pPr lvl="1">
              <a:buFont typeface="Wingdings" panose="05000000000000000000" pitchFamily="2" charset="2"/>
              <a:buChar char="§"/>
            </a:pPr>
            <a:r>
              <a:rPr lang="en-US" dirty="0">
                <a:latin typeface="Calibri"/>
                <a:ea typeface="Calibri"/>
                <a:cs typeface="Calibri"/>
                <a:sym typeface="Calibri"/>
              </a:rPr>
              <a:t>Implementing Simple Imputer to fill missing values</a:t>
            </a:r>
          </a:p>
          <a:p>
            <a:pPr lvl="1">
              <a:buFont typeface="Wingdings" panose="05000000000000000000" pitchFamily="2" charset="2"/>
              <a:buChar char="§"/>
            </a:pPr>
            <a:r>
              <a:rPr lang="en-US" dirty="0">
                <a:latin typeface="Calibri"/>
                <a:cs typeface="Calibri"/>
                <a:sym typeface="Calibri"/>
              </a:rPr>
              <a:t>Data Normalization</a:t>
            </a:r>
          </a:p>
          <a:p>
            <a:pPr lvl="1">
              <a:buFont typeface="Wingdings" panose="05000000000000000000" pitchFamily="2" charset="2"/>
              <a:buChar char="§"/>
            </a:pPr>
            <a:r>
              <a:rPr lang="en-US" dirty="0">
                <a:latin typeface="Calibri"/>
                <a:cs typeface="Calibri"/>
                <a:sym typeface="Calibri"/>
              </a:rPr>
              <a:t>Feature Selection using LassoCV</a:t>
            </a:r>
            <a:endParaRPr lang="en-IN" dirty="0">
              <a:sym typeface="Calibri"/>
            </a:endParaRPr>
          </a:p>
          <a:p>
            <a:r>
              <a:rPr lang="en-US" b="1" dirty="0">
                <a:sym typeface="Calibri"/>
              </a:rPr>
              <a:t>Models and Algorithm Used</a:t>
            </a:r>
          </a:p>
          <a:p>
            <a:pPr lvl="1">
              <a:buFont typeface="Wingdings" panose="05000000000000000000" pitchFamily="2" charset="2"/>
              <a:buChar char="§"/>
            </a:pPr>
            <a:r>
              <a:rPr lang="en-IN" dirty="0">
                <a:latin typeface="Calibri"/>
                <a:cs typeface="Calibri"/>
              </a:rPr>
              <a:t>Linear Regression</a:t>
            </a:r>
          </a:p>
          <a:p>
            <a:pPr lvl="1">
              <a:buFont typeface="Wingdings" panose="05000000000000000000" pitchFamily="2" charset="2"/>
              <a:buChar char="§"/>
            </a:pPr>
            <a:r>
              <a:rPr lang="en-IN" dirty="0">
                <a:latin typeface="Calibri"/>
                <a:cs typeface="Calibri"/>
              </a:rPr>
              <a:t>Support Vector Regression</a:t>
            </a:r>
          </a:p>
          <a:p>
            <a:pPr lvl="1">
              <a:buFont typeface="Wingdings" panose="05000000000000000000" pitchFamily="2" charset="2"/>
              <a:buChar char="§"/>
            </a:pPr>
            <a:r>
              <a:rPr lang="en-IN" dirty="0">
                <a:latin typeface="Calibri"/>
                <a:cs typeface="Calibri"/>
              </a:rPr>
              <a:t>Random Forest</a:t>
            </a:r>
            <a:endParaRPr lang="en-US" dirty="0">
              <a:latin typeface="Calibri"/>
              <a:cs typeface="Calibri"/>
              <a:sym typeface="Calibri"/>
            </a:endParaRPr>
          </a:p>
          <a:p>
            <a:pPr marL="457200" lvl="1" indent="0">
              <a:buNone/>
            </a:pPr>
            <a:endParaRPr lang="en-US" sz="2000" b="1" dirty="0">
              <a:sym typeface="Calibri"/>
            </a:endParaRPr>
          </a:p>
        </p:txBody>
      </p:sp>
    </p:spTree>
    <p:extLst>
      <p:ext uri="{BB962C8B-B14F-4D97-AF65-F5344CB8AC3E}">
        <p14:creationId xmlns:p14="http://schemas.microsoft.com/office/powerpoint/2010/main" val="21973304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278</TotalTime>
  <Words>990</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Arial Narrow</vt:lpstr>
      <vt:lpstr>Calibri</vt:lpstr>
      <vt:lpstr>Century Gothic</vt:lpstr>
      <vt:lpstr>Times New Roman</vt:lpstr>
      <vt:lpstr>Wingdings</vt:lpstr>
      <vt:lpstr>Wingdings 3</vt:lpstr>
      <vt:lpstr>Ion</vt:lpstr>
      <vt:lpstr>INFO6105 Data Science Engineering Methods and Tools  Lending Club - Interest Rate Analysis and Prediction    </vt:lpstr>
      <vt:lpstr>INTRODUCTION</vt:lpstr>
      <vt:lpstr>PowerPoint Presentation</vt:lpstr>
      <vt:lpstr>PowerPoint Presentation</vt:lpstr>
      <vt:lpstr>DATASET OVERVIEW</vt:lpstr>
      <vt:lpstr>Data Analysis</vt:lpstr>
      <vt:lpstr>PowerPoint Presentation</vt:lpstr>
      <vt:lpstr>Correlation Analysis</vt:lpstr>
      <vt:lpstr>Methodology</vt:lpstr>
      <vt:lpstr>Linear Regression</vt:lpstr>
      <vt:lpstr>Support Vector Regression</vt:lpstr>
      <vt:lpstr>Random Forest</vt:lpstr>
      <vt:lpstr>Result and Analysis</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INFO6105 Data Science Engineering Methods and Tools  Lending Club - Interest Rate Analysis and Prediction</dc:title>
  <dc:creator>USHA SINGH</dc:creator>
  <cp:lastModifiedBy>Rishabh Dinesh Singh</cp:lastModifiedBy>
  <cp:revision>17</cp:revision>
  <dcterms:created xsi:type="dcterms:W3CDTF">2022-12-07T00:46:12Z</dcterms:created>
  <dcterms:modified xsi:type="dcterms:W3CDTF">2022-12-09T19:54:11Z</dcterms:modified>
</cp:coreProperties>
</file>