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71" r:id="rId6"/>
    <p:sldId id="269" r:id="rId7"/>
    <p:sldId id="283" r:id="rId8"/>
    <p:sldId id="284" r:id="rId9"/>
    <p:sldId id="285" r:id="rId10"/>
    <p:sldId id="278" r:id="rId11"/>
    <p:sldId id="286" r:id="rId12"/>
    <p:sldId id="268" r:id="rId13"/>
    <p:sldId id="274" r:id="rId14"/>
    <p:sldId id="272" r:id="rId15"/>
    <p:sldId id="273" r:id="rId16"/>
    <p:sldId id="275" r:id="rId17"/>
    <p:sldId id="277" r:id="rId18"/>
    <p:sldId id="279" r:id="rId19"/>
    <p:sldId id="282" r:id="rId20"/>
    <p:sldId id="28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0C3A4-A47E-4FA8-B1B2-8ECB1114F75A}" v="45" dt="2023-04-15T03:45:1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2" autoAdjust="0"/>
    <p:restoredTop sz="94660"/>
  </p:normalViewPr>
  <p:slideViewPr>
    <p:cSldViewPr snapToGrid="0">
      <p:cViewPr>
        <p:scale>
          <a:sx n="100" d="100"/>
          <a:sy n="100" d="100"/>
        </p:scale>
        <p:origin x="-85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ACE1-84E7-B2C5-C62C-E7E13ECF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A5CD-09ED-7A43-57AC-9C86EF472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B0DA-1EA6-16EE-CC63-9F992F4D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A47A-912C-43D2-E4F2-E2389A8E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D652-9F96-30AB-DBB7-9646C479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9376-D61F-DBE0-9641-6DEB6EC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EE92E-CD09-16AA-8FFC-977A307B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061F-088C-F6FE-602E-4EF6100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D062-40A7-E37E-C8FD-CB48CE3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F6B1-C712-7CEE-C9F8-44448EEE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0670-E5F4-035F-12EA-AC055EEA4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AE61-818F-4C66-148A-01D4C39F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6BCE-953D-6BBA-3966-5D5DF795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82F1-2642-D41A-CFBD-C15BEB5F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9802-6280-665C-E43D-866C6890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8C46-84F3-F1B9-EA75-312B8E59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3950-FA35-9D3A-FE72-F7193667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00F3-E758-0301-20F2-94867C9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B184-0F98-7FD9-B222-F211B9B4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F629-D886-7960-E435-EE856C5D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1EB7-E4FB-8087-09E8-42560BB7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6932-A039-E64C-978D-75088F32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F6E9-5B31-819B-B072-E02869CE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26D2-E33F-4CA9-8966-90CCFC88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989A-3806-21BB-E89A-B58D81E6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5490-0F8A-8391-301F-29CE01F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2C51-ED35-6C64-1803-32B16D84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565E6-CEC8-9F93-71AF-279415B6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20A67-B8B8-9CA0-60C7-E1B3891A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B079-A744-D5B9-962A-ED13732B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270E-7A50-A8F8-AC5C-5B1DFFE0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EC89-2826-FD61-642E-9BB9BFBB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9100-FDCD-D0B5-31BE-2AD8F330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FBEB-59FB-5E83-0722-F0B6299F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F1836-8C3D-6E22-1E3B-45DCF83E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CC2D5-05BF-8B85-07FD-33FF95E74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69D74-24D7-4E43-8D26-EFF49898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B0FBF-E89F-29B4-C0D8-D4CB970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1ED5A-0784-E384-27BA-AC0CF8AD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E7D5-5E04-9767-631C-A32C805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367C-6D18-FC3C-8C91-9A17D232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9AF0-B5F6-29B2-FEDB-ADF15A05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E3188-6637-B3B3-6206-43AF845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0EA14-4BBB-C837-D376-E4942F1B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307EA-3742-E636-D35F-2C064255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969-BCF9-9027-8BD4-BDD7FD59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DDBE-E312-74B7-4FC0-8B328DBB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0754-E28E-31A1-35B0-A78AD85F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26B3F-3211-01AB-5D65-7F7753B9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6356-66F5-B5C1-3A4D-FDE0FD48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471D-9BC0-BF4B-A89B-93A20E5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859E-9B41-F37E-49B4-1DEB4D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4345-083A-467C-1AA8-5CD5D976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4C09B-6F37-9AA8-E781-8EFD0F5DE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68E9F-7742-C5C7-74CA-4DD25680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41D2D-F83E-EB49-424F-7B31A35D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225C-06CC-CA54-034C-DF1BCE19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7D93-1146-9ABA-463E-D5AC88A1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86F6A-7345-58C4-391C-47FB6802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178D-8E3E-DBBD-7BAE-624ACD3C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22F2-6AB7-9DA0-FFE2-BC0659FA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CC2B-64B0-42B4-B707-E5618901A8F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61BA-706B-5AD6-6C83-96515766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AEC2-9B7D-73B7-35A3-9B6D7D06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5958-6D12-40C4-9C68-F7D288CE2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F72525CE-5298-279D-894D-340DBB436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350B6-720D-4D56-3AAC-74015C12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Aft>
                <a:spcPts val="0"/>
              </a:spcAft>
              <a:buSzPts val="990"/>
            </a:pPr>
            <a:r>
              <a:rPr lang="en-US" sz="5000">
                <a:ln w="22225">
                  <a:solidFill>
                    <a:srgbClr val="FFFFFF"/>
                  </a:solidFill>
                </a:ln>
                <a:sym typeface="Josefin Sans"/>
              </a:rPr>
              <a:t>CITY BIKE </a:t>
            </a:r>
            <a:br>
              <a:rPr lang="en-US" sz="5000">
                <a:ln w="22225">
                  <a:solidFill>
                    <a:srgbClr val="FFFFFF"/>
                  </a:solidFill>
                </a:ln>
                <a:sym typeface="Josefin Sans"/>
              </a:rPr>
            </a:br>
            <a:r>
              <a:rPr lang="en-US" sz="5000">
                <a:ln w="22225">
                  <a:solidFill>
                    <a:srgbClr val="FFFFFF"/>
                  </a:solidFill>
                </a:ln>
                <a:sym typeface="Josefin Sans"/>
              </a:rPr>
              <a:t>Management System</a:t>
            </a:r>
            <a:endParaRPr lang="en-US" sz="5000">
              <a:ln w="22225">
                <a:solidFill>
                  <a:srgbClr val="FFFFFF"/>
                </a:solidFill>
              </a:ln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96CB-2BAE-402A-6965-58A4440D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Group 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Sejal Chandak (002789139)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Krupa Patel (002789566)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Shubham Singh (002762502)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Rishabh Singh (002743830)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Abhishek Sand (002752069)</a:t>
            </a:r>
          </a:p>
        </p:txBody>
      </p:sp>
    </p:spTree>
    <p:extLst>
      <p:ext uri="{BB962C8B-B14F-4D97-AF65-F5344CB8AC3E}">
        <p14:creationId xmlns:p14="http://schemas.microsoft.com/office/powerpoint/2010/main" val="199688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3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CBA75-A4D6-294D-4434-AEF1D68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Trigger: Coupon Value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CD918-3039-CB0E-7631-B8287DF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627"/>
          <a:stretch/>
        </p:blipFill>
        <p:spPr>
          <a:xfrm>
            <a:off x="3547672" y="741680"/>
            <a:ext cx="7679127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 Encryption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6C33A-B700-6D6C-DA8F-41F903E4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313" y="382546"/>
            <a:ext cx="7563181" cy="37256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1C6DC-4E06-6058-9786-57C4B527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2" y="4320209"/>
            <a:ext cx="756318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1– </a:t>
            </a:r>
            <a:b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Bike available at dock</a:t>
            </a: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5828D-8CC1-FC09-B884-4BFE0722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628" y="1117474"/>
            <a:ext cx="6843673" cy="43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2– 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Customer Membership Status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2DB564-DCFF-7EAD-197C-1ADC00BC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609" y="1005839"/>
            <a:ext cx="6865487" cy="43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3– 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Ticketing Queue Details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22443-1D69-3FCB-6247-1CE280E0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91" y="1117473"/>
            <a:ext cx="6841461" cy="45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8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4– 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Technician and Repair Details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867B71-317D-3E5A-F4DC-2191A052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29" y="1117473"/>
            <a:ext cx="6710651" cy="43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5– 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dirty="0">
                <a:solidFill>
                  <a:schemeClr val="bg1"/>
                </a:solidFill>
                <a:sym typeface="Josefin Sans"/>
              </a:rPr>
              <a:t>Active Bikes by Model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8AB9C-7BC0-7853-2F5B-9DE8A051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604"/>
          <a:stretch/>
        </p:blipFill>
        <p:spPr>
          <a:xfrm>
            <a:off x="4261358" y="1021820"/>
            <a:ext cx="6895989" cy="43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F52-9A37-FAA1-6D3C-C369FB5F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  <a:t>Report 6– </a:t>
            </a:r>
            <a:b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Josefin Sans"/>
              </a:rPr>
            </a:br>
            <a:r>
              <a:rPr lang="en-US" sz="2000" dirty="0">
                <a:solidFill>
                  <a:schemeClr val="bg1"/>
                </a:solidFill>
                <a:sym typeface="Josefin Sans"/>
              </a:rPr>
              <a:t>Details of Rented Bikes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451EE1-06AB-4684-8B7A-59133962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D69F-ABEF-47E0-B154-C6656A2B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5E0AD0-EDEE-8685-7910-9267A5CA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96"/>
          <a:stretch/>
        </p:blipFill>
        <p:spPr>
          <a:xfrm>
            <a:off x="4282893" y="1004851"/>
            <a:ext cx="6852920" cy="44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2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02BD3-551A-8EEE-A135-9018BC25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557189"/>
            <a:ext cx="8629358" cy="7839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Dashboard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33EAEFC-320E-76F5-2DFA-1C160BD4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06" y="412749"/>
            <a:ext cx="1136650" cy="1136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748A3-52FE-6860-03DF-03AACF91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464946"/>
            <a:ext cx="9090044" cy="50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02BD3-551A-8EEE-A135-9018BC25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557189"/>
            <a:ext cx="8629358" cy="7839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Dashboard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33EAEFC-320E-76F5-2DFA-1C160BD4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06" y="412749"/>
            <a:ext cx="1136650" cy="1136650"/>
          </a:xfrm>
          <a:prstGeom prst="rect">
            <a:avLst/>
          </a:prstGeom>
        </p:spPr>
      </p:pic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859F96A-17AC-2737-B6D7-711D5FC37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9" y="1990943"/>
            <a:ext cx="4923692" cy="4663075"/>
          </a:xfrm>
          <a:prstGeom prst="rect">
            <a:avLst/>
          </a:prstGeom>
        </p:spPr>
      </p:pic>
      <p:pic>
        <p:nvPicPr>
          <p:cNvPr id="4" name="slide3" descr="Sheet 2">
            <a:extLst>
              <a:ext uri="{FF2B5EF4-FFF2-40B4-BE49-F238E27FC236}">
                <a16:creationId xmlns:a16="http://schemas.microsoft.com/office/drawing/2014/main" id="{B3514FF9-5663-A817-D8AA-26869836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3" y="1898367"/>
            <a:ext cx="5744629" cy="49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64FC-135E-4200-919E-8D1D7E53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365125"/>
            <a:ext cx="84963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ierstadt" panose="020B0604020202020204" pitchFamily="34" charset="0"/>
                <a:ea typeface="Inter" panose="020B0604020202020204" charset="0"/>
              </a:rPr>
              <a:t>Overview</a:t>
            </a:r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F4E58557-C9C6-6BB7-84A0-06E8C1CD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13953" b="-1"/>
          <a:stretch/>
        </p:blipFill>
        <p:spPr>
          <a:xfrm>
            <a:off x="20" y="10"/>
            <a:ext cx="327888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Google Shape;73;p15">
            <a:extLst>
              <a:ext uri="{FF2B5EF4-FFF2-40B4-BE49-F238E27FC236}">
                <a16:creationId xmlns:a16="http://schemas.microsoft.com/office/drawing/2014/main" id="{ABD7CA4B-28D8-5415-1EAE-15FDA5BFED6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856" y="1690688"/>
            <a:ext cx="1166019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F36BB1B7-71FD-2A6B-3D6C-65089523DEC4}"/>
              </a:ext>
            </a:extLst>
          </p:cNvPr>
          <p:cNvSpPr txBox="1"/>
          <p:nvPr/>
        </p:nvSpPr>
        <p:spPr>
          <a:xfrm>
            <a:off x="3278909" y="2861488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Serves in Boston 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Metropolitan Area 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82;p15">
            <a:extLst>
              <a:ext uri="{FF2B5EF4-FFF2-40B4-BE49-F238E27FC236}">
                <a16:creationId xmlns:a16="http://schemas.microsoft.com/office/drawing/2014/main" id="{EB739BE6-0ABA-AB67-C439-4ADC589F7C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464" y="1790781"/>
            <a:ext cx="1609873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05F9BE0D-A292-4969-8059-E0402F113CCD}"/>
              </a:ext>
            </a:extLst>
          </p:cNvPr>
          <p:cNvSpPr txBox="1"/>
          <p:nvPr/>
        </p:nvSpPr>
        <p:spPr>
          <a:xfrm>
            <a:off x="6065661" y="2979731"/>
            <a:ext cx="255285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Fleet of 393 Bike Stations &amp; 3800 Bikes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" name="Google Shape;74;p15">
            <a:extLst>
              <a:ext uri="{FF2B5EF4-FFF2-40B4-BE49-F238E27FC236}">
                <a16:creationId xmlns:a16="http://schemas.microsoft.com/office/drawing/2014/main" id="{2C661A0F-6D00-A002-C87F-50ADF3AED9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8639" y="1887918"/>
            <a:ext cx="1361311" cy="1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7;p15">
            <a:extLst>
              <a:ext uri="{FF2B5EF4-FFF2-40B4-BE49-F238E27FC236}">
                <a16:creationId xmlns:a16="http://schemas.microsoft.com/office/drawing/2014/main" id="{66EEF535-E57D-C279-E192-0E2782A598D1}"/>
              </a:ext>
            </a:extLst>
          </p:cNvPr>
          <p:cNvSpPr txBox="1"/>
          <p:nvPr/>
        </p:nvSpPr>
        <p:spPr>
          <a:xfrm>
            <a:off x="9407076" y="3055807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Easily available &amp; 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affordable pricing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Google Shape;78;p15">
            <a:extLst>
              <a:ext uri="{FF2B5EF4-FFF2-40B4-BE49-F238E27FC236}">
                <a16:creationId xmlns:a16="http://schemas.microsoft.com/office/drawing/2014/main" id="{FA8662D0-430B-7849-75B7-3B7DEAC1C20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039" y="4211631"/>
            <a:ext cx="1536849" cy="108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0;p15">
            <a:extLst>
              <a:ext uri="{FF2B5EF4-FFF2-40B4-BE49-F238E27FC236}">
                <a16:creationId xmlns:a16="http://schemas.microsoft.com/office/drawing/2014/main" id="{2751169E-C6BA-DD2E-0D7B-D8B2E1209A53}"/>
              </a:ext>
            </a:extLst>
          </p:cNvPr>
          <p:cNvSpPr txBox="1"/>
          <p:nvPr/>
        </p:nvSpPr>
        <p:spPr>
          <a:xfrm>
            <a:off x="4136552" y="5209485"/>
            <a:ext cx="2673822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Higher usage </a:t>
            </a:r>
            <a:r>
              <a:rPr lang="en" sz="1500" b="1" dirty="0">
                <a:latin typeface="Inter"/>
                <a:ea typeface="Inter"/>
                <a:cs typeface="Inter"/>
                <a:sym typeface="Wingdings" panose="05000000000000000000" pitchFamily="2" charset="2"/>
              </a:rPr>
              <a:t> </a:t>
            </a: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higher inefficiency in ride booking &amp; payments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" name="Google Shape;79;p15">
            <a:extLst>
              <a:ext uri="{FF2B5EF4-FFF2-40B4-BE49-F238E27FC236}">
                <a16:creationId xmlns:a16="http://schemas.microsoft.com/office/drawing/2014/main" id="{157C0170-192D-0D5E-2F94-2D84927C6C2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8302" y="4246444"/>
            <a:ext cx="1431371" cy="102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81;p15">
            <a:extLst>
              <a:ext uri="{FF2B5EF4-FFF2-40B4-BE49-F238E27FC236}">
                <a16:creationId xmlns:a16="http://schemas.microsoft.com/office/drawing/2014/main" id="{E248DAB8-6E97-75D8-CAA2-6AB5C3959F5A}"/>
              </a:ext>
            </a:extLst>
          </p:cNvPr>
          <p:cNvSpPr txBox="1"/>
          <p:nvPr/>
        </p:nvSpPr>
        <p:spPr>
          <a:xfrm>
            <a:off x="8034337" y="5329889"/>
            <a:ext cx="224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Proposing a better &amp; efficient RDBMS 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1172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1776-2C68-7094-5E95-4FB0CE9B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5" y="1195250"/>
            <a:ext cx="9144000" cy="3034746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1C91-62B8-8548-6CF0-839C05E4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843" y="4980264"/>
            <a:ext cx="66261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A bicycle parked beside a large tree in an open field">
            <a:extLst>
              <a:ext uri="{FF2B5EF4-FFF2-40B4-BE49-F238E27FC236}">
                <a16:creationId xmlns:a16="http://schemas.microsoft.com/office/drawing/2014/main" id="{A6FE8DE6-F959-A429-8316-CBF23A746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0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61EEF-F2C2-A5E0-29FB-EF25381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64FC-135E-4200-919E-8D1D7E53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365125"/>
            <a:ext cx="84963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ierstadt" panose="020B0004020202020204" pitchFamily="34" charset="0"/>
              </a:rPr>
              <a:t>Problem Statement</a:t>
            </a:r>
          </a:p>
        </p:txBody>
      </p:sp>
      <p:pic>
        <p:nvPicPr>
          <p:cNvPr id="5" name="Picture 4" descr="Close-up of a bike seat in laneway">
            <a:extLst>
              <a:ext uri="{FF2B5EF4-FFF2-40B4-BE49-F238E27FC236}">
                <a16:creationId xmlns:a16="http://schemas.microsoft.com/office/drawing/2014/main" id="{F4E58557-C9C6-6BB7-84A0-06E8C1CD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13953" b="-1"/>
          <a:stretch/>
        </p:blipFill>
        <p:spPr>
          <a:xfrm>
            <a:off x="20" y="10"/>
            <a:ext cx="327888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6" name="Google Shape;88;p16">
            <a:extLst>
              <a:ext uri="{FF2B5EF4-FFF2-40B4-BE49-F238E27FC236}">
                <a16:creationId xmlns:a16="http://schemas.microsoft.com/office/drawing/2014/main" id="{98C7F58E-FA86-E0A2-234B-B47D54B199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801" y="1931178"/>
            <a:ext cx="1163854" cy="81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0;p16">
            <a:extLst>
              <a:ext uri="{FF2B5EF4-FFF2-40B4-BE49-F238E27FC236}">
                <a16:creationId xmlns:a16="http://schemas.microsoft.com/office/drawing/2014/main" id="{96A55337-D209-C8B8-1328-9EE891F612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801" y="2870500"/>
            <a:ext cx="1163854" cy="80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2;p16">
            <a:extLst>
              <a:ext uri="{FF2B5EF4-FFF2-40B4-BE49-F238E27FC236}">
                <a16:creationId xmlns:a16="http://schemas.microsoft.com/office/drawing/2014/main" id="{6AE3032B-B28E-8B16-6082-6C95060942E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262" y="3830364"/>
            <a:ext cx="1161394" cy="824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4;p16">
            <a:extLst>
              <a:ext uri="{FF2B5EF4-FFF2-40B4-BE49-F238E27FC236}">
                <a16:creationId xmlns:a16="http://schemas.microsoft.com/office/drawing/2014/main" id="{867EC23E-1A5E-9F84-2FD5-623E38E140D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9801" y="5045015"/>
            <a:ext cx="1161395" cy="80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9;p16">
            <a:extLst>
              <a:ext uri="{FF2B5EF4-FFF2-40B4-BE49-F238E27FC236}">
                <a16:creationId xmlns:a16="http://schemas.microsoft.com/office/drawing/2014/main" id="{362C54F7-0518-0D93-A855-284B1C914F0F}"/>
              </a:ext>
            </a:extLst>
          </p:cNvPr>
          <p:cNvSpPr txBox="1"/>
          <p:nvPr/>
        </p:nvSpPr>
        <p:spPr>
          <a:xfrm>
            <a:off x="4725750" y="1926594"/>
            <a:ext cx="598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 dirty="0">
                <a:latin typeface="Open Sans"/>
                <a:ea typeface="Open Sans"/>
                <a:cs typeface="Open Sans"/>
                <a:sym typeface="Open Sans"/>
              </a:rPr>
              <a:t>Persistent payment issues &amp; slow loading of the application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91;p16">
            <a:extLst>
              <a:ext uri="{FF2B5EF4-FFF2-40B4-BE49-F238E27FC236}">
                <a16:creationId xmlns:a16="http://schemas.microsoft.com/office/drawing/2014/main" id="{6B3004AF-94AB-C0CE-DA63-1DB67808F5D2}"/>
              </a:ext>
            </a:extLst>
          </p:cNvPr>
          <p:cNvSpPr txBox="1"/>
          <p:nvPr/>
        </p:nvSpPr>
        <p:spPr>
          <a:xfrm>
            <a:off x="4715597" y="2870500"/>
            <a:ext cx="6565500" cy="78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 dirty="0">
                <a:latin typeface="Open Sans"/>
                <a:ea typeface="Open Sans"/>
                <a:cs typeface="Open Sans"/>
                <a:sym typeface="Open Sans"/>
              </a:rPr>
              <a:t>Fare calculation w.r.t time duration, membership &amp; discount coupons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0D295342-041B-70D6-F3F8-BC07F6F34F90}"/>
              </a:ext>
            </a:extLst>
          </p:cNvPr>
          <p:cNvSpPr txBox="1"/>
          <p:nvPr/>
        </p:nvSpPr>
        <p:spPr>
          <a:xfrm>
            <a:off x="4715597" y="3799377"/>
            <a:ext cx="6429300" cy="78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 dirty="0">
                <a:latin typeface="Open Sans"/>
                <a:ea typeface="Open Sans"/>
                <a:cs typeface="Open Sans"/>
                <a:sym typeface="Open Sans"/>
              </a:rPr>
              <a:t>Providing membership options: Weekly pass, Monthly pass, Yearly pass , etc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95;p16">
            <a:extLst>
              <a:ext uri="{FF2B5EF4-FFF2-40B4-BE49-F238E27FC236}">
                <a16:creationId xmlns:a16="http://schemas.microsoft.com/office/drawing/2014/main" id="{AC9C850F-CF5C-D24C-63C0-DA12C2DF0EB4}"/>
              </a:ext>
            </a:extLst>
          </p:cNvPr>
          <p:cNvSpPr txBox="1"/>
          <p:nvPr/>
        </p:nvSpPr>
        <p:spPr>
          <a:xfrm>
            <a:off x="4725750" y="5045015"/>
            <a:ext cx="6565500" cy="78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b="1" dirty="0">
                <a:latin typeface="Open Sans"/>
                <a:ea typeface="Open Sans"/>
                <a:cs typeface="Open Sans"/>
                <a:sym typeface="Open Sans"/>
              </a:rPr>
              <a:t>Data encryption using Symmetric key for privacy of coupon code. 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263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64FC-135E-4200-919E-8D1D7E53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Proposed Solution</a:t>
            </a:r>
          </a:p>
        </p:txBody>
      </p:sp>
      <p:pic>
        <p:nvPicPr>
          <p:cNvPr id="4" name="Picture 3" descr="Leaning bicycle on yellow painted wall">
            <a:extLst>
              <a:ext uri="{FF2B5EF4-FFF2-40B4-BE49-F238E27FC236}">
                <a16:creationId xmlns:a16="http://schemas.microsoft.com/office/drawing/2014/main" id="{0C490480-5561-1D63-E7AE-7EECD7BB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6" r="1272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23C8EB-399A-466E-1AFE-EA4527148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Open Sans"/>
                <a:cs typeface="Open Sans"/>
              </a:rPr>
              <a:t>1.Created an Entity Relationship Diagram with tables and entities to explain relationship between tables </a:t>
            </a:r>
          </a:p>
          <a:p>
            <a:r>
              <a:rPr lang="en-US" sz="2000" dirty="0">
                <a:ea typeface="Open Sans"/>
                <a:cs typeface="Open Sans"/>
              </a:rPr>
              <a:t>2.Created Database , Tables and data inside the tables using insert statements</a:t>
            </a:r>
          </a:p>
          <a:p>
            <a:r>
              <a:rPr lang="en-US" sz="2000" dirty="0">
                <a:ea typeface="Open Sans"/>
                <a:cs typeface="Open Sans"/>
              </a:rPr>
              <a:t>3. Applied table level constraints , data encryption and computed columns</a:t>
            </a:r>
          </a:p>
          <a:p>
            <a:r>
              <a:rPr lang="en-US" sz="2000" dirty="0">
                <a:ea typeface="Open Sans"/>
                <a:cs typeface="Open Sans"/>
              </a:rPr>
              <a:t>4.Functions : Created functions for table level constraints and computed columns</a:t>
            </a:r>
          </a:p>
          <a:p>
            <a:r>
              <a:rPr lang="en-US" sz="2000" dirty="0">
                <a:ea typeface="Open Sans"/>
                <a:cs typeface="Open Sans"/>
              </a:rPr>
              <a:t>5.Views : Created views for reporting purpose</a:t>
            </a:r>
          </a:p>
          <a:p>
            <a:r>
              <a:rPr lang="en-US" sz="2000" dirty="0">
                <a:ea typeface="Open Sans"/>
                <a:cs typeface="Open Sans"/>
              </a:rPr>
              <a:t>6.Triggers : Created trigger on </a:t>
            </a:r>
            <a:r>
              <a:rPr lang="en-US" sz="2000" dirty="0" err="1">
                <a:ea typeface="Open Sans"/>
                <a:cs typeface="Open Sans"/>
              </a:rPr>
              <a:t>updation</a:t>
            </a:r>
            <a:endParaRPr lang="en-US" sz="2000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6" name="Picture 5" descr="C:\Users\User\AppData\Local\Packages\5319275A.WhatsAppDesktop_cv1g1gvanyjgm\TempState\7A4BF9BA2BD774068AD50351FB898076\WhatsApp Image 2023-04-02 at 21.10.08.jpg">
            <a:extLst>
              <a:ext uri="{FF2B5EF4-FFF2-40B4-BE49-F238E27FC236}">
                <a16:creationId xmlns:a16="http://schemas.microsoft.com/office/drawing/2014/main" id="{E44F70CA-D656-2028-1B1D-F7F4E49191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8320" y="695325"/>
            <a:ext cx="8768080" cy="6497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62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Aspects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E808-69BE-DE67-107E-2FBBB42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69" y="938212"/>
            <a:ext cx="7543800" cy="466661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Stored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Sequences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Table-Level Check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Computed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Data Encryption for Security</a:t>
            </a:r>
          </a:p>
        </p:txBody>
      </p:sp>
    </p:spTree>
    <p:extLst>
      <p:ext uri="{BB962C8B-B14F-4D97-AF65-F5344CB8AC3E}">
        <p14:creationId xmlns:p14="http://schemas.microsoft.com/office/powerpoint/2010/main" val="11728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Stored Procedure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BB15D-98EE-6A86-1110-2336D75A8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113" y="984738"/>
            <a:ext cx="7332293" cy="4951827"/>
          </a:xfrm>
        </p:spPr>
      </p:pic>
    </p:spTree>
    <p:extLst>
      <p:ext uri="{BB962C8B-B14F-4D97-AF65-F5344CB8AC3E}">
        <p14:creationId xmlns:p14="http://schemas.microsoft.com/office/powerpoint/2010/main" val="24123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07CC-469E-643D-3C5C-32D21279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391" y="1094509"/>
            <a:ext cx="724894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971FC-48C6-AE56-E2A1-37E9D4D6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73" y="755374"/>
            <a:ext cx="7671133" cy="54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7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09348-0357-99F9-6D9B-23A4381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4" y="2418080"/>
            <a:ext cx="2361925" cy="23164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ED81D-99E5-E50B-C520-60C4BCB5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7" y="689113"/>
            <a:ext cx="7885043" cy="5486400"/>
          </a:xfrm>
        </p:spPr>
      </p:pic>
    </p:spTree>
    <p:extLst>
      <p:ext uri="{BB962C8B-B14F-4D97-AF65-F5344CB8AC3E}">
        <p14:creationId xmlns:p14="http://schemas.microsoft.com/office/powerpoint/2010/main" val="222369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275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Bierstadt</vt:lpstr>
      <vt:lpstr>Calibri</vt:lpstr>
      <vt:lpstr>Calibri Light</vt:lpstr>
      <vt:lpstr>Inter</vt:lpstr>
      <vt:lpstr>Open Sans</vt:lpstr>
      <vt:lpstr>Office Theme</vt:lpstr>
      <vt:lpstr>CITY BIKE  Management System</vt:lpstr>
      <vt:lpstr>Overview</vt:lpstr>
      <vt:lpstr>Problem Statement</vt:lpstr>
      <vt:lpstr>Proposed Solution</vt:lpstr>
      <vt:lpstr>ERD</vt:lpstr>
      <vt:lpstr>Technical Aspects Covered</vt:lpstr>
      <vt:lpstr>Stored Procedure</vt:lpstr>
      <vt:lpstr>Functions</vt:lpstr>
      <vt:lpstr>Sequences</vt:lpstr>
      <vt:lpstr>Trigger: Coupon Value Update</vt:lpstr>
      <vt:lpstr>Data Encryption</vt:lpstr>
      <vt:lpstr>Report 1–  Bike available at dock</vt:lpstr>
      <vt:lpstr>Report 2–  Customer Membership Status</vt:lpstr>
      <vt:lpstr>Report 3–  Ticketing Queue Details</vt:lpstr>
      <vt:lpstr>Report 4–  Technician and Repair Details</vt:lpstr>
      <vt:lpstr>Report 5–  Active Bikes by Model</vt:lpstr>
      <vt:lpstr>Report 6–  Details of Rented Bikes</vt:lpstr>
      <vt:lpstr>Power Bi Dashboard</vt:lpstr>
      <vt:lpstr>Tableau Dashboard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CITYBIKES  MANAGEMENT SYSTEM</dc:title>
  <dc:creator>Abhishek Sand</dc:creator>
  <cp:lastModifiedBy>Shubham Singh</cp:lastModifiedBy>
  <cp:revision>6</cp:revision>
  <dcterms:created xsi:type="dcterms:W3CDTF">2023-04-14T04:58:59Z</dcterms:created>
  <dcterms:modified xsi:type="dcterms:W3CDTF">2023-04-15T18:11:57Z</dcterms:modified>
</cp:coreProperties>
</file>