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484" y="18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ubhamchoubey15/Intelligent-DDoS-Attack-Detection-Using-AI-and-Data-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t>Intelligent </a:t>
            </a:r>
            <a:r>
              <a:rPr lang="en-US" b="1" dirty="0" err="1" smtClean="0"/>
              <a:t>DDoS</a:t>
            </a:r>
            <a:r>
              <a:rPr lang="en-US" b="1" dirty="0" smtClean="0"/>
              <a:t> Attack Detection Using AI and Data Analytics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pPr algn="ctr"/>
            <a:r>
              <a:rPr lang="en-US" sz="2000" b="1" dirty="0" smtClean="0">
                <a:solidFill>
                  <a:schemeClr val="accent1">
                    <a:lumMod val="75000"/>
                  </a:schemeClr>
                </a:solidFill>
                <a:latin typeface="Arial" pitchFamily="34" charset="0"/>
                <a:cs typeface="Arial" pitchFamily="34" charset="0"/>
              </a:rPr>
              <a:t>Presented By: </a:t>
            </a:r>
            <a:r>
              <a:rPr lang="en-US" sz="2000" b="1" dirty="0" err="1" smtClean="0">
                <a:solidFill>
                  <a:schemeClr val="accent1">
                    <a:lumMod val="75000"/>
                  </a:schemeClr>
                </a:solidFill>
                <a:latin typeface="Arial" pitchFamily="34" charset="0"/>
                <a:cs typeface="Arial" pitchFamily="34" charset="0"/>
              </a:rPr>
              <a:t>Shubham</a:t>
            </a:r>
            <a:r>
              <a:rPr lang="en-US" sz="2000" b="1" dirty="0" smtClean="0">
                <a:solidFill>
                  <a:schemeClr val="accent1">
                    <a:lumMod val="75000"/>
                  </a:schemeClr>
                </a:solidFill>
                <a:latin typeface="Arial" pitchFamily="34" charset="0"/>
                <a:cs typeface="Arial" pitchFamily="34" charset="0"/>
              </a:rPr>
              <a:t> Kumar </a:t>
            </a:r>
            <a:r>
              <a:rPr lang="en-US" sz="2000" b="1" dirty="0" err="1" smtClean="0">
                <a:solidFill>
                  <a:schemeClr val="accent1">
                    <a:lumMod val="75000"/>
                  </a:schemeClr>
                </a:solidFill>
                <a:latin typeface="Arial" pitchFamily="34" charset="0"/>
                <a:cs typeface="Arial" pitchFamily="34" charset="0"/>
              </a:rPr>
              <a:t>Choubey</a:t>
            </a:r>
            <a:endParaRPr lang="en-US" sz="2000" b="1" dirty="0" smtClean="0">
              <a:solidFill>
                <a:schemeClr val="accent1">
                  <a:lumMod val="75000"/>
                </a:schemeClr>
              </a:solidFill>
              <a:latin typeface="Arial" pitchFamily="34" charset="0"/>
              <a:cs typeface="Arial" pitchFamily="34" charset="0"/>
            </a:endParaRPr>
          </a:p>
          <a:p>
            <a:pPr algn="ctr"/>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Shubham</a:t>
            </a:r>
            <a:r>
              <a:rPr lang="en-US" sz="2000" b="1" dirty="0" smtClean="0">
                <a:solidFill>
                  <a:schemeClr val="accent1">
                    <a:lumMod val="75000"/>
                  </a:schemeClr>
                </a:solidFill>
                <a:latin typeface="Arial"/>
                <a:cs typeface="Arial"/>
              </a:rPr>
              <a:t> Kumar </a:t>
            </a:r>
            <a:r>
              <a:rPr lang="en-US" sz="2000" b="1" dirty="0" err="1" smtClean="0">
                <a:solidFill>
                  <a:schemeClr val="accent1">
                    <a:lumMod val="75000"/>
                  </a:schemeClr>
                </a:solidFill>
                <a:latin typeface="Arial"/>
                <a:cs typeface="Arial"/>
              </a:rPr>
              <a:t>Choubey</a:t>
            </a:r>
            <a:endParaRPr lang="en-US" sz="2000" b="1" dirty="0" smtClean="0">
              <a:solidFill>
                <a:schemeClr val="accent1">
                  <a:lumMod val="75000"/>
                </a:schemeClr>
              </a:solidFill>
              <a:latin typeface="Arial"/>
              <a:cs typeface="Arial"/>
            </a:endParaRPr>
          </a:p>
          <a:p>
            <a:pPr algn="ctr"/>
            <a:r>
              <a:rPr lang="en-US" sz="2000" b="1" dirty="0" smtClean="0">
                <a:solidFill>
                  <a:schemeClr val="accent1">
                    <a:lumMod val="75000"/>
                  </a:schemeClr>
                </a:solidFill>
                <a:latin typeface="Arial"/>
                <a:cs typeface="Arial"/>
              </a:rPr>
              <a:t>College </a:t>
            </a:r>
            <a:r>
              <a:rPr lang="en-US" sz="2000" b="1" dirty="0" err="1" smtClean="0">
                <a:solidFill>
                  <a:schemeClr val="accent1">
                    <a:lumMod val="75000"/>
                  </a:schemeClr>
                </a:solidFill>
                <a:latin typeface="Arial"/>
                <a:cs typeface="Arial"/>
              </a:rPr>
              <a:t>Name:Bhopal</a:t>
            </a:r>
            <a:r>
              <a:rPr lang="en-US" sz="2000" b="1" dirty="0" smtClean="0">
                <a:solidFill>
                  <a:schemeClr val="accent1">
                    <a:lumMod val="75000"/>
                  </a:schemeClr>
                </a:solidFill>
                <a:latin typeface="Arial"/>
                <a:cs typeface="Arial"/>
              </a:rPr>
              <a:t> Institute of Technology</a:t>
            </a:r>
          </a:p>
          <a:p>
            <a:pPr algn="ctr"/>
            <a:r>
              <a:rPr lang="en-US" sz="2000" b="1" dirty="0" smtClean="0">
                <a:solidFill>
                  <a:schemeClr val="accent1">
                    <a:lumMod val="75000"/>
                  </a:schemeClr>
                </a:solidFill>
                <a:latin typeface="Arial"/>
                <a:cs typeface="Arial"/>
              </a:rPr>
              <a:t> Department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in Computer Science</a:t>
            </a:r>
          </a:p>
          <a:p>
            <a:pPr algn="ct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chor="t">
            <a:normAutofit fontScale="92500" lnSpcReduction="20000"/>
          </a:bodyPr>
          <a:lstStyle/>
          <a:p>
            <a:pPr marL="305435" indent="-305435"/>
            <a:endParaRPr lang="en-US" dirty="0" smtClean="0"/>
          </a:p>
          <a:p>
            <a:pPr marL="305435" indent="-305435"/>
            <a:endParaRPr lang="en-US" dirty="0" smtClean="0"/>
          </a:p>
          <a:p>
            <a:pPr marL="305435" indent="-305435"/>
            <a:r>
              <a:rPr lang="en-US" dirty="0" smtClean="0"/>
              <a:t>1**Enhanced Model Accuracy** – Improve detection using advanced deep learning models like LSTMs or CNNs for better real-time analysis.  </a:t>
            </a:r>
          </a:p>
          <a:p>
            <a:pPr marL="305435" indent="-305435"/>
            <a:endParaRPr lang="en-US" dirty="0" smtClean="0"/>
          </a:p>
          <a:p>
            <a:pPr marL="305435" indent="-305435"/>
            <a:r>
              <a:rPr lang="en-US" dirty="0" smtClean="0"/>
              <a:t>2*Real-time Threat Mitigation** – Integrate automated defense mechanisms that block malicious IPs instantly upon detection.  </a:t>
            </a:r>
          </a:p>
          <a:p>
            <a:pPr marL="305435" indent="-305435"/>
            <a:endParaRPr lang="en-US" dirty="0" smtClean="0"/>
          </a:p>
          <a:p>
            <a:pPr marL="305435" indent="-305435"/>
            <a:r>
              <a:rPr lang="en-US" dirty="0" smtClean="0"/>
              <a:t>3 **Cloud-based Deployment** – Deploy on cloud platforms (AWS, GCP, or Azure) for scalability and global accessibility.  </a:t>
            </a:r>
          </a:p>
          <a:p>
            <a:pPr marL="305435" indent="-305435"/>
            <a:endParaRPr lang="en-US" dirty="0" smtClean="0"/>
          </a:p>
          <a:p>
            <a:pPr marL="305435" indent="-305435"/>
            <a:r>
              <a:rPr lang="en-US" dirty="0" smtClean="0"/>
              <a:t>4*Support for More Attack Types** – Extend detection capabilities to cover other cyber threats like SQL injection and </a:t>
            </a:r>
            <a:r>
              <a:rPr lang="en-US" dirty="0" err="1" smtClean="0"/>
              <a:t>ransomware</a:t>
            </a:r>
            <a:r>
              <a:rPr lang="en-US" dirty="0" smtClean="0"/>
              <a:t>.  </a:t>
            </a:r>
          </a:p>
          <a:p>
            <a:pPr marL="305435" indent="-305435"/>
            <a:endParaRPr lang="en-US" dirty="0" smtClean="0"/>
          </a:p>
          <a:p>
            <a:pPr marL="305435" indent="-305435"/>
            <a:r>
              <a:rPr lang="en-US" dirty="0" smtClean="0"/>
              <a:t>5 **Visualization Dashboards** – Develop interactive dashboards with live attack tracking and in-depth analytics. </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dirty="0" smtClean="0"/>
              <a:t>With the increasing volume of internet traffic, </a:t>
            </a:r>
            <a:r>
              <a:rPr lang="en-US" dirty="0" err="1" smtClean="0"/>
              <a:t>DDoS</a:t>
            </a:r>
            <a:r>
              <a:rPr lang="en-US" dirty="0" smtClean="0"/>
              <a:t> (Distributed Denial-of-Service) attacks have become a major </a:t>
            </a:r>
            <a:r>
              <a:rPr lang="en-US" dirty="0" err="1" smtClean="0"/>
              <a:t>cybersecurity</a:t>
            </a:r>
            <a:r>
              <a:rPr lang="en-US" dirty="0" smtClean="0"/>
              <a:t> threat, disrupting online services and causing financial losses. Traditional detection methods often fail to detect evolving attack patterns in real time. This project leverages AI and data analytics to intelligently detect and classify </a:t>
            </a:r>
            <a:r>
              <a:rPr lang="en-US" dirty="0" err="1" smtClean="0"/>
              <a:t>DDoS</a:t>
            </a:r>
            <a:r>
              <a:rPr lang="en-US" dirty="0" smtClean="0"/>
              <a:t> attacks, enhancing network security and minimizing downtime.</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smtClean="0"/>
              <a:t>The project utilizes the following frameworks and tools:</a:t>
            </a:r>
          </a:p>
          <a:p>
            <a:r>
              <a:rPr lang="en-US" b="1" dirty="0" err="1" smtClean="0"/>
              <a:t>Scikit</a:t>
            </a:r>
            <a:r>
              <a:rPr lang="en-US" b="1" dirty="0" smtClean="0"/>
              <a:t>-learn</a:t>
            </a:r>
            <a:r>
              <a:rPr lang="en-US" dirty="0" smtClean="0"/>
              <a:t> – For machine learning model training and evaluation</a:t>
            </a:r>
          </a:p>
          <a:p>
            <a:r>
              <a:rPr lang="en-US" b="1" dirty="0" smtClean="0"/>
              <a:t>Pandas &amp; </a:t>
            </a:r>
            <a:r>
              <a:rPr lang="en-US" b="1" dirty="0" err="1" smtClean="0"/>
              <a:t>NumPy</a:t>
            </a:r>
            <a:r>
              <a:rPr lang="en-US" dirty="0" smtClean="0"/>
              <a:t> – For data preprocessing and manipulation</a:t>
            </a:r>
          </a:p>
          <a:p>
            <a:r>
              <a:rPr lang="en-US" b="1" dirty="0" err="1" smtClean="0"/>
              <a:t>Joblib</a:t>
            </a:r>
            <a:r>
              <a:rPr lang="en-US" dirty="0" smtClean="0"/>
              <a:t> – For model serialization and loading</a:t>
            </a:r>
          </a:p>
          <a:p>
            <a:r>
              <a:rPr lang="en-US" b="1" dirty="0" err="1" smtClean="0"/>
              <a:t>Matplotlib</a:t>
            </a:r>
            <a:r>
              <a:rPr lang="en-US" b="1" dirty="0" smtClean="0"/>
              <a:t> &amp; </a:t>
            </a:r>
            <a:r>
              <a:rPr lang="en-US" b="1" dirty="0" err="1" smtClean="0"/>
              <a:t>Seaborn</a:t>
            </a:r>
            <a:r>
              <a:rPr lang="en-US" dirty="0" smtClean="0"/>
              <a:t> – For data visualization</a:t>
            </a:r>
          </a:p>
          <a:p>
            <a:r>
              <a:rPr lang="en-US" b="1" dirty="0" err="1" smtClean="0"/>
              <a:t>Plotly</a:t>
            </a:r>
            <a:r>
              <a:rPr lang="en-US" dirty="0" smtClean="0"/>
              <a:t> – For interactive analytics and visualization</a:t>
            </a:r>
          </a:p>
          <a:p>
            <a:r>
              <a:rPr lang="en-US" b="1" dirty="0" smtClean="0"/>
              <a:t>Flask/</a:t>
            </a:r>
            <a:r>
              <a:rPr lang="en-US" b="1" dirty="0" err="1" smtClean="0"/>
              <a:t>Django</a:t>
            </a:r>
            <a:r>
              <a:rPr lang="en-US" b="1" dirty="0" smtClean="0"/>
              <a:t> (if applicable)</a:t>
            </a:r>
            <a:r>
              <a:rPr lang="en-US" dirty="0" smtClean="0"/>
              <a:t> – For web-based deployment</a:t>
            </a:r>
          </a:p>
          <a:p>
            <a:r>
              <a:rPr lang="en-US" b="1" dirty="0" err="1" smtClean="0"/>
              <a:t>Jupyter</a:t>
            </a:r>
            <a:r>
              <a:rPr lang="en-US" b="1" dirty="0" smtClean="0"/>
              <a:t> Notebook/</a:t>
            </a:r>
            <a:r>
              <a:rPr lang="en-US" b="1" dirty="0" err="1" smtClean="0"/>
              <a:t>PyCharm</a:t>
            </a:r>
            <a:r>
              <a:rPr lang="en-US" dirty="0" smtClean="0"/>
              <a:t> – For development and testing</a:t>
            </a:r>
          </a:p>
          <a:p>
            <a:r>
              <a:rPr lang="en-US" b="1" dirty="0" err="1" smtClean="0"/>
              <a:t>GitHub</a:t>
            </a:r>
            <a:r>
              <a:rPr lang="en-US" dirty="0" smtClean="0"/>
              <a:t> – For version control and project management</a:t>
            </a: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buNone/>
            </a:pPr>
            <a:endParaRPr lang="en-US" sz="1800" b="1" dirty="0" smtClean="0"/>
          </a:p>
          <a:p>
            <a:r>
              <a:rPr lang="en-US" sz="1800" dirty="0" smtClean="0"/>
              <a:t>The project stands out due to:</a:t>
            </a:r>
          </a:p>
          <a:p>
            <a:r>
              <a:rPr lang="en-US" sz="1800" b="1" dirty="0" smtClean="0"/>
              <a:t>Real-Time Detection</a:t>
            </a:r>
            <a:r>
              <a:rPr lang="en-US" sz="1800" dirty="0" smtClean="0"/>
              <a:t> – AI-driven identification of </a:t>
            </a:r>
            <a:r>
              <a:rPr lang="en-US" sz="1800" dirty="0" err="1" smtClean="0"/>
              <a:t>DDoS</a:t>
            </a:r>
            <a:r>
              <a:rPr lang="en-US" sz="1800" dirty="0" smtClean="0"/>
              <a:t> attacks with high accuracy.</a:t>
            </a:r>
          </a:p>
          <a:p>
            <a:r>
              <a:rPr lang="en-US" sz="1800" b="1" dirty="0" smtClean="0"/>
              <a:t>Automated Feature Engineering</a:t>
            </a:r>
            <a:r>
              <a:rPr lang="en-US" sz="1800" dirty="0" smtClean="0"/>
              <a:t> – Uses data preprocessing and scaling for better model performance.</a:t>
            </a:r>
          </a:p>
          <a:p>
            <a:r>
              <a:rPr lang="en-US" sz="1800" b="1" dirty="0" smtClean="0"/>
              <a:t>Visual Analytics</a:t>
            </a:r>
            <a:r>
              <a:rPr lang="en-US" sz="1800" dirty="0" smtClean="0"/>
              <a:t> – Interactive dashboards for monitoring attack trends.</a:t>
            </a:r>
          </a:p>
          <a:p>
            <a:r>
              <a:rPr lang="en-US" sz="1800" b="1" dirty="0" smtClean="0"/>
              <a:t>Scalability</a:t>
            </a:r>
            <a:r>
              <a:rPr lang="en-US" sz="1800" dirty="0" smtClean="0"/>
              <a:t> – Can be integrated into enterprise-level security systems.</a:t>
            </a:r>
          </a:p>
          <a:p>
            <a:r>
              <a:rPr lang="en-US" sz="1800" b="1" dirty="0" smtClean="0"/>
              <a:t>End-to-End Pipeline</a:t>
            </a:r>
            <a:r>
              <a:rPr lang="en-US" sz="1800" dirty="0" smtClean="0"/>
              <a:t> – Covers data collection, preprocessing, model training, and real-time prediction.</a:t>
            </a: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b="1" dirty="0" smtClean="0"/>
              <a:t>Network Security Teams</a:t>
            </a:r>
            <a:r>
              <a:rPr lang="en-US" dirty="0" smtClean="0"/>
              <a:t> – Helps in real-time detection and mitigation of </a:t>
            </a:r>
            <a:r>
              <a:rPr lang="en-US" dirty="0" err="1" smtClean="0"/>
              <a:t>DDoS</a:t>
            </a:r>
            <a:r>
              <a:rPr lang="en-US" dirty="0" smtClean="0"/>
              <a:t> attacks.</a:t>
            </a:r>
          </a:p>
          <a:p>
            <a:r>
              <a:rPr lang="en-US" b="1" dirty="0" smtClean="0"/>
              <a:t>IT Administrators</a:t>
            </a:r>
            <a:r>
              <a:rPr lang="en-US" dirty="0" smtClean="0"/>
              <a:t> – Assists in monitoring and analyzing network traffic.</a:t>
            </a:r>
          </a:p>
          <a:p>
            <a:r>
              <a:rPr lang="en-US" b="1" dirty="0" smtClean="0"/>
              <a:t>Cloud Service Providers</a:t>
            </a:r>
            <a:r>
              <a:rPr lang="en-US" dirty="0" smtClean="0"/>
              <a:t> – Enhances security for cloud-hosted applications.</a:t>
            </a:r>
          </a:p>
          <a:p>
            <a:r>
              <a:rPr lang="en-US" b="1" dirty="0" smtClean="0"/>
              <a:t>Government &amp; Enterprises</a:t>
            </a:r>
            <a:r>
              <a:rPr lang="en-US" dirty="0" smtClean="0"/>
              <a:t> – Protects sensitive data and infrastructure from cyber threats.</a:t>
            </a:r>
          </a:p>
          <a:p>
            <a:r>
              <a:rPr lang="en-US" b="1" dirty="0" smtClean="0"/>
              <a:t>Academic Researchers</a:t>
            </a:r>
            <a:r>
              <a:rPr lang="en-US" dirty="0" smtClean="0"/>
              <a:t> – Useful for studying AI-based </a:t>
            </a:r>
            <a:r>
              <a:rPr lang="en-US" dirty="0" err="1" smtClean="0"/>
              <a:t>cybersecurity</a:t>
            </a:r>
            <a:r>
              <a:rPr lang="en-US" dirty="0" smtClean="0"/>
              <a:t> solutions.</a:t>
            </a:r>
          </a:p>
          <a:p>
            <a:pPr>
              <a:buNone/>
            </a:pPr>
            <a:endParaRPr lang="en-IN"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Grp="1" noChangeAspect="1" noChangeArrowheads="1"/>
          </p:cNvPicPr>
          <p:nvPr>
            <p:ph idx="1"/>
          </p:nvPr>
        </p:nvPicPr>
        <p:blipFill>
          <a:blip r:embed="rId3"/>
          <a:srcRect/>
          <a:stretch>
            <a:fillRect/>
          </a:stretch>
        </p:blipFill>
        <p:spPr bwMode="auto">
          <a:xfrm>
            <a:off x="6477586" y="908931"/>
            <a:ext cx="4307102" cy="242274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032097" y="1251642"/>
            <a:ext cx="4327556" cy="24342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669956" y="3849986"/>
            <a:ext cx="4175659" cy="2348808"/>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6468199" y="3730028"/>
            <a:ext cx="4966328" cy="2498756"/>
          </a:xfrm>
          <a:prstGeom prst="rect">
            <a:avLst/>
          </a:prstGeom>
          <a:noFill/>
          <a:ln w="9525">
            <a:noFill/>
            <a:miter lim="800000"/>
            <a:headEnd/>
            <a:tailEnd/>
          </a:ln>
          <a:effectLst/>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smtClean="0"/>
              <a:t>Successfully detected and classified </a:t>
            </a:r>
            <a:r>
              <a:rPr lang="en-US" dirty="0" err="1" smtClean="0"/>
              <a:t>DDoS</a:t>
            </a:r>
            <a:r>
              <a:rPr lang="en-US" dirty="0" smtClean="0"/>
              <a:t> attacks using AI-based models.</a:t>
            </a:r>
          </a:p>
          <a:p>
            <a:r>
              <a:rPr lang="en-US" dirty="0" smtClean="0"/>
              <a:t>Achieved high accuracy in distinguishing between normal and malicious </a:t>
            </a:r>
            <a:r>
              <a:rPr lang="en-US" dirty="0" err="1" smtClean="0"/>
              <a:t>traffic.V</a:t>
            </a:r>
            <a:endParaRPr lang="en-US" dirty="0" smtClean="0"/>
          </a:p>
          <a:p>
            <a:r>
              <a:rPr lang="en-US" dirty="0" err="1" smtClean="0"/>
              <a:t>isualized</a:t>
            </a:r>
            <a:r>
              <a:rPr lang="en-US" dirty="0" smtClean="0"/>
              <a:t> attack patterns with graphs and charts for better analysis.</a:t>
            </a:r>
          </a:p>
          <a:p>
            <a:r>
              <a:rPr lang="en-US" dirty="0" smtClean="0"/>
              <a:t>Generated detailed logs and reports for further network security </a:t>
            </a:r>
            <a:r>
              <a:rPr lang="en-US" dirty="0" err="1" smtClean="0"/>
              <a:t>assessment.Provided</a:t>
            </a:r>
            <a:r>
              <a:rPr lang="en-US" dirty="0" smtClean="0"/>
              <a:t> a scalable solution for real-time network protection.</a:t>
            </a:r>
            <a:endParaRPr lang="en-IN" dirty="0"/>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US" dirty="0" smtClean="0">
                <a:hlinkClick r:id="rId2"/>
              </a:rPr>
              <a:t>Shubhamchoubey15/Intelligent-</a:t>
            </a:r>
            <a:r>
              <a:rPr lang="en-US" dirty="0" err="1" smtClean="0">
                <a:hlinkClick r:id="rId2"/>
              </a:rPr>
              <a:t>DDoS</a:t>
            </a:r>
            <a:r>
              <a:rPr lang="en-US" dirty="0" smtClean="0">
                <a:hlinkClick r:id="rId2"/>
              </a:rPr>
              <a:t>-Attack-Detection-Using-AI-and-Data-Analytics</a:t>
            </a:r>
            <a:endParaRPr lang="en-IN" dirty="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470</Words>
  <Application>Microsoft Office PowerPoint</Application>
  <PresentationFormat>Custom</PresentationFormat>
  <Paragraphs>65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Intelligent DDoS Attack Detection Using AI and Data Analytics</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Choubey</cp:lastModifiedBy>
  <cp:revision>31</cp:revision>
  <dcterms:created xsi:type="dcterms:W3CDTF">2021-05-26T16:50:10Z</dcterms:created>
  <dcterms:modified xsi:type="dcterms:W3CDTF">2025-02-26T12:31:18Z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