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Arial Rounded MT Bold" panose="020F0704030504030204" pitchFamily="34" charset="0"/>
      <p:regular r:id="rId16"/>
    </p:embeddedFont>
    <p:embeddedFont>
      <p:font typeface="Arimo" panose="020B0604020202020204" charset="0"/>
      <p:regular r:id="rId17"/>
    </p:embeddedFont>
    <p:embeddedFont>
      <p:font typeface="Arimo Bold" panose="020B0604020202020204" charset="0"/>
      <p:regular r:id="rId18"/>
    </p:embeddedFont>
    <p:embeddedFont>
      <p:font typeface="Canva Sans" panose="020B0604020202020204" charset="0"/>
      <p:regular r:id="rId19"/>
    </p:embeddedFont>
    <p:embeddedFont>
      <p:font typeface="Canva Sans Bold" panose="020B0604020202020204" charset="0"/>
      <p:regular r:id="rId20"/>
    </p:embeddedFont>
    <p:embeddedFont>
      <p:font typeface="Mallige" panose="020B0604020202020204"/>
      <p:regular r:id="rId21"/>
    </p:embeddedFont>
    <p:embeddedFont>
      <p:font typeface="Mallige Bold" panose="020B0604020202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9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10" Type="http://schemas.openxmlformats.org/officeDocument/2006/relationships/image" Target="../media/image34.jpeg"/><Relationship Id="rId4" Type="http://schemas.openxmlformats.org/officeDocument/2006/relationships/image" Target="../media/image2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37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6.jpeg"/><Relationship Id="rId5" Type="http://schemas.openxmlformats.org/officeDocument/2006/relationships/image" Target="../media/image24.svg"/><Relationship Id="rId10" Type="http://schemas.openxmlformats.org/officeDocument/2006/relationships/image" Target="../media/image35.jpeg"/><Relationship Id="rId4" Type="http://schemas.openxmlformats.org/officeDocument/2006/relationships/image" Target="../media/image2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40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9.jpeg"/><Relationship Id="rId5" Type="http://schemas.openxmlformats.org/officeDocument/2006/relationships/image" Target="../media/image24.svg"/><Relationship Id="rId10" Type="http://schemas.openxmlformats.org/officeDocument/2006/relationships/image" Target="../media/image38.jpeg"/><Relationship Id="rId4" Type="http://schemas.openxmlformats.org/officeDocument/2006/relationships/image" Target="../media/image2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svg"/><Relationship Id="rId18" Type="http://schemas.openxmlformats.org/officeDocument/2006/relationships/image" Target="../media/image55.png"/><Relationship Id="rId3" Type="http://schemas.openxmlformats.org/officeDocument/2006/relationships/image" Target="../media/image42.svg"/><Relationship Id="rId21" Type="http://schemas.openxmlformats.org/officeDocument/2006/relationships/hyperlink" Target="http://www.linkedin.com/in/shubham-kumar-556a81303" TargetMode="External"/><Relationship Id="rId7" Type="http://schemas.openxmlformats.org/officeDocument/2006/relationships/image" Target="../media/image14.sv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41.png"/><Relationship Id="rId16" Type="http://schemas.openxmlformats.org/officeDocument/2006/relationships/image" Target="../media/image53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48.svg"/><Relationship Id="rId5" Type="http://schemas.openxmlformats.org/officeDocument/2006/relationships/image" Target="../media/image44.svg"/><Relationship Id="rId15" Type="http://schemas.openxmlformats.org/officeDocument/2006/relationships/image" Target="../media/image52.svg"/><Relationship Id="rId10" Type="http://schemas.openxmlformats.org/officeDocument/2006/relationships/image" Target="../media/image47.png"/><Relationship Id="rId19" Type="http://schemas.openxmlformats.org/officeDocument/2006/relationships/image" Target="../media/image7.png"/><Relationship Id="rId4" Type="http://schemas.openxmlformats.org/officeDocument/2006/relationships/image" Target="../media/image43.png"/><Relationship Id="rId9" Type="http://schemas.openxmlformats.org/officeDocument/2006/relationships/image" Target="../media/image46.svg"/><Relationship Id="rId14" Type="http://schemas.openxmlformats.org/officeDocument/2006/relationships/image" Target="../media/image51.png"/><Relationship Id="rId22" Type="http://schemas.openxmlformats.org/officeDocument/2006/relationships/hyperlink" Target="https://github.com/Shubhamd1234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10" Type="http://schemas.openxmlformats.org/officeDocument/2006/relationships/image" Target="../media/image27.jpeg"/><Relationship Id="rId4" Type="http://schemas.openxmlformats.org/officeDocument/2006/relationships/image" Target="../media/image2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10" Type="http://schemas.openxmlformats.org/officeDocument/2006/relationships/image" Target="../media/image29.jpeg"/><Relationship Id="rId4" Type="http://schemas.openxmlformats.org/officeDocument/2006/relationships/image" Target="../media/image2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10" Type="http://schemas.openxmlformats.org/officeDocument/2006/relationships/image" Target="../media/image30.jpeg"/><Relationship Id="rId4" Type="http://schemas.openxmlformats.org/officeDocument/2006/relationships/image" Target="../media/image2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2.jpeg"/><Relationship Id="rId5" Type="http://schemas.openxmlformats.org/officeDocument/2006/relationships/image" Target="../media/image24.svg"/><Relationship Id="rId10" Type="http://schemas.openxmlformats.org/officeDocument/2006/relationships/image" Target="../media/image31.jpeg"/><Relationship Id="rId4" Type="http://schemas.openxmlformats.org/officeDocument/2006/relationships/image" Target="../media/image2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10" Type="http://schemas.openxmlformats.org/officeDocument/2006/relationships/image" Target="../media/image33.jpeg"/><Relationship Id="rId4" Type="http://schemas.openxmlformats.org/officeDocument/2006/relationships/image" Target="../media/image2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605308" y="4074117"/>
            <a:ext cx="6342900" cy="6448420"/>
          </a:xfrm>
          <a:custGeom>
            <a:avLst/>
            <a:gdLst/>
            <a:ahLst/>
            <a:cxnLst/>
            <a:rect l="l" t="t" r="r" b="b"/>
            <a:pathLst>
              <a:path w="6342900" h="6448420">
                <a:moveTo>
                  <a:pt x="6342901" y="0"/>
                </a:moveTo>
                <a:lnTo>
                  <a:pt x="0" y="0"/>
                </a:lnTo>
                <a:lnTo>
                  <a:pt x="0" y="6448420"/>
                </a:lnTo>
                <a:lnTo>
                  <a:pt x="6342901" y="6448420"/>
                </a:lnTo>
                <a:lnTo>
                  <a:pt x="6342901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725274" y="1028700"/>
            <a:ext cx="15513391" cy="10182426"/>
          </a:xfrm>
          <a:custGeom>
            <a:avLst/>
            <a:gdLst/>
            <a:ahLst/>
            <a:cxnLst/>
            <a:rect l="l" t="t" r="r" b="b"/>
            <a:pathLst>
              <a:path w="15513391" h="10182426">
                <a:moveTo>
                  <a:pt x="0" y="0"/>
                </a:moveTo>
                <a:lnTo>
                  <a:pt x="15513391" y="0"/>
                </a:lnTo>
                <a:lnTo>
                  <a:pt x="15513391" y="10182426"/>
                </a:lnTo>
                <a:lnTo>
                  <a:pt x="0" y="101824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97400" y="6119913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68630" y="1028700"/>
            <a:ext cx="2422346" cy="1611961"/>
          </a:xfrm>
          <a:custGeom>
            <a:avLst/>
            <a:gdLst/>
            <a:ahLst/>
            <a:cxnLst/>
            <a:rect l="l" t="t" r="r" b="b"/>
            <a:pathLst>
              <a:path w="2422346" h="1611961">
                <a:moveTo>
                  <a:pt x="0" y="0"/>
                </a:moveTo>
                <a:lnTo>
                  <a:pt x="2422346" y="0"/>
                </a:lnTo>
                <a:lnTo>
                  <a:pt x="2422346" y="1611961"/>
                </a:lnTo>
                <a:lnTo>
                  <a:pt x="0" y="161196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367666" y="8723319"/>
            <a:ext cx="1783268" cy="1069961"/>
          </a:xfrm>
          <a:custGeom>
            <a:avLst/>
            <a:gdLst/>
            <a:ahLst/>
            <a:cxnLst/>
            <a:rect l="l" t="t" r="r" b="b"/>
            <a:pathLst>
              <a:path w="1783268" h="1069961">
                <a:moveTo>
                  <a:pt x="0" y="0"/>
                </a:moveTo>
                <a:lnTo>
                  <a:pt x="1783268" y="0"/>
                </a:lnTo>
                <a:lnTo>
                  <a:pt x="1783268" y="1069962"/>
                </a:lnTo>
                <a:lnTo>
                  <a:pt x="0" y="106996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120896" y="3930025"/>
            <a:ext cx="12138404" cy="6046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8000" b="1" i="0" cap="all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Medical Insurance Price Prediction Model USING</a:t>
            </a:r>
            <a:endParaRPr lang="en-US" sz="8000" cap="all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algn="ctr"/>
            <a:r>
              <a:rPr lang="en-US" sz="8000" b="1" i="0" cap="all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aws</a:t>
            </a:r>
            <a:r>
              <a:rPr lang="en-US" sz="8000" b="1" i="0" cap="all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8000" b="1" i="0" cap="all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sagemaker</a:t>
            </a:r>
            <a:endParaRPr lang="en-US" sz="8000" cap="all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algn="ctr">
              <a:lnSpc>
                <a:spcPts val="8475"/>
              </a:lnSpc>
            </a:pPr>
            <a:endParaRPr lang="en-US" sz="7920" b="1" dirty="0">
              <a:solidFill>
                <a:srgbClr val="000000"/>
              </a:solidFill>
              <a:latin typeface="Mallige Bold"/>
              <a:ea typeface="Mallige Bold"/>
              <a:cs typeface="Mallige Bold"/>
              <a:sym typeface="Mallige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183503" y="-2775473"/>
            <a:ext cx="4104497" cy="4514947"/>
          </a:xfrm>
          <a:custGeom>
            <a:avLst/>
            <a:gdLst/>
            <a:ahLst/>
            <a:cxnLst/>
            <a:rect l="l" t="t" r="r" b="b"/>
            <a:pathLst>
              <a:path w="4104497" h="4514947">
                <a:moveTo>
                  <a:pt x="0" y="0"/>
                </a:moveTo>
                <a:lnTo>
                  <a:pt x="4104497" y="0"/>
                </a:lnTo>
                <a:lnTo>
                  <a:pt x="4104497" y="4514947"/>
                </a:lnTo>
                <a:lnTo>
                  <a:pt x="0" y="4514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13143" y="8496008"/>
            <a:ext cx="3445217" cy="3581983"/>
          </a:xfrm>
          <a:custGeom>
            <a:avLst/>
            <a:gdLst/>
            <a:ahLst/>
            <a:cxnLst/>
            <a:rect l="l" t="t" r="r" b="b"/>
            <a:pathLst>
              <a:path w="3445217" h="3581983">
                <a:moveTo>
                  <a:pt x="0" y="0"/>
                </a:moveTo>
                <a:lnTo>
                  <a:pt x="3445217" y="0"/>
                </a:lnTo>
                <a:lnTo>
                  <a:pt x="3445217" y="3581984"/>
                </a:lnTo>
                <a:lnTo>
                  <a:pt x="0" y="35819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2621526" y="8620101"/>
            <a:ext cx="7300452" cy="4114800"/>
          </a:xfrm>
          <a:custGeom>
            <a:avLst/>
            <a:gdLst/>
            <a:ahLst/>
            <a:cxnLst/>
            <a:rect l="l" t="t" r="r" b="b"/>
            <a:pathLst>
              <a:path w="7300452" h="4114800">
                <a:moveTo>
                  <a:pt x="0" y="0"/>
                </a:moveTo>
                <a:lnTo>
                  <a:pt x="7300452" y="0"/>
                </a:lnTo>
                <a:lnTo>
                  <a:pt x="73004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03407" y="6854386"/>
            <a:ext cx="2221572" cy="1641623"/>
          </a:xfrm>
          <a:custGeom>
            <a:avLst/>
            <a:gdLst/>
            <a:ahLst/>
            <a:cxnLst/>
            <a:rect l="l" t="t" r="r" b="b"/>
            <a:pathLst>
              <a:path w="2221572" h="1641623">
                <a:moveTo>
                  <a:pt x="0" y="0"/>
                </a:moveTo>
                <a:lnTo>
                  <a:pt x="2221572" y="0"/>
                </a:lnTo>
                <a:lnTo>
                  <a:pt x="2221572" y="1641622"/>
                </a:lnTo>
                <a:lnTo>
                  <a:pt x="0" y="164162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440" r="-6603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370174" y="1028700"/>
            <a:ext cx="2297047" cy="1156754"/>
          </a:xfrm>
          <a:custGeom>
            <a:avLst/>
            <a:gdLst/>
            <a:ahLst/>
            <a:cxnLst/>
            <a:rect l="l" t="t" r="r" b="b"/>
            <a:pathLst>
              <a:path w="2297047" h="1156754">
                <a:moveTo>
                  <a:pt x="0" y="0"/>
                </a:moveTo>
                <a:lnTo>
                  <a:pt x="2297046" y="0"/>
                </a:lnTo>
                <a:lnTo>
                  <a:pt x="2297046" y="1156754"/>
                </a:lnTo>
                <a:lnTo>
                  <a:pt x="0" y="115675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9573" b="-9573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03407" y="2437455"/>
            <a:ext cx="16605975" cy="4047179"/>
          </a:xfrm>
          <a:custGeom>
            <a:avLst/>
            <a:gdLst/>
            <a:ahLst/>
            <a:cxnLst/>
            <a:rect l="l" t="t" r="r" b="b"/>
            <a:pathLst>
              <a:path w="16605975" h="4047179">
                <a:moveTo>
                  <a:pt x="0" y="0"/>
                </a:moveTo>
                <a:lnTo>
                  <a:pt x="16605975" y="0"/>
                </a:lnTo>
                <a:lnTo>
                  <a:pt x="16605975" y="4047179"/>
                </a:lnTo>
                <a:lnTo>
                  <a:pt x="0" y="404717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3258" r="-3258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6235752" y="9775506"/>
            <a:ext cx="14977088" cy="3988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777"/>
              </a:lnSpc>
            </a:pPr>
            <a:r>
              <a:rPr lang="en-US" sz="12723" b="1" spc="623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Welcome to the </a:t>
            </a:r>
          </a:p>
          <a:p>
            <a:pPr algn="ctr">
              <a:lnSpc>
                <a:spcPts val="15777"/>
              </a:lnSpc>
            </a:pPr>
            <a:r>
              <a:rPr lang="en-US" sz="12723" b="1" spc="623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3188" y="1179193"/>
            <a:ext cx="3663057" cy="1006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35"/>
              </a:lnSpc>
            </a:pPr>
            <a:r>
              <a:rPr lang="en-US" sz="5882" b="1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Step-8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9488" y="280067"/>
            <a:ext cx="22134801" cy="101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81"/>
              </a:lnSpc>
            </a:pPr>
            <a:r>
              <a:rPr lang="en-US" sz="344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MEDICAL INSURANCE PRICE PREDICTION MODEL USING </a:t>
            </a:r>
            <a:r>
              <a:rPr lang="en-US" sz="344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AWS SAGEMAKER</a:t>
            </a:r>
          </a:p>
          <a:p>
            <a:pPr algn="ctr">
              <a:lnSpc>
                <a:spcPts val="4216"/>
              </a:lnSpc>
              <a:spcBef>
                <a:spcPct val="0"/>
              </a:spcBef>
            </a:pPr>
            <a:endParaRPr lang="en-US" sz="3440" b="1" u="sng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183503" y="-2775473"/>
            <a:ext cx="4104497" cy="4514947"/>
          </a:xfrm>
          <a:custGeom>
            <a:avLst/>
            <a:gdLst/>
            <a:ahLst/>
            <a:cxnLst/>
            <a:rect l="l" t="t" r="r" b="b"/>
            <a:pathLst>
              <a:path w="4104497" h="4514947">
                <a:moveTo>
                  <a:pt x="0" y="0"/>
                </a:moveTo>
                <a:lnTo>
                  <a:pt x="4104497" y="0"/>
                </a:lnTo>
                <a:lnTo>
                  <a:pt x="4104497" y="4514947"/>
                </a:lnTo>
                <a:lnTo>
                  <a:pt x="0" y="4514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13143" y="8496008"/>
            <a:ext cx="3445217" cy="3581983"/>
          </a:xfrm>
          <a:custGeom>
            <a:avLst/>
            <a:gdLst/>
            <a:ahLst/>
            <a:cxnLst/>
            <a:rect l="l" t="t" r="r" b="b"/>
            <a:pathLst>
              <a:path w="3445217" h="3581983">
                <a:moveTo>
                  <a:pt x="0" y="0"/>
                </a:moveTo>
                <a:lnTo>
                  <a:pt x="3445217" y="0"/>
                </a:lnTo>
                <a:lnTo>
                  <a:pt x="3445217" y="3581984"/>
                </a:lnTo>
                <a:lnTo>
                  <a:pt x="0" y="35819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513143" y="-76232"/>
            <a:ext cx="3774857" cy="1940205"/>
          </a:xfrm>
          <a:custGeom>
            <a:avLst/>
            <a:gdLst/>
            <a:ahLst/>
            <a:cxnLst/>
            <a:rect l="l" t="t" r="r" b="b"/>
            <a:pathLst>
              <a:path w="7300452" h="4114800">
                <a:moveTo>
                  <a:pt x="0" y="0"/>
                </a:moveTo>
                <a:lnTo>
                  <a:pt x="7300452" y="0"/>
                </a:lnTo>
                <a:lnTo>
                  <a:pt x="73004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973483" y="1050327"/>
            <a:ext cx="1262269" cy="603178"/>
          </a:xfrm>
          <a:custGeom>
            <a:avLst/>
            <a:gdLst/>
            <a:ahLst/>
            <a:cxnLst/>
            <a:rect l="l" t="t" r="r" b="b"/>
            <a:pathLst>
              <a:path w="1262269" h="603178">
                <a:moveTo>
                  <a:pt x="0" y="0"/>
                </a:moveTo>
                <a:lnTo>
                  <a:pt x="1262269" y="0"/>
                </a:lnTo>
                <a:lnTo>
                  <a:pt x="1262269" y="603178"/>
                </a:lnTo>
                <a:lnTo>
                  <a:pt x="0" y="60317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9301" b="-29958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374649" y="7259656"/>
            <a:ext cx="2229968" cy="1122975"/>
          </a:xfrm>
          <a:custGeom>
            <a:avLst/>
            <a:gdLst/>
            <a:ahLst/>
            <a:cxnLst/>
            <a:rect l="l" t="t" r="r" b="b"/>
            <a:pathLst>
              <a:path w="2229968" h="1122975">
                <a:moveTo>
                  <a:pt x="0" y="0"/>
                </a:moveTo>
                <a:lnTo>
                  <a:pt x="2229968" y="0"/>
                </a:lnTo>
                <a:lnTo>
                  <a:pt x="2229968" y="1122975"/>
                </a:lnTo>
                <a:lnTo>
                  <a:pt x="0" y="112297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9573" b="-9573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94793" y="1920662"/>
            <a:ext cx="8768266" cy="4578834"/>
          </a:xfrm>
          <a:custGeom>
            <a:avLst/>
            <a:gdLst/>
            <a:ahLst/>
            <a:cxnLst/>
            <a:rect l="l" t="t" r="r" b="b"/>
            <a:pathLst>
              <a:path w="8768266" h="4578834">
                <a:moveTo>
                  <a:pt x="0" y="0"/>
                </a:moveTo>
                <a:lnTo>
                  <a:pt x="8768266" y="0"/>
                </a:lnTo>
                <a:lnTo>
                  <a:pt x="8768266" y="4578834"/>
                </a:lnTo>
                <a:lnTo>
                  <a:pt x="0" y="457883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365623" y="1920662"/>
            <a:ext cx="8592737" cy="4578834"/>
          </a:xfrm>
          <a:custGeom>
            <a:avLst/>
            <a:gdLst/>
            <a:ahLst/>
            <a:cxnLst/>
            <a:rect l="l" t="t" r="r" b="b"/>
            <a:pathLst>
              <a:path w="8592737" h="4578834">
                <a:moveTo>
                  <a:pt x="0" y="0"/>
                </a:moveTo>
                <a:lnTo>
                  <a:pt x="8592737" y="0"/>
                </a:lnTo>
                <a:lnTo>
                  <a:pt x="8592737" y="4578834"/>
                </a:lnTo>
                <a:lnTo>
                  <a:pt x="0" y="457883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3521" t="-1163" r="-65244" b="-679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94793" y="6709046"/>
            <a:ext cx="12619517" cy="2711512"/>
          </a:xfrm>
          <a:custGeom>
            <a:avLst/>
            <a:gdLst/>
            <a:ahLst/>
            <a:cxnLst/>
            <a:rect l="l" t="t" r="r" b="b"/>
            <a:pathLst>
              <a:path w="12619517" h="2711512">
                <a:moveTo>
                  <a:pt x="0" y="0"/>
                </a:moveTo>
                <a:lnTo>
                  <a:pt x="12619517" y="0"/>
                </a:lnTo>
                <a:lnTo>
                  <a:pt x="12619517" y="2711512"/>
                </a:lnTo>
                <a:lnTo>
                  <a:pt x="0" y="271151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5795" r="-5795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6235752" y="9775506"/>
            <a:ext cx="14977088" cy="3988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777"/>
              </a:lnSpc>
            </a:pPr>
            <a:r>
              <a:rPr lang="en-US" sz="12723" b="1" spc="623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Welcome to the </a:t>
            </a:r>
          </a:p>
          <a:p>
            <a:pPr algn="ctr">
              <a:lnSpc>
                <a:spcPts val="15777"/>
              </a:lnSpc>
            </a:pPr>
            <a:r>
              <a:rPr lang="en-US" sz="12723" b="1" spc="623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288046" y="791635"/>
            <a:ext cx="3663057" cy="1006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35"/>
              </a:lnSpc>
            </a:pPr>
            <a:r>
              <a:rPr lang="en-US" sz="5882" b="1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Step-9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79488" y="280067"/>
            <a:ext cx="22134801" cy="101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81"/>
              </a:lnSpc>
            </a:pPr>
            <a:r>
              <a:rPr lang="en-US" sz="344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MEDICAL INSURANCE PRICE PREDICTION MODEL USING </a:t>
            </a:r>
            <a:r>
              <a:rPr lang="en-US" sz="344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AWS SAGEMAKER</a:t>
            </a:r>
          </a:p>
          <a:p>
            <a:pPr algn="ctr">
              <a:lnSpc>
                <a:spcPts val="4216"/>
              </a:lnSpc>
              <a:spcBef>
                <a:spcPct val="0"/>
              </a:spcBef>
            </a:pPr>
            <a:endParaRPr lang="en-US" sz="3440" b="1" u="sng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183503" y="-2775473"/>
            <a:ext cx="4104497" cy="4514947"/>
          </a:xfrm>
          <a:custGeom>
            <a:avLst/>
            <a:gdLst/>
            <a:ahLst/>
            <a:cxnLst/>
            <a:rect l="l" t="t" r="r" b="b"/>
            <a:pathLst>
              <a:path w="4104497" h="4514947">
                <a:moveTo>
                  <a:pt x="0" y="0"/>
                </a:moveTo>
                <a:lnTo>
                  <a:pt x="4104497" y="0"/>
                </a:lnTo>
                <a:lnTo>
                  <a:pt x="4104497" y="4514947"/>
                </a:lnTo>
                <a:lnTo>
                  <a:pt x="0" y="4514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13143" y="8496008"/>
            <a:ext cx="3445217" cy="3581983"/>
          </a:xfrm>
          <a:custGeom>
            <a:avLst/>
            <a:gdLst/>
            <a:ahLst/>
            <a:cxnLst/>
            <a:rect l="l" t="t" r="r" b="b"/>
            <a:pathLst>
              <a:path w="3445217" h="3581983">
                <a:moveTo>
                  <a:pt x="0" y="0"/>
                </a:moveTo>
                <a:lnTo>
                  <a:pt x="3445217" y="0"/>
                </a:lnTo>
                <a:lnTo>
                  <a:pt x="3445217" y="3581984"/>
                </a:lnTo>
                <a:lnTo>
                  <a:pt x="0" y="35819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876468" y="8758"/>
            <a:ext cx="2411532" cy="1470076"/>
          </a:xfrm>
          <a:custGeom>
            <a:avLst/>
            <a:gdLst/>
            <a:ahLst/>
            <a:cxnLst/>
            <a:rect l="l" t="t" r="r" b="b"/>
            <a:pathLst>
              <a:path w="7300452" h="4114800">
                <a:moveTo>
                  <a:pt x="0" y="0"/>
                </a:moveTo>
                <a:lnTo>
                  <a:pt x="7300452" y="0"/>
                </a:lnTo>
                <a:lnTo>
                  <a:pt x="73004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388127" y="1731756"/>
            <a:ext cx="1694107" cy="809533"/>
          </a:xfrm>
          <a:custGeom>
            <a:avLst/>
            <a:gdLst/>
            <a:ahLst/>
            <a:cxnLst/>
            <a:rect l="l" t="t" r="r" b="b"/>
            <a:pathLst>
              <a:path w="1694107" h="809533">
                <a:moveTo>
                  <a:pt x="0" y="0"/>
                </a:moveTo>
                <a:lnTo>
                  <a:pt x="1694107" y="0"/>
                </a:lnTo>
                <a:lnTo>
                  <a:pt x="1694107" y="809533"/>
                </a:lnTo>
                <a:lnTo>
                  <a:pt x="0" y="80953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9301" b="-29958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374649" y="7259656"/>
            <a:ext cx="2229968" cy="1122975"/>
          </a:xfrm>
          <a:custGeom>
            <a:avLst/>
            <a:gdLst/>
            <a:ahLst/>
            <a:cxnLst/>
            <a:rect l="l" t="t" r="r" b="b"/>
            <a:pathLst>
              <a:path w="2229968" h="1122975">
                <a:moveTo>
                  <a:pt x="0" y="0"/>
                </a:moveTo>
                <a:lnTo>
                  <a:pt x="2229968" y="0"/>
                </a:lnTo>
                <a:lnTo>
                  <a:pt x="2229968" y="1122975"/>
                </a:lnTo>
                <a:lnTo>
                  <a:pt x="0" y="112297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9573" b="-9573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6484" y="2245556"/>
            <a:ext cx="10990396" cy="6038401"/>
          </a:xfrm>
          <a:custGeom>
            <a:avLst/>
            <a:gdLst/>
            <a:ahLst/>
            <a:cxnLst/>
            <a:rect l="l" t="t" r="r" b="b"/>
            <a:pathLst>
              <a:path w="10990396" h="6038401">
                <a:moveTo>
                  <a:pt x="0" y="0"/>
                </a:moveTo>
                <a:lnTo>
                  <a:pt x="10990395" y="0"/>
                </a:lnTo>
                <a:lnTo>
                  <a:pt x="10990395" y="6038401"/>
                </a:lnTo>
                <a:lnTo>
                  <a:pt x="0" y="603840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333157" y="3517132"/>
            <a:ext cx="6625202" cy="2823146"/>
          </a:xfrm>
          <a:custGeom>
            <a:avLst/>
            <a:gdLst/>
            <a:ahLst/>
            <a:cxnLst/>
            <a:rect l="l" t="t" r="r" b="b"/>
            <a:pathLst>
              <a:path w="6625202" h="2823146">
                <a:moveTo>
                  <a:pt x="0" y="0"/>
                </a:moveTo>
                <a:lnTo>
                  <a:pt x="6625203" y="0"/>
                </a:lnTo>
                <a:lnTo>
                  <a:pt x="6625203" y="2823145"/>
                </a:lnTo>
                <a:lnTo>
                  <a:pt x="0" y="282314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17366" t="-143" r="-8527" b="-143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26484" y="8649331"/>
            <a:ext cx="13148166" cy="1398040"/>
          </a:xfrm>
          <a:custGeom>
            <a:avLst/>
            <a:gdLst/>
            <a:ahLst/>
            <a:cxnLst/>
            <a:rect l="l" t="t" r="r" b="b"/>
            <a:pathLst>
              <a:path w="13148166" h="1398040">
                <a:moveTo>
                  <a:pt x="0" y="0"/>
                </a:moveTo>
                <a:lnTo>
                  <a:pt x="13148165" y="0"/>
                </a:lnTo>
                <a:lnTo>
                  <a:pt x="13148165" y="1398040"/>
                </a:lnTo>
                <a:lnTo>
                  <a:pt x="0" y="139804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b="-5355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6235752" y="9775506"/>
            <a:ext cx="14977088" cy="3988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777"/>
              </a:lnSpc>
            </a:pPr>
            <a:r>
              <a:rPr lang="en-US" sz="12723" b="1" spc="623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Welcome to the </a:t>
            </a:r>
          </a:p>
          <a:p>
            <a:pPr algn="ctr">
              <a:lnSpc>
                <a:spcPts val="15777"/>
              </a:lnSpc>
            </a:pPr>
            <a:r>
              <a:rPr lang="en-US" sz="12723" b="1" spc="623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0" y="914400"/>
            <a:ext cx="3663057" cy="1006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35"/>
              </a:lnSpc>
            </a:pPr>
            <a:r>
              <a:rPr lang="en-US" sz="5882" b="1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Step-10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79488" y="280067"/>
            <a:ext cx="22134801" cy="101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81"/>
              </a:lnSpc>
            </a:pPr>
            <a:r>
              <a:rPr lang="en-US" sz="344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MEDICAL INSURANCE PRICE PREDICTION MODEL USING </a:t>
            </a:r>
            <a:r>
              <a:rPr lang="en-US" sz="3440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aws sagemaker</a:t>
            </a:r>
          </a:p>
          <a:p>
            <a:pPr algn="ctr">
              <a:lnSpc>
                <a:spcPts val="4216"/>
              </a:lnSpc>
              <a:spcBef>
                <a:spcPct val="0"/>
              </a:spcBef>
            </a:pPr>
            <a:endParaRPr lang="en-US" sz="3440" b="1" u="sng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183503" y="-2775473"/>
            <a:ext cx="4104497" cy="4514947"/>
          </a:xfrm>
          <a:custGeom>
            <a:avLst/>
            <a:gdLst/>
            <a:ahLst/>
            <a:cxnLst/>
            <a:rect l="l" t="t" r="r" b="b"/>
            <a:pathLst>
              <a:path w="4104497" h="4514947">
                <a:moveTo>
                  <a:pt x="0" y="0"/>
                </a:moveTo>
                <a:lnTo>
                  <a:pt x="4104497" y="0"/>
                </a:lnTo>
                <a:lnTo>
                  <a:pt x="4104497" y="4514947"/>
                </a:lnTo>
                <a:lnTo>
                  <a:pt x="0" y="4514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13143" y="8496008"/>
            <a:ext cx="3445217" cy="3581983"/>
          </a:xfrm>
          <a:custGeom>
            <a:avLst/>
            <a:gdLst/>
            <a:ahLst/>
            <a:cxnLst/>
            <a:rect l="l" t="t" r="r" b="b"/>
            <a:pathLst>
              <a:path w="3445217" h="3581983">
                <a:moveTo>
                  <a:pt x="0" y="0"/>
                </a:moveTo>
                <a:lnTo>
                  <a:pt x="3445217" y="0"/>
                </a:lnTo>
                <a:lnTo>
                  <a:pt x="3445217" y="3581984"/>
                </a:lnTo>
                <a:lnTo>
                  <a:pt x="0" y="35819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413057" y="8476822"/>
            <a:ext cx="6324600" cy="3086100"/>
          </a:xfrm>
          <a:custGeom>
            <a:avLst/>
            <a:gdLst/>
            <a:ahLst/>
            <a:cxnLst/>
            <a:rect l="l" t="t" r="r" b="b"/>
            <a:pathLst>
              <a:path w="7300452" h="4114800">
                <a:moveTo>
                  <a:pt x="0" y="0"/>
                </a:moveTo>
                <a:lnTo>
                  <a:pt x="7300452" y="0"/>
                </a:lnTo>
                <a:lnTo>
                  <a:pt x="73004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69734" y="456829"/>
            <a:ext cx="2098857" cy="1298974"/>
          </a:xfrm>
          <a:custGeom>
            <a:avLst/>
            <a:gdLst/>
            <a:ahLst/>
            <a:cxnLst/>
            <a:rect l="l" t="t" r="r" b="b"/>
            <a:pathLst>
              <a:path w="2351040" h="1358474">
                <a:moveTo>
                  <a:pt x="0" y="0"/>
                </a:moveTo>
                <a:lnTo>
                  <a:pt x="2351040" y="0"/>
                </a:lnTo>
                <a:lnTo>
                  <a:pt x="2351040" y="1358474"/>
                </a:lnTo>
                <a:lnTo>
                  <a:pt x="0" y="135847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0040" r="-589" b="-27409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58848" y="1810178"/>
            <a:ext cx="16457552" cy="67526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32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Performance or Accuracy of Model is Low Due to:</a:t>
            </a:r>
          </a:p>
          <a:p>
            <a:pPr>
              <a:lnSpc>
                <a:spcPct val="150000"/>
              </a:lnSpc>
            </a:pPr>
            <a:r>
              <a:rPr lang="en-US" sz="3600" b="1" i="0" dirty="0">
                <a:solidFill>
                  <a:srgbClr val="000000"/>
                </a:solidFill>
                <a:effectLst/>
              </a:rPr>
              <a:t>1. Non Linear Data: </a:t>
            </a:r>
            <a:r>
              <a:rPr lang="en-US" sz="3600" b="0" i="0" dirty="0">
                <a:solidFill>
                  <a:srgbClr val="000000"/>
                </a:solidFill>
                <a:effectLst/>
              </a:rPr>
              <a:t>The features (age, BMI, etc.) exhibit non linear relationships with the target (insurance price), making it challenging for the linear model to capture all patterns.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b="1" i="0" dirty="0">
                <a:solidFill>
                  <a:srgbClr val="000000"/>
                </a:solidFill>
                <a:effectLst/>
              </a:rPr>
              <a:t>2. Sensitivity to Outliers:</a:t>
            </a:r>
            <a:r>
              <a:rPr lang="en-US" sz="3600" b="0" i="0" dirty="0">
                <a:solidFill>
                  <a:srgbClr val="000000"/>
                </a:solidFill>
                <a:effectLst/>
              </a:rPr>
              <a:t> Linear regression is sensitive to outliers, and the dataset includes critical outliers that significantly impact prices. Removing them would reduce the model’s ability to predict real world cases.</a:t>
            </a:r>
            <a:endParaRPr lang="en-US" sz="3600" dirty="0"/>
          </a:p>
          <a:p>
            <a:pPr algn="ctr">
              <a:lnSpc>
                <a:spcPts val="5976"/>
              </a:lnSpc>
            </a:pPr>
            <a:endParaRPr lang="en-US" sz="3338" dirty="0">
              <a:solidFill>
                <a:srgbClr val="000000"/>
              </a:solidFill>
              <a:latin typeface="Mallige"/>
              <a:ea typeface="Mallige"/>
              <a:cs typeface="Mallige"/>
              <a:sym typeface="Mallige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7750457" y="8271611"/>
            <a:ext cx="3163514" cy="1898108"/>
          </a:xfrm>
          <a:custGeom>
            <a:avLst/>
            <a:gdLst/>
            <a:ahLst/>
            <a:cxnLst/>
            <a:rect l="l" t="t" r="r" b="b"/>
            <a:pathLst>
              <a:path w="3163514" h="1898108">
                <a:moveTo>
                  <a:pt x="0" y="0"/>
                </a:moveTo>
                <a:lnTo>
                  <a:pt x="3163514" y="0"/>
                </a:lnTo>
                <a:lnTo>
                  <a:pt x="3163514" y="1898108"/>
                </a:lnTo>
                <a:lnTo>
                  <a:pt x="0" y="189810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207017" y="-698674"/>
            <a:ext cx="12406161" cy="11684348"/>
          </a:xfrm>
          <a:custGeom>
            <a:avLst/>
            <a:gdLst/>
            <a:ahLst/>
            <a:cxnLst/>
            <a:rect l="l" t="t" r="r" b="b"/>
            <a:pathLst>
              <a:path w="12406161" h="11684348">
                <a:moveTo>
                  <a:pt x="0" y="0"/>
                </a:moveTo>
                <a:lnTo>
                  <a:pt x="12406161" y="0"/>
                </a:lnTo>
                <a:lnTo>
                  <a:pt x="12406161" y="11684348"/>
                </a:lnTo>
                <a:lnTo>
                  <a:pt x="0" y="11684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7960054" y="2199889"/>
            <a:ext cx="16084797" cy="11493319"/>
          </a:xfrm>
          <a:custGeom>
            <a:avLst/>
            <a:gdLst/>
            <a:ahLst/>
            <a:cxnLst/>
            <a:rect l="l" t="t" r="r" b="b"/>
            <a:pathLst>
              <a:path w="16084797" h="11493319">
                <a:moveTo>
                  <a:pt x="0" y="0"/>
                </a:moveTo>
                <a:lnTo>
                  <a:pt x="16084797" y="0"/>
                </a:lnTo>
                <a:lnTo>
                  <a:pt x="16084797" y="11493319"/>
                </a:lnTo>
                <a:lnTo>
                  <a:pt x="0" y="114933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26106" y="78704"/>
            <a:ext cx="1154647" cy="1154647"/>
          </a:xfrm>
          <a:custGeom>
            <a:avLst/>
            <a:gdLst/>
            <a:ahLst/>
            <a:cxnLst/>
            <a:rect l="l" t="t" r="r" b="b"/>
            <a:pathLst>
              <a:path w="1154647" h="1154647">
                <a:moveTo>
                  <a:pt x="0" y="0"/>
                </a:moveTo>
                <a:lnTo>
                  <a:pt x="1154647" y="0"/>
                </a:lnTo>
                <a:lnTo>
                  <a:pt x="1154647" y="1154646"/>
                </a:lnTo>
                <a:lnTo>
                  <a:pt x="0" y="11546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541706" y="8868610"/>
            <a:ext cx="5146107" cy="1364031"/>
          </a:xfrm>
          <a:custGeom>
            <a:avLst/>
            <a:gdLst/>
            <a:ahLst/>
            <a:cxnLst/>
            <a:rect l="l" t="t" r="r" b="b"/>
            <a:pathLst>
              <a:path w="6305825" h="3141447">
                <a:moveTo>
                  <a:pt x="0" y="0"/>
                </a:moveTo>
                <a:lnTo>
                  <a:pt x="6305825" y="0"/>
                </a:lnTo>
                <a:lnTo>
                  <a:pt x="6305825" y="3141448"/>
                </a:lnTo>
                <a:lnTo>
                  <a:pt x="0" y="31414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054147" y="1168553"/>
            <a:ext cx="1367406" cy="1949597"/>
          </a:xfrm>
          <a:custGeom>
            <a:avLst/>
            <a:gdLst/>
            <a:ahLst/>
            <a:cxnLst/>
            <a:rect l="l" t="t" r="r" b="b"/>
            <a:pathLst>
              <a:path w="2137485" h="2110281">
                <a:moveTo>
                  <a:pt x="0" y="0"/>
                </a:moveTo>
                <a:lnTo>
                  <a:pt x="2137485" y="0"/>
                </a:lnTo>
                <a:lnTo>
                  <a:pt x="2137485" y="2110281"/>
                </a:lnTo>
                <a:lnTo>
                  <a:pt x="0" y="211028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015170" y="-19802"/>
            <a:ext cx="2272830" cy="1000274"/>
          </a:xfrm>
          <a:custGeom>
            <a:avLst/>
            <a:gdLst/>
            <a:ahLst/>
            <a:cxnLst/>
            <a:rect l="l" t="t" r="r" b="b"/>
            <a:pathLst>
              <a:path w="3445903" h="3708898">
                <a:moveTo>
                  <a:pt x="0" y="0"/>
                </a:moveTo>
                <a:lnTo>
                  <a:pt x="3445903" y="0"/>
                </a:lnTo>
                <a:lnTo>
                  <a:pt x="3445903" y="3708898"/>
                </a:lnTo>
                <a:lnTo>
                  <a:pt x="0" y="370889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620" y="9536363"/>
            <a:ext cx="1897380" cy="638243"/>
          </a:xfrm>
          <a:custGeom>
            <a:avLst/>
            <a:gdLst/>
            <a:ahLst/>
            <a:cxnLst/>
            <a:rect l="l" t="t" r="r" b="b"/>
            <a:pathLst>
              <a:path w="3583617" h="4114800">
                <a:moveTo>
                  <a:pt x="0" y="0"/>
                </a:moveTo>
                <a:lnTo>
                  <a:pt x="3583617" y="0"/>
                </a:lnTo>
                <a:lnTo>
                  <a:pt x="35836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095348" y="7419919"/>
            <a:ext cx="399861" cy="547439"/>
          </a:xfrm>
          <a:custGeom>
            <a:avLst/>
            <a:gdLst/>
            <a:ahLst/>
            <a:cxnLst/>
            <a:rect l="l" t="t" r="r" b="b"/>
            <a:pathLst>
              <a:path w="399861" h="547439">
                <a:moveTo>
                  <a:pt x="0" y="0"/>
                </a:moveTo>
                <a:lnTo>
                  <a:pt x="399861" y="0"/>
                </a:lnTo>
                <a:lnTo>
                  <a:pt x="399861" y="547439"/>
                </a:lnTo>
                <a:lnTo>
                  <a:pt x="0" y="547439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71695" r="-71695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022900" y="6622830"/>
            <a:ext cx="472309" cy="583129"/>
          </a:xfrm>
          <a:custGeom>
            <a:avLst/>
            <a:gdLst/>
            <a:ahLst/>
            <a:cxnLst/>
            <a:rect l="l" t="t" r="r" b="b"/>
            <a:pathLst>
              <a:path w="578775" h="578775">
                <a:moveTo>
                  <a:pt x="0" y="0"/>
                </a:moveTo>
                <a:lnTo>
                  <a:pt x="578775" y="0"/>
                </a:lnTo>
                <a:lnTo>
                  <a:pt x="578775" y="578775"/>
                </a:lnTo>
                <a:lnTo>
                  <a:pt x="0" y="578775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022900" y="5910700"/>
            <a:ext cx="472309" cy="418686"/>
          </a:xfrm>
          <a:custGeom>
            <a:avLst/>
            <a:gdLst/>
            <a:ahLst/>
            <a:cxnLst/>
            <a:rect l="l" t="t" r="r" b="b"/>
            <a:pathLst>
              <a:path w="472309" h="472309">
                <a:moveTo>
                  <a:pt x="0" y="0"/>
                </a:moveTo>
                <a:lnTo>
                  <a:pt x="472309" y="0"/>
                </a:lnTo>
                <a:lnTo>
                  <a:pt x="472309" y="472309"/>
                </a:lnTo>
                <a:lnTo>
                  <a:pt x="0" y="472309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18470" y="1233351"/>
            <a:ext cx="2596330" cy="1741187"/>
          </a:xfrm>
          <a:custGeom>
            <a:avLst/>
            <a:gdLst/>
            <a:ahLst/>
            <a:cxnLst/>
            <a:rect l="l" t="t" r="r" b="b"/>
            <a:pathLst>
              <a:path w="1985485" h="1321250">
                <a:moveTo>
                  <a:pt x="0" y="0"/>
                </a:moveTo>
                <a:lnTo>
                  <a:pt x="1985485" y="0"/>
                </a:lnTo>
                <a:lnTo>
                  <a:pt x="1985485" y="1321250"/>
                </a:lnTo>
                <a:lnTo>
                  <a:pt x="0" y="1321250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3360900" y="1223958"/>
            <a:ext cx="3093659" cy="1894192"/>
          </a:xfrm>
          <a:custGeom>
            <a:avLst/>
            <a:gdLst/>
            <a:ahLst/>
            <a:cxnLst/>
            <a:rect l="l" t="t" r="r" b="b"/>
            <a:pathLst>
              <a:path w="2993137" h="1795882">
                <a:moveTo>
                  <a:pt x="0" y="0"/>
                </a:moveTo>
                <a:lnTo>
                  <a:pt x="2993138" y="0"/>
                </a:lnTo>
                <a:lnTo>
                  <a:pt x="2993138" y="1795882"/>
                </a:lnTo>
                <a:lnTo>
                  <a:pt x="0" y="1795882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6779123" y="6682691"/>
            <a:ext cx="6846128" cy="391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 u="sng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21" tooltip="http://www.linkedin.com/in/shubham-kumar-556a81303"/>
              </a:rPr>
              <a:t>www.linkedin.com/in/shubham-kumar-556a81303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779123" y="7469194"/>
            <a:ext cx="4271524" cy="391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22" tooltip="https://github.com/Shubhamd1234"/>
              </a:rPr>
              <a:t>https://github.com/Shubhamd1234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673517" y="5183578"/>
            <a:ext cx="5399475" cy="7271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38"/>
              </a:lnSpc>
              <a:spcBef>
                <a:spcPct val="0"/>
              </a:spcBef>
            </a:pPr>
            <a:r>
              <a:rPr lang="en-IN" sz="5400" b="1" i="0" dirty="0">
                <a:solidFill>
                  <a:srgbClr val="000000"/>
                </a:solidFill>
                <a:effectLst/>
              </a:rPr>
              <a:t>Shubham Kumar</a:t>
            </a:r>
            <a:endParaRPr lang="en-US" sz="5083" b="1" dirty="0">
              <a:solidFill>
                <a:srgbClr val="000000"/>
              </a:solidFill>
              <a:latin typeface="Mallige Bold"/>
              <a:ea typeface="Mallige Bold"/>
              <a:cs typeface="Mallige Bold"/>
              <a:sym typeface="Mallige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472349" y="5978978"/>
            <a:ext cx="3486991" cy="2821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84"/>
              </a:lnSpc>
              <a:spcBef>
                <a:spcPct val="0"/>
              </a:spcBef>
            </a:pPr>
            <a:r>
              <a:rPr lang="en-US" sz="210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Dubey9245@gmail.com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21109" y="4182910"/>
            <a:ext cx="17477364" cy="6382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49"/>
              </a:lnSpc>
            </a:pPr>
            <a:r>
              <a:rPr lang="en-US" sz="36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 for watching my project! I appreciate your time and feedback.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26106" y="3788146"/>
            <a:ext cx="18497184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550"/>
              </a:lnSpc>
            </a:pPr>
            <a:r>
              <a:rPr lang="en-US" sz="3600" b="1" u="sng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MEDICAL INSURANCE PRICE PREDICTION MODEL USING AWS SAGEMAKER</a:t>
            </a:r>
          </a:p>
          <a:p>
            <a:pPr algn="ctr">
              <a:lnSpc>
                <a:spcPts val="4175"/>
              </a:lnSpc>
            </a:pPr>
            <a:endParaRPr lang="en-US" sz="3800" b="1" u="sng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9501483">
            <a:off x="2111699" y="1482567"/>
            <a:ext cx="20913076" cy="19582244"/>
          </a:xfrm>
          <a:custGeom>
            <a:avLst/>
            <a:gdLst/>
            <a:ahLst/>
            <a:cxnLst/>
            <a:rect l="l" t="t" r="r" b="b"/>
            <a:pathLst>
              <a:path w="20913076" h="19582244">
                <a:moveTo>
                  <a:pt x="0" y="0"/>
                </a:moveTo>
                <a:lnTo>
                  <a:pt x="20913076" y="0"/>
                </a:lnTo>
                <a:lnTo>
                  <a:pt x="20913076" y="19582244"/>
                </a:lnTo>
                <a:lnTo>
                  <a:pt x="0" y="195822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017810" y="-1333990"/>
            <a:ext cx="3298889" cy="3581890"/>
          </a:xfrm>
          <a:custGeom>
            <a:avLst/>
            <a:gdLst/>
            <a:ahLst/>
            <a:cxnLst/>
            <a:rect l="l" t="t" r="r" b="b"/>
            <a:pathLst>
              <a:path w="3778618" h="3778618">
                <a:moveTo>
                  <a:pt x="0" y="0"/>
                </a:moveTo>
                <a:lnTo>
                  <a:pt x="3778618" y="0"/>
                </a:lnTo>
                <a:lnTo>
                  <a:pt x="3778618" y="3778618"/>
                </a:lnTo>
                <a:lnTo>
                  <a:pt x="0" y="37786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9605" y="9258300"/>
            <a:ext cx="939095" cy="939095"/>
          </a:xfrm>
          <a:custGeom>
            <a:avLst/>
            <a:gdLst/>
            <a:ahLst/>
            <a:cxnLst/>
            <a:rect l="l" t="t" r="r" b="b"/>
            <a:pathLst>
              <a:path w="939095" h="939095">
                <a:moveTo>
                  <a:pt x="0" y="0"/>
                </a:moveTo>
                <a:lnTo>
                  <a:pt x="939095" y="0"/>
                </a:lnTo>
                <a:lnTo>
                  <a:pt x="939095" y="939095"/>
                </a:lnTo>
                <a:lnTo>
                  <a:pt x="0" y="9390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9927469">
            <a:off x="-3672711" y="-3500153"/>
            <a:ext cx="10869916" cy="7734455"/>
          </a:xfrm>
          <a:custGeom>
            <a:avLst/>
            <a:gdLst/>
            <a:ahLst/>
            <a:cxnLst/>
            <a:rect l="l" t="t" r="r" b="b"/>
            <a:pathLst>
              <a:path w="10869916" h="7734455">
                <a:moveTo>
                  <a:pt x="0" y="0"/>
                </a:moveTo>
                <a:lnTo>
                  <a:pt x="10869916" y="0"/>
                </a:lnTo>
                <a:lnTo>
                  <a:pt x="10869916" y="7734454"/>
                </a:lnTo>
                <a:lnTo>
                  <a:pt x="0" y="77344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9605" y="367074"/>
            <a:ext cx="939095" cy="1035075"/>
          </a:xfrm>
          <a:custGeom>
            <a:avLst/>
            <a:gdLst/>
            <a:ahLst/>
            <a:cxnLst/>
            <a:rect l="l" t="t" r="r" b="b"/>
            <a:pathLst>
              <a:path w="939095" h="1035075">
                <a:moveTo>
                  <a:pt x="0" y="0"/>
                </a:moveTo>
                <a:lnTo>
                  <a:pt x="939095" y="0"/>
                </a:lnTo>
                <a:lnTo>
                  <a:pt x="939095" y="1035075"/>
                </a:lnTo>
                <a:lnTo>
                  <a:pt x="0" y="10350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687683" y="8957461"/>
            <a:ext cx="5533350" cy="4114800"/>
          </a:xfrm>
          <a:custGeom>
            <a:avLst/>
            <a:gdLst/>
            <a:ahLst/>
            <a:cxnLst/>
            <a:rect l="l" t="t" r="r" b="b"/>
            <a:pathLst>
              <a:path w="5533350" h="4114800">
                <a:moveTo>
                  <a:pt x="0" y="0"/>
                </a:moveTo>
                <a:lnTo>
                  <a:pt x="5533350" y="0"/>
                </a:lnTo>
                <a:lnTo>
                  <a:pt x="55333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-762202" y="537607"/>
            <a:ext cx="18004809" cy="667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0"/>
              </a:lnSpc>
            </a:pPr>
            <a:r>
              <a:rPr lang="en-IN" sz="6600" b="1" i="0" dirty="0">
                <a:solidFill>
                  <a:srgbClr val="072C5D"/>
                </a:solidFill>
                <a:effectLst/>
              </a:rPr>
              <a:t>Summary of Project</a:t>
            </a:r>
            <a:endParaRPr lang="en-US" sz="6100" b="1" dirty="0">
              <a:solidFill>
                <a:srgbClr val="072C5D"/>
              </a:solidFill>
              <a:latin typeface="Mallige Bold"/>
              <a:ea typeface="Mallige Bold"/>
              <a:cs typeface="Mallige Bold"/>
              <a:sym typeface="Mallige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1408587"/>
            <a:ext cx="15786153" cy="8949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8"/>
              </a:lnSpc>
            </a:pPr>
            <a:r>
              <a:rPr lang="en-US" sz="2906" b="1" dirty="0">
                <a:solidFill>
                  <a:srgbClr val="F35000"/>
                </a:solidFill>
                <a:latin typeface="Arimo Bold"/>
                <a:ea typeface="Arimo Bold"/>
                <a:cs typeface="Arimo Bold"/>
                <a:sym typeface="Arimo Bold"/>
              </a:rPr>
              <a:t>In</a:t>
            </a:r>
            <a:r>
              <a:rPr lang="en-US" sz="2906" dirty="0">
                <a:solidFill>
                  <a:srgbClr val="E98024"/>
                </a:solidFill>
                <a:latin typeface="Arimo"/>
                <a:ea typeface="Arimo"/>
                <a:cs typeface="Arimo"/>
                <a:sym typeface="Arimo"/>
              </a:rPr>
              <a:t> this project, I used AWS </a:t>
            </a:r>
            <a:r>
              <a:rPr lang="en-US" sz="2906" dirty="0" err="1">
                <a:solidFill>
                  <a:srgbClr val="E98024"/>
                </a:solidFill>
                <a:latin typeface="Arimo"/>
                <a:ea typeface="Arimo"/>
                <a:cs typeface="Arimo"/>
                <a:sym typeface="Arimo"/>
              </a:rPr>
              <a:t>SageMaker</a:t>
            </a:r>
            <a:r>
              <a:rPr lang="en-US" sz="2906" dirty="0">
                <a:solidFill>
                  <a:srgbClr val="E98024"/>
                </a:solidFill>
                <a:latin typeface="Arimo"/>
                <a:ea typeface="Arimo"/>
                <a:cs typeface="Arimo"/>
                <a:sym typeface="Arimo"/>
              </a:rPr>
              <a:t> to build, train, and deploy a machine learning model to predict medical insurance prices.</a:t>
            </a:r>
          </a:p>
          <a:p>
            <a:pPr algn="l">
              <a:lnSpc>
                <a:spcPts val="4068"/>
              </a:lnSpc>
            </a:pPr>
            <a:r>
              <a:rPr lang="en-US" sz="2906" dirty="0">
                <a:solidFill>
                  <a:srgbClr val="E98024"/>
                </a:solidFill>
                <a:latin typeface="Arimo"/>
                <a:ea typeface="Arimo"/>
                <a:cs typeface="Arimo"/>
                <a:sym typeface="Arimo"/>
              </a:rPr>
              <a:t>   </a:t>
            </a:r>
          </a:p>
          <a:p>
            <a:pPr algn="l">
              <a:lnSpc>
                <a:spcPts val="4068"/>
              </a:lnSpc>
            </a:pPr>
            <a:r>
              <a:rPr lang="en-US" sz="2906" dirty="0">
                <a:solidFill>
                  <a:srgbClr val="E98024"/>
                </a:solidFill>
                <a:latin typeface="Arimo"/>
                <a:ea typeface="Arimo"/>
                <a:cs typeface="Arimo"/>
                <a:sym typeface="Arimo"/>
              </a:rPr>
              <a:t>   1. Environment Setup: Set up the environment for </a:t>
            </a:r>
            <a:r>
              <a:rPr lang="en-US" sz="2906" dirty="0" err="1">
                <a:solidFill>
                  <a:srgbClr val="E98024"/>
                </a:solidFill>
                <a:latin typeface="Arimo"/>
                <a:ea typeface="Arimo"/>
                <a:cs typeface="Arimo"/>
                <a:sym typeface="Arimo"/>
              </a:rPr>
              <a:t>SageMaker</a:t>
            </a:r>
            <a:r>
              <a:rPr lang="en-US" sz="2906" dirty="0">
                <a:solidFill>
                  <a:srgbClr val="E98024"/>
                </a:solidFill>
                <a:latin typeface="Arimo"/>
                <a:ea typeface="Arimo"/>
                <a:cs typeface="Arimo"/>
                <a:sym typeface="Arimo"/>
              </a:rPr>
              <a:t> to access AWS  resources, including S3 for storage and IAM roles for permissions.</a:t>
            </a:r>
          </a:p>
          <a:p>
            <a:pPr algn="l">
              <a:lnSpc>
                <a:spcPts val="4068"/>
              </a:lnSpc>
            </a:pPr>
            <a:r>
              <a:rPr lang="en-US" sz="2906" dirty="0">
                <a:solidFill>
                  <a:srgbClr val="E98024"/>
                </a:solidFill>
                <a:latin typeface="Arimo"/>
                <a:ea typeface="Arimo"/>
                <a:cs typeface="Arimo"/>
                <a:sym typeface="Arimo"/>
              </a:rPr>
              <a:t>   2. Data Preparation: I uploaded the training and test data to Amazon S3 in a format  compatible with </a:t>
            </a:r>
            <a:r>
              <a:rPr lang="en-US" sz="2906" dirty="0" err="1">
                <a:solidFill>
                  <a:srgbClr val="E98024"/>
                </a:solidFill>
                <a:latin typeface="Arimo"/>
                <a:ea typeface="Arimo"/>
                <a:cs typeface="Arimo"/>
                <a:sym typeface="Arimo"/>
              </a:rPr>
              <a:t>SageMaker's</a:t>
            </a:r>
            <a:r>
              <a:rPr lang="en-US" sz="2906" dirty="0">
                <a:solidFill>
                  <a:srgbClr val="E98024"/>
                </a:solidFill>
                <a:latin typeface="Arimo"/>
                <a:ea typeface="Arimo"/>
                <a:cs typeface="Arimo"/>
                <a:sym typeface="Arimo"/>
              </a:rPr>
              <a:t> algorithm</a:t>
            </a:r>
          </a:p>
          <a:p>
            <a:pPr algn="l">
              <a:lnSpc>
                <a:spcPts val="4068"/>
              </a:lnSpc>
            </a:pPr>
            <a:r>
              <a:rPr lang="en-US" sz="2906" dirty="0">
                <a:solidFill>
                  <a:srgbClr val="E98024"/>
                </a:solidFill>
                <a:latin typeface="Arimo"/>
                <a:ea typeface="Arimo"/>
                <a:cs typeface="Arimo"/>
                <a:sym typeface="Arimo"/>
              </a:rPr>
              <a:t>   3.Model Training: I used </a:t>
            </a:r>
            <a:r>
              <a:rPr lang="en-US" sz="2906" dirty="0" err="1">
                <a:solidFill>
                  <a:srgbClr val="E98024"/>
                </a:solidFill>
                <a:latin typeface="Arimo"/>
                <a:ea typeface="Arimo"/>
                <a:cs typeface="Arimo"/>
                <a:sym typeface="Arimo"/>
              </a:rPr>
              <a:t>SageMaker’s</a:t>
            </a:r>
            <a:r>
              <a:rPr lang="en-US" sz="2906" dirty="0">
                <a:solidFill>
                  <a:srgbClr val="E98024"/>
                </a:solidFill>
                <a:latin typeface="Arimo"/>
                <a:ea typeface="Arimo"/>
                <a:cs typeface="Arimo"/>
                <a:sym typeface="Arimo"/>
              </a:rPr>
              <a:t> Linear Learner algorithm, configured hyperparameters like epochs, batch size, and ran the training on an EC2 instance.</a:t>
            </a:r>
          </a:p>
          <a:p>
            <a:pPr algn="l">
              <a:lnSpc>
                <a:spcPts val="4068"/>
              </a:lnSpc>
            </a:pPr>
            <a:r>
              <a:rPr lang="en-US" sz="2906" dirty="0">
                <a:solidFill>
                  <a:srgbClr val="E98024"/>
                </a:solidFill>
                <a:latin typeface="Arimo"/>
                <a:ea typeface="Arimo"/>
                <a:cs typeface="Arimo"/>
                <a:sym typeface="Arimo"/>
              </a:rPr>
              <a:t>   4.Model Deployment: After training, I deployed the model to a real-time endpoint in </a:t>
            </a:r>
            <a:r>
              <a:rPr lang="en-US" sz="2906" dirty="0" err="1">
                <a:solidFill>
                  <a:srgbClr val="E98024"/>
                </a:solidFill>
                <a:latin typeface="Arimo"/>
                <a:ea typeface="Arimo"/>
                <a:cs typeface="Arimo"/>
                <a:sym typeface="Arimo"/>
              </a:rPr>
              <a:t>SageMaker</a:t>
            </a:r>
            <a:r>
              <a:rPr lang="en-US" sz="2906" dirty="0">
                <a:solidFill>
                  <a:srgbClr val="E98024"/>
                </a:solidFill>
                <a:latin typeface="Arimo"/>
                <a:ea typeface="Arimo"/>
                <a:cs typeface="Arimo"/>
                <a:sym typeface="Arimo"/>
              </a:rPr>
              <a:t> to serve predictions.</a:t>
            </a:r>
          </a:p>
          <a:p>
            <a:pPr algn="l">
              <a:lnSpc>
                <a:spcPts val="4068"/>
              </a:lnSpc>
            </a:pPr>
            <a:r>
              <a:rPr lang="en-US" sz="2906" dirty="0">
                <a:solidFill>
                  <a:srgbClr val="E98024"/>
                </a:solidFill>
                <a:latin typeface="Arimo"/>
                <a:ea typeface="Arimo"/>
                <a:cs typeface="Arimo"/>
                <a:sym typeface="Arimo"/>
              </a:rPr>
              <a:t>   5 .Model Testing: I tested the deployed model using CSV input, and handled serialization and deserialization to get predictions.</a:t>
            </a:r>
          </a:p>
          <a:p>
            <a:pPr algn="l">
              <a:lnSpc>
                <a:spcPts val="4068"/>
              </a:lnSpc>
            </a:pPr>
            <a:endParaRPr lang="en-US" sz="2906" dirty="0">
              <a:solidFill>
                <a:srgbClr val="E98024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4068"/>
              </a:lnSpc>
            </a:pPr>
            <a:r>
              <a:rPr lang="en-US" sz="2906" dirty="0">
                <a:solidFill>
                  <a:srgbClr val="E98024"/>
                </a:solidFill>
                <a:latin typeface="Arimo"/>
                <a:ea typeface="Arimo"/>
                <a:cs typeface="Arimo"/>
                <a:sym typeface="Arimo"/>
              </a:rPr>
              <a:t>These steps covered training, building, and deploying the model. Further details are in the project’s </a:t>
            </a:r>
            <a:r>
              <a:rPr lang="en-US" sz="2906" dirty="0" err="1">
                <a:solidFill>
                  <a:srgbClr val="E98024"/>
                </a:solidFill>
                <a:latin typeface="Arimo"/>
                <a:ea typeface="Arimo"/>
                <a:cs typeface="Arimo"/>
                <a:sym typeface="Arimo"/>
              </a:rPr>
              <a:t>Jupyter</a:t>
            </a:r>
            <a:r>
              <a:rPr lang="en-US" sz="2906" dirty="0">
                <a:solidFill>
                  <a:srgbClr val="E98024"/>
                </a:solidFill>
                <a:latin typeface="Arimo"/>
                <a:ea typeface="Arimo"/>
                <a:cs typeface="Arimo"/>
                <a:sym typeface="Arimo"/>
              </a:rPr>
              <a:t> notebook.</a:t>
            </a:r>
          </a:p>
          <a:p>
            <a:pPr algn="l">
              <a:lnSpc>
                <a:spcPts val="5904"/>
              </a:lnSpc>
            </a:pPr>
            <a:endParaRPr lang="en-US" sz="2906" dirty="0">
              <a:solidFill>
                <a:srgbClr val="E98024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6017811" y="8982954"/>
            <a:ext cx="1241489" cy="744893"/>
          </a:xfrm>
          <a:custGeom>
            <a:avLst/>
            <a:gdLst/>
            <a:ahLst/>
            <a:cxnLst/>
            <a:rect l="l" t="t" r="r" b="b"/>
            <a:pathLst>
              <a:path w="1241489" h="744893">
                <a:moveTo>
                  <a:pt x="0" y="0"/>
                </a:moveTo>
                <a:lnTo>
                  <a:pt x="1241489" y="0"/>
                </a:lnTo>
                <a:lnTo>
                  <a:pt x="1241489" y="744894"/>
                </a:lnTo>
                <a:lnTo>
                  <a:pt x="0" y="74489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183503" y="-2775473"/>
            <a:ext cx="4104497" cy="4514947"/>
          </a:xfrm>
          <a:custGeom>
            <a:avLst/>
            <a:gdLst/>
            <a:ahLst/>
            <a:cxnLst/>
            <a:rect l="l" t="t" r="r" b="b"/>
            <a:pathLst>
              <a:path w="4104497" h="4514947">
                <a:moveTo>
                  <a:pt x="0" y="0"/>
                </a:moveTo>
                <a:lnTo>
                  <a:pt x="4104497" y="0"/>
                </a:lnTo>
                <a:lnTo>
                  <a:pt x="4104497" y="4514947"/>
                </a:lnTo>
                <a:lnTo>
                  <a:pt x="0" y="4514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13143" y="8211609"/>
            <a:ext cx="3445217" cy="3581983"/>
          </a:xfrm>
          <a:custGeom>
            <a:avLst/>
            <a:gdLst/>
            <a:ahLst/>
            <a:cxnLst/>
            <a:rect l="l" t="t" r="r" b="b"/>
            <a:pathLst>
              <a:path w="3445217" h="3581983">
                <a:moveTo>
                  <a:pt x="0" y="0"/>
                </a:moveTo>
                <a:lnTo>
                  <a:pt x="3445217" y="0"/>
                </a:lnTo>
                <a:lnTo>
                  <a:pt x="3445217" y="3581983"/>
                </a:lnTo>
                <a:lnTo>
                  <a:pt x="0" y="35819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2579277" y="7678792"/>
            <a:ext cx="7300452" cy="4114800"/>
          </a:xfrm>
          <a:custGeom>
            <a:avLst/>
            <a:gdLst/>
            <a:ahLst/>
            <a:cxnLst/>
            <a:rect l="l" t="t" r="r" b="b"/>
            <a:pathLst>
              <a:path w="7300452" h="4114800">
                <a:moveTo>
                  <a:pt x="0" y="0"/>
                </a:moveTo>
                <a:lnTo>
                  <a:pt x="7300451" y="0"/>
                </a:lnTo>
                <a:lnTo>
                  <a:pt x="73004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721174" y="9019698"/>
            <a:ext cx="1726370" cy="1148821"/>
          </a:xfrm>
          <a:custGeom>
            <a:avLst/>
            <a:gdLst/>
            <a:ahLst/>
            <a:cxnLst/>
            <a:rect l="l" t="t" r="r" b="b"/>
            <a:pathLst>
              <a:path w="1726370" h="1148821">
                <a:moveTo>
                  <a:pt x="0" y="0"/>
                </a:moveTo>
                <a:lnTo>
                  <a:pt x="1726371" y="0"/>
                </a:lnTo>
                <a:lnTo>
                  <a:pt x="1726371" y="1148820"/>
                </a:lnTo>
                <a:lnTo>
                  <a:pt x="0" y="114882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910146" y="8761941"/>
            <a:ext cx="2067765" cy="1240659"/>
          </a:xfrm>
          <a:custGeom>
            <a:avLst/>
            <a:gdLst/>
            <a:ahLst/>
            <a:cxnLst/>
            <a:rect l="l" t="t" r="r" b="b"/>
            <a:pathLst>
              <a:path w="2067765" h="1240659">
                <a:moveTo>
                  <a:pt x="0" y="0"/>
                </a:moveTo>
                <a:lnTo>
                  <a:pt x="2067765" y="0"/>
                </a:lnTo>
                <a:lnTo>
                  <a:pt x="2067765" y="1240659"/>
                </a:lnTo>
                <a:lnTo>
                  <a:pt x="0" y="124065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29640" y="6125032"/>
            <a:ext cx="17059779" cy="27072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0"/>
              </a:lnSpc>
            </a:pPr>
            <a:r>
              <a:rPr lang="en-US" sz="4785" dirty="0">
                <a:solidFill>
                  <a:srgbClr val="000000"/>
                </a:solidFill>
                <a:latin typeface="Arial Rounded MT Bold" panose="020F0704030504030204" pitchFamily="34" charset="0"/>
                <a:ea typeface="Canva Sans"/>
                <a:cs typeface="Canva Sans"/>
                <a:sym typeface="Canva Sans"/>
              </a:rPr>
              <a:t>MEDICAL INSURANCE PRICE PREDICTION MODEL USING</a:t>
            </a:r>
          </a:p>
          <a:p>
            <a:pPr algn="ctr">
              <a:lnSpc>
                <a:spcPts val="5120"/>
              </a:lnSpc>
            </a:pPr>
            <a:r>
              <a:rPr lang="en-US" sz="4785" u="sng" dirty="0">
                <a:solidFill>
                  <a:srgbClr val="000000"/>
                </a:solidFill>
                <a:latin typeface="Arial Rounded MT Bold" panose="020F0704030504030204" pitchFamily="34" charset="0"/>
                <a:ea typeface="Canva Sans"/>
                <a:cs typeface="Canva Sans"/>
                <a:sym typeface="Canva Sans"/>
              </a:rPr>
              <a:t>AWS SAGEMAKER</a:t>
            </a:r>
          </a:p>
          <a:p>
            <a:pPr algn="ctr">
              <a:lnSpc>
                <a:spcPts val="6083"/>
              </a:lnSpc>
              <a:spcBef>
                <a:spcPct val="0"/>
              </a:spcBef>
            </a:pPr>
            <a:endParaRPr lang="en-US" sz="4785" u="sng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981200" y="1093198"/>
            <a:ext cx="14977088" cy="3988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777"/>
              </a:lnSpc>
            </a:pPr>
            <a:r>
              <a:rPr lang="en-US" sz="12723" b="1" spc="623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Welcome to the </a:t>
            </a:r>
          </a:p>
          <a:p>
            <a:pPr algn="ctr">
              <a:lnSpc>
                <a:spcPts val="15777"/>
              </a:lnSpc>
            </a:pPr>
            <a:r>
              <a:rPr lang="en-US" sz="12723" b="1" spc="623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183503" y="-2775473"/>
            <a:ext cx="4104497" cy="4514947"/>
          </a:xfrm>
          <a:custGeom>
            <a:avLst/>
            <a:gdLst/>
            <a:ahLst/>
            <a:cxnLst/>
            <a:rect l="l" t="t" r="r" b="b"/>
            <a:pathLst>
              <a:path w="4104497" h="4514947">
                <a:moveTo>
                  <a:pt x="0" y="0"/>
                </a:moveTo>
                <a:lnTo>
                  <a:pt x="4104497" y="0"/>
                </a:lnTo>
                <a:lnTo>
                  <a:pt x="4104497" y="4514947"/>
                </a:lnTo>
                <a:lnTo>
                  <a:pt x="0" y="4514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13143" y="8754658"/>
            <a:ext cx="3445217" cy="3323333"/>
          </a:xfrm>
          <a:custGeom>
            <a:avLst/>
            <a:gdLst/>
            <a:ahLst/>
            <a:cxnLst/>
            <a:rect l="l" t="t" r="r" b="b"/>
            <a:pathLst>
              <a:path w="3445217" h="3581983">
                <a:moveTo>
                  <a:pt x="0" y="0"/>
                </a:moveTo>
                <a:lnTo>
                  <a:pt x="3445217" y="0"/>
                </a:lnTo>
                <a:lnTo>
                  <a:pt x="3445217" y="3581984"/>
                </a:lnTo>
                <a:lnTo>
                  <a:pt x="0" y="35819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2621526" y="8620101"/>
            <a:ext cx="7300452" cy="4114800"/>
          </a:xfrm>
          <a:custGeom>
            <a:avLst/>
            <a:gdLst/>
            <a:ahLst/>
            <a:cxnLst/>
            <a:rect l="l" t="t" r="r" b="b"/>
            <a:pathLst>
              <a:path w="7300452" h="4114800">
                <a:moveTo>
                  <a:pt x="0" y="0"/>
                </a:moveTo>
                <a:lnTo>
                  <a:pt x="7300452" y="0"/>
                </a:lnTo>
                <a:lnTo>
                  <a:pt x="73004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147546" y="8211609"/>
            <a:ext cx="2977459" cy="2020714"/>
          </a:xfrm>
          <a:custGeom>
            <a:avLst/>
            <a:gdLst/>
            <a:ahLst/>
            <a:cxnLst/>
            <a:rect l="l" t="t" r="r" b="b"/>
            <a:pathLst>
              <a:path w="2977459" h="2020714">
                <a:moveTo>
                  <a:pt x="0" y="0"/>
                </a:moveTo>
                <a:lnTo>
                  <a:pt x="2977459" y="0"/>
                </a:lnTo>
                <a:lnTo>
                  <a:pt x="2977459" y="2020714"/>
                </a:lnTo>
                <a:lnTo>
                  <a:pt x="0" y="202071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r="-1986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098647" y="8211609"/>
            <a:ext cx="3556495" cy="1790992"/>
          </a:xfrm>
          <a:custGeom>
            <a:avLst/>
            <a:gdLst/>
            <a:ahLst/>
            <a:cxnLst/>
            <a:rect l="l" t="t" r="r" b="b"/>
            <a:pathLst>
              <a:path w="3556495" h="1790992">
                <a:moveTo>
                  <a:pt x="0" y="0"/>
                </a:moveTo>
                <a:lnTo>
                  <a:pt x="3556495" y="0"/>
                </a:lnTo>
                <a:lnTo>
                  <a:pt x="3556495" y="1790991"/>
                </a:lnTo>
                <a:lnTo>
                  <a:pt x="0" y="179099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9573" b="-9573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03407" y="2358439"/>
            <a:ext cx="17050669" cy="5570121"/>
          </a:xfrm>
          <a:custGeom>
            <a:avLst/>
            <a:gdLst/>
            <a:ahLst/>
            <a:cxnLst/>
            <a:rect l="l" t="t" r="r" b="b"/>
            <a:pathLst>
              <a:path w="17050669" h="5570121">
                <a:moveTo>
                  <a:pt x="0" y="0"/>
                </a:moveTo>
                <a:lnTo>
                  <a:pt x="17050669" y="0"/>
                </a:lnTo>
                <a:lnTo>
                  <a:pt x="17050669" y="5570122"/>
                </a:lnTo>
                <a:lnTo>
                  <a:pt x="0" y="557012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432" r="-3746" b="-3943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576066"/>
            <a:ext cx="22134801" cy="101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81"/>
              </a:lnSpc>
            </a:pPr>
            <a:r>
              <a:rPr lang="en-US" sz="344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MEDICAL INSURANCE PRICE PREDICTION MODEL USING </a:t>
            </a:r>
            <a:r>
              <a:rPr lang="en-US" sz="3440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aws sagemaker</a:t>
            </a:r>
          </a:p>
          <a:p>
            <a:pPr algn="ctr">
              <a:lnSpc>
                <a:spcPts val="4216"/>
              </a:lnSpc>
              <a:spcBef>
                <a:spcPct val="0"/>
              </a:spcBef>
            </a:pPr>
            <a:endParaRPr lang="en-US" sz="3440" b="1" u="sng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235752" y="9775506"/>
            <a:ext cx="14977088" cy="3988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777"/>
              </a:lnSpc>
            </a:pPr>
            <a:r>
              <a:rPr lang="en-US" sz="12723" b="1" spc="623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Welcome to the </a:t>
            </a:r>
          </a:p>
          <a:p>
            <a:pPr algn="ctr">
              <a:lnSpc>
                <a:spcPts val="15777"/>
              </a:lnSpc>
            </a:pPr>
            <a:r>
              <a:rPr lang="en-US" sz="12723" b="1" spc="623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03407" y="1179193"/>
            <a:ext cx="2696993" cy="10062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35"/>
              </a:lnSpc>
            </a:pPr>
            <a:r>
              <a:rPr lang="en-US" sz="5882" b="1" dirty="0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Step-1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791200" y="1666898"/>
            <a:ext cx="11553961" cy="5032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Building, Training and Deployment by AWS </a:t>
            </a:r>
            <a:r>
              <a:rPr lang="en-US" sz="3000" b="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SageMaker</a:t>
            </a:r>
            <a:endParaRPr lang="en-US" sz="3000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183503" y="-2775473"/>
            <a:ext cx="4104497" cy="4514947"/>
          </a:xfrm>
          <a:custGeom>
            <a:avLst/>
            <a:gdLst/>
            <a:ahLst/>
            <a:cxnLst/>
            <a:rect l="l" t="t" r="r" b="b"/>
            <a:pathLst>
              <a:path w="4104497" h="4514947">
                <a:moveTo>
                  <a:pt x="0" y="0"/>
                </a:moveTo>
                <a:lnTo>
                  <a:pt x="4104497" y="0"/>
                </a:lnTo>
                <a:lnTo>
                  <a:pt x="4104497" y="4514947"/>
                </a:lnTo>
                <a:lnTo>
                  <a:pt x="0" y="4514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13143" y="8496008"/>
            <a:ext cx="3445217" cy="3581983"/>
          </a:xfrm>
          <a:custGeom>
            <a:avLst/>
            <a:gdLst/>
            <a:ahLst/>
            <a:cxnLst/>
            <a:rect l="l" t="t" r="r" b="b"/>
            <a:pathLst>
              <a:path w="3445217" h="3581983">
                <a:moveTo>
                  <a:pt x="0" y="0"/>
                </a:moveTo>
                <a:lnTo>
                  <a:pt x="3445217" y="0"/>
                </a:lnTo>
                <a:lnTo>
                  <a:pt x="3445217" y="3581984"/>
                </a:lnTo>
                <a:lnTo>
                  <a:pt x="0" y="35819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2621526" y="8620101"/>
            <a:ext cx="7300452" cy="4114800"/>
          </a:xfrm>
          <a:custGeom>
            <a:avLst/>
            <a:gdLst/>
            <a:ahLst/>
            <a:cxnLst/>
            <a:rect l="l" t="t" r="r" b="b"/>
            <a:pathLst>
              <a:path w="7300452" h="4114800">
                <a:moveTo>
                  <a:pt x="0" y="0"/>
                </a:moveTo>
                <a:lnTo>
                  <a:pt x="7300452" y="0"/>
                </a:lnTo>
                <a:lnTo>
                  <a:pt x="73004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147546" y="8211609"/>
            <a:ext cx="2977459" cy="2020714"/>
          </a:xfrm>
          <a:custGeom>
            <a:avLst/>
            <a:gdLst/>
            <a:ahLst/>
            <a:cxnLst/>
            <a:rect l="l" t="t" r="r" b="b"/>
            <a:pathLst>
              <a:path w="2977459" h="2020714">
                <a:moveTo>
                  <a:pt x="0" y="0"/>
                </a:moveTo>
                <a:lnTo>
                  <a:pt x="2977459" y="0"/>
                </a:lnTo>
                <a:lnTo>
                  <a:pt x="2977459" y="2020714"/>
                </a:lnTo>
                <a:lnTo>
                  <a:pt x="0" y="202071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r="-1986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240318" y="1933726"/>
            <a:ext cx="8462636" cy="6081074"/>
          </a:xfrm>
          <a:custGeom>
            <a:avLst/>
            <a:gdLst/>
            <a:ahLst/>
            <a:cxnLst/>
            <a:rect l="l" t="t" r="r" b="b"/>
            <a:pathLst>
              <a:path w="8462636" h="6081074">
                <a:moveTo>
                  <a:pt x="0" y="0"/>
                </a:moveTo>
                <a:lnTo>
                  <a:pt x="8462637" y="0"/>
                </a:lnTo>
                <a:lnTo>
                  <a:pt x="8462637" y="6081074"/>
                </a:lnTo>
                <a:lnTo>
                  <a:pt x="0" y="608107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578" r="-1578" b="-2840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3767" y="269744"/>
            <a:ext cx="17784593" cy="537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2"/>
              </a:lnSpc>
              <a:spcBef>
                <a:spcPct val="0"/>
              </a:spcBef>
            </a:pPr>
            <a:r>
              <a:rPr lang="en-US" sz="374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MEDICAL INSURANCE PRICE PREDICTION MODEL USING </a:t>
            </a:r>
            <a:r>
              <a:rPr lang="en-US" sz="3740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AWS SAGEMAKER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235752" y="9775506"/>
            <a:ext cx="14977088" cy="3988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777"/>
              </a:lnSpc>
            </a:pPr>
            <a:r>
              <a:rPr lang="en-US" sz="12723" b="1" spc="623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Welcome to the </a:t>
            </a:r>
          </a:p>
          <a:p>
            <a:pPr algn="ctr">
              <a:lnSpc>
                <a:spcPts val="15777"/>
              </a:lnSpc>
            </a:pPr>
            <a:r>
              <a:rPr lang="en-US" sz="12723" b="1" spc="623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92075" y="1179193"/>
            <a:ext cx="2393998" cy="1006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35"/>
              </a:lnSpc>
            </a:pPr>
            <a:r>
              <a:rPr lang="en-US" sz="5882" b="1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Step-2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183503" y="-2775473"/>
            <a:ext cx="4104497" cy="4514947"/>
          </a:xfrm>
          <a:custGeom>
            <a:avLst/>
            <a:gdLst/>
            <a:ahLst/>
            <a:cxnLst/>
            <a:rect l="l" t="t" r="r" b="b"/>
            <a:pathLst>
              <a:path w="4104497" h="4514947">
                <a:moveTo>
                  <a:pt x="0" y="0"/>
                </a:moveTo>
                <a:lnTo>
                  <a:pt x="4104497" y="0"/>
                </a:lnTo>
                <a:lnTo>
                  <a:pt x="4104497" y="4514947"/>
                </a:lnTo>
                <a:lnTo>
                  <a:pt x="0" y="4514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611600" y="9093578"/>
            <a:ext cx="2286000" cy="1216282"/>
          </a:xfrm>
          <a:custGeom>
            <a:avLst/>
            <a:gdLst/>
            <a:ahLst/>
            <a:cxnLst/>
            <a:rect l="l" t="t" r="r" b="b"/>
            <a:pathLst>
              <a:path w="3445217" h="3581983">
                <a:moveTo>
                  <a:pt x="0" y="0"/>
                </a:moveTo>
                <a:lnTo>
                  <a:pt x="3445217" y="0"/>
                </a:lnTo>
                <a:lnTo>
                  <a:pt x="3445217" y="3581984"/>
                </a:lnTo>
                <a:lnTo>
                  <a:pt x="0" y="35819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13917" y="8597671"/>
            <a:ext cx="4866717" cy="1790992"/>
          </a:xfrm>
          <a:custGeom>
            <a:avLst/>
            <a:gdLst/>
            <a:ahLst/>
            <a:cxnLst/>
            <a:rect l="l" t="t" r="r" b="b"/>
            <a:pathLst>
              <a:path w="7300452" h="4114800">
                <a:moveTo>
                  <a:pt x="0" y="0"/>
                </a:moveTo>
                <a:lnTo>
                  <a:pt x="7300452" y="0"/>
                </a:lnTo>
                <a:lnTo>
                  <a:pt x="73004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147546" y="8211609"/>
            <a:ext cx="2977459" cy="2020714"/>
          </a:xfrm>
          <a:custGeom>
            <a:avLst/>
            <a:gdLst/>
            <a:ahLst/>
            <a:cxnLst/>
            <a:rect l="l" t="t" r="r" b="b"/>
            <a:pathLst>
              <a:path w="2977459" h="2020714">
                <a:moveTo>
                  <a:pt x="0" y="0"/>
                </a:moveTo>
                <a:lnTo>
                  <a:pt x="2977459" y="0"/>
                </a:lnTo>
                <a:lnTo>
                  <a:pt x="2977459" y="2020714"/>
                </a:lnTo>
                <a:lnTo>
                  <a:pt x="0" y="202071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r="-1986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14904" y="2652179"/>
            <a:ext cx="3556495" cy="1790992"/>
          </a:xfrm>
          <a:custGeom>
            <a:avLst/>
            <a:gdLst/>
            <a:ahLst/>
            <a:cxnLst/>
            <a:rect l="l" t="t" r="r" b="b"/>
            <a:pathLst>
              <a:path w="3556495" h="1790992">
                <a:moveTo>
                  <a:pt x="0" y="0"/>
                </a:moveTo>
                <a:lnTo>
                  <a:pt x="3556495" y="0"/>
                </a:lnTo>
                <a:lnTo>
                  <a:pt x="3556495" y="1790992"/>
                </a:lnTo>
                <a:lnTo>
                  <a:pt x="0" y="179099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9573" b="-9573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009996" y="1739474"/>
            <a:ext cx="12898119" cy="6224148"/>
          </a:xfrm>
          <a:custGeom>
            <a:avLst/>
            <a:gdLst/>
            <a:ahLst/>
            <a:cxnLst/>
            <a:rect l="l" t="t" r="r" b="b"/>
            <a:pathLst>
              <a:path w="12898119" h="6224148">
                <a:moveTo>
                  <a:pt x="0" y="0"/>
                </a:moveTo>
                <a:lnTo>
                  <a:pt x="12898119" y="0"/>
                </a:lnTo>
                <a:lnTo>
                  <a:pt x="12898119" y="6224147"/>
                </a:lnTo>
                <a:lnTo>
                  <a:pt x="0" y="622414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300" r="-4820" b="-2893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2174200" y="13220700"/>
            <a:ext cx="9038640" cy="59932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777"/>
              </a:lnSpc>
            </a:pPr>
            <a:r>
              <a:rPr lang="en-US" sz="12723" b="1" spc="623" dirty="0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Welcome to the </a:t>
            </a:r>
          </a:p>
          <a:p>
            <a:pPr algn="ctr">
              <a:lnSpc>
                <a:spcPts val="15777"/>
              </a:lnSpc>
            </a:pPr>
            <a:r>
              <a:rPr lang="en-US" sz="12723" b="1" spc="623" dirty="0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79488" y="1179193"/>
            <a:ext cx="2644712" cy="10062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35"/>
              </a:lnSpc>
            </a:pPr>
            <a:r>
              <a:rPr lang="en-US" sz="5882" b="1" dirty="0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Step-3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9488" y="280067"/>
            <a:ext cx="22134801" cy="101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81"/>
              </a:lnSpc>
            </a:pPr>
            <a:r>
              <a:rPr lang="en-US" sz="344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MEDICAL INSURANCE PRICE PREDICTION MODEL USING </a:t>
            </a:r>
            <a:r>
              <a:rPr lang="en-US" sz="3440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aws sagemaker</a:t>
            </a:r>
          </a:p>
          <a:p>
            <a:pPr algn="ctr">
              <a:lnSpc>
                <a:spcPts val="4216"/>
              </a:lnSpc>
              <a:spcBef>
                <a:spcPct val="0"/>
              </a:spcBef>
            </a:pPr>
            <a:endParaRPr lang="en-US" sz="3440" b="1" u="sng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183503" y="-2775473"/>
            <a:ext cx="4104497" cy="4514947"/>
          </a:xfrm>
          <a:custGeom>
            <a:avLst/>
            <a:gdLst/>
            <a:ahLst/>
            <a:cxnLst/>
            <a:rect l="l" t="t" r="r" b="b"/>
            <a:pathLst>
              <a:path w="4104497" h="4514947">
                <a:moveTo>
                  <a:pt x="0" y="0"/>
                </a:moveTo>
                <a:lnTo>
                  <a:pt x="4104497" y="0"/>
                </a:lnTo>
                <a:lnTo>
                  <a:pt x="4104497" y="4514947"/>
                </a:lnTo>
                <a:lnTo>
                  <a:pt x="0" y="4514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13143" y="8496008"/>
            <a:ext cx="3445217" cy="3581983"/>
          </a:xfrm>
          <a:custGeom>
            <a:avLst/>
            <a:gdLst/>
            <a:ahLst/>
            <a:cxnLst/>
            <a:rect l="l" t="t" r="r" b="b"/>
            <a:pathLst>
              <a:path w="3445217" h="3581983">
                <a:moveTo>
                  <a:pt x="0" y="0"/>
                </a:moveTo>
                <a:lnTo>
                  <a:pt x="3445217" y="0"/>
                </a:lnTo>
                <a:lnTo>
                  <a:pt x="3445217" y="3581984"/>
                </a:lnTo>
                <a:lnTo>
                  <a:pt x="0" y="35819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2621526" y="8620101"/>
            <a:ext cx="7300452" cy="4114800"/>
          </a:xfrm>
          <a:custGeom>
            <a:avLst/>
            <a:gdLst/>
            <a:ahLst/>
            <a:cxnLst/>
            <a:rect l="l" t="t" r="r" b="b"/>
            <a:pathLst>
              <a:path w="7300452" h="4114800">
                <a:moveTo>
                  <a:pt x="0" y="0"/>
                </a:moveTo>
                <a:lnTo>
                  <a:pt x="7300452" y="0"/>
                </a:lnTo>
                <a:lnTo>
                  <a:pt x="73004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147546" y="8032140"/>
            <a:ext cx="2977459" cy="2200183"/>
          </a:xfrm>
          <a:custGeom>
            <a:avLst/>
            <a:gdLst/>
            <a:ahLst/>
            <a:cxnLst/>
            <a:rect l="l" t="t" r="r" b="b"/>
            <a:pathLst>
              <a:path w="2977459" h="2200183">
                <a:moveTo>
                  <a:pt x="0" y="0"/>
                </a:moveTo>
                <a:lnTo>
                  <a:pt x="2977459" y="0"/>
                </a:lnTo>
                <a:lnTo>
                  <a:pt x="2977459" y="2200183"/>
                </a:lnTo>
                <a:lnTo>
                  <a:pt x="0" y="220018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440" r="-6603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540827" y="8032140"/>
            <a:ext cx="3556495" cy="1790992"/>
          </a:xfrm>
          <a:custGeom>
            <a:avLst/>
            <a:gdLst/>
            <a:ahLst/>
            <a:cxnLst/>
            <a:rect l="l" t="t" r="r" b="b"/>
            <a:pathLst>
              <a:path w="3556495" h="1790992">
                <a:moveTo>
                  <a:pt x="0" y="0"/>
                </a:moveTo>
                <a:lnTo>
                  <a:pt x="3556495" y="0"/>
                </a:lnTo>
                <a:lnTo>
                  <a:pt x="3556495" y="1790991"/>
                </a:lnTo>
                <a:lnTo>
                  <a:pt x="0" y="179099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9573" b="-9573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95115" y="2282694"/>
            <a:ext cx="15626163" cy="5049739"/>
          </a:xfrm>
          <a:custGeom>
            <a:avLst/>
            <a:gdLst/>
            <a:ahLst/>
            <a:cxnLst/>
            <a:rect l="l" t="t" r="r" b="b"/>
            <a:pathLst>
              <a:path w="15626163" h="5049739">
                <a:moveTo>
                  <a:pt x="0" y="0"/>
                </a:moveTo>
                <a:lnTo>
                  <a:pt x="15626163" y="0"/>
                </a:lnTo>
                <a:lnTo>
                  <a:pt x="15626163" y="5049739"/>
                </a:lnTo>
                <a:lnTo>
                  <a:pt x="0" y="504973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761" t="-1966" b="-1966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0" y="1179193"/>
            <a:ext cx="6202074" cy="1006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35"/>
              </a:lnSpc>
            </a:pPr>
            <a:r>
              <a:rPr lang="en-US" sz="5882" b="1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Step-4 &amp; Step-5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1674" y="280067"/>
            <a:ext cx="22134801" cy="101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81"/>
              </a:lnSpc>
            </a:pPr>
            <a:r>
              <a:rPr lang="en-US" sz="344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MEDICAL INSURANCE PRICE PREDICTION MODEL USING </a:t>
            </a:r>
            <a:r>
              <a:rPr lang="en-US" sz="320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AWS SAGEMAKER</a:t>
            </a:r>
            <a:endParaRPr lang="en-US" sz="3440" b="1" u="sng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ctr">
              <a:lnSpc>
                <a:spcPts val="4216"/>
              </a:lnSpc>
              <a:spcBef>
                <a:spcPct val="0"/>
              </a:spcBef>
            </a:pPr>
            <a:endParaRPr lang="en-US" sz="3440" b="1" u="sng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183503" y="-2775473"/>
            <a:ext cx="4104497" cy="4514947"/>
          </a:xfrm>
          <a:custGeom>
            <a:avLst/>
            <a:gdLst/>
            <a:ahLst/>
            <a:cxnLst/>
            <a:rect l="l" t="t" r="r" b="b"/>
            <a:pathLst>
              <a:path w="4104497" h="4514947">
                <a:moveTo>
                  <a:pt x="0" y="0"/>
                </a:moveTo>
                <a:lnTo>
                  <a:pt x="4104497" y="0"/>
                </a:lnTo>
                <a:lnTo>
                  <a:pt x="4104497" y="4514947"/>
                </a:lnTo>
                <a:lnTo>
                  <a:pt x="0" y="4514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13144" y="8496008"/>
            <a:ext cx="3032178" cy="1675025"/>
          </a:xfrm>
          <a:custGeom>
            <a:avLst/>
            <a:gdLst/>
            <a:ahLst/>
            <a:cxnLst/>
            <a:rect l="l" t="t" r="r" b="b"/>
            <a:pathLst>
              <a:path w="3445217" h="3581983">
                <a:moveTo>
                  <a:pt x="0" y="0"/>
                </a:moveTo>
                <a:lnTo>
                  <a:pt x="3445217" y="0"/>
                </a:lnTo>
                <a:lnTo>
                  <a:pt x="3445217" y="3581984"/>
                </a:lnTo>
                <a:lnTo>
                  <a:pt x="0" y="35819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2621526" y="10934699"/>
            <a:ext cx="4755126" cy="1800201"/>
          </a:xfrm>
          <a:custGeom>
            <a:avLst/>
            <a:gdLst/>
            <a:ahLst/>
            <a:cxnLst/>
            <a:rect l="l" t="t" r="r" b="b"/>
            <a:pathLst>
              <a:path w="7300452" h="4114800">
                <a:moveTo>
                  <a:pt x="0" y="0"/>
                </a:moveTo>
                <a:lnTo>
                  <a:pt x="7300452" y="0"/>
                </a:lnTo>
                <a:lnTo>
                  <a:pt x="73004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298772" y="1129393"/>
            <a:ext cx="1651218" cy="1220162"/>
          </a:xfrm>
          <a:custGeom>
            <a:avLst/>
            <a:gdLst/>
            <a:ahLst/>
            <a:cxnLst/>
            <a:rect l="l" t="t" r="r" b="b"/>
            <a:pathLst>
              <a:path w="1651218" h="1220162">
                <a:moveTo>
                  <a:pt x="0" y="0"/>
                </a:moveTo>
                <a:lnTo>
                  <a:pt x="1651218" y="0"/>
                </a:lnTo>
                <a:lnTo>
                  <a:pt x="1651218" y="1220161"/>
                </a:lnTo>
                <a:lnTo>
                  <a:pt x="0" y="122016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440" r="-6603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914558" y="6705017"/>
            <a:ext cx="3556495" cy="1790992"/>
          </a:xfrm>
          <a:custGeom>
            <a:avLst/>
            <a:gdLst/>
            <a:ahLst/>
            <a:cxnLst/>
            <a:rect l="l" t="t" r="r" b="b"/>
            <a:pathLst>
              <a:path w="3556495" h="1790992">
                <a:moveTo>
                  <a:pt x="0" y="0"/>
                </a:moveTo>
                <a:lnTo>
                  <a:pt x="3556495" y="0"/>
                </a:lnTo>
                <a:lnTo>
                  <a:pt x="3556495" y="1790991"/>
                </a:lnTo>
                <a:lnTo>
                  <a:pt x="0" y="179099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9573" b="-9573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3188" y="2258357"/>
            <a:ext cx="8920812" cy="5773782"/>
          </a:xfrm>
          <a:custGeom>
            <a:avLst/>
            <a:gdLst/>
            <a:ahLst/>
            <a:cxnLst/>
            <a:rect l="l" t="t" r="r" b="b"/>
            <a:pathLst>
              <a:path w="8920812" h="5773782">
                <a:moveTo>
                  <a:pt x="0" y="0"/>
                </a:moveTo>
                <a:lnTo>
                  <a:pt x="8920812" y="0"/>
                </a:lnTo>
                <a:lnTo>
                  <a:pt x="8920812" y="5773783"/>
                </a:lnTo>
                <a:lnTo>
                  <a:pt x="0" y="577378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622" r="-10493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23188" y="8029799"/>
            <a:ext cx="12551575" cy="2257201"/>
          </a:xfrm>
          <a:custGeom>
            <a:avLst/>
            <a:gdLst/>
            <a:ahLst/>
            <a:cxnLst/>
            <a:rect l="l" t="t" r="r" b="b"/>
            <a:pathLst>
              <a:path w="12551575" h="2257201">
                <a:moveTo>
                  <a:pt x="0" y="0"/>
                </a:moveTo>
                <a:lnTo>
                  <a:pt x="12551575" y="0"/>
                </a:lnTo>
                <a:lnTo>
                  <a:pt x="12551575" y="2257201"/>
                </a:lnTo>
                <a:lnTo>
                  <a:pt x="0" y="225720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t="-409" b="-409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3622000" y="9775506"/>
            <a:ext cx="7590840" cy="59932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777"/>
              </a:lnSpc>
            </a:pPr>
            <a:r>
              <a:rPr lang="en-US" sz="12723" b="1" spc="623" dirty="0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Welcome to the </a:t>
            </a:r>
          </a:p>
          <a:p>
            <a:pPr algn="ctr">
              <a:lnSpc>
                <a:spcPts val="15777"/>
              </a:lnSpc>
            </a:pPr>
            <a:r>
              <a:rPr lang="en-US" sz="12723" b="1" spc="623" dirty="0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3188" y="980711"/>
            <a:ext cx="3075584" cy="1006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35"/>
              </a:lnSpc>
            </a:pPr>
            <a:r>
              <a:rPr lang="en-US" sz="5882" b="1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Step-6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3188" y="115967"/>
            <a:ext cx="22134801" cy="101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81"/>
              </a:lnSpc>
            </a:pPr>
            <a:r>
              <a:rPr lang="en-US" sz="344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MEDICAL INSURANCE PRICE PREDICTION MODEL USING </a:t>
            </a:r>
            <a:r>
              <a:rPr lang="en-US" sz="344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AWS SAGEMAKER</a:t>
            </a:r>
          </a:p>
          <a:p>
            <a:pPr algn="ctr">
              <a:lnSpc>
                <a:spcPts val="4216"/>
              </a:lnSpc>
              <a:spcBef>
                <a:spcPct val="0"/>
              </a:spcBef>
            </a:pPr>
            <a:endParaRPr lang="en-US" sz="3440" b="1" u="sng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183503" y="-2775473"/>
            <a:ext cx="4104497" cy="4514947"/>
          </a:xfrm>
          <a:custGeom>
            <a:avLst/>
            <a:gdLst/>
            <a:ahLst/>
            <a:cxnLst/>
            <a:rect l="l" t="t" r="r" b="b"/>
            <a:pathLst>
              <a:path w="4104497" h="4514947">
                <a:moveTo>
                  <a:pt x="0" y="0"/>
                </a:moveTo>
                <a:lnTo>
                  <a:pt x="4104497" y="0"/>
                </a:lnTo>
                <a:lnTo>
                  <a:pt x="4104497" y="4514947"/>
                </a:lnTo>
                <a:lnTo>
                  <a:pt x="0" y="4514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13143" y="8496008"/>
            <a:ext cx="3445217" cy="3581983"/>
          </a:xfrm>
          <a:custGeom>
            <a:avLst/>
            <a:gdLst/>
            <a:ahLst/>
            <a:cxnLst/>
            <a:rect l="l" t="t" r="r" b="b"/>
            <a:pathLst>
              <a:path w="3445217" h="3581983">
                <a:moveTo>
                  <a:pt x="0" y="0"/>
                </a:moveTo>
                <a:lnTo>
                  <a:pt x="3445217" y="0"/>
                </a:lnTo>
                <a:lnTo>
                  <a:pt x="3445217" y="3581984"/>
                </a:lnTo>
                <a:lnTo>
                  <a:pt x="0" y="35819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7924864"/>
            <a:ext cx="4800939" cy="2272950"/>
          </a:xfrm>
          <a:custGeom>
            <a:avLst/>
            <a:gdLst/>
            <a:ahLst/>
            <a:cxnLst/>
            <a:rect l="l" t="t" r="r" b="b"/>
            <a:pathLst>
              <a:path w="7300452" h="4114800">
                <a:moveTo>
                  <a:pt x="0" y="0"/>
                </a:moveTo>
                <a:lnTo>
                  <a:pt x="7300452" y="0"/>
                </a:lnTo>
                <a:lnTo>
                  <a:pt x="73004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719704" y="1041492"/>
            <a:ext cx="1889126" cy="1395963"/>
          </a:xfrm>
          <a:custGeom>
            <a:avLst/>
            <a:gdLst/>
            <a:ahLst/>
            <a:cxnLst/>
            <a:rect l="l" t="t" r="r" b="b"/>
            <a:pathLst>
              <a:path w="1889126" h="1395963">
                <a:moveTo>
                  <a:pt x="0" y="0"/>
                </a:moveTo>
                <a:lnTo>
                  <a:pt x="1889126" y="0"/>
                </a:lnTo>
                <a:lnTo>
                  <a:pt x="1889126" y="1395963"/>
                </a:lnTo>
                <a:lnTo>
                  <a:pt x="0" y="139596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440" r="-6603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800939" y="8703566"/>
            <a:ext cx="2588186" cy="1303367"/>
          </a:xfrm>
          <a:custGeom>
            <a:avLst/>
            <a:gdLst/>
            <a:ahLst/>
            <a:cxnLst/>
            <a:rect l="l" t="t" r="r" b="b"/>
            <a:pathLst>
              <a:path w="2588186" h="1303367">
                <a:moveTo>
                  <a:pt x="0" y="0"/>
                </a:moveTo>
                <a:lnTo>
                  <a:pt x="2588186" y="0"/>
                </a:lnTo>
                <a:lnTo>
                  <a:pt x="2588186" y="1303367"/>
                </a:lnTo>
                <a:lnTo>
                  <a:pt x="0" y="130336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9573" b="-9573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3188" y="2654354"/>
            <a:ext cx="16441079" cy="4225417"/>
          </a:xfrm>
          <a:custGeom>
            <a:avLst/>
            <a:gdLst/>
            <a:ahLst/>
            <a:cxnLst/>
            <a:rect l="l" t="t" r="r" b="b"/>
            <a:pathLst>
              <a:path w="16441079" h="4225417">
                <a:moveTo>
                  <a:pt x="0" y="0"/>
                </a:moveTo>
                <a:lnTo>
                  <a:pt x="16441079" y="0"/>
                </a:lnTo>
                <a:lnTo>
                  <a:pt x="16441079" y="4225418"/>
                </a:lnTo>
                <a:lnTo>
                  <a:pt x="0" y="422541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6235752" y="9775506"/>
            <a:ext cx="14977088" cy="3988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777"/>
              </a:lnSpc>
            </a:pPr>
            <a:r>
              <a:rPr lang="en-US" sz="12723" b="1" spc="623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Welcome to the </a:t>
            </a:r>
          </a:p>
          <a:p>
            <a:pPr algn="ctr">
              <a:lnSpc>
                <a:spcPts val="15777"/>
              </a:lnSpc>
            </a:pPr>
            <a:r>
              <a:rPr lang="en-US" sz="12723" b="1" spc="623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3188" y="1179193"/>
            <a:ext cx="3663057" cy="1006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35"/>
              </a:lnSpc>
            </a:pPr>
            <a:r>
              <a:rPr lang="en-US" sz="5882" b="1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Step-7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3188" y="280067"/>
            <a:ext cx="22134801" cy="101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81"/>
              </a:lnSpc>
            </a:pPr>
            <a:r>
              <a:rPr lang="en-US" sz="344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MEDICAL INSURANCE PRICE PREDICTION MODEL USING </a:t>
            </a:r>
            <a:r>
              <a:rPr lang="en-US" sz="344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AWS SAGEMAKER</a:t>
            </a:r>
          </a:p>
          <a:p>
            <a:pPr algn="ctr">
              <a:lnSpc>
                <a:spcPts val="4216"/>
              </a:lnSpc>
              <a:spcBef>
                <a:spcPct val="0"/>
              </a:spcBef>
            </a:pPr>
            <a:endParaRPr lang="en-US" sz="3440" b="1" u="sng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452</Words>
  <Application>Microsoft Office PowerPoint</Application>
  <PresentationFormat>Custom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Arimo Bold</vt:lpstr>
      <vt:lpstr>Calibri</vt:lpstr>
      <vt:lpstr>Arimo</vt:lpstr>
      <vt:lpstr>Aptos</vt:lpstr>
      <vt:lpstr>Canva Sans</vt:lpstr>
      <vt:lpstr>Mallige Bold</vt:lpstr>
      <vt:lpstr>Arial Rounded MT Bold</vt:lpstr>
      <vt:lpstr>Canva Sans Bold</vt:lpstr>
      <vt:lpstr>Mallige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Yellow Colorful Illustration Business Financial Report Presentation</dc:title>
  <dc:creator>Admin</dc:creator>
  <cp:lastModifiedBy>shubham kumar</cp:lastModifiedBy>
  <cp:revision>6</cp:revision>
  <dcterms:created xsi:type="dcterms:W3CDTF">2006-08-16T00:00:00Z</dcterms:created>
  <dcterms:modified xsi:type="dcterms:W3CDTF">2024-10-19T21:07:09Z</dcterms:modified>
  <dc:identifier>DAGUCP0RCSw</dc:identifier>
</cp:coreProperties>
</file>