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4"/>
  </p:notesMasterIdLst>
  <p:sldIdLst>
    <p:sldId id="299" r:id="rId2"/>
    <p:sldId id="257" r:id="rId3"/>
    <p:sldId id="348" r:id="rId4"/>
    <p:sldId id="320" r:id="rId5"/>
    <p:sldId id="338" r:id="rId6"/>
    <p:sldId id="301" r:id="rId7"/>
    <p:sldId id="302" r:id="rId8"/>
    <p:sldId id="349" r:id="rId9"/>
    <p:sldId id="350" r:id="rId10"/>
    <p:sldId id="351" r:id="rId11"/>
    <p:sldId id="303" r:id="rId12"/>
    <p:sldId id="304" r:id="rId13"/>
    <p:sldId id="319" r:id="rId14"/>
    <p:sldId id="315" r:id="rId15"/>
    <p:sldId id="339" r:id="rId16"/>
    <p:sldId id="321" r:id="rId17"/>
    <p:sldId id="316" r:id="rId18"/>
    <p:sldId id="314" r:id="rId19"/>
    <p:sldId id="329" r:id="rId20"/>
    <p:sldId id="323" r:id="rId21"/>
    <p:sldId id="340" r:id="rId22"/>
    <p:sldId id="30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EF9B4-B31E-4069-B0D5-0BD72313E7E6}" type="datetimeFigureOut">
              <a:rPr lang="en-US" smtClean="0"/>
              <a:pPr/>
              <a:t>07-Mar-21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62AC-71F4-423E-83EA-47B1F65E6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0C306F-F8EC-42EC-A711-4A8271B1F1B8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9725E8-4B5B-4225-AC4B-2576F70F161E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9DD71-5D98-40DA-B137-AA4AC5DE917A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3C48E-CC7F-4FA1-8A1B-0F18AD317CDA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BEEB0-9B5E-41F8-AD86-20CD73D407A9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89651-D554-4F2D-A11A-E5A456AEBF2E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68C95-A7B7-4223-A006-725F2CDD3FCA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B413C-ACDE-4BB7-A785-9DA93AB530CC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A872-64C0-4E15-B296-6CEAD45F6C47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5C453-BC24-4F2A-B1FA-121DA2C8205A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D1C49-ADB3-4579-B837-C1E3B4C2D0EB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75ED-28D5-4E77-BDB4-AA03ACED6A43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5FDCC-0EAC-4BDC-8142-83B0AE1E95C1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F9CAD-C792-4138-9EAD-F8288852670D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DBS-BM, Dept. of CSE, UEMK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jpeg"/><Relationship Id="rId4" Type="http://schemas.openxmlformats.org/officeDocument/2006/relationships/oleObject" Target="../embeddings/Microsoft_Office_Excel_97-2003_Worksheet1.xls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1401763" y="304800"/>
            <a:ext cx="7742237" cy="762000"/>
          </a:xfrm>
        </p:spPr>
        <p:txBody>
          <a:bodyPr/>
          <a:lstStyle/>
          <a:p>
            <a:r>
              <a:rPr lang="en-US" altLang="en-US" sz="2200" b="1" smtClean="0">
                <a:solidFill>
                  <a:srgbClr val="FF0000"/>
                </a:solidFill>
                <a:latin typeface="Cambria" pitchFamily="18" charset="0"/>
              </a:rPr>
              <a:t>UNIVERSITY OF ENGINEERING &amp; MANAGEMENT, KOLKATA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smtClean="0"/>
              <a:t>Click to edit Master subtitle style</a:t>
            </a:r>
          </a:p>
        </p:txBody>
      </p:sp>
      <p:pic>
        <p:nvPicPr>
          <p:cNvPr id="2052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73038"/>
            <a:ext cx="1173163" cy="108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4" name="TextBox 1"/>
          <p:cNvSpPr txBox="1">
            <a:spLocks noChangeArrowheads="1"/>
          </p:cNvSpPr>
          <p:nvPr/>
        </p:nvSpPr>
        <p:spPr bwMode="auto">
          <a:xfrm>
            <a:off x="1524000" y="1074738"/>
            <a:ext cx="708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Course Name :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AI &amp; ML Advanced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248525" y="6477000"/>
            <a:ext cx="1905000" cy="381000"/>
          </a:xfrm>
          <a:noFill/>
        </p:spPr>
        <p:txBody>
          <a:bodyPr/>
          <a:lstStyle/>
          <a:p>
            <a:fld id="{AB2624E0-9E67-4159-8BC4-8B20B2A3103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8382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en-US" i="1" dirty="0" smtClean="0">
              <a:solidFill>
                <a:srgbClr val="170981"/>
              </a:solidFill>
            </a:endParaRP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95250" y="2819400"/>
            <a:ext cx="6305550" cy="3810000"/>
            <a:chOff x="768" y="1152"/>
            <a:chExt cx="3972" cy="2400"/>
          </a:xfrm>
        </p:grpSpPr>
        <p:sp>
          <p:nvSpPr>
            <p:cNvPr id="12295" name="Rectangle 3"/>
            <p:cNvSpPr>
              <a:spLocks noChangeArrowheads="1"/>
            </p:cNvSpPr>
            <p:nvPr/>
          </p:nvSpPr>
          <p:spPr bwMode="auto">
            <a:xfrm>
              <a:off x="2387" y="1152"/>
              <a:ext cx="475" cy="296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age?</a:t>
              </a:r>
            </a:p>
          </p:txBody>
        </p:sp>
        <p:sp>
          <p:nvSpPr>
            <p:cNvPr id="12296" name="Rectangle 4"/>
            <p:cNvSpPr>
              <a:spLocks noChangeArrowheads="1"/>
            </p:cNvSpPr>
            <p:nvPr/>
          </p:nvSpPr>
          <p:spPr bwMode="auto">
            <a:xfrm>
              <a:off x="2245" y="1766"/>
              <a:ext cx="7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overcast</a:t>
              </a:r>
            </a:p>
          </p:txBody>
        </p:sp>
        <p:sp>
          <p:nvSpPr>
            <p:cNvPr id="12297" name="Rectangle 5"/>
            <p:cNvSpPr>
              <a:spLocks noChangeArrowheads="1"/>
            </p:cNvSpPr>
            <p:nvPr/>
          </p:nvSpPr>
          <p:spPr bwMode="auto">
            <a:xfrm>
              <a:off x="1229" y="2342"/>
              <a:ext cx="763" cy="296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student?</a:t>
              </a:r>
            </a:p>
          </p:txBody>
        </p:sp>
        <p:sp>
          <p:nvSpPr>
            <p:cNvPr id="12298" name="Rectangle 6"/>
            <p:cNvSpPr>
              <a:spLocks noChangeArrowheads="1"/>
            </p:cNvSpPr>
            <p:nvPr/>
          </p:nvSpPr>
          <p:spPr bwMode="auto">
            <a:xfrm>
              <a:off x="3432" y="2342"/>
              <a:ext cx="1140" cy="296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credit rating?</a:t>
              </a:r>
            </a:p>
          </p:txBody>
        </p:sp>
        <p:sp>
          <p:nvSpPr>
            <p:cNvPr id="12299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0" name="Line 12"/>
            <p:cNvSpPr>
              <a:spLocks noChangeShapeType="1"/>
            </p:cNvSpPr>
            <p:nvPr/>
          </p:nvSpPr>
          <p:spPr bwMode="auto">
            <a:xfrm flipH="1">
              <a:off x="2622" y="1491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1513" y="1730"/>
              <a:ext cx="534" cy="2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&lt;=30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3364" y="1804"/>
              <a:ext cx="41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 b="1">
                  <a:latin typeface="Times New Roman" pitchFamily="18" charset="0"/>
                </a:rPr>
                <a:t>&gt;40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230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24"/>
            <p:cNvSpPr>
              <a:spLocks noChangeShapeType="1"/>
            </p:cNvSpPr>
            <p:nvPr/>
          </p:nvSpPr>
          <p:spPr bwMode="auto">
            <a:xfrm>
              <a:off x="2623" y="2029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Rectangle 25"/>
            <p:cNvSpPr>
              <a:spLocks noChangeArrowheads="1"/>
            </p:cNvSpPr>
            <p:nvPr/>
          </p:nvSpPr>
          <p:spPr bwMode="auto">
            <a:xfrm>
              <a:off x="768" y="3264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0" name="Rectangle 27"/>
            <p:cNvSpPr>
              <a:spLocks noChangeArrowheads="1"/>
            </p:cNvSpPr>
            <p:nvPr/>
          </p:nvSpPr>
          <p:spPr bwMode="auto">
            <a:xfrm>
              <a:off x="2028" y="326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1" name="Rectangle 28"/>
            <p:cNvSpPr>
              <a:spLocks noChangeArrowheads="1"/>
            </p:cNvSpPr>
            <p:nvPr/>
          </p:nvSpPr>
          <p:spPr bwMode="auto">
            <a:xfrm>
              <a:off x="4368" y="3216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2" name="Rectangle 29"/>
            <p:cNvSpPr>
              <a:spLocks noChangeArrowheads="1"/>
            </p:cNvSpPr>
            <p:nvPr/>
          </p:nvSpPr>
          <p:spPr bwMode="auto">
            <a:xfrm>
              <a:off x="2437" y="2344"/>
              <a:ext cx="372" cy="288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3" name="Rectangle 30"/>
            <p:cNvSpPr>
              <a:spLocks noChangeArrowheads="1"/>
            </p:cNvSpPr>
            <p:nvPr/>
          </p:nvSpPr>
          <p:spPr bwMode="auto">
            <a:xfrm>
              <a:off x="2256" y="1824"/>
              <a:ext cx="672" cy="192"/>
            </a:xfrm>
            <a:prstGeom prst="rect">
              <a:avLst/>
            </a:prstGeom>
            <a:solidFill>
              <a:srgbClr val="FFFF0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2000" b="1">
                  <a:latin typeface="Times New Roman" pitchFamily="18" charset="0"/>
                </a:rPr>
                <a:t>31..40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2314" name="Rectangle 62"/>
            <p:cNvSpPr>
              <a:spLocks noChangeArrowheads="1"/>
            </p:cNvSpPr>
            <p:nvPr/>
          </p:nvSpPr>
          <p:spPr bwMode="auto">
            <a:xfrm rot="-143156">
              <a:off x="3168" y="3216"/>
              <a:ext cx="308" cy="28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  <p:sp>
          <p:nvSpPr>
            <p:cNvPr id="12315" name="Rectangle 9"/>
            <p:cNvSpPr>
              <a:spLocks noChangeArrowheads="1"/>
            </p:cNvSpPr>
            <p:nvPr/>
          </p:nvSpPr>
          <p:spPr bwMode="auto">
            <a:xfrm>
              <a:off x="4176" y="2784"/>
              <a:ext cx="38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fair</a:t>
              </a:r>
            </a:p>
          </p:txBody>
        </p:sp>
        <p:sp>
          <p:nvSpPr>
            <p:cNvPr id="12316" name="Rectangle 10"/>
            <p:cNvSpPr>
              <a:spLocks noChangeArrowheads="1"/>
            </p:cNvSpPr>
            <p:nvPr/>
          </p:nvSpPr>
          <p:spPr bwMode="auto">
            <a:xfrm>
              <a:off x="3072" y="2784"/>
              <a:ext cx="807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excellent</a:t>
              </a:r>
            </a:p>
          </p:txBody>
        </p:sp>
        <p:sp>
          <p:nvSpPr>
            <p:cNvPr id="12317" name="Rectangle 8"/>
            <p:cNvSpPr>
              <a:spLocks noChangeArrowheads="1"/>
            </p:cNvSpPr>
            <p:nvPr/>
          </p:nvSpPr>
          <p:spPr bwMode="auto">
            <a:xfrm>
              <a:off x="1872" y="2832"/>
              <a:ext cx="37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yes</a:t>
              </a:r>
            </a:p>
          </p:txBody>
        </p:sp>
        <p:sp>
          <p:nvSpPr>
            <p:cNvPr id="1231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88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2400">
                  <a:latin typeface="Times New Roman" pitchFamily="18" charset="0"/>
                </a:rPr>
                <a:t>no</a:t>
              </a:r>
            </a:p>
          </p:txBody>
        </p:sp>
      </p:grpSp>
      <p:graphicFrame>
        <p:nvGraphicFramePr>
          <p:cNvPr id="12293" name="Object 1024"/>
          <p:cNvGraphicFramePr>
            <a:graphicFrameLocks/>
          </p:cNvGraphicFramePr>
          <p:nvPr/>
        </p:nvGraphicFramePr>
        <p:xfrm>
          <a:off x="5192713" y="1143000"/>
          <a:ext cx="3951287" cy="3429000"/>
        </p:xfrm>
        <a:graphic>
          <a:graphicData uri="http://schemas.openxmlformats.org/presentationml/2006/ole">
            <p:oleObj spid="_x0000_s53250" name="Worksheet" r:id="rId4" imgW="5772150" imgH="4457700" progId="Excel.Sheet.8">
              <p:embed/>
            </p:oleObj>
          </a:graphicData>
        </a:graphic>
      </p:graphicFrame>
      <p:sp>
        <p:nvSpPr>
          <p:cNvPr id="12294" name="Rectangle 1"/>
          <p:cNvSpPr>
            <a:spLocks noChangeArrowheads="1"/>
          </p:cNvSpPr>
          <p:nvPr/>
        </p:nvSpPr>
        <p:spPr bwMode="auto">
          <a:xfrm>
            <a:off x="152400" y="1371600"/>
            <a:ext cx="517366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Training data set: </a:t>
            </a:r>
            <a:r>
              <a:rPr lang="en-US" sz="2400" dirty="0" err="1">
                <a:latin typeface="Cambria" pitchFamily="18" charset="0"/>
                <a:ea typeface="Cambria" pitchFamily="18" charset="0"/>
              </a:rPr>
              <a:t>Buys_computer</a:t>
            </a:r>
            <a:endParaRPr lang="en-US" sz="2400" dirty="0">
              <a:latin typeface="Cambria" pitchFamily="18" charset="0"/>
              <a:ea typeface="Cambria" pitchFamily="18" charset="0"/>
            </a:endParaRP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The data set follows an example of Quinlan’s ID3 (Playing Tennis)</a:t>
            </a:r>
          </a:p>
          <a:p>
            <a:pPr marL="285750" indent="-285750">
              <a:buClr>
                <a:srgbClr val="170981"/>
              </a:buClr>
              <a:buSzPct val="75000"/>
              <a:buFont typeface="Wingdings" pitchFamily="2" charset="2"/>
              <a:buChar char="q"/>
            </a:pPr>
            <a:r>
              <a:rPr lang="en-US" sz="2400" dirty="0">
                <a:latin typeface="Cambria" pitchFamily="18" charset="0"/>
                <a:ea typeface="Cambria" pitchFamily="18" charset="0"/>
              </a:rPr>
              <a:t>Resulting tree:</a:t>
            </a:r>
          </a:p>
        </p:txBody>
      </p:sp>
      <p:graphicFrame>
        <p:nvGraphicFramePr>
          <p:cNvPr id="31" name="Group 3"/>
          <p:cNvGraphicFramePr>
            <a:graphicFrameLocks noGrp="1"/>
          </p:cNvGraphicFramePr>
          <p:nvPr/>
        </p:nvGraphicFramePr>
        <p:xfrm>
          <a:off x="0" y="-288942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168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2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" y="-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29895-DE60-4E81-B04E-A9388F663C8D}" type="datetime1">
              <a:rPr lang="en-US" smtClean="0"/>
              <a:pPr/>
              <a:t>07-Mar-21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Building Decision Tree</a:t>
            </a:r>
          </a:p>
          <a:p>
            <a:pPr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 principle, there are exponentially many decision tree that can be constructed from a given database (also called training data).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Two approaches are known</a:t>
            </a:r>
          </a:p>
          <a:p>
            <a:pPr lvl="8"/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Greedy strategy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 top-down recursive divide-and-conquer</a:t>
            </a:r>
          </a:p>
          <a:p>
            <a:pPr lvl="5"/>
            <a:endParaRPr lang="en-US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2000" b="1" dirty="0" smtClean="0">
                <a:solidFill>
                  <a:srgbClr val="A50021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Modification of greedy strategy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ID3 ( Iterative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Dichotomiser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C4.5 (a successor of ID3)</a:t>
            </a:r>
          </a:p>
          <a:p>
            <a:pPr lvl="2"/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CART, etc.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F247-6403-4BA7-B61D-1C42324D9B24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 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81000" y="1676400"/>
            <a:ext cx="8229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Basic algorithm (a greedy algorithm)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Tree is constructed in a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top-down recursive divide-and-conquer manner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At start, all the training examples are at the root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Attributes are categorical (if continuous-valued, they are 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</a:rPr>
              <a:t>discretized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in advance)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Examples are partitioned recursively based on selected attributes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Test attributes are selected on the basis of a heuristic or statistical measure (e.g.,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information gain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)</a:t>
            </a:r>
          </a:p>
          <a:p>
            <a:pPr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Conditions for stopping partitioning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All samples for a given node belong to the same class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There are no remaining attributes for further partitioning – </a:t>
            </a:r>
            <a:r>
              <a:rPr lang="en-US" sz="2000" dirty="0" smtClean="0">
                <a:solidFill>
                  <a:schemeClr val="hlink"/>
                </a:solidFill>
                <a:latin typeface="Cambria" pitchFamily="18" charset="0"/>
                <a:ea typeface="Cambria" pitchFamily="18" charset="0"/>
              </a:rPr>
              <a:t>majority voting</a:t>
            </a:r>
            <a:r>
              <a:rPr lang="en-US" sz="2000" dirty="0" smtClean="0">
                <a:latin typeface="Cambria" pitchFamily="18" charset="0"/>
                <a:ea typeface="Cambria" pitchFamily="18" charset="0"/>
              </a:rPr>
              <a:t> is employed for classifying the leaf</a:t>
            </a:r>
          </a:p>
          <a:p>
            <a:pPr lvl="1">
              <a:spcBef>
                <a:spcPct val="0"/>
              </a:spcBef>
              <a:buFont typeface="Wingdings" pitchFamily="2" charset="2"/>
              <a:buChar char="q"/>
            </a:pPr>
            <a:r>
              <a:rPr lang="en-US" sz="2000" dirty="0" smtClean="0">
                <a:latin typeface="Cambria" pitchFamily="18" charset="0"/>
                <a:ea typeface="Cambria" pitchFamily="18" charset="0"/>
              </a:rPr>
              <a:t>There are no samples left</a:t>
            </a:r>
            <a:endParaRPr lang="en-US" sz="2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21923-704A-4FB7-9F47-457915268264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6" name="Content Placeholder 5" descr="decis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828800"/>
            <a:ext cx="5486400" cy="4495800"/>
          </a:xfr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67D36-39F3-4685-B1AE-0E7D68E84295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Discussions on Algorithm: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Called with three parameters: D, </a:t>
            </a:r>
            <a:r>
              <a:rPr lang="en-US" dirty="0" err="1" smtClean="0">
                <a:latin typeface="Cambria" pitchFamily="18" charset="0"/>
              </a:rPr>
              <a:t>attribute_list</a:t>
            </a:r>
            <a:r>
              <a:rPr lang="en-US" dirty="0" smtClean="0">
                <a:latin typeface="Cambria" pitchFamily="18" charset="0"/>
              </a:rPr>
              <a:t>, </a:t>
            </a:r>
            <a:r>
              <a:rPr lang="en-US" dirty="0" err="1" smtClean="0">
                <a:latin typeface="Cambria" pitchFamily="18" charset="0"/>
              </a:rPr>
              <a:t>attribute_selection_method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D: data partition</a:t>
            </a:r>
          </a:p>
          <a:p>
            <a:pPr>
              <a:buNone/>
            </a:pPr>
            <a:r>
              <a:rPr lang="en-US" dirty="0" err="1" smtClean="0">
                <a:latin typeface="Cambria" pitchFamily="18" charset="0"/>
              </a:rPr>
              <a:t>attribute_list</a:t>
            </a:r>
            <a:r>
              <a:rPr lang="en-US" dirty="0" smtClean="0">
                <a:latin typeface="Cambria" pitchFamily="18" charset="0"/>
              </a:rPr>
              <a:t>: list of attributes describing the </a:t>
            </a:r>
            <a:r>
              <a:rPr lang="en-US" dirty="0" err="1" smtClean="0">
                <a:latin typeface="Cambria" pitchFamily="18" charset="0"/>
              </a:rPr>
              <a:t>tuple</a:t>
            </a:r>
            <a:endParaRPr lang="en-US" dirty="0" smtClean="0">
              <a:latin typeface="Cambria" pitchFamily="18" charset="0"/>
            </a:endParaRPr>
          </a:p>
          <a:p>
            <a:pPr>
              <a:buNone/>
            </a:pPr>
            <a:r>
              <a:rPr lang="en-US" dirty="0" err="1" smtClean="0">
                <a:latin typeface="Cambria" pitchFamily="18" charset="0"/>
              </a:rPr>
              <a:t>attribute_selection_method</a:t>
            </a:r>
            <a:r>
              <a:rPr lang="en-US" dirty="0" smtClean="0">
                <a:latin typeface="Cambria" pitchFamily="18" charset="0"/>
              </a:rPr>
              <a:t>: heuristic method for selecting best attribute. 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AD1A2-1958-4DE1-BD36-7098D050FAFD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tree starts as a single node, </a:t>
            </a:r>
            <a:r>
              <a:rPr lang="en-US" i="1" dirty="0" smtClean="0"/>
              <a:t>N, representing the training </a:t>
            </a:r>
            <a:r>
              <a:rPr lang="en-US" i="1" dirty="0" err="1" smtClean="0"/>
              <a:t>tuples</a:t>
            </a:r>
            <a:r>
              <a:rPr lang="en-US" i="1" dirty="0" smtClean="0"/>
              <a:t> in D </a:t>
            </a:r>
          </a:p>
          <a:p>
            <a:r>
              <a:rPr lang="en-US" dirty="0" smtClean="0"/>
              <a:t>If the </a:t>
            </a:r>
            <a:r>
              <a:rPr lang="en-US" dirty="0" err="1" smtClean="0"/>
              <a:t>tuples</a:t>
            </a:r>
            <a:r>
              <a:rPr lang="en-US" dirty="0" smtClean="0"/>
              <a:t> in </a:t>
            </a:r>
            <a:r>
              <a:rPr lang="en-US" i="1" dirty="0" smtClean="0"/>
              <a:t>D are all of the same class, then node N becomes a leaf and is labeled </a:t>
            </a:r>
            <a:r>
              <a:rPr lang="en-US" dirty="0" smtClean="0"/>
              <a:t>with that class (steps 2 and 3). Note that steps 4 and 5 are terminating conditions. </a:t>
            </a:r>
          </a:p>
          <a:p>
            <a:r>
              <a:rPr lang="en-US" dirty="0" smtClean="0"/>
              <a:t>Otherwise, the algorithm calls </a:t>
            </a:r>
            <a:r>
              <a:rPr lang="en-US" i="1" dirty="0" smtClean="0"/>
              <a:t>Attribute selection method to determine the splitting </a:t>
            </a:r>
            <a:r>
              <a:rPr lang="en-US" dirty="0" smtClean="0"/>
              <a:t>criterion.</a:t>
            </a:r>
          </a:p>
          <a:p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03D3B-B353-4E14-9C13-F29A1970EB7D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The splitting criterion indicates the splitting attribute and may also indicate either a split-point or a splitting subset. </a:t>
            </a:r>
          </a:p>
          <a:p>
            <a:pPr>
              <a:buNone/>
            </a:pPr>
            <a:r>
              <a:rPr lang="en-US" sz="2800" dirty="0" smtClean="0"/>
              <a:t>The splitting criterion is determined so that, ideally, the resulting partitions at each branch are as “pure” as possible. A partition is pure if all of the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it belong to the same class. In other words, if we were to split up the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in </a:t>
            </a:r>
            <a:r>
              <a:rPr lang="en-US" sz="2800" i="1" dirty="0" smtClean="0"/>
              <a:t>D according to the mutually exclusive outcomes of the splitting criterion, we hope </a:t>
            </a:r>
            <a:r>
              <a:rPr lang="en-US" sz="2800" dirty="0" smtClean="0"/>
              <a:t>for the resulting partitions to be as pure as possible.</a:t>
            </a:r>
            <a:endParaRPr lang="en-US" sz="3000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EA9E-AC0B-4394-A105-B3123A26FBEC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Let </a:t>
            </a:r>
            <a:r>
              <a:rPr lang="en-US" i="1" dirty="0" smtClean="0"/>
              <a:t>A be the splitting attribute. A has v </a:t>
            </a:r>
            <a:r>
              <a:rPr lang="en-US" dirty="0" smtClean="0"/>
              <a:t>distinct values, </a:t>
            </a:r>
            <a:r>
              <a:rPr lang="en-US" i="1" dirty="0" smtClean="0"/>
              <a:t>a1, a2, : : :</a:t>
            </a:r>
            <a:r>
              <a:rPr lang="en-US" i="1" dirty="0" err="1" smtClean="0"/>
              <a:t>av</a:t>
            </a:r>
            <a:r>
              <a:rPr lang="en-US" i="1" dirty="0" smtClean="0"/>
              <a:t> , based on the training data.</a:t>
            </a:r>
          </a:p>
          <a:p>
            <a:r>
              <a:rPr lang="en-US" i="1" dirty="0" smtClean="0"/>
              <a:t>A is discrete-valued: In this case, the outcomes of the test at node N correspond </a:t>
            </a:r>
            <a:r>
              <a:rPr lang="en-US" dirty="0" smtClean="0"/>
              <a:t>directly to the known values of </a:t>
            </a:r>
            <a:r>
              <a:rPr lang="en-US" i="1" dirty="0" smtClean="0"/>
              <a:t>A.</a:t>
            </a:r>
          </a:p>
          <a:p>
            <a:r>
              <a:rPr lang="en-US" i="1" dirty="0" smtClean="0"/>
              <a:t>A is continuous-valued: In this case, the test at node N has two possible outcomes, </a:t>
            </a:r>
            <a:r>
              <a:rPr lang="en-US" dirty="0" smtClean="0"/>
              <a:t>corresponding to the conditions </a:t>
            </a:r>
            <a:r>
              <a:rPr lang="en-US" i="1" dirty="0" smtClean="0"/>
              <a:t>A &lt;=split point and A &gt; split point, respectively.</a:t>
            </a:r>
          </a:p>
          <a:p>
            <a:r>
              <a:rPr lang="en-US" i="1" dirty="0" smtClean="0"/>
              <a:t>A is discrete-valued and a binary tree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8DDF-3B22-4D5E-A093-289419AC9B77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pic>
        <p:nvPicPr>
          <p:cNvPr id="6" name="Content Placeholder 5" descr="d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828800"/>
            <a:ext cx="6705600" cy="4327525"/>
          </a:xfrm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132B4-6F53-4B0D-A91E-B54248663B05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If the splitting attribute is continuous-valued or if we are restricted to binary trees then, respectively, either a </a:t>
            </a:r>
            <a:r>
              <a:rPr lang="en-US" i="1" dirty="0" smtClean="0"/>
              <a:t>split point or a splitting subset must also be determined as part of the splitting criterion.</a:t>
            </a:r>
          </a:p>
          <a:p>
            <a:r>
              <a:rPr lang="en-US" dirty="0" smtClean="0"/>
              <a:t>The tree node created for partition </a:t>
            </a:r>
            <a:r>
              <a:rPr lang="en-US" i="1" dirty="0" smtClean="0"/>
              <a:t>D is labeled with the splitting criterion, branches </a:t>
            </a:r>
            <a:r>
              <a:rPr lang="en-US" dirty="0" smtClean="0"/>
              <a:t>are grown for each outcome of the criterion, and the </a:t>
            </a:r>
            <a:r>
              <a:rPr lang="en-US" dirty="0" err="1" smtClean="0"/>
              <a:t>tuples</a:t>
            </a:r>
            <a:r>
              <a:rPr lang="en-US" dirty="0" smtClean="0"/>
              <a:t> are partitioned accordingly.</a:t>
            </a:r>
          </a:p>
          <a:p>
            <a:r>
              <a:rPr lang="en-US" dirty="0" smtClean="0"/>
              <a:t>This section describes three popular attribute selection measures—</a:t>
            </a:r>
            <a:r>
              <a:rPr lang="en-US" i="1" dirty="0" smtClean="0"/>
              <a:t>information gain, gain ratio, and </a:t>
            </a:r>
            <a:r>
              <a:rPr lang="en-US" i="1" dirty="0" err="1" smtClean="0"/>
              <a:t>gini</a:t>
            </a:r>
            <a:r>
              <a:rPr lang="en-US" i="1" dirty="0" smtClean="0"/>
              <a:t> index.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E2FBB-8B5F-4326-830F-AFFE7DF9A183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Comparison b/w Classification &amp; Prediction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Accuracy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Speed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Robustness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Scalability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Interpretability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92F4-25A9-4D5E-9273-E1F7ACD66497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mbria" pitchFamily="18" charset="0"/>
                <a:ea typeface="Cambria" pitchFamily="18" charset="0"/>
              </a:rPr>
              <a:t>The notation used herein is as follows. Let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D, the data partition, be a training set of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class-labeled 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. Suppose the class label attribute has 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m distinct values defining m 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distinct classes,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(for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= 1, : : : , m). Let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be the set of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of class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in D. Let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D|</a:t>
            </a:r>
            <a:r>
              <a:rPr lang="en-US" dirty="0" err="1" smtClean="0">
                <a:latin typeface="Cambria" pitchFamily="18" charset="0"/>
                <a:ea typeface="Cambria" pitchFamily="18" charset="0"/>
              </a:rPr>
              <a:t>and</a:t>
            </a:r>
            <a:r>
              <a:rPr lang="en-US" dirty="0" smtClean="0">
                <a:latin typeface="Cambria" pitchFamily="18" charset="0"/>
                <a:ea typeface="Cambria" pitchFamily="18" charset="0"/>
              </a:rPr>
              <a:t>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| denote the number of 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tuples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 in D and |</a:t>
            </a:r>
            <a:r>
              <a:rPr lang="en-US" i="1" dirty="0" err="1" smtClean="0">
                <a:latin typeface="Cambria" pitchFamily="18" charset="0"/>
                <a:ea typeface="Cambria" pitchFamily="18" charset="0"/>
              </a:rPr>
              <a:t>Ci,D</a:t>
            </a:r>
            <a:r>
              <a:rPr lang="en-US" i="1" dirty="0" smtClean="0">
                <a:latin typeface="Cambria" pitchFamily="18" charset="0"/>
                <a:ea typeface="Cambria" pitchFamily="18" charset="0"/>
              </a:rPr>
              <a:t>| respectively.</a:t>
            </a:r>
            <a:endParaRPr lang="en-US" dirty="0" smtClean="0">
              <a:latin typeface="Cambria" pitchFamily="18" charset="0"/>
              <a:ea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9B157-FC20-4611-B7D3-1E56F16E691C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4" cstate="print"/>
            <a:stretch>
              <a:fillRect l="-288" t="-1043" r="-1513"/>
            </a:stretch>
          </a:blip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 dirty="0" smtClean="0">
              <a:noFill/>
            </a:endParaRPr>
          </a:p>
          <a:p>
            <a:pPr>
              <a:defRPr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6A27974F-ED8A-488B-962D-8EDE759FF668}" type="slidenum">
              <a:rPr lang="en-US" smtClean="0"/>
              <a:pPr/>
              <a:t>21</a:t>
            </a:fld>
            <a:endParaRPr lang="en-US" smtClean="0"/>
          </a:p>
        </p:txBody>
      </p:sp>
      <p:pic>
        <p:nvPicPr>
          <p:cNvPr id="14341" name="Picture 2" descr="http://upload.wikimedia.org/wikipedia/commons/thumb/2/22/Binary_entropy_plot.svg/200px-Binary_entropy_plot.svg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96050" y="4191000"/>
            <a:ext cx="19050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2" name="TextBox 4"/>
          <p:cNvSpPr txBox="1">
            <a:spLocks noChangeArrowheads="1"/>
          </p:cNvSpPr>
          <p:nvPr/>
        </p:nvSpPr>
        <p:spPr bwMode="auto">
          <a:xfrm>
            <a:off x="7162800" y="6096000"/>
            <a:ext cx="801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m = 2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76200"/>
          <a:ext cx="9144000" cy="1340775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044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5653-7EDE-41AB-AE30-205460C083DD}" type="datetime1">
              <a:rPr lang="en-US" smtClean="0"/>
              <a:pPr/>
              <a:t>07-Mar-21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579438" y="2120900"/>
            <a:ext cx="982662" cy="0"/>
          </a:xfrm>
          <a:prstGeom prst="rect">
            <a:avLst/>
          </a:prstGeom>
          <a:solidFill>
            <a:srgbClr val="F79646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1" hangingPunct="1"/>
            <a:endParaRPr lang="en-US" altLang="en-US"/>
          </a:p>
        </p:txBody>
      </p:sp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TextBox 11"/>
          <p:cNvSpPr txBox="1">
            <a:spLocks noChangeArrowheads="1"/>
          </p:cNvSpPr>
          <p:nvPr/>
        </p:nvSpPr>
        <p:spPr bwMode="auto">
          <a:xfrm>
            <a:off x="2868613" y="2084388"/>
            <a:ext cx="293052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IN" altLang="en-US" sz="4400" b="1">
                <a:latin typeface="Cambria" pitchFamily="18" charset="0"/>
              </a:rPr>
              <a:t>Thank You</a:t>
            </a:r>
          </a:p>
        </p:txBody>
      </p:sp>
      <p:pic>
        <p:nvPicPr>
          <p:cNvPr id="7180" name="Picture 8" descr="handshake-graphic-vector-1275087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4675" y="3124200"/>
            <a:ext cx="24384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Concept of Decision Tree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A Decision Tree is an important data structure known to solve many computational problems.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It may be binary (if based on single yes or no)</a:t>
            </a:r>
          </a:p>
          <a:p>
            <a:pPr>
              <a:buNone/>
            </a:pPr>
            <a:r>
              <a:rPr lang="en-US" dirty="0" smtClean="0">
                <a:cs typeface="Times New Roman" pitchFamily="18" charset="0"/>
              </a:rPr>
              <a:t>It may be n-array</a:t>
            </a:r>
          </a:p>
          <a:p>
            <a:pPr>
              <a:buNone/>
            </a:pP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92F4-25A9-4D5E-9273-E1F7ACD66497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Some Characteristics</a:t>
            </a: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may be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-</a:t>
            </a:r>
            <a:r>
              <a:rPr lang="en-US" sz="2000" dirty="0" err="1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ary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, </a:t>
            </a:r>
            <a:r>
              <a:rPr lang="en-US" sz="2000" i="1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n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 ≥ 2.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There is a special node called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root node.</a:t>
            </a:r>
            <a:endParaRPr lang="en-US" sz="20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Edges of a node represent the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outcome for a value 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of the node.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 a path, a node with same label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is never repeated.</a:t>
            </a:r>
          </a:p>
          <a:p>
            <a:pPr lvl="8"/>
            <a:endParaRPr lang="en-US" sz="800" dirty="0" smtClean="0">
              <a:solidFill>
                <a:srgbClr val="0B5ED7"/>
              </a:solidFill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</a:t>
            </a:r>
            <a:r>
              <a:rPr lang="en-US" sz="2000" dirty="0" smtClean="0">
                <a:solidFill>
                  <a:srgbClr val="0B5ED7"/>
                </a:solidFill>
                <a:latin typeface="Cambria" pitchFamily="18" charset="0"/>
                <a:ea typeface="Cambria" pitchFamily="18" charset="0"/>
                <a:cs typeface="Times New Roman" pitchFamily="18" charset="0"/>
              </a:rPr>
              <a:t>is not unique</a:t>
            </a: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, as different ordering of internal nodes can give different decision tree.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C243-415C-47E7-B931-E87ACC8A160B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Decision tree helps us to classify data.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Internal node denotes a test on the attribute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Branch denotes outcome of the test</a:t>
            </a:r>
          </a:p>
          <a:p>
            <a:pPr lvl="8"/>
            <a:endParaRPr lang="en-US" sz="8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pPr lvl="1"/>
            <a:r>
              <a:rPr lang="en-US" sz="18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External node holds a class label </a:t>
            </a:r>
          </a:p>
          <a:p>
            <a:endParaRPr lang="en-US" sz="2000" dirty="0" smtClean="0">
              <a:latin typeface="Cambria" pitchFamily="18" charset="0"/>
              <a:ea typeface="Cambria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Cambria" pitchFamily="18" charset="0"/>
                <a:ea typeface="Cambria" pitchFamily="18" charset="0"/>
                <a:cs typeface="Times New Roman" pitchFamily="18" charset="0"/>
              </a:rPr>
              <a:t>Such a classification is, in fact, made by posing questions starting from the root node to each terminal node.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AFFC-FDE2-4B29-A568-89F0AEB829FF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How are decision tree used for classification?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Given a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, X, for which the associated class label is unknown, the attribute values of the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 are tested against the decision tree. A path is traced from the root to a leaf node, which holds the class prediction for that </a:t>
            </a:r>
            <a:r>
              <a:rPr lang="en-US" dirty="0" err="1" smtClean="0">
                <a:latin typeface="Cambria" pitchFamily="18" charset="0"/>
              </a:rPr>
              <a:t>tuple</a:t>
            </a:r>
            <a:r>
              <a:rPr lang="en-US" dirty="0" smtClean="0">
                <a:latin typeface="Cambria" pitchFamily="18" charset="0"/>
              </a:rPr>
              <a:t>.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FB63-A96D-4F9C-AE23-65C36C2419CB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28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Cambria" pitchFamily="18" charset="0"/>
              </a:rPr>
              <a:t>Why are decision tree classifiers so popular?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Construction of decision tree does not require any domain knowledge.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It can deal with high dimensional data.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Cambria" pitchFamily="18" charset="0"/>
              </a:rPr>
              <a:t>Decision tree classifiers have good accuracy. </a:t>
            </a:r>
            <a:endParaRPr lang="en-US" dirty="0">
              <a:latin typeface="Cambria" pitchFamily="18" charset="0"/>
            </a:endParaRP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355742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4570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826F3-6FEF-4D3A-824E-0EE3459DF878}" type="datetime1">
              <a:rPr lang="en-US" smtClean="0"/>
              <a:pPr/>
              <a:t>07-Mar-21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3" y="260648"/>
            <a:ext cx="8229600" cy="1143000"/>
          </a:xfrm>
        </p:spPr>
        <p:txBody>
          <a:bodyPr>
            <a:normAutofit/>
          </a:bodyPr>
          <a:lstStyle/>
          <a:p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2" y="1935480"/>
            <a:ext cx="8304237" cy="438912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dirty="0" smtClean="0">
              <a:cs typeface="Times New Roman" pitchFamily="18" charset="0"/>
            </a:endParaRP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Binary Decision Tree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6B8-700B-4050-9871-BAC3DD74D35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07-Mar-21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8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8399" y="3429036"/>
            <a:ext cx="4242493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5538" y="3428999"/>
            <a:ext cx="7611168" cy="2902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0" y="0"/>
          <a:ext cx="9144000" cy="1447800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49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882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43" y="26064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Basic Concept</a:t>
            </a:r>
            <a:endParaRPr lang="en-IN" sz="4000" dirty="0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22" y="1935480"/>
            <a:ext cx="8304237" cy="4389120"/>
          </a:xfrm>
        </p:spPr>
        <p:txBody>
          <a:bodyPr>
            <a:noAutofit/>
          </a:bodyPr>
          <a:lstStyle/>
          <a:p>
            <a:r>
              <a:rPr lang="en-US" sz="2000" dirty="0" smtClean="0">
                <a:cs typeface="Times New Roman" pitchFamily="18" charset="0"/>
              </a:rPr>
              <a:t>In the last slide we have considered  a decision tree where values of any attribute if binary only. Decision tree is also possible where attributes are of continuous data type </a:t>
            </a:r>
          </a:p>
          <a:p>
            <a:pPr marL="393192" lvl="1" indent="0">
              <a:buNone/>
            </a:pPr>
            <a:endParaRPr lang="en-US" sz="800" dirty="0" smtClean="0"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0B5ED7"/>
                </a:solidFill>
                <a:cs typeface="Times New Roman" pitchFamily="18" charset="0"/>
              </a:rPr>
              <a:t>Decision Tree with numeric data</a:t>
            </a:r>
            <a:endParaRPr lang="en-US" sz="300" b="1" dirty="0" smtClean="0">
              <a:solidFill>
                <a:srgbClr val="0B5ED7"/>
              </a:solidFill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AE86-5D42-4E2B-AD03-BBB64F075E5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/>
              <a:t>07-Mar-21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38DB-7230-45D0-89A2-1890D4DEDBDF}" type="slidenum">
              <a:rPr lang="en-IN" smtClean="0">
                <a:solidFill>
                  <a:srgbClr val="04617B">
                    <a:shade val="90000"/>
                  </a:srgbClr>
                </a:solidFill>
              </a:rPr>
              <a:pPr/>
              <a:t>9</a:t>
            </a:fld>
            <a:endParaRPr lang="en-IN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1479" y="3701415"/>
            <a:ext cx="5582228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0" y="0"/>
          <a:ext cx="9144000" cy="1447800"/>
        </p:xfrm>
        <a:graphic>
          <a:graphicData uri="http://schemas.openxmlformats.org/drawingml/2006/table">
            <a:tbl>
              <a:tblPr/>
              <a:tblGrid>
                <a:gridCol w="1071563"/>
                <a:gridCol w="7843837"/>
                <a:gridCol w="228600"/>
              </a:tblGrid>
              <a:tr h="38064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1798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</a:tr>
              <a:tr h="549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509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3303</TotalTime>
  <Words>1193</Words>
  <Application>Microsoft Office PowerPoint</Application>
  <PresentationFormat>On-screen Show (4:3)</PresentationFormat>
  <Paragraphs>187</Paragraphs>
  <Slides>22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Office Theme</vt:lpstr>
      <vt:lpstr>Worksheet</vt:lpstr>
      <vt:lpstr>UNIVERSITY OF ENGINEERING &amp; MANAGEMENT, KOLKATA</vt:lpstr>
      <vt:lpstr>Definition</vt:lpstr>
      <vt:lpstr>Definition</vt:lpstr>
      <vt:lpstr>Definition</vt:lpstr>
      <vt:lpstr>Definition</vt:lpstr>
      <vt:lpstr>Definition</vt:lpstr>
      <vt:lpstr>Definition</vt:lpstr>
      <vt:lpstr>Slide 8</vt:lpstr>
      <vt:lpstr>Basic Concept</vt:lpstr>
      <vt:lpstr>Slide 10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Definition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Algorithm_02</dc:title>
  <dc:creator>USER</dc:creator>
  <cp:lastModifiedBy>USER</cp:lastModifiedBy>
  <cp:revision>149</cp:revision>
  <dcterms:created xsi:type="dcterms:W3CDTF">2006-08-16T00:00:00Z</dcterms:created>
  <dcterms:modified xsi:type="dcterms:W3CDTF">2021-03-07T03:39:21Z</dcterms:modified>
</cp:coreProperties>
</file>