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7"/>
  </p:notesMasterIdLst>
  <p:sldIdLst>
    <p:sldId id="299" r:id="rId2"/>
    <p:sldId id="257" r:id="rId3"/>
    <p:sldId id="334" r:id="rId4"/>
    <p:sldId id="335" r:id="rId5"/>
    <p:sldId id="336" r:id="rId6"/>
    <p:sldId id="320" r:id="rId7"/>
    <p:sldId id="338" r:id="rId8"/>
    <p:sldId id="301" r:id="rId9"/>
    <p:sldId id="302" r:id="rId10"/>
    <p:sldId id="303" r:id="rId11"/>
    <p:sldId id="304" r:id="rId12"/>
    <p:sldId id="319" r:id="rId13"/>
    <p:sldId id="315" r:id="rId14"/>
    <p:sldId id="339" r:id="rId15"/>
    <p:sldId id="321" r:id="rId16"/>
    <p:sldId id="316" r:id="rId17"/>
    <p:sldId id="314" r:id="rId18"/>
    <p:sldId id="329" r:id="rId19"/>
    <p:sldId id="323" r:id="rId20"/>
    <p:sldId id="340" r:id="rId21"/>
    <p:sldId id="341" r:id="rId22"/>
    <p:sldId id="325" r:id="rId23"/>
    <p:sldId id="358" r:id="rId24"/>
    <p:sldId id="313" r:id="rId25"/>
    <p:sldId id="312" r:id="rId26"/>
    <p:sldId id="348" r:id="rId27"/>
    <p:sldId id="359" r:id="rId28"/>
    <p:sldId id="360" r:id="rId29"/>
    <p:sldId id="342" r:id="rId30"/>
    <p:sldId id="343" r:id="rId31"/>
    <p:sldId id="344" r:id="rId32"/>
    <p:sldId id="345" r:id="rId33"/>
    <p:sldId id="346" r:id="rId34"/>
    <p:sldId id="311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e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EF9B4-B31E-4069-B0D5-0BD72313E7E6}" type="datetimeFigureOut">
              <a:rPr lang="en-US" smtClean="0"/>
              <a:pPr/>
              <a:t>19-Mar-21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62AC-71F4-423E-83EA-47B1F65E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C306F-F8EC-42EC-A711-4A8271B1F1B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725E8-4B5B-4225-AC4B-2576F70F161E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012DE-31F5-4C0D-BDB8-4309FC5810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 : the expected information needed to classify a given sample</a:t>
            </a:r>
          </a:p>
          <a:p>
            <a:r>
              <a:rPr lang="en-US" smtClean="0"/>
              <a:t>E (entropy) : expected information based on the partitioning into subsets by A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9EC84C-4CEC-46E7-9705-FEF8268B5F2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D9CCF-F9AA-44B1-8A09-1396ED36697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432E9-E8C2-4B7E-8939-B7FF83FBA3A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F22A0-9D9E-43C5-8CC9-97A42F3E6B2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5FBA5B-114F-492B-B36C-3919629D6AC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46F9-FF2C-4E29-A97B-2DA3D360C51D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0BFD-9450-4F74-A337-B9721A9C7FA8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2175-F480-4D78-9FD8-781617FEC679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3F8E5-CFE0-4FE5-AEDB-D082D99D4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9D01B-F706-4ADE-B126-62EB22345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E644-6BE8-488A-8CC0-B90D491373CE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D-4AAB-4095-9060-76FC1E3FC5CB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B652-20D0-4C27-8B7F-D5E4ACFA977D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A5C4-2907-4886-8CDB-0712E7DC2F80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D8C-DACE-43D8-A6B5-F96C3ED7D6C8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6EA9-C599-4651-891C-9DFEDE809A7F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4804-6D46-49F0-ADCB-D7E9907FD22D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E632-651F-4FAA-B476-D42585B510CD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A352B-A0D9-4F71-A2CC-8379D4D89FB8}" type="datetime1">
              <a:rPr lang="en-IN" smtClean="0"/>
              <a:pPr/>
              <a:t>19-03-2021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3.xls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Microsoft_Office_Excel_97-2003_Worksheet2.xls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jpeg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jpeg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oleObject" Target="../embeddings/Microsoft_Office_Excel_97-2003_Worksheet1.xls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01763" y="304800"/>
            <a:ext cx="7742237" cy="762000"/>
          </a:xfrm>
        </p:spPr>
        <p:txBody>
          <a:bodyPr/>
          <a:lstStyle/>
          <a:p>
            <a:r>
              <a:rPr lang="en-US" altLang="en-US" sz="2200" b="1" smtClean="0">
                <a:solidFill>
                  <a:srgbClr val="FF0000"/>
                </a:solidFill>
                <a:latin typeface="Cambria" pitchFamily="18" charset="0"/>
              </a:rPr>
              <a:t>UNIVERSITY OF ENGINEERING &amp; MANAGEMENT, KOLKATA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Click to edit Master subtitle style</a:t>
            </a:r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3538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3038"/>
            <a:ext cx="1173163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1524000" y="1074738"/>
            <a:ext cx="708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Course Name :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AI &amp; ML Advanced </a:t>
            </a:r>
            <a:endParaRPr lang="en-US" b="1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A5002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Building Decision Tree</a:t>
            </a:r>
          </a:p>
          <a:p>
            <a:pPr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In principle, there are exponentially many decision tree that can be constructed from a given database (also called training data).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Two approaches are known</a:t>
            </a:r>
          </a:p>
          <a:p>
            <a:pPr lvl="8"/>
            <a:endParaRPr lang="en-US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2000" b="1" dirty="0" smtClean="0">
                <a:solidFill>
                  <a:srgbClr val="A5002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Greedy strategy</a:t>
            </a:r>
          </a:p>
          <a:p>
            <a:pPr lvl="2"/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A top-down recursive divide-and-conquer</a:t>
            </a:r>
          </a:p>
          <a:p>
            <a:pPr lvl="5"/>
            <a:endParaRPr lang="en-US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2000" b="1" dirty="0" smtClean="0">
                <a:solidFill>
                  <a:srgbClr val="A5002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Modification of greedy strategy</a:t>
            </a:r>
          </a:p>
          <a:p>
            <a:pPr lvl="2"/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ID3</a:t>
            </a:r>
          </a:p>
          <a:p>
            <a:pPr lvl="2"/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C4.5</a:t>
            </a:r>
          </a:p>
          <a:p>
            <a:pPr lvl="2"/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CART, etc.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 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6764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Basic algorithm (a greedy algorithm)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Tree is constructed in a </a:t>
            </a:r>
            <a:r>
              <a:rPr lang="en-US" sz="2000" dirty="0" smtClean="0">
                <a:solidFill>
                  <a:schemeClr val="hlink"/>
                </a:solidFill>
                <a:latin typeface="Cambria" pitchFamily="18" charset="0"/>
                <a:ea typeface="Cambria" pitchFamily="18" charset="0"/>
              </a:rPr>
              <a:t>top-down recursive divide-and-conquer manner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At start, all the training examples are at the root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Attributes are categorical (if continuous-valued, they are 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discretized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in advance)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Examples are partitioned recursively based on selected attributes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Test attributes are selected on the basis of a heuristic or statistical measure (e.g., </a:t>
            </a:r>
            <a:r>
              <a:rPr lang="en-US" sz="2000" dirty="0" smtClean="0">
                <a:solidFill>
                  <a:schemeClr val="hlink"/>
                </a:solidFill>
                <a:latin typeface="Cambria" pitchFamily="18" charset="0"/>
                <a:ea typeface="Cambria" pitchFamily="18" charset="0"/>
              </a:rPr>
              <a:t>information gain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Conditions for stopping partitioning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All samples for a given node belong to the same class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There are no remaining attributes for further partitioning – </a:t>
            </a:r>
            <a:r>
              <a:rPr lang="en-US" sz="2000" dirty="0" smtClean="0">
                <a:solidFill>
                  <a:schemeClr val="hlink"/>
                </a:solidFill>
                <a:latin typeface="Cambria" pitchFamily="18" charset="0"/>
                <a:ea typeface="Cambria" pitchFamily="18" charset="0"/>
              </a:rPr>
              <a:t>majority voting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is employed for classifying the leaf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There are no samples left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6" name="Content Placeholder 5" descr="deci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8800"/>
            <a:ext cx="5486400" cy="4495800"/>
          </a:xfrm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Discussions on Algorithm: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Called with three parameters: D, </a:t>
            </a:r>
            <a:r>
              <a:rPr lang="en-US" dirty="0" err="1" smtClean="0">
                <a:latin typeface="Cambria" pitchFamily="18" charset="0"/>
              </a:rPr>
              <a:t>attribute_list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attribute_selection_method</a:t>
            </a: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D: data partition</a:t>
            </a:r>
          </a:p>
          <a:p>
            <a:pPr>
              <a:buNone/>
            </a:pPr>
            <a:r>
              <a:rPr lang="en-US" dirty="0" err="1" smtClean="0">
                <a:latin typeface="Cambria" pitchFamily="18" charset="0"/>
              </a:rPr>
              <a:t>attribute_list</a:t>
            </a:r>
            <a:r>
              <a:rPr lang="en-US" dirty="0" smtClean="0">
                <a:latin typeface="Cambria" pitchFamily="18" charset="0"/>
              </a:rPr>
              <a:t>: list of attributes describing the </a:t>
            </a:r>
            <a:r>
              <a:rPr lang="en-US" dirty="0" err="1" smtClean="0">
                <a:latin typeface="Cambria" pitchFamily="18" charset="0"/>
              </a:rPr>
              <a:t>tuple</a:t>
            </a: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</a:rPr>
              <a:t>attribute_selection_method</a:t>
            </a:r>
            <a:r>
              <a:rPr lang="en-US" dirty="0" smtClean="0">
                <a:latin typeface="Cambria" pitchFamily="18" charset="0"/>
              </a:rPr>
              <a:t>: heuristic method for selecting best attribute. 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tree starts as a single node, </a:t>
            </a:r>
            <a:r>
              <a:rPr lang="en-US" i="1" dirty="0" smtClean="0"/>
              <a:t>N, representing the training </a:t>
            </a:r>
            <a:r>
              <a:rPr lang="en-US" i="1" dirty="0" err="1" smtClean="0"/>
              <a:t>tuples</a:t>
            </a:r>
            <a:r>
              <a:rPr lang="en-US" i="1" dirty="0" smtClean="0"/>
              <a:t> in D 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i="1" dirty="0" smtClean="0"/>
              <a:t>D are all of the same class, then node N becomes a leaf and is labeled </a:t>
            </a:r>
            <a:r>
              <a:rPr lang="en-US" dirty="0" smtClean="0"/>
              <a:t>with that class (steps 2 and 3). Note that steps 4 and 5 are terminating conditions. </a:t>
            </a:r>
          </a:p>
          <a:p>
            <a:r>
              <a:rPr lang="en-US" dirty="0" smtClean="0"/>
              <a:t>Otherwise, the algorithm calls </a:t>
            </a:r>
            <a:r>
              <a:rPr lang="en-US" i="1" dirty="0" smtClean="0"/>
              <a:t>Attribute selection method to determine the splitting </a:t>
            </a:r>
            <a:r>
              <a:rPr lang="en-US" dirty="0" smtClean="0"/>
              <a:t>criterion.</a:t>
            </a:r>
          </a:p>
          <a:p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The splitting criterion indicates the splitting attribute and may also indicate either a split-point or a splitting subset. </a:t>
            </a:r>
          </a:p>
          <a:p>
            <a:pPr>
              <a:buNone/>
            </a:pPr>
            <a:r>
              <a:rPr lang="en-US" sz="2800" dirty="0" smtClean="0"/>
              <a:t>The splitting criterion is determined so that, ideally, the resulting partitions at each branch are as “pure” as possible. A partition is pure if all of the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in it belong to the same class. In other words, if we were to split up the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in </a:t>
            </a:r>
            <a:r>
              <a:rPr lang="en-US" sz="2800" i="1" dirty="0" smtClean="0"/>
              <a:t>D according to the mutually exclusive outcomes of the splitting criterion, we hope </a:t>
            </a:r>
            <a:r>
              <a:rPr lang="en-US" sz="2800" dirty="0" smtClean="0"/>
              <a:t>for the resulting partitions to be as pure as possible.</a:t>
            </a:r>
            <a:endParaRPr lang="en-US" sz="3000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A be the splitting attribute. A has v </a:t>
            </a:r>
            <a:r>
              <a:rPr lang="en-US" dirty="0" smtClean="0"/>
              <a:t>distinct values, </a:t>
            </a:r>
            <a:r>
              <a:rPr lang="en-US" i="1" dirty="0" smtClean="0"/>
              <a:t>a1, a2, : : : , based on the training data.</a:t>
            </a:r>
          </a:p>
          <a:p>
            <a:r>
              <a:rPr lang="en-US" i="1" dirty="0" smtClean="0"/>
              <a:t>A is discrete-valued: In this case, the outcomes of the test at node N correspond </a:t>
            </a:r>
            <a:r>
              <a:rPr lang="en-US" dirty="0" smtClean="0"/>
              <a:t>directly to the known values of </a:t>
            </a:r>
            <a:r>
              <a:rPr lang="en-US" i="1" dirty="0" smtClean="0"/>
              <a:t>A.</a:t>
            </a:r>
          </a:p>
          <a:p>
            <a:r>
              <a:rPr lang="en-US" i="1" dirty="0" smtClean="0"/>
              <a:t>A is continuous-valued: In this case, the test at node N has two possible </a:t>
            </a:r>
            <a:r>
              <a:rPr lang="en-US" i="1" dirty="0" err="1" smtClean="0"/>
              <a:t>outcomes,</a:t>
            </a:r>
            <a:r>
              <a:rPr lang="en-US" dirty="0" err="1" smtClean="0"/>
              <a:t>corresponding</a:t>
            </a:r>
            <a:r>
              <a:rPr lang="en-US" dirty="0" smtClean="0"/>
              <a:t> to the conditions </a:t>
            </a:r>
            <a:r>
              <a:rPr lang="en-US" i="1" dirty="0" smtClean="0"/>
              <a:t>A &lt;=split point and A &gt; split point, respectively.</a:t>
            </a:r>
          </a:p>
          <a:p>
            <a:r>
              <a:rPr lang="en-US" i="1" dirty="0" smtClean="0"/>
              <a:t>A is discrete-valued and a binary tree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6" name="Content Placeholder 5" descr="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6705600" cy="4327525"/>
          </a:xfrm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the splitting attribute is continuous-valued or if we are restricted to binary trees then, respectively, either a </a:t>
            </a:r>
            <a:r>
              <a:rPr lang="en-US" i="1" dirty="0" smtClean="0"/>
              <a:t>split point or a splitting subset must also be determined as part of the splitting criterion.</a:t>
            </a:r>
          </a:p>
          <a:p>
            <a:r>
              <a:rPr lang="en-US" dirty="0" smtClean="0"/>
              <a:t>The tree node created for partition </a:t>
            </a:r>
            <a:r>
              <a:rPr lang="en-US" i="1" dirty="0" smtClean="0"/>
              <a:t>D is labeled with the splitting criterion, branches </a:t>
            </a:r>
            <a:r>
              <a:rPr lang="en-US" dirty="0" smtClean="0"/>
              <a:t>are grown for each outcome of the criterion, and the </a:t>
            </a:r>
            <a:r>
              <a:rPr lang="en-US" dirty="0" err="1" smtClean="0"/>
              <a:t>tuples</a:t>
            </a:r>
            <a:r>
              <a:rPr lang="en-US" dirty="0" smtClean="0"/>
              <a:t> are partitioned accordingly.</a:t>
            </a:r>
          </a:p>
          <a:p>
            <a:r>
              <a:rPr lang="en-US" dirty="0" smtClean="0"/>
              <a:t>This section describes three popular attribute selection measures—</a:t>
            </a:r>
            <a:r>
              <a:rPr lang="en-US" i="1" dirty="0" smtClean="0"/>
              <a:t>information gain, gain ratio, and </a:t>
            </a:r>
            <a:r>
              <a:rPr lang="en-US" i="1" dirty="0" err="1" smtClean="0"/>
              <a:t>gini</a:t>
            </a:r>
            <a:r>
              <a:rPr lang="en-US" i="1" dirty="0" smtClean="0"/>
              <a:t> index.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notation used herein is as follows. Let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D, the data partition, be a training set of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class-labeled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tuples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 Suppose the class label attribute has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m distinct values defining m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distinct classes,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(for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= 1, : : : , m). Let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Ci,D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be the set of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tuples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of class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in D. Let |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D|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and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|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Ci,D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| denote the number of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tuples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in D and |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Ci,D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| respectively.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 of Decision Tree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A Decision Tree is an important data structure known to solve many computational problems.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It may be binary (if based on single yes or no)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It may be m-array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4" cstate="print"/>
            <a:stretch>
              <a:fillRect l="-288" t="-1043" r="-1513"/>
            </a:stretch>
          </a:blip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dirty="0" smtClean="0">
              <a:noFill/>
            </a:endParaRPr>
          </a:p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27974F-ED8A-488B-962D-8EDE759FF668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4341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6050" y="4191000"/>
            <a:ext cx="1905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7162800" y="6096000"/>
            <a:ext cx="801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m = 2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76200"/>
          <a:ext cx="9144000" cy="1340775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04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D39DA6-D1C3-4C1E-A9C3-728353D59CB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pitchFamily="34" charset="0"/>
              </a:rPr>
              <a:t>Attribute Selection Measure: Information Gain (ID3/C4.5)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>
                <a:latin typeface="Calibri" pitchFamily="34" charset="0"/>
              </a:rPr>
              <a:t>Select </a:t>
            </a:r>
            <a:r>
              <a:rPr lang="en-US" sz="2400" dirty="0">
                <a:latin typeface="Calibri" pitchFamily="34" charset="0"/>
              </a:rPr>
              <a:t>the attribute with the 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Calibri" pitchFamily="34" charset="0"/>
              </a:rPr>
              <a:t>Let </a:t>
            </a:r>
            <a:r>
              <a:rPr lang="en-US" sz="2400" i="1" dirty="0">
                <a:latin typeface="Calibri" pitchFamily="34" charset="0"/>
              </a:rPr>
              <a:t>p</a:t>
            </a:r>
            <a:r>
              <a:rPr lang="en-US" sz="2400" i="1" baseline="-25000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 be the probability that an arbitrary </a:t>
            </a:r>
            <a:r>
              <a:rPr lang="en-US" sz="2400" dirty="0" err="1">
                <a:latin typeface="Calibri" pitchFamily="34" charset="0"/>
              </a:rPr>
              <a:t>tuple</a:t>
            </a:r>
            <a:r>
              <a:rPr lang="en-US" sz="2400" dirty="0">
                <a:latin typeface="Calibri" pitchFamily="34" charset="0"/>
              </a:rPr>
              <a:t> in D belongs to class </a:t>
            </a:r>
            <a:r>
              <a:rPr lang="en-US" sz="2400" dirty="0" err="1">
                <a:latin typeface="Calibri" pitchFamily="34" charset="0"/>
              </a:rPr>
              <a:t>C</a:t>
            </a:r>
            <a:r>
              <a:rPr lang="en-US" sz="2400" baseline="-25000" dirty="0" err="1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, estimated by |</a:t>
            </a:r>
            <a:r>
              <a:rPr lang="en-US" sz="2400" dirty="0" err="1">
                <a:latin typeface="Calibri" pitchFamily="34" charset="0"/>
              </a:rPr>
              <a:t>C</a:t>
            </a:r>
            <a:r>
              <a:rPr lang="en-US" sz="2400" i="1" baseline="-25000" dirty="0" err="1">
                <a:latin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</a:rPr>
              <a:t>, D</a:t>
            </a:r>
            <a:r>
              <a:rPr lang="en-US" sz="2400" dirty="0">
                <a:latin typeface="Calibri" pitchFamily="34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Expected information</a:t>
            </a:r>
            <a:r>
              <a:rPr lang="en-US" sz="2400" dirty="0">
                <a:latin typeface="Calibri" pitchFamily="34" charset="0"/>
              </a:rPr>
              <a:t> (entropy) needed to classify a </a:t>
            </a:r>
            <a:r>
              <a:rPr lang="en-US" sz="2400" dirty="0" err="1">
                <a:latin typeface="Calibri" pitchFamily="34" charset="0"/>
              </a:rPr>
              <a:t>tuple</a:t>
            </a:r>
            <a:r>
              <a:rPr lang="en-US" sz="2400" dirty="0">
                <a:latin typeface="Calibri" pitchFamily="34" charset="0"/>
              </a:rPr>
              <a:t>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Information</a:t>
            </a:r>
            <a:r>
              <a:rPr lang="en-US" sz="2400" dirty="0">
                <a:latin typeface="Calibri" pitchFamily="34" charset="0"/>
              </a:rPr>
              <a:t> needed (after using A to split D into v partitions) to classify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Information gained</a:t>
            </a:r>
            <a:r>
              <a:rPr lang="en-US" sz="2400" dirty="0">
                <a:latin typeface="Calibri" pitchFamily="34" charset="0"/>
              </a:rPr>
              <a:t> by branching on attribute 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p:oleObj spid="_x0000_s2050" name="Equation" r:id="rId4" imgW="1612900" imgH="431800" progId="Equation.3">
              <p:embed/>
            </p:oleObj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p:oleObj spid="_x0000_s2051" name="Equation" r:id="rId5" imgW="1892300" imgH="457200" progId="Equation.3">
              <p:embed/>
            </p:oleObj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p:oleObj spid="_x0000_s2052" name="Equation" r:id="rId6" imgW="1790700" imgH="2159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expected information needed to classify a </a:t>
            </a:r>
            <a:r>
              <a:rPr lang="en-US" dirty="0" err="1" smtClean="0"/>
              <a:t>tuple</a:t>
            </a:r>
            <a:r>
              <a:rPr lang="en-US" dirty="0" smtClean="0"/>
              <a:t> in </a:t>
            </a:r>
            <a:r>
              <a:rPr lang="en-US" i="1" dirty="0" smtClean="0"/>
              <a:t>D is given by Info(D)</a:t>
            </a:r>
          </a:p>
          <a:p>
            <a:r>
              <a:rPr lang="en-US" i="1" dirty="0" smtClean="0"/>
              <a:t>Info(D) is just the average amount of information needed to identify the class label </a:t>
            </a:r>
            <a:r>
              <a:rPr lang="en-US" dirty="0" smtClean="0"/>
              <a:t>of a </a:t>
            </a:r>
            <a:r>
              <a:rPr lang="en-US" dirty="0" err="1" smtClean="0"/>
              <a:t>tuple</a:t>
            </a:r>
            <a:r>
              <a:rPr lang="en-US" dirty="0" smtClean="0"/>
              <a:t> in </a:t>
            </a:r>
            <a:r>
              <a:rPr lang="en-US" i="1" dirty="0" smtClean="0"/>
              <a:t>D. Note that, at this point, the information we have is based solely on the </a:t>
            </a:r>
            <a:r>
              <a:rPr lang="en-US" dirty="0" smtClean="0"/>
              <a:t>proportions of </a:t>
            </a:r>
            <a:r>
              <a:rPr lang="en-US" dirty="0" err="1" smtClean="0"/>
              <a:t>tuples</a:t>
            </a:r>
            <a:r>
              <a:rPr lang="en-US" dirty="0" smtClean="0"/>
              <a:t> of each class. </a:t>
            </a:r>
            <a:r>
              <a:rPr lang="en-US" i="1" dirty="0" smtClean="0"/>
              <a:t>Info(D) is also known as the entropy of D.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expected information needed to classify a </a:t>
            </a:r>
            <a:r>
              <a:rPr lang="en-US" dirty="0" err="1" smtClean="0"/>
              <a:t>tuple</a:t>
            </a:r>
            <a:r>
              <a:rPr lang="en-US" dirty="0" smtClean="0"/>
              <a:t> in </a:t>
            </a:r>
            <a:r>
              <a:rPr lang="en-US" i="1" dirty="0" smtClean="0"/>
              <a:t>D is given by Info(D)</a:t>
            </a:r>
          </a:p>
          <a:p>
            <a:r>
              <a:rPr lang="en-US" i="1" dirty="0" smtClean="0"/>
              <a:t>Info(D) is just the average amount of information needed to identify the class label </a:t>
            </a:r>
            <a:r>
              <a:rPr lang="en-US" dirty="0" smtClean="0"/>
              <a:t>of a </a:t>
            </a:r>
            <a:r>
              <a:rPr lang="en-US" dirty="0" err="1" smtClean="0"/>
              <a:t>tuple</a:t>
            </a:r>
            <a:r>
              <a:rPr lang="en-US" dirty="0" smtClean="0"/>
              <a:t> in </a:t>
            </a:r>
            <a:r>
              <a:rPr lang="en-US" i="1" dirty="0" smtClean="0"/>
              <a:t>D. Note that, at this point, the information we have is based solely on the </a:t>
            </a:r>
            <a:r>
              <a:rPr lang="en-US" dirty="0" smtClean="0"/>
              <a:t>proportions of </a:t>
            </a:r>
            <a:r>
              <a:rPr lang="en-US" dirty="0" err="1" smtClean="0"/>
              <a:t>tuples</a:t>
            </a:r>
            <a:r>
              <a:rPr lang="en-US" dirty="0" smtClean="0"/>
              <a:t> of each class. </a:t>
            </a:r>
            <a:r>
              <a:rPr lang="en-US" i="1" dirty="0" smtClean="0"/>
              <a:t>Info(D) is also known as the entropy of D.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6" name="Content Placeholder 5" descr="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465" y="1828800"/>
            <a:ext cx="5873069" cy="4327525"/>
          </a:xfrm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other words, </a:t>
            </a:r>
            <a:r>
              <a:rPr lang="en-US" i="1" dirty="0" smtClean="0"/>
              <a:t>Gain(A) tells us how much would be gained by branching on A. It is the </a:t>
            </a:r>
            <a:r>
              <a:rPr lang="en-US" dirty="0" smtClean="0"/>
              <a:t>expected reduction in the information requirement caused by knowing the value of </a:t>
            </a:r>
            <a:r>
              <a:rPr lang="en-US" i="1" dirty="0" smtClean="0"/>
              <a:t>A.</a:t>
            </a:r>
          </a:p>
          <a:p>
            <a:r>
              <a:rPr lang="en-US" dirty="0" smtClean="0"/>
              <a:t>The attribute </a:t>
            </a:r>
            <a:r>
              <a:rPr lang="en-US" i="1" dirty="0" smtClean="0"/>
              <a:t>A with the highest information gain, (Gain(A)), is chosen as the splitting </a:t>
            </a:r>
            <a:r>
              <a:rPr lang="en-US" dirty="0" smtClean="0"/>
              <a:t>attribute at node </a:t>
            </a:r>
            <a:r>
              <a:rPr lang="en-US" i="1" dirty="0" smtClean="0"/>
              <a:t>N. This is equivalent to saying that we want to partition on the attribute A that would do the “best classification,” so that the amount of information still required </a:t>
            </a:r>
            <a:r>
              <a:rPr lang="en-US" dirty="0" smtClean="0"/>
              <a:t>to finish classifying the </a:t>
            </a:r>
            <a:r>
              <a:rPr lang="en-US" dirty="0" err="1" smtClean="0"/>
              <a:t>tuples</a:t>
            </a:r>
            <a:r>
              <a:rPr lang="en-US" dirty="0" smtClean="0"/>
              <a:t> is minimal (i.e., minimum </a:t>
            </a:r>
            <a:r>
              <a:rPr lang="en-US" i="1" dirty="0" err="1" smtClean="0"/>
              <a:t>InfoA</a:t>
            </a:r>
            <a:r>
              <a:rPr lang="en-US" i="1" dirty="0" smtClean="0"/>
              <a:t>(D)).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Tree(its not final) after selecting age as splitting attribute </a:t>
            </a:r>
            <a:endParaRPr lang="en-US" dirty="0"/>
          </a:p>
        </p:txBody>
      </p:sp>
      <p:pic>
        <p:nvPicPr>
          <p:cNvPr id="4" name="Content Placeholder 3" descr="d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48" y="1772152"/>
            <a:ext cx="5391903" cy="418205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Tree</a:t>
            </a:r>
            <a:endParaRPr lang="en-US" dirty="0"/>
          </a:p>
        </p:txBody>
      </p:sp>
      <p:pic>
        <p:nvPicPr>
          <p:cNvPr id="4" name="Content Placeholder 3" descr="d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26" y="2100810"/>
            <a:ext cx="6601747" cy="352474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346BA2-B8AD-42A6-8AE6-7341320CA90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Attribute Selection: Information Gain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N: buys_computer = “no”</a:t>
            </a:r>
            <a:endParaRPr lang="en-US" sz="2000" smtClean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p:oleObj spid="_x0000_s4098" name="Worksheet" r:id="rId4" imgW="3352800" imgH="1438250" progId="Excel.Sheet.8">
              <p:embed/>
            </p:oleObj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p:oleObj spid="_x0000_s4099" name="Equation" r:id="rId5" imgW="2044700" imgH="812800" progId="Equation.3">
              <p:embed/>
            </p:oleObj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p:oleObj spid="_x0000_s4100" name="Equation" r:id="rId6" imgW="3594100" imgH="1193800" progId="Equation.3">
              <p:embed/>
            </p:oleObj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p:oleObj spid="_x0000_s4101" name="Equation" r:id="rId7" imgW="2552700" imgH="241300" progId="Equation.3">
              <p:embed/>
            </p:oleObj>
          </a:graphicData>
        </a:graphic>
      </p:graphicFrame>
      <p:graphicFrame>
        <p:nvGraphicFramePr>
          <p:cNvPr id="16394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p:oleObj spid="_x0000_s4102" name="Worksheet" r:id="rId8" imgW="5778000" imgH="3948840" progId="Excel.Sheet.8">
              <p:embed/>
            </p:oleObj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p:oleObj spid="_x0000_s4103" name="Equation" r:id="rId9" imgW="583947" imgH="393529" progId="Equation.3">
              <p:embed/>
            </p:oleObj>
          </a:graphicData>
        </a:graphic>
      </p:graphicFrame>
      <p:graphicFrame>
        <p:nvGraphicFramePr>
          <p:cNvPr id="16396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p:oleObj spid="_x0000_s4104" name="Equation" r:id="rId10" imgW="3314700" imgH="393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3" y="260648"/>
            <a:ext cx="8229600" cy="1143000"/>
          </a:xfrm>
        </p:spPr>
        <p:txBody>
          <a:bodyPr>
            <a:normAutofit/>
          </a:bodyPr>
          <a:lstStyle/>
          <a:p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22" y="1935480"/>
            <a:ext cx="8304237" cy="438912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Binary Decision Tree</a:t>
            </a:r>
            <a:endParaRPr lang="en-US" sz="300" b="1" dirty="0" smtClean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8399" y="3429036"/>
            <a:ext cx="424249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538" y="3428999"/>
            <a:ext cx="7611168" cy="290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0" y="0"/>
          <a:ext cx="9144000" cy="1447800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49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88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AC6E67-0DDB-4BBE-BC5C-A574D44A3BF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Computing Information-Gain for Continuous-Valued Attributes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Must determine the </a:t>
            </a:r>
            <a:r>
              <a:rPr lang="en-US" sz="2400" i="1" smtClean="0">
                <a:solidFill>
                  <a:schemeClr val="hlink"/>
                </a:solidFill>
              </a:rPr>
              <a:t>best split point</a:t>
            </a:r>
            <a:r>
              <a:rPr lang="en-US" sz="2400" smtClean="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Typically, the midpoint between each pair of adjacent values is considered as a possible </a:t>
            </a:r>
            <a:r>
              <a:rPr lang="en-US" sz="2400" i="1" smtClean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000" smtClean="0"/>
              <a:t>(a</a:t>
            </a:r>
            <a:r>
              <a:rPr lang="en-US" sz="2000" baseline="-25000" smtClean="0"/>
              <a:t>i</a:t>
            </a:r>
            <a:r>
              <a:rPr lang="en-US" sz="2000" smtClean="0"/>
              <a:t>+a</a:t>
            </a:r>
            <a:r>
              <a:rPr lang="en-US" sz="2000" baseline="-25000" smtClean="0"/>
              <a:t>i+1</a:t>
            </a:r>
            <a:r>
              <a:rPr lang="en-US" sz="2000" smtClean="0"/>
              <a:t>)/2 is the midpoint between the values of a</a:t>
            </a:r>
            <a:r>
              <a:rPr lang="en-US" sz="2000" baseline="-25000" smtClean="0"/>
              <a:t>i</a:t>
            </a:r>
            <a:r>
              <a:rPr lang="en-US" sz="2000" smtClean="0"/>
              <a:t> and a</a:t>
            </a:r>
            <a:r>
              <a:rPr lang="en-US" sz="2000" baseline="-25000" smtClean="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The point with the </a:t>
            </a:r>
            <a:r>
              <a:rPr lang="en-US" sz="2400" i="1" smtClean="0"/>
              <a:t>minimum expected information requirement</a:t>
            </a:r>
            <a:r>
              <a:rPr lang="en-US" sz="2400" smtClean="0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400" smtClean="0"/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CE847D-4CF7-4E08-B80C-66698C75F78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Gain Ratio for Attribute Selection (C4.5)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sz="2400" smtClean="0"/>
              <a:t>Information gain measure is biased towards attributes with a large number of values</a:t>
            </a:r>
          </a:p>
          <a:p>
            <a:pPr eaLnBrk="1" hangingPunct="1"/>
            <a:r>
              <a:rPr lang="en-US" sz="2400" smtClean="0"/>
              <a:t>C4.5 (a successor of ID3) uses gain ratio to overcome the problem (normalization to information gain)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GainRatio(A) = Gain(A)/SplitInfo(A)</a:t>
            </a:r>
          </a:p>
          <a:p>
            <a:pPr eaLnBrk="1" hangingPunct="1"/>
            <a:r>
              <a:rPr lang="en-US" sz="2400" smtClean="0"/>
              <a:t>Ex.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gain_ratio(income) = 0.029/1.557 = 0.019</a:t>
            </a:r>
          </a:p>
          <a:p>
            <a:pPr eaLnBrk="1" hangingPunct="1"/>
            <a:r>
              <a:rPr lang="en-US" sz="2400" smtClean="0"/>
              <a:t>The attribute with the maximum gain ratio 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2971800"/>
          <a:ext cx="4343400" cy="831850"/>
        </p:xfrm>
        <a:graphic>
          <a:graphicData uri="http://schemas.openxmlformats.org/presentationml/2006/ole">
            <p:oleObj spid="_x0000_s5122" name="Equation" r:id="rId4" imgW="2387600" imgH="457200" progId="Equation.3">
              <p:embed/>
            </p:oleObj>
          </a:graphicData>
        </a:graphic>
      </p:graphicFrame>
      <p:pic>
        <p:nvPicPr>
          <p:cNvPr id="18438" name="Picture 10" descr="8splitinf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495800"/>
            <a:ext cx="7924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68E1AA-67CE-4FBA-9E08-BA61688FB62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Gini Index (CART, IBM IntelligentMiner)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smtClean="0"/>
              <a:t>If a data set </a:t>
            </a:r>
            <a:r>
              <a:rPr lang="en-US" sz="2400" i="1" smtClean="0"/>
              <a:t>D </a:t>
            </a:r>
            <a:r>
              <a:rPr lang="en-US" sz="2400" smtClean="0"/>
              <a:t>contains examples from </a:t>
            </a:r>
            <a:r>
              <a:rPr lang="en-US" sz="2400" i="1" smtClean="0"/>
              <a:t>n</a:t>
            </a:r>
            <a:r>
              <a:rPr lang="en-US" sz="2400" smtClean="0"/>
              <a:t> classes, gini index, </a:t>
            </a:r>
            <a:r>
              <a:rPr lang="en-US" sz="2400" i="1" smtClean="0"/>
              <a:t>gini</a:t>
            </a:r>
            <a:r>
              <a:rPr lang="en-US" sz="2400" smtClean="0"/>
              <a:t>(</a:t>
            </a:r>
            <a:r>
              <a:rPr lang="en-US" sz="2400" i="1" smtClean="0"/>
              <a:t>D</a:t>
            </a:r>
            <a:r>
              <a:rPr lang="en-US" sz="2400" smtClean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smtClean="0"/>
              <a:t>    		where </a:t>
            </a:r>
            <a:r>
              <a:rPr lang="en-US" sz="2400" i="1" smtClean="0"/>
              <a:t>p</a:t>
            </a:r>
            <a:r>
              <a:rPr lang="en-US" sz="2400" i="1" baseline="-25000" smtClean="0"/>
              <a:t>j</a:t>
            </a:r>
            <a:r>
              <a:rPr lang="en-US" sz="2400" smtClean="0"/>
              <a:t> is the relative frequency of class </a:t>
            </a:r>
            <a:r>
              <a:rPr lang="en-US" sz="2400" i="1" smtClean="0"/>
              <a:t>j</a:t>
            </a:r>
            <a:r>
              <a:rPr lang="en-US" sz="2400" smtClean="0"/>
              <a:t> in </a:t>
            </a:r>
            <a:r>
              <a:rPr lang="en-US" sz="2400" i="1" smtClean="0"/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smtClean="0"/>
              <a:t>If a data set </a:t>
            </a:r>
            <a:r>
              <a:rPr lang="en-US" sz="2400" i="1" smtClean="0"/>
              <a:t>D</a:t>
            </a:r>
            <a:r>
              <a:rPr lang="en-US" sz="2400" smtClean="0"/>
              <a:t>  is split on A into two subsets </a:t>
            </a:r>
            <a:r>
              <a:rPr lang="en-US" sz="2400" i="1" smtClean="0"/>
              <a:t>D</a:t>
            </a:r>
            <a:r>
              <a:rPr lang="en-US" sz="2400" i="1" baseline="-25000" smtClean="0"/>
              <a:t>1</a:t>
            </a:r>
            <a:r>
              <a:rPr lang="en-US" sz="2400" smtClean="0"/>
              <a:t> and </a:t>
            </a:r>
            <a:r>
              <a:rPr lang="en-US" sz="2400" i="1" smtClean="0"/>
              <a:t>D</a:t>
            </a:r>
            <a:r>
              <a:rPr lang="en-US" sz="2400" i="1" baseline="-25000" smtClean="0"/>
              <a:t>2</a:t>
            </a:r>
            <a:r>
              <a:rPr lang="en-US" sz="2400" smtClean="0"/>
              <a:t>, the </a:t>
            </a:r>
            <a:r>
              <a:rPr lang="en-US" sz="2400" i="1" smtClean="0"/>
              <a:t>gini</a:t>
            </a:r>
            <a:r>
              <a:rPr lang="en-US" sz="2400" smtClean="0"/>
              <a:t> index </a:t>
            </a:r>
            <a:r>
              <a:rPr lang="en-US" sz="2400" i="1" smtClean="0"/>
              <a:t>gini</a:t>
            </a:r>
            <a:r>
              <a:rPr lang="en-US" sz="2400" smtClean="0"/>
              <a:t>(</a:t>
            </a:r>
            <a:r>
              <a:rPr lang="en-US" sz="2400" i="1" smtClean="0"/>
              <a:t>D</a:t>
            </a:r>
            <a:r>
              <a:rPr lang="en-US" sz="2400" smtClean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smtClean="0"/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smtClean="0"/>
              <a:t>The attribute provides the smallest </a:t>
            </a:r>
            <a:r>
              <a:rPr lang="en-US" sz="2400" i="1" smtClean="0"/>
              <a:t>gini</a:t>
            </a:r>
            <a:r>
              <a:rPr lang="en-US" sz="2400" i="1" baseline="-25000" smtClean="0"/>
              <a:t>split</a:t>
            </a:r>
            <a:r>
              <a:rPr lang="en-US" sz="2400" smtClean="0"/>
              <a:t>(</a:t>
            </a:r>
            <a:r>
              <a:rPr lang="en-US" sz="2400" i="1" smtClean="0"/>
              <a:t>D</a:t>
            </a:r>
            <a:r>
              <a:rPr lang="en-US" sz="2400" smtClean="0"/>
              <a:t>) (or the largest reduction in impurity) is chosen to split the node (</a:t>
            </a:r>
            <a:r>
              <a:rPr lang="en-US" sz="2400" i="1" smtClean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sz="2400" smtClean="0"/>
              <a:t>)</a:t>
            </a:r>
          </a:p>
        </p:txBody>
      </p:sp>
      <p:graphicFrame>
        <p:nvGraphicFramePr>
          <p:cNvPr id="19461" name="Object 1024"/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p:oleObj spid="_x0000_s6146" name="Equation" r:id="rId4" imgW="1777229" imgH="761669" progId="Equation.3">
              <p:embed/>
            </p:oleObj>
          </a:graphicData>
        </a:graphic>
      </p:graphicFrame>
      <p:graphicFrame>
        <p:nvGraphicFramePr>
          <p:cNvPr id="19462" name="Object 1025"/>
          <p:cNvGraphicFramePr>
            <a:graphicFrameLocks noChangeAspect="1"/>
          </p:cNvGraphicFramePr>
          <p:nvPr/>
        </p:nvGraphicFramePr>
        <p:xfrm>
          <a:off x="3124200" y="3717925"/>
          <a:ext cx="5703888" cy="854075"/>
        </p:xfrm>
        <a:graphic>
          <a:graphicData uri="http://schemas.openxmlformats.org/presentationml/2006/ole">
            <p:oleObj spid="_x0000_s6147" name="Equation" r:id="rId5" imgW="3441700" imgH="596900" progId="Equation.3">
              <p:embed/>
            </p:oleObj>
          </a:graphicData>
        </a:graphic>
      </p:graphicFrame>
      <p:graphicFrame>
        <p:nvGraphicFramePr>
          <p:cNvPr id="19463" name="Object 1026"/>
          <p:cNvGraphicFramePr>
            <a:graphicFrameLocks noChangeAspect="1"/>
          </p:cNvGraphicFramePr>
          <p:nvPr>
            <p:ph sz="half" idx="2"/>
          </p:nvPr>
        </p:nvGraphicFramePr>
        <p:xfrm>
          <a:off x="3657600" y="4648201"/>
          <a:ext cx="4618038" cy="457199"/>
        </p:xfrm>
        <a:graphic>
          <a:graphicData uri="http://schemas.openxmlformats.org/presentationml/2006/ole">
            <p:oleObj spid="_x0000_s6148" name="Equation" r:id="rId6" imgW="2692400" imgH="3048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77A4E63-D858-412C-A2F5-8ECBA67D4AB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Computation of Gini Index 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Ex.  D has 9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</a:t>
            </a:r>
            <a:r>
              <a:rPr lang="en-US" sz="2400" dirty="0" err="1" smtClean="0"/>
              <a:t>buys_computer</a:t>
            </a:r>
            <a:r>
              <a:rPr lang="en-US" sz="2400" dirty="0" smtClean="0"/>
              <a:t> = “yes” and 5 in “no”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Suppose the attribute income partitions D into 10 in 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{low, medium} and 4 in D</a:t>
            </a:r>
            <a:r>
              <a:rPr lang="en-US" sz="2400" baseline="-25000" dirty="0" smtClean="0"/>
              <a:t>2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Gini</a:t>
            </a:r>
            <a:r>
              <a:rPr lang="en-US" sz="2400" baseline="-25000" dirty="0" smtClean="0"/>
              <a:t>{</a:t>
            </a:r>
            <a:r>
              <a:rPr lang="en-US" sz="2400" baseline="-25000" dirty="0" err="1" smtClean="0"/>
              <a:t>low,high</a:t>
            </a:r>
            <a:r>
              <a:rPr lang="en-US" sz="2400" baseline="-25000" dirty="0" smtClean="0"/>
              <a:t>}</a:t>
            </a:r>
            <a:r>
              <a:rPr lang="en-US" sz="2400" dirty="0" smtClean="0"/>
              <a:t> is 0.458; </a:t>
            </a:r>
            <a:r>
              <a:rPr lang="en-US" sz="2400" dirty="0" err="1" smtClean="0"/>
              <a:t>Gini</a:t>
            </a:r>
            <a:r>
              <a:rPr lang="en-US" sz="2400" baseline="-25000" dirty="0" smtClean="0"/>
              <a:t>{</a:t>
            </a:r>
            <a:r>
              <a:rPr lang="en-US" sz="2400" baseline="-25000" dirty="0" err="1" smtClean="0"/>
              <a:t>medium,high</a:t>
            </a:r>
            <a:r>
              <a:rPr lang="en-US" sz="2400" baseline="-25000" dirty="0" smtClean="0"/>
              <a:t>}</a:t>
            </a:r>
            <a:r>
              <a:rPr lang="en-US" sz="2400" dirty="0" smtClean="0"/>
              <a:t> is 0.450.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Thus, split on the {</a:t>
            </a:r>
            <a:r>
              <a:rPr lang="en-US" sz="2400" dirty="0" err="1" smtClean="0"/>
              <a:t>low,medium</a:t>
            </a:r>
            <a:r>
              <a:rPr lang="en-US" sz="2400" dirty="0" smtClean="0"/>
              <a:t>} (and {high}) . since it has the lowest </a:t>
            </a:r>
            <a:r>
              <a:rPr lang="en-US" sz="2400" dirty="0" err="1" smtClean="0"/>
              <a:t>Gini</a:t>
            </a:r>
            <a:r>
              <a:rPr lang="en-US" sz="2400" smtClean="0"/>
              <a:t> index.</a:t>
            </a:r>
            <a:endParaRPr lang="en-US" sz="2400" dirty="0" smtClean="0"/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810000" y="1600200"/>
          <a:ext cx="3581400" cy="685800"/>
        </p:xfrm>
        <a:graphic>
          <a:graphicData uri="http://schemas.openxmlformats.org/presentationml/2006/ole">
            <p:oleObj spid="_x0000_s7170" name="Equation" r:id="rId4" imgW="2222500" imgH="469900" progId="Equation.3">
              <p:embed/>
            </p:oleObj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3562350" y="2514600"/>
          <a:ext cx="5040313" cy="652463"/>
        </p:xfrm>
        <a:graphic>
          <a:graphicData uri="http://schemas.openxmlformats.org/presentationml/2006/ole">
            <p:oleObj spid="_x0000_s7171" name="Equation" r:id="rId5" imgW="3340100" imgH="431800" progId="Equation.3">
              <p:embed/>
            </p:oleObj>
          </a:graphicData>
        </a:graphic>
      </p:graphicFrame>
      <p:pic>
        <p:nvPicPr>
          <p:cNvPr id="20487" name="Picture 14" descr="8gin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31242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three measures, in general, return good results but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Information gain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biased towards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multivalued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attributes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Gain ratio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tends to prefer unbalanced splits 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Gini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index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biased to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multivalued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attributes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has difficulty when # of classes is large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tends to favor tests that result in equal-sized partitions and purity in both partitions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TextBox 11"/>
          <p:cNvSpPr txBox="1">
            <a:spLocks noChangeArrowheads="1"/>
          </p:cNvSpPr>
          <p:nvPr/>
        </p:nvSpPr>
        <p:spPr bwMode="auto">
          <a:xfrm>
            <a:off x="2868613" y="2084388"/>
            <a:ext cx="293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IN" altLang="en-US" sz="4400" b="1">
                <a:latin typeface="Cambria" pitchFamily="18" charset="0"/>
              </a:rPr>
              <a:t>Thank You</a:t>
            </a:r>
          </a:p>
        </p:txBody>
      </p:sp>
      <p:pic>
        <p:nvPicPr>
          <p:cNvPr id="7180" name="Picture 8" descr="handshake-graphic-vector-127508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4675" y="3124200"/>
            <a:ext cx="243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7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3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Basic Concept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22" y="1935480"/>
            <a:ext cx="8304237" cy="4389120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In the last slide we have considered  a decision tree where values of any attribute if binary only. Decision tree is also possible where attributes are of continuous data type </a:t>
            </a: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Decision Tree with numeric data</a:t>
            </a:r>
            <a:endParaRPr lang="en-US" sz="300" b="1" dirty="0" smtClean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1479" y="3701415"/>
            <a:ext cx="558222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447800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49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50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</p:spPr>
        <p:txBody>
          <a:bodyPr/>
          <a:lstStyle/>
          <a:p>
            <a:fld id="{AB2624E0-9E67-4159-8BC4-8B20B2A3103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i="1" dirty="0" smtClean="0">
              <a:solidFill>
                <a:srgbClr val="170981"/>
              </a:solidFill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310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1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2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31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315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12316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12317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  <p:graphicFrame>
        <p:nvGraphicFramePr>
          <p:cNvPr id="12293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p:oleObj spid="_x0000_s1026" name="Worksheet" r:id="rId4" imgW="5772150" imgH="4457700" progId="Excel.Sheet.8">
              <p:embed/>
            </p:oleObj>
          </a:graphicData>
        </a:graphic>
      </p:graphicFrame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Training data set: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Buys_computer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The data set follows an example of Quinlan’s ID3 (Playing Tennis)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Resulting tree:</a:t>
            </a:r>
          </a:p>
        </p:txBody>
      </p:sp>
      <p:graphicFrame>
        <p:nvGraphicFramePr>
          <p:cNvPr id="31" name="Group 3"/>
          <p:cNvGraphicFramePr>
            <a:graphicFrameLocks noGrp="1"/>
          </p:cNvGraphicFramePr>
          <p:nvPr/>
        </p:nvGraphicFramePr>
        <p:xfrm>
          <a:off x="0" y="-288942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68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-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Some Characteristics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Decision tree may be </a:t>
            </a:r>
            <a:r>
              <a:rPr lang="en-US" sz="2000" i="1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ary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 ≥ 2.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There is a special node called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root node.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All nodes drawn with circle (ellipse) are called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internal nodes.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All nodes drawn with rectangle boxes are called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terminal nodes 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or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leaf nodes. 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  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Edges of a node represent the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outcome for a value 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of the node.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In a path, a node with same label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is never repeated.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Decision tree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is not unique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, as different ordering of internal nodes can give different decision tree.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Decision tree helps us to classify data.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Internal nodes are some attribute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Edges are the values of attributes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External nodes are the outcome of classification</a:t>
            </a:r>
          </a:p>
          <a:p>
            <a:endParaRPr lang="en-US" sz="20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Such a classification is, in fact, made by posing questions starting from the root node to each terminal node.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How are decision tree used for classification?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Given a </a:t>
            </a:r>
            <a:r>
              <a:rPr lang="en-US" dirty="0" err="1" smtClean="0">
                <a:latin typeface="Cambria" pitchFamily="18" charset="0"/>
              </a:rPr>
              <a:t>tuple</a:t>
            </a:r>
            <a:r>
              <a:rPr lang="en-US" dirty="0" smtClean="0">
                <a:latin typeface="Cambria" pitchFamily="18" charset="0"/>
              </a:rPr>
              <a:t>, X, for which the associated class label is unknown, the attribute values of the </a:t>
            </a:r>
            <a:r>
              <a:rPr lang="en-US" dirty="0" err="1" smtClean="0">
                <a:latin typeface="Cambria" pitchFamily="18" charset="0"/>
              </a:rPr>
              <a:t>tuple</a:t>
            </a:r>
            <a:r>
              <a:rPr lang="en-US" dirty="0" smtClean="0">
                <a:latin typeface="Cambria" pitchFamily="18" charset="0"/>
              </a:rPr>
              <a:t> are tested against the decision tree. A path is traced from the root to a leaf node, which holds the class prediction for that </a:t>
            </a:r>
            <a:r>
              <a:rPr lang="en-US" dirty="0" err="1" smtClean="0">
                <a:latin typeface="Cambria" pitchFamily="18" charset="0"/>
              </a:rPr>
              <a:t>tuple</a:t>
            </a:r>
            <a:r>
              <a:rPr lang="en-US" dirty="0" smtClean="0">
                <a:latin typeface="Cambria" pitchFamily="18" charset="0"/>
              </a:rPr>
              <a:t>.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Why are decision tree classifiers so popular?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mbria" pitchFamily="18" charset="0"/>
              </a:rPr>
              <a:t>Construction of decision tree does not require any domain knowledge.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mbria" pitchFamily="18" charset="0"/>
              </a:rPr>
              <a:t>It can deal with high dimensional data.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mbria" pitchFamily="18" charset="0"/>
              </a:rPr>
              <a:t>Decision tree classifiers have good accuracy. 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</TotalTime>
  <Words>1958</Words>
  <Application>Microsoft Office PowerPoint</Application>
  <PresentationFormat>On-screen Show (4:3)</PresentationFormat>
  <Paragraphs>245</Paragraphs>
  <Slides>35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Worksheet</vt:lpstr>
      <vt:lpstr>Equation</vt:lpstr>
      <vt:lpstr>UNIVERSITY OF ENGINEERING &amp; MANAGEMENT, KOLKATA</vt:lpstr>
      <vt:lpstr>Definition</vt:lpstr>
      <vt:lpstr>Slide 3</vt:lpstr>
      <vt:lpstr>Basic Concept</vt:lpstr>
      <vt:lpstr>Slide 5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Slide 20</vt:lpstr>
      <vt:lpstr>Slide 21</vt:lpstr>
      <vt:lpstr>Definition</vt:lpstr>
      <vt:lpstr>Definition</vt:lpstr>
      <vt:lpstr>Definition</vt:lpstr>
      <vt:lpstr>Definition</vt:lpstr>
      <vt:lpstr>Discussions</vt:lpstr>
      <vt:lpstr>Tree(its not final) after selecting age as splitting attribute </vt:lpstr>
      <vt:lpstr>Final Tree</vt:lpstr>
      <vt:lpstr>Attribute Selection: Information Gain</vt:lpstr>
      <vt:lpstr>Computing Information-Gain for Continuous-Valued Attributes</vt:lpstr>
      <vt:lpstr>Gain Ratio for Attribute Selection (C4.5)</vt:lpstr>
      <vt:lpstr>Gini Index (CART, IBM IntelligentMiner)</vt:lpstr>
      <vt:lpstr>Computation of Gini Index </vt:lpstr>
      <vt:lpstr>Definition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Algorithm_02</dc:title>
  <dc:creator>USER</dc:creator>
  <cp:lastModifiedBy>USER</cp:lastModifiedBy>
  <cp:revision>161</cp:revision>
  <dcterms:created xsi:type="dcterms:W3CDTF">2006-08-16T00:00:00Z</dcterms:created>
  <dcterms:modified xsi:type="dcterms:W3CDTF">2021-03-19T07:30:51Z</dcterms:modified>
</cp:coreProperties>
</file>