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8"/>
  </p:notesMasterIdLst>
  <p:sldIdLst>
    <p:sldId id="299" r:id="rId2"/>
    <p:sldId id="257" r:id="rId3"/>
    <p:sldId id="320" r:id="rId4"/>
    <p:sldId id="301" r:id="rId5"/>
    <p:sldId id="302" r:id="rId6"/>
    <p:sldId id="303" r:id="rId7"/>
    <p:sldId id="319" r:id="rId8"/>
    <p:sldId id="304" r:id="rId9"/>
    <p:sldId id="315" r:id="rId10"/>
    <p:sldId id="318" r:id="rId11"/>
    <p:sldId id="317" r:id="rId12"/>
    <p:sldId id="326" r:id="rId13"/>
    <p:sldId id="327" r:id="rId14"/>
    <p:sldId id="321" r:id="rId15"/>
    <p:sldId id="316" r:id="rId16"/>
    <p:sldId id="30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EF9B4-B31E-4069-B0D5-0BD72313E7E6}" type="datetimeFigureOut">
              <a:rPr lang="en-US" smtClean="0"/>
              <a:pPr/>
              <a:t>04-Feb-21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B62AC-71F4-423E-83EA-47B1F65E60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3446F9-FF2C-4E29-A97B-2DA3D360C51D}" type="datetime1">
              <a:rPr lang="en-IN" smtClean="0"/>
              <a:pPr/>
              <a:t>04-02-2021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80BFD-9450-4F74-A337-B9721A9C7FA8}" type="datetime1">
              <a:rPr lang="en-IN" smtClean="0"/>
              <a:pPr/>
              <a:t>04-02-2021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442175-F480-4D78-9FD8-781617FEC679}" type="datetime1">
              <a:rPr lang="en-IN" smtClean="0"/>
              <a:pPr/>
              <a:t>04-02-2021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FE644-6BE8-488A-8CC0-B90D491373CE}" type="datetime1">
              <a:rPr lang="en-IN" smtClean="0"/>
              <a:pPr/>
              <a:t>04-02-2021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7B90D-4AAB-4095-9060-76FC1E3FC5CB}" type="datetime1">
              <a:rPr lang="en-IN" smtClean="0"/>
              <a:pPr/>
              <a:t>04-02-2021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4DB652-20D0-4C27-8B7F-D5E4ACFA977D}" type="datetime1">
              <a:rPr lang="en-IN" smtClean="0"/>
              <a:pPr/>
              <a:t>04-02-2021</a:t>
            </a:fld>
            <a:endParaRPr lang="en-US"/>
          </a:p>
        </p:txBody>
      </p:sp>
      <p:sp>
        <p:nvSpPr>
          <p:cNvPr id="6" name="Footer Placeholder 5"/>
          <p:cNvSpPr>
            <a:spLocks noGrp="1"/>
          </p:cNvSpPr>
          <p:nvPr>
            <p:ph type="ftr" sz="quarter" idx="11"/>
          </p:nvPr>
        </p:nvSpPr>
        <p:spPr/>
        <p:txBody>
          <a:bodyPr/>
          <a:lstStyle/>
          <a:p>
            <a:r>
              <a:rPr lang="en-US" smtClean="0"/>
              <a:t>DBS-BM, Dept. of CSE, UEMK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E5A5C4-2907-4886-8CDB-0712E7DC2F80}" type="datetime1">
              <a:rPr lang="en-IN" smtClean="0"/>
              <a:pPr/>
              <a:t>04-02-2021</a:t>
            </a:fld>
            <a:endParaRPr lang="en-US"/>
          </a:p>
        </p:txBody>
      </p:sp>
      <p:sp>
        <p:nvSpPr>
          <p:cNvPr id="8" name="Footer Placeholder 7"/>
          <p:cNvSpPr>
            <a:spLocks noGrp="1"/>
          </p:cNvSpPr>
          <p:nvPr>
            <p:ph type="ftr" sz="quarter" idx="11"/>
          </p:nvPr>
        </p:nvSpPr>
        <p:spPr/>
        <p:txBody>
          <a:bodyPr/>
          <a:lstStyle/>
          <a:p>
            <a:r>
              <a:rPr lang="en-US" smtClean="0"/>
              <a:t>DBS-BM, Dept. of CSE, UEMK</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E30D8C-DACE-43D8-A6B5-F96C3ED7D6C8}" type="datetime1">
              <a:rPr lang="en-IN" smtClean="0"/>
              <a:pPr/>
              <a:t>04-02-2021</a:t>
            </a:fld>
            <a:endParaRPr lang="en-US"/>
          </a:p>
        </p:txBody>
      </p:sp>
      <p:sp>
        <p:nvSpPr>
          <p:cNvPr id="4" name="Footer Placeholder 3"/>
          <p:cNvSpPr>
            <a:spLocks noGrp="1"/>
          </p:cNvSpPr>
          <p:nvPr>
            <p:ph type="ftr" sz="quarter" idx="11"/>
          </p:nvPr>
        </p:nvSpPr>
        <p:spPr/>
        <p:txBody>
          <a:bodyPr/>
          <a:lstStyle/>
          <a:p>
            <a:r>
              <a:rPr lang="en-US" smtClean="0"/>
              <a:t>DBS-BM, Dept. of CSE, UEMK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B6EA9-C599-4651-891C-9DFEDE809A7F}" type="datetime1">
              <a:rPr lang="en-IN" smtClean="0"/>
              <a:pPr/>
              <a:t>04-02-2021</a:t>
            </a:fld>
            <a:endParaRPr lang="en-US"/>
          </a:p>
        </p:txBody>
      </p:sp>
      <p:sp>
        <p:nvSpPr>
          <p:cNvPr id="3" name="Footer Placeholder 2"/>
          <p:cNvSpPr>
            <a:spLocks noGrp="1"/>
          </p:cNvSpPr>
          <p:nvPr>
            <p:ph type="ftr" sz="quarter" idx="11"/>
          </p:nvPr>
        </p:nvSpPr>
        <p:spPr/>
        <p:txBody>
          <a:bodyPr/>
          <a:lstStyle/>
          <a:p>
            <a:r>
              <a:rPr lang="en-US" smtClean="0"/>
              <a:t>DBS-BM, Dept. of CSE, UEMK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E4804-6D46-49F0-ADCB-D7E9907FD22D}" type="datetime1">
              <a:rPr lang="en-IN" smtClean="0"/>
              <a:pPr/>
              <a:t>04-02-2021</a:t>
            </a:fld>
            <a:endParaRPr lang="en-US"/>
          </a:p>
        </p:txBody>
      </p:sp>
      <p:sp>
        <p:nvSpPr>
          <p:cNvPr id="6" name="Footer Placeholder 5"/>
          <p:cNvSpPr>
            <a:spLocks noGrp="1"/>
          </p:cNvSpPr>
          <p:nvPr>
            <p:ph type="ftr" sz="quarter" idx="11"/>
          </p:nvPr>
        </p:nvSpPr>
        <p:spPr/>
        <p:txBody>
          <a:bodyPr/>
          <a:lstStyle/>
          <a:p>
            <a:r>
              <a:rPr lang="en-US" smtClean="0"/>
              <a:t>DBS-BM, Dept. of CSE, UEMK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8E632-651F-4FAA-B476-D42585B510CD}" type="datetime1">
              <a:rPr lang="en-IN" smtClean="0"/>
              <a:pPr/>
              <a:t>04-02-2021</a:t>
            </a:fld>
            <a:endParaRPr lang="en-US"/>
          </a:p>
        </p:txBody>
      </p:sp>
      <p:sp>
        <p:nvSpPr>
          <p:cNvPr id="6" name="Footer Placeholder 5"/>
          <p:cNvSpPr>
            <a:spLocks noGrp="1"/>
          </p:cNvSpPr>
          <p:nvPr>
            <p:ph type="ftr" sz="quarter" idx="11"/>
          </p:nvPr>
        </p:nvSpPr>
        <p:spPr/>
        <p:txBody>
          <a:bodyPr/>
          <a:lstStyle/>
          <a:p>
            <a:r>
              <a:rPr lang="en-US" smtClean="0"/>
              <a:t>DBS-BM, Dept. of CSE, UEMK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A352B-A0D9-4F71-A2CC-8379D4D89FB8}" type="datetime1">
              <a:rPr lang="en-IN" smtClean="0"/>
              <a:pPr/>
              <a:t>04-02-2021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DBS-BM, Dept. of CSE, UEMK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cmu.edu/~t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401763" y="304800"/>
            <a:ext cx="7742237" cy="762000"/>
          </a:xfrm>
        </p:spPr>
        <p:txBody>
          <a:bodyPr/>
          <a:lstStyle/>
          <a:p>
            <a:r>
              <a:rPr lang="en-US" altLang="en-US" sz="2200" b="1" smtClean="0">
                <a:solidFill>
                  <a:srgbClr val="FF0000"/>
                </a:solidFill>
                <a:latin typeface="Cambria" pitchFamily="18" charset="0"/>
              </a:rPr>
              <a:t>UNIVERSITY OF ENGINEERING &amp; MANAGEMENT, KOLKATA</a:t>
            </a:r>
          </a:p>
        </p:txBody>
      </p:sp>
      <p:sp>
        <p:nvSpPr>
          <p:cNvPr id="2051" name="Subtitle 2"/>
          <p:cNvSpPr>
            <a:spLocks noGrp="1"/>
          </p:cNvSpPr>
          <p:nvPr>
            <p:ph type="subTitle" idx="1"/>
          </p:nvPr>
        </p:nvSpPr>
        <p:spPr/>
        <p:txBody>
          <a:bodyPr/>
          <a:lstStyle/>
          <a:p>
            <a:r>
              <a:rPr lang="en-US" altLang="en-US" smtClean="0"/>
              <a:t>Click to edit Master subtitle style</a:t>
            </a:r>
          </a:p>
        </p:txBody>
      </p:sp>
      <p:pic>
        <p:nvPicPr>
          <p:cNvPr id="2052" name="Picture 4"/>
          <p:cNvPicPr>
            <a:picLocks noChangeAspect="1"/>
          </p:cNvPicPr>
          <p:nvPr/>
        </p:nvPicPr>
        <p:blipFill>
          <a:blip r:embed="rId2"/>
          <a:srcRect/>
          <a:stretch>
            <a:fillRect/>
          </a:stretch>
        </p:blipFill>
        <p:spPr bwMode="auto">
          <a:xfrm>
            <a:off x="0" y="1633538"/>
            <a:ext cx="9144000" cy="5238750"/>
          </a:xfrm>
          <a:prstGeom prst="rect">
            <a:avLst/>
          </a:prstGeom>
          <a:noFill/>
          <a:ln w="9525">
            <a:noFill/>
            <a:miter lim="800000"/>
            <a:headEnd/>
            <a:tailEnd/>
          </a:ln>
        </p:spPr>
      </p:pic>
      <p:pic>
        <p:nvPicPr>
          <p:cNvPr id="2053" name="Picture 6" descr="C:\Users\UEM\Desktop\UEM_New_Logo_05-04-2018.jpg"/>
          <p:cNvPicPr>
            <a:picLocks noChangeAspect="1" noChangeArrowheads="1"/>
          </p:cNvPicPr>
          <p:nvPr/>
        </p:nvPicPr>
        <p:blipFill>
          <a:blip r:embed="rId3"/>
          <a:srcRect/>
          <a:stretch>
            <a:fillRect/>
          </a:stretch>
        </p:blipFill>
        <p:spPr bwMode="auto">
          <a:xfrm>
            <a:off x="228600" y="173038"/>
            <a:ext cx="1173163" cy="1087437"/>
          </a:xfrm>
          <a:prstGeom prst="rect">
            <a:avLst/>
          </a:prstGeom>
          <a:noFill/>
          <a:ln w="9525">
            <a:noFill/>
            <a:miter lim="800000"/>
            <a:headEnd/>
            <a:tailEnd/>
          </a:ln>
        </p:spPr>
      </p:pic>
      <p:sp>
        <p:nvSpPr>
          <p:cNvPr id="2054" name="TextBox 1"/>
          <p:cNvSpPr txBox="1">
            <a:spLocks noChangeArrowheads="1"/>
          </p:cNvSpPr>
          <p:nvPr/>
        </p:nvSpPr>
        <p:spPr bwMode="auto">
          <a:xfrm>
            <a:off x="1524000" y="1074738"/>
            <a:ext cx="7086600" cy="369887"/>
          </a:xfrm>
          <a:prstGeom prst="rect">
            <a:avLst/>
          </a:prstGeom>
          <a:noFill/>
          <a:ln w="9525">
            <a:noFill/>
            <a:miter lim="800000"/>
            <a:headEnd/>
            <a:tailEnd/>
          </a:ln>
        </p:spPr>
        <p:txBody>
          <a:bodyPr>
            <a:spAutoFit/>
          </a:bodyPr>
          <a:lstStyle/>
          <a:p>
            <a:r>
              <a:rPr lang="en-US" b="1" dirty="0">
                <a:solidFill>
                  <a:srgbClr val="0000FF"/>
                </a:solidFill>
                <a:latin typeface="Cambria" pitchFamily="18" charset="0"/>
              </a:rPr>
              <a:t>Course Name : </a:t>
            </a:r>
            <a:r>
              <a:rPr lang="en-US" b="1" dirty="0" smtClean="0">
                <a:solidFill>
                  <a:srgbClr val="0000FF"/>
                </a:solidFill>
                <a:latin typeface="Cambria" pitchFamily="18" charset="0"/>
              </a:rPr>
              <a:t>AI &amp; ML Advanced </a:t>
            </a:r>
            <a:endParaRPr lang="en-US" b="1" dirty="0">
              <a:solidFill>
                <a:srgbClr val="0000FF"/>
              </a:solidFill>
              <a:latin typeface="Cambria"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How it differs from Linear Regression?</a:t>
            </a:r>
          </a:p>
          <a:p>
            <a:pPr>
              <a:buNone/>
            </a:pPr>
            <a:r>
              <a:rPr lang="en-US" dirty="0" smtClean="0">
                <a:latin typeface="Cambria" pitchFamily="18" charset="0"/>
              </a:rPr>
              <a:t>Linear regression is not appropriate in case of a qualitative response.</a:t>
            </a:r>
          </a:p>
          <a:p>
            <a:pPr>
              <a:buNone/>
            </a:pPr>
            <a:r>
              <a:rPr lang="en-US" dirty="0" smtClean="0">
                <a:latin typeface="Cambria" pitchFamily="18" charset="0"/>
              </a:rPr>
              <a:t>Can we apply Linear Regression to classification??</a:t>
            </a: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How Linear Regression Works?</a:t>
            </a:r>
          </a:p>
          <a:p>
            <a:pPr>
              <a:buNone/>
            </a:pPr>
            <a:r>
              <a:rPr lang="en-US" dirty="0" smtClean="0">
                <a:latin typeface="Cambria" pitchFamily="18" charset="0"/>
              </a:rPr>
              <a:t>It generally takes some ‘x’ value to predict a ‘h(x)’, provided there is some parameter  (regression coefficient) exists</a:t>
            </a:r>
            <a:r>
              <a:rPr lang="en-US" dirty="0" smtClean="0">
                <a:latin typeface="Cambria" pitchFamily="18" charset="0"/>
              </a:rPr>
              <a:t>. </a:t>
            </a:r>
            <a:r>
              <a:rPr lang="en-US" dirty="0" smtClean="0">
                <a:latin typeface="Cambria" pitchFamily="18" charset="0"/>
              </a:rPr>
              <a:t>This predicted value is then compared with the desired value.</a:t>
            </a:r>
            <a:endParaRPr lang="en-US" dirty="0" smtClean="0">
              <a:latin typeface="Cambria" pitchFamily="18" charset="0"/>
            </a:endParaRP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Autofit/>
          </a:bodyPr>
          <a:lstStyle/>
          <a:p>
            <a:pPr>
              <a:buNone/>
            </a:pPr>
            <a:r>
              <a:rPr lang="en-US" sz="3000" dirty="0" err="1" smtClean="0">
                <a:latin typeface="Cambria" pitchFamily="18" charset="0"/>
              </a:rPr>
              <a:t>Discussions:</a:t>
            </a:r>
            <a:r>
              <a:rPr lang="en-US" sz="2400" dirty="0" err="1" smtClean="0">
                <a:latin typeface="Cambria" pitchFamily="18" charset="0"/>
              </a:rPr>
              <a:t>If</a:t>
            </a:r>
            <a:r>
              <a:rPr lang="en-US" sz="2400" dirty="0" smtClean="0">
                <a:latin typeface="Cambria" pitchFamily="18" charset="0"/>
              </a:rPr>
              <a:t> we look at the graph then we can observ</a:t>
            </a:r>
            <a:r>
              <a:rPr lang="en-US" sz="2400" dirty="0" smtClean="0">
                <a:latin typeface="Cambria" pitchFamily="18" charset="0"/>
              </a:rPr>
              <a:t>e that  based on the threshold value few cases are positive( y=1) and few cases are negative (y=0). Now, as it is a linear regression we can draw a straight line passing through the points. Now, observe the x value (tumor size) when h(x) is 0.5. In the 1</a:t>
            </a:r>
            <a:r>
              <a:rPr lang="en-US" sz="2400" baseline="30000" dirty="0" smtClean="0">
                <a:latin typeface="Cambria" pitchFamily="18" charset="0"/>
              </a:rPr>
              <a:t>st</a:t>
            </a:r>
            <a:r>
              <a:rPr lang="en-US" sz="2400" dirty="0" smtClean="0">
                <a:latin typeface="Cambria" pitchFamily="18" charset="0"/>
              </a:rPr>
              <a:t> graph if we observe the position and the predicted points, then we may conclude that classification is proper. But, in the 2</a:t>
            </a:r>
            <a:r>
              <a:rPr lang="en-US" sz="2400" baseline="30000" dirty="0" smtClean="0">
                <a:latin typeface="Cambria" pitchFamily="18" charset="0"/>
              </a:rPr>
              <a:t>nd</a:t>
            </a:r>
            <a:r>
              <a:rPr lang="en-US" sz="2400" dirty="0" smtClean="0">
                <a:latin typeface="Cambria" pitchFamily="18" charset="0"/>
              </a:rPr>
              <a:t> graph we are getting x value in a larger range and as result getting more predicted values. But when we observe the threshold then we can see its not doing  classification properly.</a:t>
            </a:r>
            <a:endParaRPr lang="en-US" sz="2400"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Autofit/>
          </a:bodyPr>
          <a:lstStyle/>
          <a:p>
            <a:pPr>
              <a:buNone/>
            </a:pPr>
            <a:r>
              <a:rPr lang="en-US" sz="3000" dirty="0" smtClean="0">
                <a:latin typeface="Cambria" pitchFamily="18" charset="0"/>
              </a:rPr>
              <a:t>    Some </a:t>
            </a:r>
            <a:r>
              <a:rPr lang="en-US" sz="3000" dirty="0" smtClean="0">
                <a:latin typeface="Cambria" pitchFamily="18" charset="0"/>
              </a:rPr>
              <a:t>threshold value of the   </a:t>
            </a:r>
            <a:r>
              <a:rPr lang="en-US" sz="3000" dirty="0" err="1" smtClean="0">
                <a:latin typeface="Cambria" pitchFamily="18" charset="0"/>
              </a:rPr>
              <a:t>hɵ</a:t>
            </a:r>
            <a:r>
              <a:rPr lang="en-US" sz="3000" dirty="0" smtClean="0">
                <a:latin typeface="Cambria" pitchFamily="18" charset="0"/>
              </a:rPr>
              <a:t>(x) decides the value of the ‘y’. If it is greater than 0.5, then ‘y’ is 1 or else it is 0. In case of linear regression this value may become either much higher than 1 or much lesser than 0. These kind of values affect the process of classification.</a:t>
            </a:r>
            <a:endParaRPr lang="en-US" sz="3000"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Therefore, logistic regression is expressed as:</a:t>
            </a:r>
          </a:p>
          <a:p>
            <a:pPr>
              <a:buNone/>
            </a:pPr>
            <a:r>
              <a:rPr lang="en-US" dirty="0" smtClean="0">
                <a:latin typeface="Cambria" pitchFamily="18" charset="0"/>
              </a:rPr>
              <a:t>0&lt;= </a:t>
            </a:r>
            <a:r>
              <a:rPr lang="en-US" dirty="0" err="1" smtClean="0">
                <a:latin typeface="Cambria" pitchFamily="18" charset="0"/>
              </a:rPr>
              <a:t>hɵ</a:t>
            </a:r>
            <a:r>
              <a:rPr lang="en-US" dirty="0" smtClean="0">
                <a:latin typeface="Cambria" pitchFamily="18" charset="0"/>
              </a:rPr>
              <a:t>(x)&lt;=1</a:t>
            </a:r>
          </a:p>
          <a:p>
            <a:pPr>
              <a:buNone/>
            </a:pPr>
            <a:r>
              <a:rPr lang="en-US" dirty="0" smtClean="0">
                <a:latin typeface="Cambria" pitchFamily="18" charset="0"/>
              </a:rPr>
              <a:t>So, that classification can be done properly.</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7178" name="TextBox 11"/>
          <p:cNvSpPr txBox="1">
            <a:spLocks noChangeArrowheads="1"/>
          </p:cNvSpPr>
          <p:nvPr/>
        </p:nvSpPr>
        <p:spPr bwMode="auto">
          <a:xfrm>
            <a:off x="2868613" y="2084388"/>
            <a:ext cx="2930525" cy="769937"/>
          </a:xfrm>
          <a:prstGeom prst="rect">
            <a:avLst/>
          </a:prstGeom>
          <a:noFill/>
          <a:ln w="9525">
            <a:noFill/>
            <a:miter lim="800000"/>
            <a:headEnd/>
            <a:tailEnd/>
          </a:ln>
        </p:spPr>
        <p:txBody>
          <a:bodyPr>
            <a:spAutoFit/>
          </a:bodyPr>
          <a:lstStyle/>
          <a:p>
            <a:pPr algn="ctr" eaLnBrk="1" hangingPunct="1"/>
            <a:r>
              <a:rPr lang="en-IN" altLang="en-US" sz="4400" b="1">
                <a:latin typeface="Cambria" pitchFamily="18" charset="0"/>
              </a:rPr>
              <a:t>Thank You</a:t>
            </a:r>
          </a:p>
        </p:txBody>
      </p:sp>
      <p:pic>
        <p:nvPicPr>
          <p:cNvPr id="7180" name="Picture 8" descr="handshake-graphic-vector-1275087.jpg"/>
          <p:cNvPicPr>
            <a:picLocks noChangeAspect="1"/>
          </p:cNvPicPr>
          <p:nvPr/>
        </p:nvPicPr>
        <p:blipFill>
          <a:blip r:embed="rId2"/>
          <a:srcRect/>
          <a:stretch>
            <a:fillRect/>
          </a:stretch>
        </p:blipFill>
        <p:spPr bwMode="auto">
          <a:xfrm>
            <a:off x="3114675" y="3124200"/>
            <a:ext cx="2438400" cy="2209800"/>
          </a:xfrm>
          <a:prstGeom prst="rect">
            <a:avLst/>
          </a:prstGeom>
          <a:noFill/>
          <a:ln w="9525">
            <a:noFill/>
            <a:miter lim="800000"/>
            <a:headEnd/>
            <a:tailEnd/>
          </a:ln>
        </p:spPr>
      </p:pic>
      <p:pic>
        <p:nvPicPr>
          <p:cNvPr id="7181" name="Picture 7"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Machine Learning?</a:t>
            </a:r>
          </a:p>
          <a:p>
            <a:pPr>
              <a:buNone/>
            </a:pPr>
            <a:r>
              <a:rPr lang="en-US" dirty="0" smtClean="0">
                <a:latin typeface="Cambria" pitchFamily="18" charset="0"/>
              </a:rPr>
              <a:t> </a:t>
            </a:r>
            <a:r>
              <a:rPr lang="en-US" u="sng" dirty="0" smtClean="0">
                <a:latin typeface="Cambria" pitchFamily="18" charset="0"/>
                <a:hlinkClick r:id="rId2"/>
              </a:rPr>
              <a:t>Tom M. Mitchell</a:t>
            </a:r>
            <a:r>
              <a:rPr lang="en-US" dirty="0" smtClean="0">
                <a:latin typeface="Cambria" pitchFamily="18" charset="0"/>
              </a:rPr>
              <a:t>: “</a:t>
            </a:r>
            <a:r>
              <a:rPr lang="en-US" b="1" dirty="0" smtClean="0">
                <a:latin typeface="Cambria" pitchFamily="18" charset="0"/>
              </a:rPr>
              <a:t>Machine learning is the study of computer algorithms that allow computer programs to automatically improve through experience </a:t>
            </a:r>
            <a:r>
              <a:rPr lang="en-US" dirty="0" smtClean="0">
                <a:latin typeface="Cambria" pitchFamily="18" charset="0"/>
              </a:rPr>
              <a:t>.”</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ml.jpg"/>
          <p:cNvPicPr>
            <a:picLocks noGrp="1" noChangeAspect="1"/>
          </p:cNvPicPr>
          <p:nvPr>
            <p:ph idx="1"/>
          </p:nvPr>
        </p:nvPicPr>
        <p:blipFill>
          <a:blip r:embed="rId2"/>
          <a:stretch>
            <a:fillRect/>
          </a:stretch>
        </p:blipFill>
        <p:spPr>
          <a:xfrm>
            <a:off x="1219200" y="2057400"/>
            <a:ext cx="6705599" cy="3429000"/>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endParaRPr lang="en-US" dirty="0" smtClean="0">
              <a:latin typeface="Cambria" pitchFamily="18" charset="0"/>
            </a:endParaRPr>
          </a:p>
          <a:p>
            <a:pPr>
              <a:buNone/>
            </a:pPr>
            <a:r>
              <a:rPr lang="en-US" b="1" dirty="0" smtClean="0">
                <a:latin typeface="Cambria" pitchFamily="18" charset="0"/>
              </a:rPr>
              <a:t>Supervised learning:</a:t>
            </a:r>
            <a:r>
              <a:rPr lang="en-US" dirty="0" smtClean="0">
                <a:latin typeface="Cambria" pitchFamily="18" charset="0"/>
              </a:rPr>
              <a:t> which trains a model on known input and output data so that it can predict future outputs.</a:t>
            </a:r>
          </a:p>
          <a:p>
            <a:pPr>
              <a:buNone/>
            </a:pPr>
            <a:r>
              <a:rPr lang="en-US" dirty="0" smtClean="0">
                <a:latin typeface="Cambria" pitchFamily="18" charset="0"/>
              </a:rPr>
              <a:t> k-Nearest Neighbors, Linear Regression, Logistic Regression, Support Vector Machines(SVMs), Decision Trees &amp; Random forests, Neural Networks</a:t>
            </a: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b="1" dirty="0" smtClean="0">
                <a:latin typeface="Cambria" pitchFamily="18" charset="0"/>
              </a:rPr>
              <a:t>Unsupervised learning: </a:t>
            </a:r>
            <a:r>
              <a:rPr lang="en-US" dirty="0" smtClean="0">
                <a:latin typeface="Cambria" pitchFamily="18" charset="0"/>
              </a:rPr>
              <a:t>which finds hidden patterns or intrinsic structures in input data.</a:t>
            </a:r>
          </a:p>
          <a:p>
            <a:pPr>
              <a:buNone/>
            </a:pPr>
            <a:r>
              <a:rPr lang="en-US" dirty="0" smtClean="0">
                <a:latin typeface="Cambria" pitchFamily="18" charset="0"/>
              </a:rPr>
              <a:t>Clustering: k-means, Hierarchical Cluster Analysis (HCA), Expectation Maximization</a:t>
            </a:r>
          </a:p>
          <a:p>
            <a:pPr>
              <a:buNone/>
            </a:pPr>
            <a:r>
              <a:rPr lang="en-US" dirty="0" smtClean="0">
                <a:latin typeface="Cambria" pitchFamily="18" charset="0"/>
              </a:rPr>
              <a:t>Visualization and dimensionality reduction: PCA, LLE, t-SNE</a:t>
            </a:r>
          </a:p>
          <a:p>
            <a:pPr>
              <a:buNone/>
            </a:pPr>
            <a:r>
              <a:rPr lang="en-US" dirty="0" smtClean="0">
                <a:latin typeface="Cambria" pitchFamily="18" charset="0"/>
              </a:rPr>
              <a:t>Association rule learning: </a:t>
            </a:r>
            <a:r>
              <a:rPr lang="en-US" dirty="0" err="1" smtClean="0">
                <a:latin typeface="Cambria" pitchFamily="18" charset="0"/>
              </a:rPr>
              <a:t>Apriori</a:t>
            </a:r>
            <a:r>
              <a:rPr lang="en-US" dirty="0" smtClean="0">
                <a:latin typeface="Cambria" pitchFamily="18" charset="0"/>
              </a:rPr>
              <a:t>, </a:t>
            </a:r>
            <a:r>
              <a:rPr lang="en-US" dirty="0" err="1" smtClean="0">
                <a:latin typeface="Cambria" pitchFamily="18" charset="0"/>
              </a:rPr>
              <a:t>Eclat</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10000"/>
          </a:bodyPr>
          <a:lstStyle/>
          <a:p>
            <a:pPr>
              <a:buNone/>
            </a:pPr>
            <a:r>
              <a:rPr lang="en-US" b="1" dirty="0" smtClean="0">
                <a:latin typeface="Cambria" pitchFamily="18" charset="0"/>
              </a:rPr>
              <a:t>Semi-supervised learning: </a:t>
            </a:r>
            <a:r>
              <a:rPr lang="en-US" dirty="0" smtClean="0">
                <a:latin typeface="Cambria" pitchFamily="18" charset="0"/>
              </a:rPr>
              <a:t>Deals with partially labeled training data, usually a lot unlabeled data and a little bit of labeled data. This type of algorithms are combinations of unsupervised and supervised algorithms.</a:t>
            </a:r>
          </a:p>
          <a:p>
            <a:pPr>
              <a:buNone/>
            </a:pPr>
            <a:r>
              <a:rPr lang="en-US" b="1" dirty="0" smtClean="0">
                <a:latin typeface="Cambria" pitchFamily="18" charset="0"/>
              </a:rPr>
              <a:t>Reinforcement learning: </a:t>
            </a:r>
            <a:r>
              <a:rPr lang="en-US" dirty="0" smtClean="0">
                <a:latin typeface="Cambria" pitchFamily="18" charset="0"/>
              </a:rPr>
              <a:t>The learning system called an agent in this context, can observe the environment, select and perform actions and get rewards in return. Then based on this system will find the best policy.</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Examples:</a:t>
            </a:r>
          </a:p>
          <a:p>
            <a:pPr fontAlgn="base"/>
            <a:r>
              <a:rPr lang="en-US" dirty="0" smtClean="0"/>
              <a:t>Housing price prediction</a:t>
            </a:r>
          </a:p>
          <a:p>
            <a:pPr fontAlgn="base"/>
            <a:r>
              <a:rPr lang="en-US" dirty="0" smtClean="0"/>
              <a:t>Mutual fund prediction</a:t>
            </a:r>
          </a:p>
          <a:p>
            <a:pPr fontAlgn="base"/>
            <a:r>
              <a:rPr lang="en-US" dirty="0" smtClean="0"/>
              <a:t>Predicting if an email is spam or not spam</a:t>
            </a:r>
          </a:p>
          <a:p>
            <a:pPr fontAlgn="base"/>
            <a:r>
              <a:rPr lang="en-US" dirty="0" smtClean="0"/>
              <a:t>Whether a tumor is malignant or benign</a:t>
            </a:r>
          </a:p>
          <a:p>
            <a:pPr fontAlgn="base"/>
            <a:r>
              <a:rPr lang="en-US" dirty="0" smtClean="0"/>
              <a:t>Whether a mushroom is poisonous or edible.</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10000"/>
          </a:bodyPr>
          <a:lstStyle/>
          <a:p>
            <a:pPr>
              <a:buNone/>
            </a:pPr>
            <a:r>
              <a:rPr lang="en-US" dirty="0" smtClean="0">
                <a:latin typeface="Cambria" pitchFamily="18" charset="0"/>
              </a:rPr>
              <a:t>Logistic Regression?</a:t>
            </a:r>
          </a:p>
          <a:p>
            <a:pPr>
              <a:buNone/>
            </a:pPr>
            <a:r>
              <a:rPr lang="en-US" dirty="0" smtClean="0">
                <a:latin typeface="Cambria" pitchFamily="18" charset="0"/>
              </a:rPr>
              <a:t>It’s a classification algorithm.</a:t>
            </a:r>
          </a:p>
          <a:p>
            <a:pPr>
              <a:buNone/>
            </a:pPr>
            <a:r>
              <a:rPr lang="en-US" dirty="0" smtClean="0">
                <a:latin typeface="Cambria" pitchFamily="18" charset="0"/>
              </a:rPr>
              <a:t>Target value is categorical.</a:t>
            </a:r>
          </a:p>
          <a:p>
            <a:pPr>
              <a:buNone/>
            </a:pPr>
            <a:r>
              <a:rPr lang="en-US" dirty="0" smtClean="0">
                <a:latin typeface="Cambria" pitchFamily="18" charset="0"/>
              </a:rPr>
              <a:t>When to use?</a:t>
            </a:r>
          </a:p>
          <a:p>
            <a:pPr>
              <a:buNone/>
            </a:pPr>
            <a:r>
              <a:rPr lang="en-US" dirty="0" smtClean="0">
                <a:latin typeface="Cambria" pitchFamily="18" charset="0"/>
              </a:rPr>
              <a:t>logistic regression should only be used when the target variables fall into discrete categories and that if there’s a range of continuous values the target value might be predicted, logistic regression should not be used.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Binary Classification Problems</a:t>
            </a:r>
          </a:p>
          <a:p>
            <a:pPr>
              <a:buNone/>
            </a:pPr>
            <a:endParaRPr lang="en-US" dirty="0" smtClean="0">
              <a:latin typeface="Cambria" pitchFamily="18" charset="0"/>
            </a:endParaRPr>
          </a:p>
          <a:p>
            <a:pPr>
              <a:buNone/>
            </a:pPr>
            <a:r>
              <a:rPr lang="en-US" dirty="0" smtClean="0">
                <a:latin typeface="Cambria" pitchFamily="18" charset="0"/>
              </a:rPr>
              <a:t> y Ɛ { 0, 1} </a:t>
            </a:r>
          </a:p>
          <a:p>
            <a:pPr>
              <a:buNone/>
            </a:pPr>
            <a:r>
              <a:rPr lang="en-US" dirty="0" smtClean="0">
                <a:latin typeface="Cambria" pitchFamily="18" charset="0"/>
              </a:rPr>
              <a:t>where 0: Negative class</a:t>
            </a:r>
          </a:p>
          <a:p>
            <a:pPr>
              <a:buNone/>
            </a:pPr>
            <a:r>
              <a:rPr lang="en-US" dirty="0" smtClean="0">
                <a:latin typeface="Cambria" pitchFamily="18" charset="0"/>
              </a:rPr>
              <a:t>              1: Positive class    </a:t>
            </a:r>
          </a:p>
          <a:p>
            <a:pPr>
              <a:buNone/>
            </a:pPr>
            <a:r>
              <a:rPr lang="en-US" dirty="0" smtClean="0">
                <a:latin typeface="Cambria" pitchFamily="18" charset="0"/>
              </a:rPr>
              <a:t>Based on some threshold value problems are being classified.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3223</TotalTime>
  <Words>698</Words>
  <Application>Microsoft Office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UNIVERSITY OF ENGINEERING &amp; MANAGEMENT, KOLKATA</vt:lpstr>
      <vt:lpstr>Definition</vt:lpstr>
      <vt:lpstr>Definition</vt:lpstr>
      <vt:lpstr>Definition</vt:lpstr>
      <vt:lpstr>Definition</vt:lpstr>
      <vt:lpstr>Definition</vt:lpstr>
      <vt:lpstr>Definition</vt:lpstr>
      <vt:lpstr>Definition</vt:lpstr>
      <vt:lpstr>Definition</vt:lpstr>
      <vt:lpstr>Definition</vt:lpstr>
      <vt:lpstr>Definition</vt:lpstr>
      <vt:lpstr>Discussions</vt:lpstr>
      <vt:lpstr>Definition</vt:lpstr>
      <vt:lpstr>Definition</vt:lpstr>
      <vt:lpstr>Definition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Algorithm_02</dc:title>
  <dc:creator>USER</dc:creator>
  <cp:lastModifiedBy>USER</cp:lastModifiedBy>
  <cp:revision>124</cp:revision>
  <dcterms:created xsi:type="dcterms:W3CDTF">2006-08-16T00:00:00Z</dcterms:created>
  <dcterms:modified xsi:type="dcterms:W3CDTF">2021-02-04T11:56:25Z</dcterms:modified>
</cp:coreProperties>
</file>