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9"/>
  </p:notesMasterIdLst>
  <p:sldIdLst>
    <p:sldId id="299" r:id="rId2"/>
    <p:sldId id="257" r:id="rId3"/>
    <p:sldId id="320" r:id="rId4"/>
    <p:sldId id="301" r:id="rId5"/>
    <p:sldId id="302" r:id="rId6"/>
    <p:sldId id="303" r:id="rId7"/>
    <p:sldId id="319" r:id="rId8"/>
    <p:sldId id="304" r:id="rId9"/>
    <p:sldId id="315" r:id="rId10"/>
    <p:sldId id="318" r:id="rId11"/>
    <p:sldId id="317" r:id="rId12"/>
    <p:sldId id="326" r:id="rId13"/>
    <p:sldId id="342" r:id="rId14"/>
    <p:sldId id="343" r:id="rId15"/>
    <p:sldId id="316" r:id="rId16"/>
    <p:sldId id="322" r:id="rId17"/>
    <p:sldId id="327" r:id="rId18"/>
    <p:sldId id="335" r:id="rId19"/>
    <p:sldId id="337" r:id="rId20"/>
    <p:sldId id="314" r:id="rId21"/>
    <p:sldId id="328" r:id="rId22"/>
    <p:sldId id="329" r:id="rId23"/>
    <p:sldId id="323" r:id="rId24"/>
    <p:sldId id="331" r:id="rId25"/>
    <p:sldId id="325" r:id="rId26"/>
    <p:sldId id="332" r:id="rId27"/>
    <p:sldId id="313" r:id="rId28"/>
    <p:sldId id="333" r:id="rId29"/>
    <p:sldId id="312" r:id="rId30"/>
    <p:sldId id="336" r:id="rId31"/>
    <p:sldId id="338" r:id="rId32"/>
    <p:sldId id="339" r:id="rId33"/>
    <p:sldId id="340" r:id="rId34"/>
    <p:sldId id="341" r:id="rId35"/>
    <p:sldId id="311" r:id="rId36"/>
    <p:sldId id="310" r:id="rId37"/>
    <p:sldId id="30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EF9B4-B31E-4069-B0D5-0BD72313E7E6}" type="datetimeFigureOut">
              <a:rPr lang="en-US" smtClean="0"/>
              <a:pPr/>
              <a:t>07-Mar-21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B62AC-71F4-423E-83EA-47B1F65E60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AB62AC-71F4-423E-83EA-47B1F65E6023}"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3446F9-FF2C-4E29-A97B-2DA3D360C51D}" type="datetime1">
              <a:rPr lang="en-IN" smtClean="0"/>
              <a:pPr/>
              <a:t>07-03-2021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80BFD-9450-4F74-A337-B9721A9C7FA8}" type="datetime1">
              <a:rPr lang="en-IN" smtClean="0"/>
              <a:pPr/>
              <a:t>07-03-2021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442175-F480-4D78-9FD8-781617FEC679}" type="datetime1">
              <a:rPr lang="en-IN" smtClean="0"/>
              <a:pPr/>
              <a:t>07-03-2021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FE644-6BE8-488A-8CC0-B90D491373CE}" type="datetime1">
              <a:rPr lang="en-IN" smtClean="0"/>
              <a:pPr/>
              <a:t>07-03-2021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7B90D-4AAB-4095-9060-76FC1E3FC5CB}" type="datetime1">
              <a:rPr lang="en-IN" smtClean="0"/>
              <a:pPr/>
              <a:t>07-03-2021</a:t>
            </a:fld>
            <a:endParaRPr lang="en-US"/>
          </a:p>
        </p:txBody>
      </p:sp>
      <p:sp>
        <p:nvSpPr>
          <p:cNvPr id="5" name="Footer Placeholder 4"/>
          <p:cNvSpPr>
            <a:spLocks noGrp="1"/>
          </p:cNvSpPr>
          <p:nvPr>
            <p:ph type="ftr" sz="quarter" idx="11"/>
          </p:nvPr>
        </p:nvSpPr>
        <p:spPr/>
        <p:txBody>
          <a:bodyPr/>
          <a:lstStyle/>
          <a:p>
            <a:r>
              <a:rPr lang="en-US" smtClean="0"/>
              <a:t>DBS-BM, Dept. of CSE, UEMK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4DB652-20D0-4C27-8B7F-D5E4ACFA977D}" type="datetime1">
              <a:rPr lang="en-IN" smtClean="0"/>
              <a:pPr/>
              <a:t>07-03-2021</a:t>
            </a:fld>
            <a:endParaRPr lang="en-US"/>
          </a:p>
        </p:txBody>
      </p:sp>
      <p:sp>
        <p:nvSpPr>
          <p:cNvPr id="6" name="Footer Placeholder 5"/>
          <p:cNvSpPr>
            <a:spLocks noGrp="1"/>
          </p:cNvSpPr>
          <p:nvPr>
            <p:ph type="ftr" sz="quarter" idx="11"/>
          </p:nvPr>
        </p:nvSpPr>
        <p:spPr/>
        <p:txBody>
          <a:bodyPr/>
          <a:lstStyle/>
          <a:p>
            <a:r>
              <a:rPr lang="en-US" smtClean="0"/>
              <a:t>DBS-BM, Dept. of CSE, UEMK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E5A5C4-2907-4886-8CDB-0712E7DC2F80}" type="datetime1">
              <a:rPr lang="en-IN" smtClean="0"/>
              <a:pPr/>
              <a:t>07-03-2021</a:t>
            </a:fld>
            <a:endParaRPr lang="en-US"/>
          </a:p>
        </p:txBody>
      </p:sp>
      <p:sp>
        <p:nvSpPr>
          <p:cNvPr id="8" name="Footer Placeholder 7"/>
          <p:cNvSpPr>
            <a:spLocks noGrp="1"/>
          </p:cNvSpPr>
          <p:nvPr>
            <p:ph type="ftr" sz="quarter" idx="11"/>
          </p:nvPr>
        </p:nvSpPr>
        <p:spPr/>
        <p:txBody>
          <a:bodyPr/>
          <a:lstStyle/>
          <a:p>
            <a:r>
              <a:rPr lang="en-US" smtClean="0"/>
              <a:t>DBS-BM, Dept. of CSE, UEMK</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E30D8C-DACE-43D8-A6B5-F96C3ED7D6C8}" type="datetime1">
              <a:rPr lang="en-IN" smtClean="0"/>
              <a:pPr/>
              <a:t>07-03-2021</a:t>
            </a:fld>
            <a:endParaRPr lang="en-US"/>
          </a:p>
        </p:txBody>
      </p:sp>
      <p:sp>
        <p:nvSpPr>
          <p:cNvPr id="4" name="Footer Placeholder 3"/>
          <p:cNvSpPr>
            <a:spLocks noGrp="1"/>
          </p:cNvSpPr>
          <p:nvPr>
            <p:ph type="ftr" sz="quarter" idx="11"/>
          </p:nvPr>
        </p:nvSpPr>
        <p:spPr/>
        <p:txBody>
          <a:bodyPr/>
          <a:lstStyle/>
          <a:p>
            <a:r>
              <a:rPr lang="en-US" smtClean="0"/>
              <a:t>DBS-BM, Dept. of CSE, UEMK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B6EA9-C599-4651-891C-9DFEDE809A7F}" type="datetime1">
              <a:rPr lang="en-IN" smtClean="0"/>
              <a:pPr/>
              <a:t>07-03-2021</a:t>
            </a:fld>
            <a:endParaRPr lang="en-US"/>
          </a:p>
        </p:txBody>
      </p:sp>
      <p:sp>
        <p:nvSpPr>
          <p:cNvPr id="3" name="Footer Placeholder 2"/>
          <p:cNvSpPr>
            <a:spLocks noGrp="1"/>
          </p:cNvSpPr>
          <p:nvPr>
            <p:ph type="ftr" sz="quarter" idx="11"/>
          </p:nvPr>
        </p:nvSpPr>
        <p:spPr/>
        <p:txBody>
          <a:bodyPr/>
          <a:lstStyle/>
          <a:p>
            <a:r>
              <a:rPr lang="en-US" smtClean="0"/>
              <a:t>DBS-BM, Dept. of CSE, UEMK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E4804-6D46-49F0-ADCB-D7E9907FD22D}" type="datetime1">
              <a:rPr lang="en-IN" smtClean="0"/>
              <a:pPr/>
              <a:t>07-03-2021</a:t>
            </a:fld>
            <a:endParaRPr lang="en-US"/>
          </a:p>
        </p:txBody>
      </p:sp>
      <p:sp>
        <p:nvSpPr>
          <p:cNvPr id="6" name="Footer Placeholder 5"/>
          <p:cNvSpPr>
            <a:spLocks noGrp="1"/>
          </p:cNvSpPr>
          <p:nvPr>
            <p:ph type="ftr" sz="quarter" idx="11"/>
          </p:nvPr>
        </p:nvSpPr>
        <p:spPr/>
        <p:txBody>
          <a:bodyPr/>
          <a:lstStyle/>
          <a:p>
            <a:r>
              <a:rPr lang="en-US" smtClean="0"/>
              <a:t>DBS-BM, Dept. of CSE, UEMK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8E632-651F-4FAA-B476-D42585B510CD}" type="datetime1">
              <a:rPr lang="en-IN" smtClean="0"/>
              <a:pPr/>
              <a:t>07-03-2021</a:t>
            </a:fld>
            <a:endParaRPr lang="en-US"/>
          </a:p>
        </p:txBody>
      </p:sp>
      <p:sp>
        <p:nvSpPr>
          <p:cNvPr id="6" name="Footer Placeholder 5"/>
          <p:cNvSpPr>
            <a:spLocks noGrp="1"/>
          </p:cNvSpPr>
          <p:nvPr>
            <p:ph type="ftr" sz="quarter" idx="11"/>
          </p:nvPr>
        </p:nvSpPr>
        <p:spPr/>
        <p:txBody>
          <a:bodyPr/>
          <a:lstStyle/>
          <a:p>
            <a:r>
              <a:rPr lang="en-US" smtClean="0"/>
              <a:t>DBS-BM, Dept. of CSE, UEMK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A352B-A0D9-4F71-A2CC-8379D4D89FB8}" type="datetime1">
              <a:rPr lang="en-IN" smtClean="0"/>
              <a:pPr/>
              <a:t>07-03-2021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DBS-BM, Dept. of CSE, UEMK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cmu.edu/~t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401763" y="304800"/>
            <a:ext cx="7742237" cy="762000"/>
          </a:xfrm>
        </p:spPr>
        <p:txBody>
          <a:bodyPr/>
          <a:lstStyle/>
          <a:p>
            <a:r>
              <a:rPr lang="en-US" altLang="en-US" sz="2200" b="1" smtClean="0">
                <a:solidFill>
                  <a:srgbClr val="FF0000"/>
                </a:solidFill>
                <a:latin typeface="Cambria" pitchFamily="18" charset="0"/>
              </a:rPr>
              <a:t>UNIVERSITY OF ENGINEERING &amp; MANAGEMENT, KOLKATA</a:t>
            </a:r>
          </a:p>
        </p:txBody>
      </p:sp>
      <p:sp>
        <p:nvSpPr>
          <p:cNvPr id="2051" name="Subtitle 2"/>
          <p:cNvSpPr>
            <a:spLocks noGrp="1"/>
          </p:cNvSpPr>
          <p:nvPr>
            <p:ph type="subTitle" idx="1"/>
          </p:nvPr>
        </p:nvSpPr>
        <p:spPr/>
        <p:txBody>
          <a:bodyPr/>
          <a:lstStyle/>
          <a:p>
            <a:r>
              <a:rPr lang="en-US" altLang="en-US" smtClean="0"/>
              <a:t>Click to edit Master subtitle style</a:t>
            </a:r>
          </a:p>
        </p:txBody>
      </p:sp>
      <p:pic>
        <p:nvPicPr>
          <p:cNvPr id="2052" name="Picture 4"/>
          <p:cNvPicPr>
            <a:picLocks noChangeAspect="1"/>
          </p:cNvPicPr>
          <p:nvPr/>
        </p:nvPicPr>
        <p:blipFill>
          <a:blip r:embed="rId2"/>
          <a:srcRect/>
          <a:stretch>
            <a:fillRect/>
          </a:stretch>
        </p:blipFill>
        <p:spPr bwMode="auto">
          <a:xfrm>
            <a:off x="0" y="1633538"/>
            <a:ext cx="9144000" cy="5238750"/>
          </a:xfrm>
          <a:prstGeom prst="rect">
            <a:avLst/>
          </a:prstGeom>
          <a:noFill/>
          <a:ln w="9525">
            <a:noFill/>
            <a:miter lim="800000"/>
            <a:headEnd/>
            <a:tailEnd/>
          </a:ln>
        </p:spPr>
      </p:pic>
      <p:pic>
        <p:nvPicPr>
          <p:cNvPr id="2053" name="Picture 6" descr="C:\Users\UEM\Desktop\UEM_New_Logo_05-04-2018.jpg"/>
          <p:cNvPicPr>
            <a:picLocks noChangeAspect="1" noChangeArrowheads="1"/>
          </p:cNvPicPr>
          <p:nvPr/>
        </p:nvPicPr>
        <p:blipFill>
          <a:blip r:embed="rId3"/>
          <a:srcRect/>
          <a:stretch>
            <a:fillRect/>
          </a:stretch>
        </p:blipFill>
        <p:spPr bwMode="auto">
          <a:xfrm>
            <a:off x="228600" y="173038"/>
            <a:ext cx="1173163" cy="1087437"/>
          </a:xfrm>
          <a:prstGeom prst="rect">
            <a:avLst/>
          </a:prstGeom>
          <a:noFill/>
          <a:ln w="9525">
            <a:noFill/>
            <a:miter lim="800000"/>
            <a:headEnd/>
            <a:tailEnd/>
          </a:ln>
        </p:spPr>
      </p:pic>
      <p:sp>
        <p:nvSpPr>
          <p:cNvPr id="2054" name="TextBox 1"/>
          <p:cNvSpPr txBox="1">
            <a:spLocks noChangeArrowheads="1"/>
          </p:cNvSpPr>
          <p:nvPr/>
        </p:nvSpPr>
        <p:spPr bwMode="auto">
          <a:xfrm>
            <a:off x="1524000" y="1074738"/>
            <a:ext cx="7086600" cy="369887"/>
          </a:xfrm>
          <a:prstGeom prst="rect">
            <a:avLst/>
          </a:prstGeom>
          <a:noFill/>
          <a:ln w="9525">
            <a:noFill/>
            <a:miter lim="800000"/>
            <a:headEnd/>
            <a:tailEnd/>
          </a:ln>
        </p:spPr>
        <p:txBody>
          <a:bodyPr>
            <a:spAutoFit/>
          </a:bodyPr>
          <a:lstStyle/>
          <a:p>
            <a:r>
              <a:rPr lang="en-US" b="1" dirty="0">
                <a:solidFill>
                  <a:srgbClr val="0000FF"/>
                </a:solidFill>
                <a:latin typeface="Cambria" pitchFamily="18" charset="0"/>
              </a:rPr>
              <a:t>Course Name : </a:t>
            </a:r>
            <a:r>
              <a:rPr lang="en-US" b="1" dirty="0" smtClean="0">
                <a:solidFill>
                  <a:srgbClr val="0000FF"/>
                </a:solidFill>
                <a:latin typeface="Cambria" pitchFamily="18" charset="0"/>
              </a:rPr>
              <a:t>AI &amp; ML Advanced </a:t>
            </a:r>
            <a:endParaRPr lang="en-US" b="1" dirty="0">
              <a:solidFill>
                <a:srgbClr val="0000FF"/>
              </a:solidFill>
              <a:latin typeface="Cambria"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How it differs from Linear Regression?</a:t>
            </a:r>
          </a:p>
          <a:p>
            <a:pPr>
              <a:buNone/>
            </a:pPr>
            <a:r>
              <a:rPr lang="en-US" dirty="0" smtClean="0">
                <a:latin typeface="Cambria" pitchFamily="18" charset="0"/>
              </a:rPr>
              <a:t>Linear regression is not appropriate in case of a qualitative response.</a:t>
            </a:r>
          </a:p>
          <a:p>
            <a:pPr>
              <a:buNone/>
            </a:pPr>
            <a:r>
              <a:rPr lang="en-US" dirty="0" smtClean="0">
                <a:latin typeface="Cambria" pitchFamily="18" charset="0"/>
              </a:rPr>
              <a:t>Can we apply Linear Regression to classification??</a:t>
            </a: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How Linear Regression Works?</a:t>
            </a:r>
          </a:p>
          <a:p>
            <a:pPr>
              <a:buNone/>
            </a:pPr>
            <a:r>
              <a:rPr lang="en-US" dirty="0" smtClean="0">
                <a:latin typeface="Cambria" pitchFamily="18" charset="0"/>
              </a:rPr>
              <a:t>It generally takes some ‘x’ value to predict a ‘h(x)’, provided there is some parameter  (regression coefficient) exists.</a:t>
            </a:r>
          </a:p>
          <a:p>
            <a:pPr>
              <a:buNone/>
            </a:pPr>
            <a:r>
              <a:rPr lang="en-US" dirty="0" smtClean="0">
                <a:latin typeface="Cambria" pitchFamily="18" charset="0"/>
              </a:rPr>
              <a:t>It produce a straight line, originating from a starting (x, y) towards an ending (x, y). Each point over the line is a predicted value.</a:t>
            </a: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Autofit/>
          </a:bodyPr>
          <a:lstStyle/>
          <a:p>
            <a:pPr>
              <a:buNone/>
            </a:pPr>
            <a:r>
              <a:rPr lang="en-US" sz="3000" dirty="0" err="1" smtClean="0">
                <a:latin typeface="Cambria" pitchFamily="18" charset="0"/>
              </a:rPr>
              <a:t>Discussions:</a:t>
            </a:r>
            <a:r>
              <a:rPr lang="en-US" sz="2400" dirty="0" err="1" smtClean="0">
                <a:latin typeface="Cambria" pitchFamily="18" charset="0"/>
              </a:rPr>
              <a:t>If</a:t>
            </a:r>
            <a:r>
              <a:rPr lang="en-US" sz="2400" dirty="0" smtClean="0">
                <a:latin typeface="Cambria" pitchFamily="18" charset="0"/>
              </a:rPr>
              <a:t> we look at the graph then we can observe that  based on the threshold value few cases are positive( y=1) and few cases are negative (y=0). Now, as it is a linear regression we can draw a straight line passing through the points. Now, observe the x value (tumor size) when h(x) is 0.5. In the 1</a:t>
            </a:r>
            <a:r>
              <a:rPr lang="en-US" sz="2400" baseline="30000" dirty="0" smtClean="0">
                <a:latin typeface="Cambria" pitchFamily="18" charset="0"/>
              </a:rPr>
              <a:t>st</a:t>
            </a:r>
            <a:r>
              <a:rPr lang="en-US" sz="2400" dirty="0" smtClean="0">
                <a:latin typeface="Cambria" pitchFamily="18" charset="0"/>
              </a:rPr>
              <a:t> graph if we observe the position and the predicted points, then we may conclude that classification is proper. But, in the 2</a:t>
            </a:r>
            <a:r>
              <a:rPr lang="en-US" sz="2400" baseline="30000" dirty="0" smtClean="0">
                <a:latin typeface="Cambria" pitchFamily="18" charset="0"/>
              </a:rPr>
              <a:t>nd</a:t>
            </a:r>
            <a:r>
              <a:rPr lang="en-US" sz="2400" dirty="0" smtClean="0">
                <a:latin typeface="Cambria" pitchFamily="18" charset="0"/>
              </a:rPr>
              <a:t> graph we are getting x value in a larger range and as result getting more predicted values. But when we observe the threshold then we can see its not doing  classification properly.</a:t>
            </a:r>
            <a:endParaRPr lang="en-US" sz="2400"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Autofit/>
          </a:bodyPr>
          <a:lstStyle/>
          <a:p>
            <a:pPr>
              <a:buNone/>
            </a:pPr>
            <a:r>
              <a:rPr lang="en-US" sz="3000" dirty="0" smtClean="0">
                <a:latin typeface="Cambria" pitchFamily="18" charset="0"/>
              </a:rPr>
              <a:t>    Some threshold value of the   </a:t>
            </a:r>
            <a:r>
              <a:rPr lang="en-US" sz="3000" dirty="0" err="1" smtClean="0">
                <a:latin typeface="Cambria" pitchFamily="18" charset="0"/>
              </a:rPr>
              <a:t>hɵ</a:t>
            </a:r>
            <a:r>
              <a:rPr lang="en-US" sz="3000" dirty="0" smtClean="0">
                <a:latin typeface="Cambria" pitchFamily="18" charset="0"/>
              </a:rPr>
              <a:t>(x) decides the value of the ‘y’. If it is greater than 0.5, then ‘y’ is 1 or else it is 0. In case of linear regression this value may become either much higher than 1 or much lesser than 0. These kind of values affect the process of classification.</a:t>
            </a:r>
            <a:endParaRPr lang="en-US" sz="3000"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Therefore, logistic regression is expressed as:</a:t>
            </a:r>
          </a:p>
          <a:p>
            <a:pPr>
              <a:buNone/>
            </a:pPr>
            <a:r>
              <a:rPr lang="en-US" dirty="0" smtClean="0">
                <a:latin typeface="Cambria" pitchFamily="18" charset="0"/>
              </a:rPr>
              <a:t>0&lt;= </a:t>
            </a:r>
            <a:r>
              <a:rPr lang="en-US" dirty="0" err="1" smtClean="0">
                <a:latin typeface="Cambria" pitchFamily="18" charset="0"/>
              </a:rPr>
              <a:t>hɵ</a:t>
            </a:r>
            <a:r>
              <a:rPr lang="en-US" dirty="0" smtClean="0">
                <a:latin typeface="Cambria" pitchFamily="18" charset="0"/>
              </a:rPr>
              <a:t>(x)&lt;=1</a:t>
            </a:r>
          </a:p>
          <a:p>
            <a:pPr>
              <a:buNone/>
            </a:pPr>
            <a:r>
              <a:rPr lang="en-US" dirty="0" smtClean="0">
                <a:latin typeface="Cambria" pitchFamily="18" charset="0"/>
              </a:rPr>
              <a:t>So, that classification can be done properly.</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382000" cy="4328160"/>
          </a:xfrm>
        </p:spPr>
        <p:txBody>
          <a:bodyPr>
            <a:normAutofit fontScale="92500" lnSpcReduction="10000"/>
          </a:bodyPr>
          <a:lstStyle/>
          <a:p>
            <a:pPr>
              <a:buNone/>
            </a:pPr>
            <a:r>
              <a:rPr lang="en-US" dirty="0" smtClean="0">
                <a:latin typeface="Cambria" pitchFamily="18" charset="0"/>
              </a:rPr>
              <a:t>Sigmoid Function:</a:t>
            </a:r>
          </a:p>
          <a:p>
            <a:pPr>
              <a:buNone/>
            </a:pPr>
            <a:r>
              <a:rPr lang="en-US" dirty="0" err="1" smtClean="0">
                <a:latin typeface="Cambria" pitchFamily="18" charset="0"/>
              </a:rPr>
              <a:t>hɵ</a:t>
            </a:r>
            <a:r>
              <a:rPr lang="en-US" dirty="0" smtClean="0">
                <a:latin typeface="Cambria" pitchFamily="18" charset="0"/>
              </a:rPr>
              <a:t>(x)=g(Ɵ^T x)……….(</a:t>
            </a:r>
            <a:r>
              <a:rPr lang="en-US" dirty="0" err="1" smtClean="0">
                <a:latin typeface="Cambria" pitchFamily="18" charset="0"/>
              </a:rPr>
              <a:t>i</a:t>
            </a:r>
            <a:r>
              <a:rPr lang="en-US" dirty="0" smtClean="0">
                <a:latin typeface="Cambria" pitchFamily="18" charset="0"/>
              </a:rPr>
              <a:t>)</a:t>
            </a:r>
          </a:p>
          <a:p>
            <a:pPr>
              <a:buNone/>
            </a:pPr>
            <a:r>
              <a:rPr lang="en-US" dirty="0" smtClean="0">
                <a:latin typeface="Cambria" pitchFamily="18" charset="0"/>
              </a:rPr>
              <a:t>g(z)= 1/ 1+ e ^(-z)…….(ii) [z is a real number]</a:t>
            </a:r>
          </a:p>
          <a:p>
            <a:pPr>
              <a:buNone/>
            </a:pPr>
            <a:r>
              <a:rPr lang="en-US" dirty="0" smtClean="0">
                <a:latin typeface="Cambria" pitchFamily="18" charset="0"/>
              </a:rPr>
              <a:t>This function is called sigmoid function or logistic function.  </a:t>
            </a:r>
          </a:p>
          <a:p>
            <a:pPr>
              <a:buNone/>
            </a:pPr>
            <a:r>
              <a:rPr lang="en-US" dirty="0" smtClean="0">
                <a:latin typeface="Cambria" pitchFamily="18" charset="0"/>
              </a:rPr>
              <a:t>By combining (</a:t>
            </a:r>
            <a:r>
              <a:rPr lang="en-US" dirty="0" err="1" smtClean="0">
                <a:latin typeface="Cambria" pitchFamily="18" charset="0"/>
              </a:rPr>
              <a:t>i</a:t>
            </a:r>
            <a:r>
              <a:rPr lang="en-US" dirty="0" smtClean="0">
                <a:latin typeface="Cambria" pitchFamily="18" charset="0"/>
              </a:rPr>
              <a:t>) &amp; (ii)….</a:t>
            </a:r>
          </a:p>
          <a:p>
            <a:pPr>
              <a:buNone/>
            </a:pPr>
            <a:r>
              <a:rPr lang="en-US" dirty="0" err="1" smtClean="0">
                <a:latin typeface="Cambria" pitchFamily="18" charset="0"/>
              </a:rPr>
              <a:t>hɵ</a:t>
            </a:r>
            <a:r>
              <a:rPr lang="en-US" dirty="0" smtClean="0">
                <a:latin typeface="Cambria" pitchFamily="18" charset="0"/>
              </a:rPr>
              <a:t>(x)=1/1+e^(-(Ɵ^T x)) (if we draw a graph we can understand the significance of the hypothesis value which is b/w 0 to 1)</a:t>
            </a:r>
          </a:p>
          <a:p>
            <a:pPr>
              <a:buNone/>
            </a:pPr>
            <a:endParaRPr lang="en-US" dirty="0" smtClean="0">
              <a:latin typeface="Cambria" pitchFamily="18" charset="0"/>
            </a:endParaRPr>
          </a:p>
          <a:p>
            <a:pPr>
              <a:buNone/>
            </a:pPr>
            <a:endParaRPr lang="en-US" dirty="0" smtClean="0">
              <a:latin typeface="Cambria" pitchFamily="18" charset="0"/>
            </a:endParaRPr>
          </a:p>
          <a:p>
            <a:pPr>
              <a:buNone/>
            </a:pPr>
            <a:endParaRPr lang="en-US" dirty="0" smtClean="0">
              <a:latin typeface="Cambria" pitchFamily="18" charset="0"/>
            </a:endParaRP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70000" lnSpcReduction="20000"/>
          </a:bodyPr>
          <a:lstStyle/>
          <a:p>
            <a:pPr>
              <a:buNone/>
            </a:pPr>
            <a:r>
              <a:rPr lang="en-US" dirty="0" smtClean="0">
                <a:latin typeface="Cambria" pitchFamily="18" charset="0"/>
              </a:rPr>
              <a:t>Odds &amp; Odd Ratio</a:t>
            </a:r>
          </a:p>
          <a:p>
            <a:pPr>
              <a:buNone/>
            </a:pPr>
            <a:r>
              <a:rPr lang="en-US" b="1" dirty="0" smtClean="0">
                <a:latin typeface="Cambria" pitchFamily="18" charset="0"/>
              </a:rPr>
              <a:t>Odds</a:t>
            </a:r>
            <a:r>
              <a:rPr lang="en-US" dirty="0" smtClean="0">
                <a:latin typeface="Cambria" pitchFamily="18" charset="0"/>
              </a:rPr>
              <a:t>=(probability of the event)/(probability of the non-event)</a:t>
            </a:r>
          </a:p>
          <a:p>
            <a:r>
              <a:rPr lang="en-US" dirty="0" smtClean="0">
                <a:latin typeface="Cambria" pitchFamily="18" charset="0"/>
              </a:rPr>
              <a:t>Odds of an event happening is defined as the likelihood that an event will occur, expressed as a proportion of the likelihood that the event will not occur. Therefore, if A is the probability of subjects affected and B is the probability of subjects not affected, then odds = A /B.</a:t>
            </a:r>
          </a:p>
          <a:p>
            <a:r>
              <a:rPr lang="en-US" dirty="0" smtClean="0">
                <a:latin typeface="Cambria" pitchFamily="18" charset="0"/>
              </a:rPr>
              <a:t>Therefore, the odds of rolling four on a dice are 1/5 or 20%.</a:t>
            </a:r>
          </a:p>
          <a:p>
            <a:r>
              <a:rPr lang="en-US" b="1" dirty="0" smtClean="0">
                <a:latin typeface="Cambria" pitchFamily="18" charset="0"/>
              </a:rPr>
              <a:t>Odds Ratio </a:t>
            </a:r>
            <a:r>
              <a:rPr lang="en-US" dirty="0" smtClean="0">
                <a:latin typeface="Cambria" pitchFamily="18" charset="0"/>
              </a:rPr>
              <a:t>(OR) is a measure of association between exposure and an outcome. The OR represents the odds that an outcome will occur given a particular exposure, compared to the odds of the outcome occurring in the absence of that exposure.</a:t>
            </a: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r>
              <a:rPr lang="en-US" b="1" dirty="0" smtClean="0"/>
              <a:t>Important points about Odds ratio:</a:t>
            </a:r>
            <a:endParaRPr lang="en-US" dirty="0" smtClean="0"/>
          </a:p>
          <a:p>
            <a:r>
              <a:rPr lang="en-US" dirty="0" smtClean="0"/>
              <a:t>Calculated in case-control studies as the incidence of outcome is not known</a:t>
            </a:r>
          </a:p>
          <a:p>
            <a:r>
              <a:rPr lang="en-US" dirty="0" smtClean="0"/>
              <a:t>OR &gt;1 indicates increased occurrence of an event</a:t>
            </a:r>
          </a:p>
          <a:p>
            <a:r>
              <a:rPr lang="en-US" dirty="0" smtClean="0"/>
              <a:t>OR &lt;1 indicates decreased occurrence of an event</a:t>
            </a: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Machine Learning?</a:t>
            </a:r>
          </a:p>
          <a:p>
            <a:pPr>
              <a:buNone/>
            </a:pPr>
            <a:r>
              <a:rPr lang="en-US" dirty="0" smtClean="0">
                <a:latin typeface="Cambria" pitchFamily="18" charset="0"/>
              </a:rPr>
              <a:t> </a:t>
            </a:r>
            <a:r>
              <a:rPr lang="en-US" u="sng" dirty="0" smtClean="0">
                <a:latin typeface="Cambria" pitchFamily="18" charset="0"/>
                <a:hlinkClick r:id="rId2"/>
              </a:rPr>
              <a:t>Tom M. Mitchell</a:t>
            </a:r>
            <a:r>
              <a:rPr lang="en-US" dirty="0" smtClean="0">
                <a:latin typeface="Cambria" pitchFamily="18" charset="0"/>
              </a:rPr>
              <a:t>: “</a:t>
            </a:r>
            <a:r>
              <a:rPr lang="en-US" b="1" dirty="0" smtClean="0">
                <a:latin typeface="Cambria" pitchFamily="18" charset="0"/>
              </a:rPr>
              <a:t>Machine learning is the study of computer algorithms that allow computer programs to automatically improve through experience </a:t>
            </a:r>
            <a:r>
              <a:rPr lang="en-US" dirty="0" smtClean="0">
                <a:latin typeface="Cambria" pitchFamily="18" charset="0"/>
              </a:rPr>
              <a:t>.”</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Decision Boundary</a:t>
            </a:r>
          </a:p>
          <a:p>
            <a:pPr>
              <a:buNone/>
            </a:pPr>
            <a:r>
              <a:rPr lang="en-US" dirty="0" smtClean="0">
                <a:latin typeface="Cambria" pitchFamily="18" charset="0"/>
              </a:rPr>
              <a:t> </a:t>
            </a:r>
            <a:r>
              <a:rPr lang="en-US" sz="2400" dirty="0" smtClean="0">
                <a:latin typeface="Cambria" pitchFamily="18" charset="0"/>
              </a:rPr>
              <a:t>Decisions are being taken based on the value of </a:t>
            </a:r>
            <a:r>
              <a:rPr lang="en-US" sz="2400" dirty="0" err="1" smtClean="0">
                <a:latin typeface="Cambria" pitchFamily="18" charset="0"/>
              </a:rPr>
              <a:t>hɵ</a:t>
            </a:r>
            <a:r>
              <a:rPr lang="en-US" sz="2400" dirty="0" smtClean="0">
                <a:latin typeface="Cambria" pitchFamily="18" charset="0"/>
              </a:rPr>
              <a:t>(x). If it is less than 0.5 then ‘y’ is 0 else ‘y’ value is 1.</a:t>
            </a:r>
          </a:p>
          <a:p>
            <a:pPr>
              <a:buNone/>
            </a:pPr>
            <a:r>
              <a:rPr lang="en-US" sz="2400" dirty="0" smtClean="0">
                <a:latin typeface="Cambria" pitchFamily="18" charset="0"/>
              </a:rPr>
              <a:t>Now if  </a:t>
            </a:r>
            <a:r>
              <a:rPr lang="en-US" sz="2400" dirty="0" err="1" smtClean="0">
                <a:latin typeface="Cambria" pitchFamily="18" charset="0"/>
              </a:rPr>
              <a:t>hɵ</a:t>
            </a:r>
            <a:r>
              <a:rPr lang="en-US" sz="2400" dirty="0" smtClean="0">
                <a:latin typeface="Cambria" pitchFamily="18" charset="0"/>
              </a:rPr>
              <a:t>(x) = g(Ɵ0 + Ɵ1 x1 + Ɵ2 x2), then how decisions will be taken?</a:t>
            </a:r>
          </a:p>
          <a:p>
            <a:pPr>
              <a:buNone/>
            </a:pPr>
            <a:r>
              <a:rPr lang="en-US" sz="2400" dirty="0" smtClean="0">
                <a:latin typeface="Cambria" pitchFamily="18" charset="0"/>
              </a:rPr>
              <a:t>‘y’ will be 1, if z&gt;=0, now ‘z’ means Ɵ^T x, so Ɵ^T x &gt;= 0. </a:t>
            </a:r>
          </a:p>
          <a:p>
            <a:pPr>
              <a:buNone/>
            </a:pPr>
            <a:r>
              <a:rPr lang="en-US" sz="2400" dirty="0" smtClean="0">
                <a:latin typeface="Cambria" pitchFamily="18" charset="0"/>
              </a:rPr>
              <a:t> Based on the value of parameters we will get a linear equation which is basically a straight line. This line will create a proper boundary between positive &amp; negative cases.</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Decision Boundary</a:t>
            </a:r>
          </a:p>
          <a:p>
            <a:pPr>
              <a:buNone/>
            </a:pPr>
            <a:r>
              <a:rPr lang="en-US" dirty="0" smtClean="0">
                <a:latin typeface="Cambria" pitchFamily="18" charset="0"/>
              </a:rPr>
              <a:t> </a:t>
            </a:r>
            <a:endParaRPr lang="en-US" sz="2400" dirty="0" smtClean="0">
              <a:latin typeface="Cambria" pitchFamily="18" charset="0"/>
            </a:endParaRPr>
          </a:p>
          <a:p>
            <a:pPr>
              <a:buNone/>
            </a:pPr>
            <a:r>
              <a:rPr lang="en-US" sz="2400" dirty="0" smtClean="0">
                <a:latin typeface="Cambria" pitchFamily="18" charset="0"/>
              </a:rPr>
              <a:t>Now if  </a:t>
            </a:r>
            <a:r>
              <a:rPr lang="en-US" sz="2400" dirty="0" err="1" smtClean="0">
                <a:latin typeface="Cambria" pitchFamily="18" charset="0"/>
              </a:rPr>
              <a:t>hɵ</a:t>
            </a:r>
            <a:r>
              <a:rPr lang="en-US" sz="2400" dirty="0" smtClean="0">
                <a:latin typeface="Cambria" pitchFamily="18" charset="0"/>
              </a:rPr>
              <a:t>(x) = g(Ɵ0 + Ɵ1 x1 + Ɵ2 x2), then how decisions will be taken?</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Non linear decision boundary</a:t>
            </a:r>
          </a:p>
          <a:p>
            <a:pPr>
              <a:buNone/>
            </a:pPr>
            <a:r>
              <a:rPr lang="en-US" dirty="0" smtClean="0">
                <a:latin typeface="Cambria" pitchFamily="18" charset="0"/>
              </a:rPr>
              <a:t>Ex:  </a:t>
            </a:r>
            <a:r>
              <a:rPr lang="en-US" dirty="0" err="1" smtClean="0">
                <a:latin typeface="Cambria" pitchFamily="18" charset="0"/>
              </a:rPr>
              <a:t>hɵ</a:t>
            </a:r>
            <a:r>
              <a:rPr lang="en-US" dirty="0" smtClean="0">
                <a:latin typeface="Cambria" pitchFamily="18" charset="0"/>
              </a:rPr>
              <a:t>(x) = g(Ɵ0 + Ɵ1 x1 + Ɵ2 x2+ Ɵ3 (x1)^2+ Ɵ4 (x2)^2 )?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a:xfrm>
            <a:off x="457200" y="1646237"/>
            <a:ext cx="8229600" cy="4525963"/>
          </a:xfrm>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lnSpcReduction="10000"/>
          </a:bodyPr>
          <a:lstStyle/>
          <a:p>
            <a:pPr>
              <a:buNone/>
            </a:pPr>
            <a:r>
              <a:rPr lang="en-US" dirty="0" smtClean="0">
                <a:latin typeface="Cambria" pitchFamily="18" charset="0"/>
              </a:rPr>
              <a:t>Cost function of linear regression involves square terms. As a result it produce a non convex output because of non-linear term of the </a:t>
            </a:r>
            <a:r>
              <a:rPr lang="en-US" dirty="0" err="1" smtClean="0">
                <a:latin typeface="Cambria" pitchFamily="18" charset="0"/>
              </a:rPr>
              <a:t>hƟ</a:t>
            </a:r>
            <a:r>
              <a:rPr lang="en-US" dirty="0" smtClean="0">
                <a:latin typeface="Cambria" pitchFamily="18" charset="0"/>
              </a:rPr>
              <a:t>(x). From a non convex function its not possible to obtain a global minimum using gradient descent. So, different set of equations are used </a:t>
            </a:r>
          </a:p>
          <a:p>
            <a:pPr>
              <a:buNone/>
            </a:pPr>
            <a:r>
              <a:rPr lang="en-US" dirty="0" smtClean="0">
                <a:latin typeface="Cambria" pitchFamily="18" charset="0"/>
              </a:rPr>
              <a:t>Cost function of logistic regression is not same as linear regression.</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Cost (</a:t>
            </a:r>
            <a:r>
              <a:rPr lang="en-US" dirty="0" err="1" smtClean="0">
                <a:latin typeface="Cambria" pitchFamily="18" charset="0"/>
              </a:rPr>
              <a:t>hɵ</a:t>
            </a:r>
            <a:r>
              <a:rPr lang="en-US" dirty="0" smtClean="0">
                <a:latin typeface="Cambria" pitchFamily="18" charset="0"/>
              </a:rPr>
              <a:t>(x), y) = -log(</a:t>
            </a:r>
            <a:r>
              <a:rPr lang="en-US" dirty="0" err="1" smtClean="0">
                <a:latin typeface="Cambria" pitchFamily="18" charset="0"/>
              </a:rPr>
              <a:t>hɵ</a:t>
            </a:r>
            <a:r>
              <a:rPr lang="en-US" dirty="0" smtClean="0">
                <a:latin typeface="Cambria" pitchFamily="18" charset="0"/>
              </a:rPr>
              <a:t>(x)) predicts y=1</a:t>
            </a:r>
          </a:p>
          <a:p>
            <a:pPr>
              <a:buNone/>
            </a:pPr>
            <a:r>
              <a:rPr lang="en-US" dirty="0" smtClean="0">
                <a:latin typeface="Cambria" pitchFamily="18" charset="0"/>
              </a:rPr>
              <a:t>                             = -log(1 - </a:t>
            </a:r>
            <a:r>
              <a:rPr lang="en-US" dirty="0" err="1" smtClean="0">
                <a:latin typeface="Cambria" pitchFamily="18" charset="0"/>
              </a:rPr>
              <a:t>hɵ</a:t>
            </a:r>
            <a:r>
              <a:rPr lang="en-US" dirty="0" smtClean="0">
                <a:latin typeface="Cambria" pitchFamily="18" charset="0"/>
              </a:rPr>
              <a:t>(x)) predicts y=0</a:t>
            </a:r>
          </a:p>
          <a:p>
            <a:pPr>
              <a:buNone/>
            </a:pPr>
            <a:r>
              <a:rPr lang="en-US" dirty="0" smtClean="0">
                <a:latin typeface="Cambria" pitchFamily="18" charset="0"/>
              </a:rPr>
              <a:t>This equation produces a graph which indicates when </a:t>
            </a:r>
            <a:r>
              <a:rPr lang="en-US" dirty="0" err="1" smtClean="0">
                <a:latin typeface="Cambria" pitchFamily="18" charset="0"/>
              </a:rPr>
              <a:t>hɵ</a:t>
            </a:r>
            <a:r>
              <a:rPr lang="en-US" dirty="0" smtClean="0">
                <a:latin typeface="Cambria" pitchFamily="18" charset="0"/>
              </a:rPr>
              <a:t>(x) = 1 &amp; y=1 then cost 0.</a:t>
            </a:r>
          </a:p>
          <a:p>
            <a:pPr>
              <a:buNone/>
            </a:pPr>
            <a:r>
              <a:rPr lang="en-US" dirty="0" smtClean="0">
                <a:latin typeface="Cambria" pitchFamily="18" charset="0"/>
              </a:rPr>
              <a:t>But, if y=1 &amp; </a:t>
            </a:r>
            <a:r>
              <a:rPr lang="en-US" dirty="0" err="1" smtClean="0">
                <a:latin typeface="Cambria" pitchFamily="18" charset="0"/>
              </a:rPr>
              <a:t>hɵ</a:t>
            </a:r>
            <a:r>
              <a:rPr lang="en-US" dirty="0" smtClean="0">
                <a:latin typeface="Cambria" pitchFamily="18" charset="0"/>
              </a:rPr>
              <a:t>(x) = 0, cost will be infinite.  </a:t>
            </a:r>
          </a:p>
          <a:p>
            <a:pPr>
              <a:buNone/>
            </a:pPr>
            <a:r>
              <a:rPr lang="en-US" dirty="0" smtClean="0">
                <a:latin typeface="Cambria" pitchFamily="18" charset="0"/>
              </a:rPr>
              <a:t>For y =0 situation is just vice-versa.</a:t>
            </a:r>
          </a:p>
          <a:p>
            <a:pPr>
              <a:buNone/>
            </a:pPr>
            <a:r>
              <a:rPr lang="en-US" dirty="0" smtClean="0">
                <a:latin typeface="Cambria" pitchFamily="18" charset="0"/>
              </a:rPr>
              <a:t>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Simplified equation:</a:t>
            </a:r>
          </a:p>
          <a:p>
            <a:pPr>
              <a:buNone/>
            </a:pPr>
            <a:r>
              <a:rPr lang="en-US" dirty="0" smtClean="0">
                <a:latin typeface="Cambria" pitchFamily="18" charset="0"/>
              </a:rPr>
              <a:t>Cost (</a:t>
            </a:r>
            <a:r>
              <a:rPr lang="en-US" dirty="0" err="1" smtClean="0">
                <a:latin typeface="Cambria" pitchFamily="18" charset="0"/>
              </a:rPr>
              <a:t>hɵ</a:t>
            </a:r>
            <a:r>
              <a:rPr lang="en-US" dirty="0" smtClean="0">
                <a:latin typeface="Cambria" pitchFamily="18" charset="0"/>
              </a:rPr>
              <a:t>(x), y)= -y log(</a:t>
            </a:r>
            <a:r>
              <a:rPr lang="en-US" dirty="0" err="1" smtClean="0">
                <a:latin typeface="Cambria" pitchFamily="18" charset="0"/>
              </a:rPr>
              <a:t>hɵ</a:t>
            </a:r>
            <a:r>
              <a:rPr lang="en-US" dirty="0" smtClean="0">
                <a:latin typeface="Cambria" pitchFamily="18" charset="0"/>
              </a:rPr>
              <a:t>(x)) – (1-y) log(1-hɵ(x))</a:t>
            </a:r>
          </a:p>
          <a:p>
            <a:pPr>
              <a:buNone/>
            </a:pPr>
            <a:r>
              <a:rPr lang="en-US" dirty="0" smtClean="0">
                <a:latin typeface="Cambria" pitchFamily="18" charset="0"/>
              </a:rPr>
              <a:t>So, </a:t>
            </a:r>
          </a:p>
          <a:p>
            <a:pPr>
              <a:buNone/>
            </a:pPr>
            <a:endParaRPr lang="en-US" dirty="0" smtClean="0">
              <a:latin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4514850" y="3321050"/>
          <a:ext cx="114300" cy="215900"/>
        </p:xfrm>
        <a:graphic>
          <a:graphicData uri="http://schemas.openxmlformats.org/presentationml/2006/ole">
            <p:oleObj spid="_x0000_s26626" name="Equation" r:id="rId4" imgW="114120" imgH="215640" progId="Equation.3">
              <p:embed/>
            </p:oleObj>
          </a:graphicData>
        </a:graphic>
      </p:graphicFrame>
      <p:graphicFrame>
        <p:nvGraphicFramePr>
          <p:cNvPr id="10" name="Object 9"/>
          <p:cNvGraphicFramePr>
            <a:graphicFrameLocks noChangeAspect="1"/>
          </p:cNvGraphicFramePr>
          <p:nvPr/>
        </p:nvGraphicFramePr>
        <p:xfrm>
          <a:off x="1381125" y="3810000"/>
          <a:ext cx="5467350" cy="457200"/>
        </p:xfrm>
        <a:graphic>
          <a:graphicData uri="http://schemas.openxmlformats.org/presentationml/2006/ole">
            <p:oleObj spid="_x0000_s26628" name="Equation" r:id="rId5" imgW="3886200" imgH="39348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ml.jpg"/>
          <p:cNvPicPr>
            <a:picLocks noGrp="1" noChangeAspect="1"/>
          </p:cNvPicPr>
          <p:nvPr>
            <p:ph idx="1"/>
          </p:nvPr>
        </p:nvPicPr>
        <p:blipFill>
          <a:blip r:embed="rId2"/>
          <a:stretch>
            <a:fillRect/>
          </a:stretch>
        </p:blipFill>
        <p:spPr>
          <a:xfrm>
            <a:off x="1219200" y="2057400"/>
            <a:ext cx="6705599" cy="3429000"/>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Minimizing Parameter using Gradient Descent</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ea typeface="Cambria" pitchFamily="18" charset="0"/>
              </a:rPr>
              <a:t>Confusion Matrix:-</a:t>
            </a:r>
          </a:p>
          <a:p>
            <a:pPr>
              <a:buNone/>
            </a:pPr>
            <a:r>
              <a:rPr lang="en-US" dirty="0" smtClean="0">
                <a:latin typeface="Cambria" pitchFamily="18" charset="0"/>
                <a:ea typeface="Cambria" pitchFamily="18" charset="0"/>
              </a:rPr>
              <a:t>A confusion matrix is a table that is often used to </a:t>
            </a:r>
            <a:r>
              <a:rPr lang="en-US" b="1" dirty="0" smtClean="0">
                <a:latin typeface="Cambria" pitchFamily="18" charset="0"/>
                <a:ea typeface="Cambria" pitchFamily="18" charset="0"/>
              </a:rPr>
              <a:t>describe the performance of a classification model</a:t>
            </a:r>
            <a:r>
              <a:rPr lang="en-US" dirty="0" smtClean="0">
                <a:latin typeface="Cambria" pitchFamily="18" charset="0"/>
                <a:ea typeface="Cambria" pitchFamily="18" charset="0"/>
              </a:rPr>
              <a:t> (or "classifier") on a set of test data for which the true values are known.</a:t>
            </a:r>
            <a:endParaRPr lang="en-US" dirty="0">
              <a:latin typeface="Cambria" pitchFamily="18" charset="0"/>
              <a:ea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confusion_matrix_simple2.png"/>
          <p:cNvPicPr>
            <a:picLocks noGrp="1" noChangeAspect="1"/>
          </p:cNvPicPr>
          <p:nvPr>
            <p:ph idx="1"/>
          </p:nvPr>
        </p:nvPicPr>
        <p:blipFill>
          <a:blip r:embed="rId2"/>
          <a:stretch>
            <a:fillRect/>
          </a:stretch>
        </p:blipFill>
        <p:spPr>
          <a:xfrm>
            <a:off x="2733418" y="3020877"/>
            <a:ext cx="3677163" cy="1943371"/>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85000" lnSpcReduction="20000"/>
          </a:bodyPr>
          <a:lstStyle/>
          <a:p>
            <a:r>
              <a:rPr lang="en-US" b="1" dirty="0" smtClean="0"/>
              <a:t>true positives (TP):</a:t>
            </a:r>
            <a:r>
              <a:rPr lang="en-US" dirty="0" smtClean="0"/>
              <a:t> These are cases in which we predicted yes (they have the disease), and they do have the disease.</a:t>
            </a:r>
          </a:p>
          <a:p>
            <a:r>
              <a:rPr lang="en-US" b="1" dirty="0" smtClean="0"/>
              <a:t>true negatives (TN):</a:t>
            </a:r>
            <a:r>
              <a:rPr lang="en-US" dirty="0" smtClean="0"/>
              <a:t> We predicted no, and they don't have the disease.</a:t>
            </a:r>
          </a:p>
          <a:p>
            <a:r>
              <a:rPr lang="en-US" b="1" dirty="0" smtClean="0"/>
              <a:t>false positives (FP):</a:t>
            </a:r>
            <a:r>
              <a:rPr lang="en-US" dirty="0" smtClean="0"/>
              <a:t> We predicted yes, but they don't actually have the disease. (Also known as a "Type I error.")</a:t>
            </a:r>
          </a:p>
          <a:p>
            <a:r>
              <a:rPr lang="en-US" b="1" dirty="0" smtClean="0"/>
              <a:t>false negatives (FN):</a:t>
            </a:r>
            <a:r>
              <a:rPr lang="en-US" dirty="0" smtClean="0"/>
              <a:t> We predicted no, but they actually do have the disease. (Also known as a "Type II error.")</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47500" lnSpcReduction="20000"/>
          </a:bodyPr>
          <a:lstStyle/>
          <a:p>
            <a:pPr>
              <a:buNone/>
            </a:pPr>
            <a:r>
              <a:rPr lang="en-US" dirty="0" smtClean="0"/>
              <a:t>List of rates that are often computed from a confusion matrix for a binary classifier:</a:t>
            </a:r>
          </a:p>
          <a:p>
            <a:r>
              <a:rPr lang="en-US" b="1" dirty="0" smtClean="0"/>
              <a:t>Accuracy:</a:t>
            </a:r>
            <a:r>
              <a:rPr lang="en-US" dirty="0" smtClean="0"/>
              <a:t> Overall, how often is the classifier correct?</a:t>
            </a:r>
          </a:p>
          <a:p>
            <a:pPr lvl="1"/>
            <a:r>
              <a:rPr lang="en-US" dirty="0" smtClean="0"/>
              <a:t>(TP+TN)/total = (100+50)/165 = 0.91</a:t>
            </a:r>
          </a:p>
          <a:p>
            <a:r>
              <a:rPr lang="en-US" b="1" dirty="0" smtClean="0"/>
              <a:t>Misclassification Rate:</a:t>
            </a:r>
            <a:r>
              <a:rPr lang="en-US" dirty="0" smtClean="0"/>
              <a:t> Overall, how often is it wrong?</a:t>
            </a:r>
          </a:p>
          <a:p>
            <a:pPr lvl="1"/>
            <a:r>
              <a:rPr lang="en-US" dirty="0" smtClean="0"/>
              <a:t>(FP+FN)/total = (10+5)/165 = 0.09</a:t>
            </a:r>
          </a:p>
          <a:p>
            <a:pPr lvl="1"/>
            <a:r>
              <a:rPr lang="en-US" dirty="0" smtClean="0"/>
              <a:t>equivalent to 1 minus Accuracy</a:t>
            </a:r>
          </a:p>
          <a:p>
            <a:pPr lvl="1"/>
            <a:r>
              <a:rPr lang="en-US" dirty="0" smtClean="0"/>
              <a:t>also known as "Error Rate"</a:t>
            </a:r>
          </a:p>
          <a:p>
            <a:r>
              <a:rPr lang="en-US" b="1" dirty="0" smtClean="0"/>
              <a:t>True Positive Rate:</a:t>
            </a:r>
            <a:r>
              <a:rPr lang="en-US" dirty="0" smtClean="0"/>
              <a:t> When it's actually yes, how often does it predict yes?</a:t>
            </a:r>
          </a:p>
          <a:p>
            <a:pPr lvl="1"/>
            <a:r>
              <a:rPr lang="en-US" dirty="0" smtClean="0"/>
              <a:t>TP/actual yes = 100/105 = 0.95</a:t>
            </a:r>
          </a:p>
          <a:p>
            <a:pPr lvl="1"/>
            <a:r>
              <a:rPr lang="en-US" dirty="0" smtClean="0"/>
              <a:t>also known as "Sensitivity" or "Recall"</a:t>
            </a:r>
          </a:p>
          <a:p>
            <a:r>
              <a:rPr lang="en-US" b="1" dirty="0" smtClean="0"/>
              <a:t>False Positive Rate:</a:t>
            </a:r>
            <a:r>
              <a:rPr lang="en-US" dirty="0" smtClean="0"/>
              <a:t> When it's actually no, how often does it predict yes?</a:t>
            </a:r>
          </a:p>
          <a:p>
            <a:pPr lvl="1"/>
            <a:r>
              <a:rPr lang="en-US" dirty="0" smtClean="0"/>
              <a:t>FP/actual no = 10/60 = 0.17</a:t>
            </a:r>
          </a:p>
          <a:p>
            <a:r>
              <a:rPr lang="en-US" b="1" dirty="0" smtClean="0"/>
              <a:t>True Negative Rate:</a:t>
            </a:r>
            <a:r>
              <a:rPr lang="en-US" dirty="0" smtClean="0"/>
              <a:t> When it's actually no, how often does it predict no?</a:t>
            </a:r>
          </a:p>
          <a:p>
            <a:pPr lvl="1"/>
            <a:r>
              <a:rPr lang="en-US" dirty="0" smtClean="0"/>
              <a:t>TN/actual no = 50/60 = 0.83</a:t>
            </a:r>
          </a:p>
          <a:p>
            <a:pPr lvl="1"/>
            <a:r>
              <a:rPr lang="en-US" dirty="0" smtClean="0"/>
              <a:t>equivalent to 1 minus False Positive Rate</a:t>
            </a:r>
          </a:p>
          <a:p>
            <a:pPr lvl="1"/>
            <a:r>
              <a:rPr lang="en-US" dirty="0" smtClean="0"/>
              <a:t>also known as "Specificity"</a:t>
            </a:r>
          </a:p>
          <a:p>
            <a:r>
              <a:rPr lang="en-US" b="1" dirty="0" smtClean="0"/>
              <a:t>Precision:</a:t>
            </a:r>
            <a:r>
              <a:rPr lang="en-US" dirty="0" smtClean="0"/>
              <a:t> When it predicts yes, how often is it correct?</a:t>
            </a:r>
          </a:p>
          <a:p>
            <a:pPr lvl="1"/>
            <a:r>
              <a:rPr lang="en-US" dirty="0" smtClean="0"/>
              <a:t>TP/predicted yes = 100/110 = 0.91</a:t>
            </a:r>
          </a:p>
          <a:p>
            <a:r>
              <a:rPr lang="en-US" b="1" dirty="0" smtClean="0"/>
              <a:t>Prevalence:</a:t>
            </a:r>
            <a:r>
              <a:rPr lang="en-US" dirty="0" smtClean="0"/>
              <a:t> How often does the yes condition actually occur in our sample?</a:t>
            </a:r>
          </a:p>
          <a:p>
            <a:pPr lvl="1"/>
            <a:r>
              <a:rPr lang="en-US" dirty="0" smtClean="0"/>
              <a:t>actual yes/total = 105/165 = 0.64</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Multi-class Classification:</a:t>
            </a:r>
          </a:p>
          <a:p>
            <a:pPr>
              <a:buNone/>
            </a:pPr>
            <a:r>
              <a:rPr lang="en-US" dirty="0" smtClean="0">
                <a:latin typeface="Cambria" pitchFamily="18" charset="0"/>
              </a:rPr>
              <a:t>More than 2 class.</a:t>
            </a:r>
          </a:p>
          <a:p>
            <a:pPr>
              <a:buNone/>
            </a:pPr>
            <a:r>
              <a:rPr lang="en-US" dirty="0" smtClean="0">
                <a:latin typeface="Cambria" pitchFamily="18" charset="0"/>
              </a:rPr>
              <a:t>One-</a:t>
            </a:r>
            <a:r>
              <a:rPr lang="en-US" dirty="0" err="1" smtClean="0">
                <a:latin typeface="Cambria" pitchFamily="18" charset="0"/>
              </a:rPr>
              <a:t>vs</a:t>
            </a:r>
            <a:r>
              <a:rPr lang="en-US" dirty="0" smtClean="0">
                <a:latin typeface="Cambria" pitchFamily="18" charset="0"/>
              </a:rPr>
              <a:t>-All classification: Every time use the binary classification concept to segregate one class from the rest. Repeats the same till all </a:t>
            </a:r>
            <a:r>
              <a:rPr lang="en-US" smtClean="0">
                <a:latin typeface="Cambria" pitchFamily="18" charset="0"/>
              </a:rPr>
              <a:t>classifications are done.</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7178" name="TextBox 11"/>
          <p:cNvSpPr txBox="1">
            <a:spLocks noChangeArrowheads="1"/>
          </p:cNvSpPr>
          <p:nvPr/>
        </p:nvSpPr>
        <p:spPr bwMode="auto">
          <a:xfrm>
            <a:off x="2868613" y="2084388"/>
            <a:ext cx="2930525" cy="769937"/>
          </a:xfrm>
          <a:prstGeom prst="rect">
            <a:avLst/>
          </a:prstGeom>
          <a:noFill/>
          <a:ln w="9525">
            <a:noFill/>
            <a:miter lim="800000"/>
            <a:headEnd/>
            <a:tailEnd/>
          </a:ln>
        </p:spPr>
        <p:txBody>
          <a:bodyPr>
            <a:spAutoFit/>
          </a:bodyPr>
          <a:lstStyle/>
          <a:p>
            <a:pPr algn="ctr" eaLnBrk="1" hangingPunct="1"/>
            <a:r>
              <a:rPr lang="en-IN" altLang="en-US" sz="4400" b="1">
                <a:latin typeface="Cambria" pitchFamily="18" charset="0"/>
              </a:rPr>
              <a:t>Thank You</a:t>
            </a:r>
          </a:p>
        </p:txBody>
      </p:sp>
      <p:pic>
        <p:nvPicPr>
          <p:cNvPr id="7180" name="Picture 8" descr="handshake-graphic-vector-1275087.jpg"/>
          <p:cNvPicPr>
            <a:picLocks noChangeAspect="1"/>
          </p:cNvPicPr>
          <p:nvPr/>
        </p:nvPicPr>
        <p:blipFill>
          <a:blip r:embed="rId2"/>
          <a:srcRect/>
          <a:stretch>
            <a:fillRect/>
          </a:stretch>
        </p:blipFill>
        <p:spPr bwMode="auto">
          <a:xfrm>
            <a:off x="3114675" y="3124200"/>
            <a:ext cx="2438400" cy="2209800"/>
          </a:xfrm>
          <a:prstGeom prst="rect">
            <a:avLst/>
          </a:prstGeom>
          <a:noFill/>
          <a:ln w="9525">
            <a:noFill/>
            <a:miter lim="800000"/>
            <a:headEnd/>
            <a:tailEnd/>
          </a:ln>
        </p:spPr>
      </p:pic>
      <p:pic>
        <p:nvPicPr>
          <p:cNvPr id="7181" name="Picture 7"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endParaRPr lang="en-US" dirty="0" smtClean="0">
              <a:latin typeface="Cambria" pitchFamily="18" charset="0"/>
            </a:endParaRPr>
          </a:p>
          <a:p>
            <a:pPr>
              <a:buNone/>
            </a:pPr>
            <a:r>
              <a:rPr lang="en-US" b="1" dirty="0" smtClean="0">
                <a:latin typeface="Cambria" pitchFamily="18" charset="0"/>
              </a:rPr>
              <a:t>Supervised learning:</a:t>
            </a:r>
            <a:r>
              <a:rPr lang="en-US" dirty="0" smtClean="0">
                <a:latin typeface="Cambria" pitchFamily="18" charset="0"/>
              </a:rPr>
              <a:t> which trains a model on known input and output data so that it can predict future outputs.</a:t>
            </a:r>
          </a:p>
          <a:p>
            <a:pPr>
              <a:buNone/>
            </a:pPr>
            <a:r>
              <a:rPr lang="en-US" dirty="0" smtClean="0">
                <a:latin typeface="Cambria" pitchFamily="18" charset="0"/>
              </a:rPr>
              <a:t> k-Nearest Neighbors, Linear Regression, Logistic Regression, Support Vector Machines(SVMs), Decision Trees &amp; Random forests, Neural Networks</a:t>
            </a: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b="1" dirty="0" smtClean="0">
                <a:latin typeface="Cambria" pitchFamily="18" charset="0"/>
              </a:rPr>
              <a:t>Unsupervised learning: </a:t>
            </a:r>
            <a:r>
              <a:rPr lang="en-US" dirty="0" smtClean="0">
                <a:latin typeface="Cambria" pitchFamily="18" charset="0"/>
              </a:rPr>
              <a:t>which finds hidden patterns or intrinsic structures in input data.</a:t>
            </a:r>
          </a:p>
          <a:p>
            <a:pPr>
              <a:buNone/>
            </a:pPr>
            <a:r>
              <a:rPr lang="en-US" dirty="0" smtClean="0">
                <a:latin typeface="Cambria" pitchFamily="18" charset="0"/>
              </a:rPr>
              <a:t>Clustering: k-means, Hierarchical Cluster Analysis (HCA), Expectation Maximization</a:t>
            </a:r>
          </a:p>
          <a:p>
            <a:pPr>
              <a:buNone/>
            </a:pPr>
            <a:r>
              <a:rPr lang="en-US" dirty="0" smtClean="0">
                <a:latin typeface="Cambria" pitchFamily="18" charset="0"/>
              </a:rPr>
              <a:t>Visualization and dimensionality reduction: PCA, LLE, t-SNE</a:t>
            </a:r>
          </a:p>
          <a:p>
            <a:pPr>
              <a:buNone/>
            </a:pPr>
            <a:r>
              <a:rPr lang="en-US" dirty="0" smtClean="0">
                <a:latin typeface="Cambria" pitchFamily="18" charset="0"/>
              </a:rPr>
              <a:t>Association rule learning: </a:t>
            </a:r>
            <a:r>
              <a:rPr lang="en-US" dirty="0" err="1" smtClean="0">
                <a:latin typeface="Cambria" pitchFamily="18" charset="0"/>
              </a:rPr>
              <a:t>Apriori</a:t>
            </a:r>
            <a:r>
              <a:rPr lang="en-US" dirty="0" smtClean="0">
                <a:latin typeface="Cambria" pitchFamily="18" charset="0"/>
              </a:rPr>
              <a:t>, </a:t>
            </a:r>
            <a:r>
              <a:rPr lang="en-US" dirty="0" err="1" smtClean="0">
                <a:latin typeface="Cambria" pitchFamily="18" charset="0"/>
              </a:rPr>
              <a:t>Eclat</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10000"/>
          </a:bodyPr>
          <a:lstStyle/>
          <a:p>
            <a:pPr>
              <a:buNone/>
            </a:pPr>
            <a:r>
              <a:rPr lang="en-US" b="1" dirty="0" smtClean="0">
                <a:latin typeface="Cambria" pitchFamily="18" charset="0"/>
              </a:rPr>
              <a:t>Semi-supervised learning: </a:t>
            </a:r>
            <a:r>
              <a:rPr lang="en-US" dirty="0" smtClean="0">
                <a:latin typeface="Cambria" pitchFamily="18" charset="0"/>
              </a:rPr>
              <a:t>Deals with partially labeled training data, usually a lot unlabeled data and a little bit of labeled data. This type of algorithms are combinations of unsupervised and supervised algorithms.</a:t>
            </a:r>
          </a:p>
          <a:p>
            <a:pPr>
              <a:buNone/>
            </a:pPr>
            <a:r>
              <a:rPr lang="en-US" b="1" dirty="0" smtClean="0">
                <a:latin typeface="Cambria" pitchFamily="18" charset="0"/>
              </a:rPr>
              <a:t>Reinforcement learning: </a:t>
            </a:r>
            <a:r>
              <a:rPr lang="en-US" dirty="0" smtClean="0">
                <a:latin typeface="Cambria" pitchFamily="18" charset="0"/>
              </a:rPr>
              <a:t>The learning system called an agent in this context, can observe the environment, select and perform actions and get rewards in return. Then based on this system will find the best policy.</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Examples:</a:t>
            </a:r>
          </a:p>
          <a:p>
            <a:pPr fontAlgn="base"/>
            <a:r>
              <a:rPr lang="en-US" dirty="0" smtClean="0"/>
              <a:t>Housing price prediction</a:t>
            </a:r>
          </a:p>
          <a:p>
            <a:pPr fontAlgn="base"/>
            <a:r>
              <a:rPr lang="en-US" dirty="0" smtClean="0"/>
              <a:t>Mutual fund prediction</a:t>
            </a:r>
          </a:p>
          <a:p>
            <a:pPr fontAlgn="base"/>
            <a:r>
              <a:rPr lang="en-US" dirty="0" smtClean="0"/>
              <a:t>Predicting if an email is spam or not spam</a:t>
            </a:r>
          </a:p>
          <a:p>
            <a:pPr fontAlgn="base"/>
            <a:r>
              <a:rPr lang="en-US" dirty="0" smtClean="0"/>
              <a:t>Whether a tumor is malignant or benign</a:t>
            </a:r>
          </a:p>
          <a:p>
            <a:pPr fontAlgn="base"/>
            <a:r>
              <a:rPr lang="en-US" dirty="0" smtClean="0"/>
              <a:t>Whether a mushroom is poisonous or edible.</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10000"/>
          </a:bodyPr>
          <a:lstStyle/>
          <a:p>
            <a:pPr>
              <a:buNone/>
            </a:pPr>
            <a:r>
              <a:rPr lang="en-US" dirty="0" smtClean="0">
                <a:latin typeface="Cambria" pitchFamily="18" charset="0"/>
              </a:rPr>
              <a:t>Logistic Regression?</a:t>
            </a:r>
          </a:p>
          <a:p>
            <a:pPr>
              <a:buNone/>
            </a:pPr>
            <a:r>
              <a:rPr lang="en-US" dirty="0" smtClean="0">
                <a:latin typeface="Cambria" pitchFamily="18" charset="0"/>
              </a:rPr>
              <a:t>It’s a classification algorithm.</a:t>
            </a:r>
          </a:p>
          <a:p>
            <a:pPr>
              <a:buNone/>
            </a:pPr>
            <a:r>
              <a:rPr lang="en-US" dirty="0" smtClean="0">
                <a:latin typeface="Cambria" pitchFamily="18" charset="0"/>
              </a:rPr>
              <a:t>Target value is categorical.</a:t>
            </a:r>
          </a:p>
          <a:p>
            <a:pPr>
              <a:buNone/>
            </a:pPr>
            <a:r>
              <a:rPr lang="en-US" dirty="0" smtClean="0">
                <a:latin typeface="Cambria" pitchFamily="18" charset="0"/>
              </a:rPr>
              <a:t>When to use?</a:t>
            </a:r>
          </a:p>
          <a:p>
            <a:pPr>
              <a:buNone/>
            </a:pPr>
            <a:r>
              <a:rPr lang="en-US" dirty="0" smtClean="0">
                <a:latin typeface="Cambria" pitchFamily="18" charset="0"/>
              </a:rPr>
              <a:t>logistic regression should only be used when the target variables fall into discrete categories and that if there’s a range of continuous values the target value might be predicted, logistic regression should not be used.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Binary Classification Problems</a:t>
            </a:r>
          </a:p>
          <a:p>
            <a:pPr>
              <a:buNone/>
            </a:pPr>
            <a:endParaRPr lang="en-US" dirty="0" smtClean="0">
              <a:latin typeface="Cambria" pitchFamily="18" charset="0"/>
            </a:endParaRPr>
          </a:p>
          <a:p>
            <a:pPr>
              <a:buNone/>
            </a:pPr>
            <a:r>
              <a:rPr lang="en-US" dirty="0" smtClean="0">
                <a:latin typeface="Cambria" pitchFamily="18" charset="0"/>
              </a:rPr>
              <a:t> y Ɛ { 0, 1} </a:t>
            </a:r>
          </a:p>
          <a:p>
            <a:pPr>
              <a:buNone/>
            </a:pPr>
            <a:r>
              <a:rPr lang="en-US" dirty="0" smtClean="0">
                <a:latin typeface="Cambria" pitchFamily="18" charset="0"/>
              </a:rPr>
              <a:t>where 0: Negative class</a:t>
            </a:r>
          </a:p>
          <a:p>
            <a:pPr>
              <a:buNone/>
            </a:pPr>
            <a:r>
              <a:rPr lang="en-US" dirty="0" smtClean="0">
                <a:latin typeface="Cambria" pitchFamily="18" charset="0"/>
              </a:rPr>
              <a:t>              1: Positive class    </a:t>
            </a:r>
          </a:p>
          <a:p>
            <a:pPr>
              <a:buNone/>
            </a:pPr>
            <a:r>
              <a:rPr lang="en-US" dirty="0" smtClean="0">
                <a:latin typeface="Cambria" pitchFamily="18" charset="0"/>
              </a:rPr>
              <a:t>Based on some threshold value problems are being classified.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3584</TotalTime>
  <Words>1453</Words>
  <Application>Microsoft Office PowerPoint</Application>
  <PresentationFormat>On-screen Show (4:3)</PresentationFormat>
  <Paragraphs>182</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Equation</vt:lpstr>
      <vt:lpstr>UNIVERSITY OF ENGINEERING &amp; MANAGEMENT, KOLKATA</vt:lpstr>
      <vt:lpstr>Definition</vt:lpstr>
      <vt:lpstr>Definition</vt:lpstr>
      <vt:lpstr>Definition</vt:lpstr>
      <vt:lpstr>Definition</vt:lpstr>
      <vt:lpstr>Definition</vt:lpstr>
      <vt:lpstr>Definition</vt:lpstr>
      <vt:lpstr>Definition</vt:lpstr>
      <vt:lpstr>Definition</vt:lpstr>
      <vt:lpstr>Definition</vt:lpstr>
      <vt:lpstr>Definition</vt:lpstr>
      <vt:lpstr>Discussions</vt:lpstr>
      <vt:lpstr>Definition</vt:lpstr>
      <vt:lpstr>Definition</vt:lpstr>
      <vt:lpstr>Definition</vt:lpstr>
      <vt:lpstr>Definition</vt:lpstr>
      <vt:lpstr>Discussions</vt:lpstr>
      <vt:lpstr>Definition</vt:lpstr>
      <vt:lpstr>Definition</vt:lpstr>
      <vt:lpstr>Definition</vt:lpstr>
      <vt:lpstr>Discussions</vt:lpstr>
      <vt:lpstr>Definition</vt:lpstr>
      <vt:lpstr>Definition</vt:lpstr>
      <vt:lpstr>Discussions</vt:lpstr>
      <vt:lpstr>Definition</vt:lpstr>
      <vt:lpstr>Discussions</vt:lpstr>
      <vt:lpstr>Definition</vt:lpstr>
      <vt:lpstr>Discussions</vt:lpstr>
      <vt:lpstr>Definition</vt:lpstr>
      <vt:lpstr>Definition</vt:lpstr>
      <vt:lpstr>Definition</vt:lpstr>
      <vt:lpstr>Definition</vt:lpstr>
      <vt:lpstr>Definition</vt:lpstr>
      <vt:lpstr>Definition</vt:lpstr>
      <vt:lpstr>Definition</vt:lpstr>
      <vt:lpstr>Definition</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Algorithm_02</dc:title>
  <dc:creator>USER</dc:creator>
  <cp:lastModifiedBy>USER</cp:lastModifiedBy>
  <cp:revision>126</cp:revision>
  <dcterms:created xsi:type="dcterms:W3CDTF">2006-08-16T00:00:00Z</dcterms:created>
  <dcterms:modified xsi:type="dcterms:W3CDTF">2021-03-07T03:36:34Z</dcterms:modified>
</cp:coreProperties>
</file>