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76" r:id="rId14"/>
    <p:sldId id="284" r:id="rId15"/>
    <p:sldId id="268" r:id="rId16"/>
    <p:sldId id="269" r:id="rId17"/>
    <p:sldId id="282" r:id="rId18"/>
    <p:sldId id="274" r:id="rId19"/>
    <p:sldId id="273" r:id="rId20"/>
    <p:sldId id="283" r:id="rId21"/>
    <p:sldId id="272" r:id="rId22"/>
    <p:sldId id="277" r:id="rId23"/>
    <p:sldId id="279" r:id="rId24"/>
    <p:sldId id="281" r:id="rId25"/>
    <p:sldId id="280" r:id="rId26"/>
    <p:sldId id="278" r:id="rId27"/>
    <p:sldId id="294" r:id="rId28"/>
    <p:sldId id="275" r:id="rId29"/>
    <p:sldId id="286" r:id="rId30"/>
    <p:sldId id="287" r:id="rId31"/>
    <p:sldId id="288" r:id="rId32"/>
    <p:sldId id="295" r:id="rId33"/>
    <p:sldId id="296" r:id="rId34"/>
    <p:sldId id="289" r:id="rId35"/>
    <p:sldId id="290" r:id="rId36"/>
    <p:sldId id="291" r:id="rId37"/>
    <p:sldId id="292" r:id="rId38"/>
    <p:sldId id="293" r:id="rId39"/>
    <p:sldId id="297" r:id="rId40"/>
    <p:sldId id="298" r:id="rId41"/>
    <p:sldId id="299" r:id="rId42"/>
    <p:sldId id="300" r:id="rId43"/>
    <p:sldId id="270" r:id="rId44"/>
    <p:sldId id="301" r:id="rId45"/>
    <p:sldId id="303" r:id="rId46"/>
    <p:sldId id="305" r:id="rId47"/>
    <p:sldId id="304" r:id="rId48"/>
    <p:sldId id="306" r:id="rId49"/>
    <p:sldId id="307" r:id="rId50"/>
    <p:sldId id="308" r:id="rId51"/>
    <p:sldId id="309" r:id="rId52"/>
    <p:sldId id="302" r:id="rId53"/>
    <p:sldId id="310" r:id="rId54"/>
    <p:sldId id="311" r:id="rId55"/>
    <p:sldId id="312" r:id="rId56"/>
    <p:sldId id="313" r:id="rId57"/>
    <p:sldId id="314"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19A719-A41C-4881-B656-B2FBBC41C6E5}" type="datetimeFigureOut">
              <a:rPr lang="en-US" smtClean="0"/>
              <a:pPr/>
              <a:t>3/25/2021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EAB8BA-74D2-43AD-B6D9-EE4D6374B8C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19A719-A41C-4881-B656-B2FBBC41C6E5}" type="datetimeFigureOut">
              <a:rPr lang="en-US" smtClean="0"/>
              <a:pPr/>
              <a:t>3/25/2021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EAB8BA-74D2-43AD-B6D9-EE4D6374B8C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19A719-A41C-4881-B656-B2FBBC41C6E5}" type="datetimeFigureOut">
              <a:rPr lang="en-US" smtClean="0"/>
              <a:pPr/>
              <a:t>3/25/2021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EAB8BA-74D2-43AD-B6D9-EE4D6374B8C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19A719-A41C-4881-B656-B2FBBC41C6E5}" type="datetimeFigureOut">
              <a:rPr lang="en-US" smtClean="0"/>
              <a:pPr/>
              <a:t>3/25/2021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EAB8BA-74D2-43AD-B6D9-EE4D6374B8C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9A719-A41C-4881-B656-B2FBBC41C6E5}" type="datetimeFigureOut">
              <a:rPr lang="en-US" smtClean="0"/>
              <a:pPr/>
              <a:t>3/25/2021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EAB8BA-74D2-43AD-B6D9-EE4D6374B8C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19A719-A41C-4881-B656-B2FBBC41C6E5}" type="datetimeFigureOut">
              <a:rPr lang="en-US" smtClean="0"/>
              <a:pPr/>
              <a:t>3/25/2021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EAB8BA-74D2-43AD-B6D9-EE4D6374B8C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19A719-A41C-4881-B656-B2FBBC41C6E5}" type="datetimeFigureOut">
              <a:rPr lang="en-US" smtClean="0"/>
              <a:pPr/>
              <a:t>3/25/2021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EAB8BA-74D2-43AD-B6D9-EE4D6374B8C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19A719-A41C-4881-B656-B2FBBC41C6E5}" type="datetimeFigureOut">
              <a:rPr lang="en-US" smtClean="0"/>
              <a:pPr/>
              <a:t>3/25/2021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EAB8BA-74D2-43AD-B6D9-EE4D6374B8C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9A719-A41C-4881-B656-B2FBBC41C6E5}" type="datetimeFigureOut">
              <a:rPr lang="en-US" smtClean="0"/>
              <a:pPr/>
              <a:t>3/25/2021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EAB8BA-74D2-43AD-B6D9-EE4D6374B8C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9A719-A41C-4881-B656-B2FBBC41C6E5}" type="datetimeFigureOut">
              <a:rPr lang="en-US" smtClean="0"/>
              <a:pPr/>
              <a:t>3/25/2021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EAB8BA-74D2-43AD-B6D9-EE4D6374B8C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9A719-A41C-4881-B656-B2FBBC41C6E5}" type="datetimeFigureOut">
              <a:rPr lang="en-US" smtClean="0"/>
              <a:pPr/>
              <a:t>3/25/2021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EAB8BA-74D2-43AD-B6D9-EE4D6374B8C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19A719-A41C-4881-B656-B2FBBC41C6E5}" type="datetimeFigureOut">
              <a:rPr lang="en-US" smtClean="0"/>
              <a:pPr/>
              <a:t>3/25/2021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AB8BA-74D2-43AD-B6D9-EE4D6374B8C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Computer Network Laboratory</a:t>
            </a:r>
            <a:br>
              <a:rPr lang="en-IN" dirty="0" smtClean="0"/>
            </a:br>
            <a:r>
              <a:rPr lang="en-IN" dirty="0" smtClean="0"/>
              <a:t>(using Cisco Packet Tracer)</a:t>
            </a:r>
            <a:br>
              <a:rPr lang="en-IN" dirty="0" smtClean="0"/>
            </a:br>
            <a:r>
              <a:rPr lang="en-IN" dirty="0" smtClean="0"/>
              <a:t>Experiment-2</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solidFill>
        </p:spPr>
        <p:txBody>
          <a:bodyPr/>
          <a:lstStyle/>
          <a:p>
            <a:r>
              <a:rPr lang="en-IN" dirty="0" smtClean="0"/>
              <a:t>Connection of Hub to form LAN</a:t>
            </a:r>
            <a:endParaRPr lang="en-IN" dirty="0"/>
          </a:p>
        </p:txBody>
      </p:sp>
      <p:sp>
        <p:nvSpPr>
          <p:cNvPr id="5" name="TextBox 4"/>
          <p:cNvSpPr txBox="1"/>
          <p:nvPr/>
        </p:nvSpPr>
        <p:spPr>
          <a:xfrm>
            <a:off x="1000100" y="2143116"/>
            <a:ext cx="8042458" cy="1631216"/>
          </a:xfrm>
          <a:prstGeom prst="rect">
            <a:avLst/>
          </a:prstGeom>
          <a:noFill/>
        </p:spPr>
        <p:txBody>
          <a:bodyPr wrap="none" rtlCol="0">
            <a:spAutoFit/>
          </a:bodyPr>
          <a:lstStyle/>
          <a:p>
            <a:pPr marL="342900" indent="-342900">
              <a:buAutoNum type="arabicPeriod"/>
            </a:pPr>
            <a:r>
              <a:rPr lang="en-IN" sz="2000" dirty="0" smtClean="0">
                <a:solidFill>
                  <a:srgbClr val="0070C0"/>
                </a:solidFill>
              </a:rPr>
              <a:t>Connect End Devices to the ports of HUB</a:t>
            </a:r>
          </a:p>
          <a:p>
            <a:pPr marL="342900" indent="-342900">
              <a:buAutoNum type="arabicPeriod"/>
            </a:pPr>
            <a:r>
              <a:rPr lang="en-IN" sz="2000" dirty="0" smtClean="0">
                <a:solidFill>
                  <a:srgbClr val="0070C0"/>
                </a:solidFill>
              </a:rPr>
              <a:t>Use  </a:t>
            </a:r>
            <a:r>
              <a:rPr lang="en-IN" sz="2000" dirty="0" smtClean="0">
                <a:solidFill>
                  <a:srgbClr val="FF0000"/>
                </a:solidFill>
              </a:rPr>
              <a:t>copper straight through </a:t>
            </a:r>
            <a:r>
              <a:rPr lang="en-IN" sz="2000" dirty="0" smtClean="0">
                <a:solidFill>
                  <a:srgbClr val="0070C0"/>
                </a:solidFill>
              </a:rPr>
              <a:t>cable to connect</a:t>
            </a:r>
          </a:p>
          <a:p>
            <a:pPr marL="342900" indent="-342900">
              <a:buAutoNum type="arabicPeriod"/>
            </a:pPr>
            <a:r>
              <a:rPr lang="en-IN" sz="2000" dirty="0" smtClean="0">
                <a:solidFill>
                  <a:srgbClr val="0070C0"/>
                </a:solidFill>
              </a:rPr>
              <a:t>Give </a:t>
            </a:r>
            <a:r>
              <a:rPr lang="en-IN" sz="2000" dirty="0" err="1" smtClean="0">
                <a:solidFill>
                  <a:srgbClr val="0070C0"/>
                </a:solidFill>
              </a:rPr>
              <a:t>ip</a:t>
            </a:r>
            <a:r>
              <a:rPr lang="en-IN" sz="2000" dirty="0" smtClean="0">
                <a:solidFill>
                  <a:srgbClr val="0070C0"/>
                </a:solidFill>
              </a:rPr>
              <a:t> addresses to all the individual pc, level the </a:t>
            </a:r>
            <a:r>
              <a:rPr lang="en-IN" sz="2000" dirty="0" err="1" smtClean="0">
                <a:solidFill>
                  <a:srgbClr val="0070C0"/>
                </a:solidFill>
              </a:rPr>
              <a:t>ip</a:t>
            </a:r>
            <a:r>
              <a:rPr lang="en-IN" sz="2000" dirty="0" smtClean="0">
                <a:solidFill>
                  <a:srgbClr val="0070C0"/>
                </a:solidFill>
              </a:rPr>
              <a:t> address for each pc</a:t>
            </a:r>
          </a:p>
          <a:p>
            <a:pPr marL="342900" indent="-342900">
              <a:buAutoNum type="arabicPeriod"/>
            </a:pPr>
            <a:r>
              <a:rPr lang="en-IN" sz="2000" dirty="0" smtClean="0">
                <a:solidFill>
                  <a:srgbClr val="0070C0"/>
                </a:solidFill>
              </a:rPr>
              <a:t>Check using ping command</a:t>
            </a:r>
          </a:p>
          <a:p>
            <a:pPr marL="342900" indent="-342900">
              <a:buAutoNum type="arabicPeriod"/>
            </a:pPr>
            <a:r>
              <a:rPr lang="en-IN" sz="2000" dirty="0" smtClean="0">
                <a:solidFill>
                  <a:srgbClr val="0070C0"/>
                </a:solidFill>
              </a:rPr>
              <a:t>Go to simulation mode send the packet</a:t>
            </a:r>
            <a:endParaRPr lang="en-IN" sz="2000" dirty="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Inside the HUB</a:t>
            </a:r>
            <a:endParaRPr lang="en-IN" dirty="0"/>
          </a:p>
        </p:txBody>
      </p:sp>
      <p:pic>
        <p:nvPicPr>
          <p:cNvPr id="10242" name="Picture 2"/>
          <p:cNvPicPr>
            <a:picLocks noChangeAspect="1" noChangeArrowheads="1"/>
          </p:cNvPicPr>
          <p:nvPr/>
        </p:nvPicPr>
        <p:blipFill>
          <a:blip r:embed="rId2"/>
          <a:srcRect/>
          <a:stretch>
            <a:fillRect/>
          </a:stretch>
        </p:blipFill>
        <p:spPr bwMode="auto">
          <a:xfrm>
            <a:off x="857224" y="1285860"/>
            <a:ext cx="7443823" cy="5286388"/>
          </a:xfrm>
          <a:prstGeom prst="rect">
            <a:avLst/>
          </a:prstGeom>
          <a:noFill/>
          <a:ln w="9525">
            <a:solidFill>
              <a:schemeClr val="tx2"/>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srcRect/>
          <a:stretch>
            <a:fillRect/>
          </a:stretch>
        </p:blipFill>
        <p:spPr bwMode="auto">
          <a:xfrm>
            <a:off x="0" y="0"/>
            <a:ext cx="9786974" cy="731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solidFill>
        </p:spPr>
        <p:txBody>
          <a:bodyPr/>
          <a:lstStyle/>
          <a:p>
            <a:r>
              <a:rPr lang="en-IN" dirty="0" smtClean="0"/>
              <a:t>Connection of switch to form LAN</a:t>
            </a:r>
            <a:endParaRPr lang="en-IN" dirty="0"/>
          </a:p>
        </p:txBody>
      </p:sp>
      <p:sp>
        <p:nvSpPr>
          <p:cNvPr id="5" name="TextBox 4"/>
          <p:cNvSpPr txBox="1"/>
          <p:nvPr/>
        </p:nvSpPr>
        <p:spPr>
          <a:xfrm>
            <a:off x="1000100" y="2143116"/>
            <a:ext cx="8042458" cy="1631216"/>
          </a:xfrm>
          <a:prstGeom prst="rect">
            <a:avLst/>
          </a:prstGeom>
          <a:noFill/>
        </p:spPr>
        <p:txBody>
          <a:bodyPr wrap="none" rtlCol="0">
            <a:spAutoFit/>
          </a:bodyPr>
          <a:lstStyle/>
          <a:p>
            <a:pPr marL="342900" indent="-342900">
              <a:buAutoNum type="arabicPeriod"/>
            </a:pPr>
            <a:r>
              <a:rPr lang="en-IN" sz="2000" dirty="0" smtClean="0">
                <a:solidFill>
                  <a:srgbClr val="0070C0"/>
                </a:solidFill>
              </a:rPr>
              <a:t>Connect End Devices to the ports of Switch</a:t>
            </a:r>
          </a:p>
          <a:p>
            <a:pPr marL="342900" indent="-342900">
              <a:buAutoNum type="arabicPeriod"/>
            </a:pPr>
            <a:r>
              <a:rPr lang="en-IN" sz="2000" dirty="0" smtClean="0">
                <a:solidFill>
                  <a:srgbClr val="0070C0"/>
                </a:solidFill>
              </a:rPr>
              <a:t>Use  copper straight through cable to connect</a:t>
            </a:r>
          </a:p>
          <a:p>
            <a:pPr marL="342900" indent="-342900">
              <a:buAutoNum type="arabicPeriod"/>
            </a:pPr>
            <a:r>
              <a:rPr lang="en-IN" sz="2000" dirty="0" smtClean="0">
                <a:solidFill>
                  <a:srgbClr val="0070C0"/>
                </a:solidFill>
              </a:rPr>
              <a:t>Give </a:t>
            </a:r>
            <a:r>
              <a:rPr lang="en-IN" sz="2000" dirty="0" err="1" smtClean="0">
                <a:solidFill>
                  <a:srgbClr val="0070C0"/>
                </a:solidFill>
              </a:rPr>
              <a:t>ip</a:t>
            </a:r>
            <a:r>
              <a:rPr lang="en-IN" sz="2000" dirty="0" smtClean="0">
                <a:solidFill>
                  <a:srgbClr val="0070C0"/>
                </a:solidFill>
              </a:rPr>
              <a:t> addresses to all the individual pc, level the </a:t>
            </a:r>
            <a:r>
              <a:rPr lang="en-IN" sz="2000" dirty="0" err="1" smtClean="0">
                <a:solidFill>
                  <a:srgbClr val="0070C0"/>
                </a:solidFill>
              </a:rPr>
              <a:t>ip</a:t>
            </a:r>
            <a:r>
              <a:rPr lang="en-IN" sz="2000" dirty="0" smtClean="0">
                <a:solidFill>
                  <a:srgbClr val="0070C0"/>
                </a:solidFill>
              </a:rPr>
              <a:t> address for each pc</a:t>
            </a:r>
          </a:p>
          <a:p>
            <a:pPr marL="342900" indent="-342900">
              <a:buAutoNum type="arabicPeriod"/>
            </a:pPr>
            <a:r>
              <a:rPr lang="en-IN" sz="2000" dirty="0" smtClean="0">
                <a:solidFill>
                  <a:srgbClr val="0070C0"/>
                </a:solidFill>
              </a:rPr>
              <a:t>Check using ping command</a:t>
            </a:r>
          </a:p>
          <a:p>
            <a:pPr marL="342900" indent="-342900">
              <a:buAutoNum type="arabicPeriod"/>
            </a:pPr>
            <a:r>
              <a:rPr lang="en-IN" sz="2000" dirty="0" smtClean="0">
                <a:solidFill>
                  <a:srgbClr val="0070C0"/>
                </a:solidFill>
              </a:rPr>
              <a:t>Go to simulation send the packet</a:t>
            </a:r>
            <a:endParaRPr lang="en-IN" sz="2000" dirty="0">
              <a:solidFill>
                <a:srgbClr val="0070C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00035" y="571480"/>
            <a:ext cx="8072494" cy="5929354"/>
          </a:xfrm>
          <a:prstGeom prst="rect">
            <a:avLst/>
          </a:prstGeom>
          <a:noFill/>
          <a:ln w="9525">
            <a:solidFill>
              <a:schemeClr val="accent1"/>
            </a:solid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lstStyle/>
          <a:p>
            <a:r>
              <a:rPr lang="en-IN" dirty="0" smtClean="0"/>
              <a:t>Connection of switch</a:t>
            </a:r>
            <a:endParaRPr lang="en-IN" dirty="0"/>
          </a:p>
        </p:txBody>
      </p:sp>
      <p:pic>
        <p:nvPicPr>
          <p:cNvPr id="12290" name="Picture 2"/>
          <p:cNvPicPr>
            <a:picLocks noChangeAspect="1" noChangeArrowheads="1"/>
          </p:cNvPicPr>
          <p:nvPr/>
        </p:nvPicPr>
        <p:blipFill>
          <a:blip r:embed="rId2"/>
          <a:srcRect/>
          <a:stretch>
            <a:fillRect/>
          </a:stretch>
        </p:blipFill>
        <p:spPr bwMode="auto">
          <a:xfrm>
            <a:off x="500034" y="1928802"/>
            <a:ext cx="7666612" cy="400527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5715008" y="785794"/>
            <a:ext cx="3228988" cy="1596752"/>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214282" y="1785926"/>
            <a:ext cx="7985890" cy="428628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a:srcRect/>
          <a:stretch>
            <a:fillRect/>
          </a:stretch>
        </p:blipFill>
        <p:spPr bwMode="auto">
          <a:xfrm>
            <a:off x="1142976" y="6072206"/>
            <a:ext cx="1666875" cy="257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Creation of LAN using switch</a:t>
            </a:r>
            <a:endParaRPr lang="en-IN" dirty="0"/>
          </a:p>
        </p:txBody>
      </p:sp>
      <p:sp>
        <p:nvSpPr>
          <p:cNvPr id="3" name="Content Placeholder 2"/>
          <p:cNvSpPr>
            <a:spLocks noGrp="1"/>
          </p:cNvSpPr>
          <p:nvPr>
            <p:ph idx="1"/>
          </p:nvPr>
        </p:nvSpPr>
        <p:spPr/>
        <p:txBody>
          <a:bodyPr/>
          <a:lstStyle/>
          <a:p>
            <a:r>
              <a:rPr lang="en-IN" dirty="0" smtClean="0"/>
              <a:t>Create  single local area network</a:t>
            </a:r>
          </a:p>
          <a:p>
            <a:r>
              <a:rPr lang="en-IN" dirty="0" smtClean="0"/>
              <a:t>Required components</a:t>
            </a:r>
          </a:p>
          <a:p>
            <a:pPr>
              <a:buNone/>
            </a:pPr>
            <a:r>
              <a:rPr lang="en-IN" i="1" dirty="0" smtClean="0">
                <a:solidFill>
                  <a:srgbClr val="0070C0"/>
                </a:solidFill>
              </a:rPr>
              <a:t>  3 end devices</a:t>
            </a:r>
          </a:p>
          <a:p>
            <a:pPr>
              <a:buNone/>
            </a:pPr>
            <a:r>
              <a:rPr lang="en-IN" i="1" dirty="0" smtClean="0">
                <a:solidFill>
                  <a:srgbClr val="0070C0"/>
                </a:solidFill>
              </a:rPr>
              <a:t>  1  switch  (2960)</a:t>
            </a:r>
          </a:p>
          <a:p>
            <a:pPr>
              <a:buNone/>
            </a:pPr>
            <a:r>
              <a:rPr lang="en-IN" i="1" dirty="0" smtClean="0">
                <a:solidFill>
                  <a:srgbClr val="0070C0"/>
                </a:solidFill>
              </a:rPr>
              <a:t>  </a:t>
            </a:r>
            <a:endParaRPr lang="en-IN" i="1" dirty="0">
              <a:solidFill>
                <a:srgbClr val="0070C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85720" y="1285860"/>
            <a:ext cx="8516084" cy="4572032"/>
          </a:xfrm>
          <a:prstGeom prst="rect">
            <a:avLst/>
          </a:prstGeom>
          <a:noFill/>
          <a:ln w="9525">
            <a:solidFill>
              <a:schemeClr val="accent1"/>
            </a:solidFill>
            <a:miter lim="800000"/>
            <a:headEnd/>
            <a:tailEnd/>
          </a:ln>
          <a:effectLst/>
        </p:spPr>
      </p:pic>
      <p:sp>
        <p:nvSpPr>
          <p:cNvPr id="3" name="Title 1"/>
          <p:cNvSpPr>
            <a:spLocks noGrp="1"/>
          </p:cNvSpPr>
          <p:nvPr>
            <p:ph type="title"/>
          </p:nvPr>
        </p:nvSpPr>
        <p:spPr>
          <a:xfrm>
            <a:off x="457200" y="274638"/>
            <a:ext cx="8229600" cy="654032"/>
          </a:xfrm>
          <a:solidFill>
            <a:schemeClr val="accent4">
              <a:lumMod val="40000"/>
              <a:lumOff val="60000"/>
            </a:schemeClr>
          </a:solidFill>
        </p:spPr>
        <p:txBody>
          <a:bodyPr>
            <a:normAutofit fontScale="90000"/>
          </a:bodyPr>
          <a:lstStyle/>
          <a:p>
            <a:r>
              <a:rPr lang="en-IN" dirty="0" smtClean="0"/>
              <a:t>Physical view of switch </a:t>
            </a:r>
            <a:endParaRPr lang="en-IN" dirty="0"/>
          </a:p>
        </p:txBody>
      </p:sp>
      <p:sp>
        <p:nvSpPr>
          <p:cNvPr id="4" name="Title 1"/>
          <p:cNvSpPr txBox="1">
            <a:spLocks/>
          </p:cNvSpPr>
          <p:nvPr/>
        </p:nvSpPr>
        <p:spPr>
          <a:xfrm>
            <a:off x="571472" y="6072206"/>
            <a:ext cx="8229600" cy="642934"/>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mj-lt"/>
                <a:ea typeface="+mj-ea"/>
                <a:cs typeface="+mj-cs"/>
              </a:rPr>
              <a:t>24 Fast Ethernet port</a:t>
            </a:r>
            <a:r>
              <a:rPr kumimoji="0" lang="en-IN" sz="4400" b="0" i="0" u="none" strike="noStrike" kern="1200" cap="none" spc="0" normalizeH="0" noProof="0" dirty="0" smtClean="0">
                <a:ln>
                  <a:noFill/>
                </a:ln>
                <a:solidFill>
                  <a:schemeClr val="tx1"/>
                </a:solidFill>
                <a:effectLst/>
                <a:uLnTx/>
                <a:uFillTx/>
                <a:latin typeface="+mj-lt"/>
                <a:ea typeface="+mj-ea"/>
                <a:cs typeface="+mj-cs"/>
              </a:rPr>
              <a:t> and</a:t>
            </a:r>
            <a:r>
              <a:rPr kumimoji="0" lang="en-IN" sz="4400" b="0" i="0" u="none" strike="noStrike" kern="1200" cap="none" spc="0" normalizeH="0" baseline="0" noProof="0" dirty="0" smtClean="0">
                <a:ln>
                  <a:noFill/>
                </a:ln>
                <a:solidFill>
                  <a:schemeClr val="tx1"/>
                </a:solidFill>
                <a:effectLst/>
                <a:uLnTx/>
                <a:uFillTx/>
                <a:latin typeface="+mj-lt"/>
                <a:ea typeface="+mj-ea"/>
                <a:cs typeface="+mj-cs"/>
              </a:rPr>
              <a:t>2 Gigabit Ethernet port</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9144000" cy="68844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level the IP address</a:t>
            </a:r>
            <a:endParaRPr lang="en-IN" dirty="0"/>
          </a:p>
        </p:txBody>
      </p:sp>
      <p:pic>
        <p:nvPicPr>
          <p:cNvPr id="1027" name="Picture 3"/>
          <p:cNvPicPr>
            <a:picLocks noChangeAspect="1" noChangeArrowheads="1"/>
          </p:cNvPicPr>
          <p:nvPr/>
        </p:nvPicPr>
        <p:blipFill>
          <a:blip r:embed="rId2"/>
          <a:srcRect/>
          <a:stretch>
            <a:fillRect/>
          </a:stretch>
        </p:blipFill>
        <p:spPr bwMode="auto">
          <a:xfrm>
            <a:off x="320084" y="1643050"/>
            <a:ext cx="8295848"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MAC Address Tables</a:t>
            </a:r>
            <a:br>
              <a:rPr lang="en-IN" b="1" dirty="0" smtClean="0"/>
            </a:b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A MAC address table, sometimes called a </a:t>
            </a:r>
            <a:r>
              <a:rPr lang="en-IN" i="1" dirty="0" smtClean="0"/>
              <a:t>Content Addressable Memory</a:t>
            </a:r>
            <a:r>
              <a:rPr lang="en-IN" dirty="0" smtClean="0"/>
              <a:t> (CAM) table, is used on Ethernet switches to determine where to forward traffic on a LAN.</a:t>
            </a:r>
          </a:p>
          <a:p>
            <a:pPr algn="just"/>
            <a:endParaRPr lang="en-IN" dirty="0" smtClean="0"/>
          </a:p>
          <a:p>
            <a:pPr algn="just"/>
            <a:r>
              <a:rPr lang="en-IN" dirty="0" smtClean="0"/>
              <a:t> Now let's break this down a little bit to understand how the MAC address table is built and used by an Ethernet switch to help traffic move along the path to its destination</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85786" y="285728"/>
            <a:ext cx="7429552" cy="6225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Creation of Multiple LAN</a:t>
            </a:r>
            <a:endParaRPr lang="en-IN" dirty="0"/>
          </a:p>
        </p:txBody>
      </p:sp>
      <p:sp>
        <p:nvSpPr>
          <p:cNvPr id="3" name="Content Placeholder 2"/>
          <p:cNvSpPr>
            <a:spLocks noGrp="1"/>
          </p:cNvSpPr>
          <p:nvPr>
            <p:ph idx="1"/>
          </p:nvPr>
        </p:nvSpPr>
        <p:spPr/>
        <p:txBody>
          <a:bodyPr/>
          <a:lstStyle/>
          <a:p>
            <a:r>
              <a:rPr lang="en-IN" dirty="0" smtClean="0"/>
              <a:t>Create two local area network and connect via router</a:t>
            </a:r>
          </a:p>
          <a:p>
            <a:r>
              <a:rPr lang="en-IN" dirty="0" smtClean="0"/>
              <a:t>Required components</a:t>
            </a:r>
          </a:p>
          <a:p>
            <a:pPr>
              <a:buNone/>
            </a:pPr>
            <a:r>
              <a:rPr lang="en-IN" i="1" dirty="0" smtClean="0">
                <a:solidFill>
                  <a:srgbClr val="0070C0"/>
                </a:solidFill>
              </a:rPr>
              <a:t>  6  end devices</a:t>
            </a:r>
          </a:p>
          <a:p>
            <a:pPr>
              <a:buNone/>
            </a:pPr>
            <a:r>
              <a:rPr lang="en-IN" i="1" dirty="0" smtClean="0">
                <a:solidFill>
                  <a:srgbClr val="0070C0"/>
                </a:solidFill>
              </a:rPr>
              <a:t>  2  switches  (2960)</a:t>
            </a:r>
          </a:p>
          <a:p>
            <a:pPr>
              <a:buNone/>
            </a:pPr>
            <a:r>
              <a:rPr lang="en-IN" i="1" dirty="0" smtClean="0">
                <a:solidFill>
                  <a:srgbClr val="0070C0"/>
                </a:solidFill>
              </a:rPr>
              <a:t>  1  router     (2911)</a:t>
            </a:r>
            <a:endParaRPr lang="en-IN" i="1" dirty="0">
              <a:solidFill>
                <a:srgbClr val="0070C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a:t>
            </a:r>
            <a:endParaRPr lang="en-IN" dirty="0"/>
          </a:p>
        </p:txBody>
      </p:sp>
      <p:sp>
        <p:nvSpPr>
          <p:cNvPr id="3" name="Content Placeholder 2"/>
          <p:cNvSpPr>
            <a:spLocks noGrp="1"/>
          </p:cNvSpPr>
          <p:nvPr>
            <p:ph idx="1"/>
          </p:nvPr>
        </p:nvSpPr>
        <p:spPr/>
        <p:txBody>
          <a:bodyPr/>
          <a:lstStyle/>
          <a:p>
            <a:r>
              <a:rPr lang="en-IN" dirty="0" smtClean="0"/>
              <a:t>Place all the devices in the workspace</a:t>
            </a:r>
          </a:p>
          <a:p>
            <a:r>
              <a:rPr lang="en-IN" dirty="0" smtClean="0"/>
              <a:t>Assign IP addresses to all the PCs of LAN1</a:t>
            </a:r>
          </a:p>
          <a:p>
            <a:pPr>
              <a:buNone/>
            </a:pPr>
            <a:r>
              <a:rPr lang="en-IN" dirty="0" smtClean="0"/>
              <a:t>      10.0.0.2,10.0.0.3,10.0.0.4</a:t>
            </a:r>
          </a:p>
          <a:p>
            <a:r>
              <a:rPr lang="en-IN" dirty="0" smtClean="0"/>
              <a:t>Assign IP addresses to all the PCs of LAN2</a:t>
            </a:r>
          </a:p>
          <a:p>
            <a:pPr>
              <a:buNone/>
            </a:pPr>
            <a:r>
              <a:rPr lang="en-IN" dirty="0" smtClean="0"/>
              <a:t>     192.168.0.2,192.168.0.3,192.168.0.4</a:t>
            </a:r>
          </a:p>
          <a:p>
            <a:endParaRPr lang="en-IN" dirty="0" smtClean="0"/>
          </a:p>
          <a:p>
            <a:pPr>
              <a:buNone/>
            </a:pP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Set the default gateway for each end device</a:t>
            </a:r>
            <a:endParaRPr lang="en-IN" dirty="0"/>
          </a:p>
        </p:txBody>
      </p:sp>
      <p:pic>
        <p:nvPicPr>
          <p:cNvPr id="8194" name="Picture 2"/>
          <p:cNvPicPr>
            <a:picLocks noChangeAspect="1" noChangeArrowheads="1"/>
          </p:cNvPicPr>
          <p:nvPr/>
        </p:nvPicPr>
        <p:blipFill>
          <a:blip r:embed="rId2"/>
          <a:srcRect/>
          <a:stretch>
            <a:fillRect/>
          </a:stretch>
        </p:blipFill>
        <p:spPr bwMode="auto">
          <a:xfrm>
            <a:off x="642910" y="1428736"/>
            <a:ext cx="7839075" cy="496730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000100" y="399066"/>
            <a:ext cx="6324627" cy="64589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srcRect/>
          <a:stretch>
            <a:fillRect/>
          </a:stretch>
        </p:blipFill>
        <p:spPr bwMode="auto">
          <a:xfrm>
            <a:off x="0" y="109538"/>
            <a:ext cx="9143999" cy="6638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Computer Network Laboratory</a:t>
            </a:r>
            <a:br>
              <a:rPr lang="en-IN" dirty="0" smtClean="0"/>
            </a:br>
            <a:r>
              <a:rPr lang="en-IN" dirty="0" smtClean="0"/>
              <a:t>(using Cisco Packet Tracer)</a:t>
            </a:r>
            <a:br>
              <a:rPr lang="en-IN" dirty="0" smtClean="0"/>
            </a:br>
            <a:r>
              <a:rPr lang="en-IN" dirty="0" smtClean="0"/>
              <a:t>Experiment-5</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IN" dirty="0" smtClean="0"/>
              <a:t>Creation of WAN</a:t>
            </a:r>
            <a:endParaRPr lang="en-IN" dirty="0"/>
          </a:p>
        </p:txBody>
      </p:sp>
      <p:pic>
        <p:nvPicPr>
          <p:cNvPr id="4" name="Picture 2"/>
          <p:cNvPicPr>
            <a:picLocks noChangeAspect="1" noChangeArrowheads="1"/>
          </p:cNvPicPr>
          <p:nvPr/>
        </p:nvPicPr>
        <p:blipFill>
          <a:blip r:embed="rId2"/>
          <a:srcRect/>
          <a:stretch>
            <a:fillRect/>
          </a:stretch>
        </p:blipFill>
        <p:spPr bwMode="auto">
          <a:xfrm>
            <a:off x="642910" y="1000108"/>
            <a:ext cx="7929618" cy="5857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Creation of Network</a:t>
            </a:r>
            <a:endParaRPr lang="en-IN" dirty="0"/>
          </a:p>
        </p:txBody>
      </p:sp>
      <p:sp>
        <p:nvSpPr>
          <p:cNvPr id="3" name="Content Placeholder 2"/>
          <p:cNvSpPr>
            <a:spLocks noGrp="1"/>
          </p:cNvSpPr>
          <p:nvPr>
            <p:ph idx="1"/>
          </p:nvPr>
        </p:nvSpPr>
        <p:spPr/>
        <p:txBody>
          <a:bodyPr/>
          <a:lstStyle/>
          <a:p>
            <a:r>
              <a:rPr lang="en-IN" dirty="0" smtClean="0"/>
              <a:t>Create  single network</a:t>
            </a:r>
          </a:p>
          <a:p>
            <a:r>
              <a:rPr lang="en-IN" dirty="0" smtClean="0"/>
              <a:t>Required components</a:t>
            </a:r>
          </a:p>
          <a:p>
            <a:pPr>
              <a:buNone/>
            </a:pPr>
            <a:r>
              <a:rPr lang="en-IN" i="1" dirty="0" smtClean="0">
                <a:solidFill>
                  <a:srgbClr val="0070C0"/>
                </a:solidFill>
              </a:rPr>
              <a:t>  6 end devices</a:t>
            </a:r>
          </a:p>
          <a:p>
            <a:pPr>
              <a:buNone/>
            </a:pPr>
            <a:r>
              <a:rPr lang="en-IN" i="1" dirty="0" smtClean="0">
                <a:solidFill>
                  <a:srgbClr val="0070C0"/>
                </a:solidFill>
              </a:rPr>
              <a:t>  2  switch  (2950-24T)</a:t>
            </a:r>
          </a:p>
          <a:p>
            <a:pPr>
              <a:buNone/>
            </a:pPr>
            <a:r>
              <a:rPr lang="en-IN" i="1" dirty="0" smtClean="0">
                <a:solidFill>
                  <a:srgbClr val="0070C0"/>
                </a:solidFill>
              </a:rPr>
              <a:t>  2 Router (2811)</a:t>
            </a:r>
          </a:p>
          <a:p>
            <a:pPr>
              <a:buNone/>
            </a:pPr>
            <a:r>
              <a:rPr lang="en-IN" i="1" dirty="0" smtClean="0">
                <a:solidFill>
                  <a:srgbClr val="0070C0"/>
                </a:solidFill>
              </a:rPr>
              <a:t>  </a:t>
            </a:r>
            <a:endParaRPr lang="en-IN" i="1" dirty="0">
              <a:solidFill>
                <a:srgbClr val="0070C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a:t>
            </a:r>
            <a:endParaRPr lang="en-IN" dirty="0"/>
          </a:p>
        </p:txBody>
      </p:sp>
      <p:sp>
        <p:nvSpPr>
          <p:cNvPr id="3" name="Content Placeholder 2"/>
          <p:cNvSpPr>
            <a:spLocks noGrp="1"/>
          </p:cNvSpPr>
          <p:nvPr>
            <p:ph idx="1"/>
          </p:nvPr>
        </p:nvSpPr>
        <p:spPr>
          <a:xfrm>
            <a:off x="500034" y="1285860"/>
            <a:ext cx="8229600" cy="4525963"/>
          </a:xfrm>
        </p:spPr>
        <p:txBody>
          <a:bodyPr/>
          <a:lstStyle/>
          <a:p>
            <a:r>
              <a:rPr lang="en-IN" dirty="0" smtClean="0"/>
              <a:t>Allocate IP addresses to the PCs</a:t>
            </a:r>
          </a:p>
          <a:p>
            <a:endParaRPr lang="en-IN" dirty="0"/>
          </a:p>
        </p:txBody>
      </p:sp>
      <p:pic>
        <p:nvPicPr>
          <p:cNvPr id="2051" name="Picture 3"/>
          <p:cNvPicPr>
            <a:picLocks noChangeAspect="1" noChangeArrowheads="1"/>
          </p:cNvPicPr>
          <p:nvPr/>
        </p:nvPicPr>
        <p:blipFill>
          <a:blip r:embed="rId2"/>
          <a:srcRect/>
          <a:stretch>
            <a:fillRect/>
          </a:stretch>
        </p:blipFill>
        <p:spPr bwMode="auto">
          <a:xfrm>
            <a:off x="22439" y="1785926"/>
            <a:ext cx="9121561" cy="5310204"/>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Place the devices</a:t>
            </a:r>
            <a:endParaRPr lang="en-IN" dirty="0"/>
          </a:p>
        </p:txBody>
      </p:sp>
      <p:pic>
        <p:nvPicPr>
          <p:cNvPr id="2050" name="Picture 2"/>
          <p:cNvPicPr>
            <a:picLocks noChangeAspect="1" noChangeArrowheads="1"/>
          </p:cNvPicPr>
          <p:nvPr/>
        </p:nvPicPr>
        <p:blipFill>
          <a:blip r:embed="rId2"/>
          <a:srcRect/>
          <a:stretch>
            <a:fillRect/>
          </a:stretch>
        </p:blipFill>
        <p:spPr bwMode="auto">
          <a:xfrm>
            <a:off x="256520" y="1142984"/>
            <a:ext cx="8601728" cy="571501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357166"/>
            <a:ext cx="8229600" cy="1757362"/>
          </a:xfrm>
        </p:spPr>
        <p:txBody>
          <a:bodyPr/>
          <a:lstStyle/>
          <a:p>
            <a:r>
              <a:rPr lang="en-IN" dirty="0" smtClean="0"/>
              <a:t>Assign IP to all the pc and level it</a:t>
            </a:r>
          </a:p>
          <a:p>
            <a:r>
              <a:rPr lang="en-IN" dirty="0" smtClean="0"/>
              <a:t>Give the gateway address all  for both the LANs</a:t>
            </a:r>
            <a:endParaRPr lang="en-IN" dirty="0"/>
          </a:p>
        </p:txBody>
      </p:sp>
      <p:pic>
        <p:nvPicPr>
          <p:cNvPr id="1027" name="Picture 3"/>
          <p:cNvPicPr>
            <a:picLocks noChangeAspect="1" noChangeArrowheads="1"/>
          </p:cNvPicPr>
          <p:nvPr/>
        </p:nvPicPr>
        <p:blipFill>
          <a:blip r:embed="rId2"/>
          <a:srcRect/>
          <a:stretch>
            <a:fillRect/>
          </a:stretch>
        </p:blipFill>
        <p:spPr bwMode="auto">
          <a:xfrm>
            <a:off x="714348" y="2143116"/>
            <a:ext cx="7505700" cy="39433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33388" y="823913"/>
            <a:ext cx="8277225" cy="52101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04825" y="862013"/>
            <a:ext cx="8134350" cy="513397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smtClean="0"/>
              <a:t>steps</a:t>
            </a:r>
            <a:endParaRPr lang="en-IN" dirty="0"/>
          </a:p>
        </p:txBody>
      </p:sp>
      <p:sp>
        <p:nvSpPr>
          <p:cNvPr id="3" name="Content Placeholder 2"/>
          <p:cNvSpPr>
            <a:spLocks noGrp="1"/>
          </p:cNvSpPr>
          <p:nvPr>
            <p:ph idx="1"/>
          </p:nvPr>
        </p:nvSpPr>
        <p:spPr>
          <a:xfrm>
            <a:off x="500034" y="1214422"/>
            <a:ext cx="8229600" cy="785818"/>
          </a:xfrm>
        </p:spPr>
        <p:txBody>
          <a:bodyPr>
            <a:normAutofit fontScale="47500" lnSpcReduction="20000"/>
          </a:bodyPr>
          <a:lstStyle/>
          <a:p>
            <a:r>
              <a:rPr lang="en-IN" dirty="0" smtClean="0"/>
              <a:t>Go the  1</a:t>
            </a:r>
            <a:r>
              <a:rPr lang="en-IN" baseline="30000" dirty="0" smtClean="0"/>
              <a:t>st</a:t>
            </a:r>
            <a:r>
              <a:rPr lang="en-IN" dirty="0" smtClean="0"/>
              <a:t> router: in physical tab, switch off</a:t>
            </a:r>
          </a:p>
          <a:p>
            <a:r>
              <a:rPr lang="en-IN" dirty="0" smtClean="0"/>
              <a:t>Drag and drop WIC-1T  and switch on the power</a:t>
            </a:r>
          </a:p>
          <a:p>
            <a:r>
              <a:rPr lang="en-IN" dirty="0" smtClean="0"/>
              <a:t>Similarly do it for the second router</a:t>
            </a:r>
            <a:endParaRPr lang="en-IN" dirty="0"/>
          </a:p>
        </p:txBody>
      </p:sp>
      <p:pic>
        <p:nvPicPr>
          <p:cNvPr id="4099" name="Picture 3"/>
          <p:cNvPicPr>
            <a:picLocks noChangeAspect="1" noChangeArrowheads="1"/>
          </p:cNvPicPr>
          <p:nvPr/>
        </p:nvPicPr>
        <p:blipFill>
          <a:blip r:embed="rId2"/>
          <a:srcRect/>
          <a:stretch>
            <a:fillRect/>
          </a:stretch>
        </p:blipFill>
        <p:spPr bwMode="auto">
          <a:xfrm>
            <a:off x="285720" y="2500306"/>
            <a:ext cx="8577277" cy="4643446"/>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smtClean="0"/>
              <a:t>steps</a:t>
            </a:r>
            <a:endParaRPr lang="en-IN" dirty="0"/>
          </a:p>
        </p:txBody>
      </p:sp>
      <p:sp>
        <p:nvSpPr>
          <p:cNvPr id="3" name="Content Placeholder 2"/>
          <p:cNvSpPr>
            <a:spLocks noGrp="1"/>
          </p:cNvSpPr>
          <p:nvPr>
            <p:ph idx="1"/>
          </p:nvPr>
        </p:nvSpPr>
        <p:spPr>
          <a:xfrm>
            <a:off x="500034" y="1214422"/>
            <a:ext cx="8229600" cy="785818"/>
          </a:xfrm>
        </p:spPr>
        <p:txBody>
          <a:bodyPr>
            <a:normAutofit fontScale="40000" lnSpcReduction="20000"/>
          </a:bodyPr>
          <a:lstStyle/>
          <a:p>
            <a:pPr>
              <a:buNone/>
            </a:pPr>
            <a:r>
              <a:rPr lang="en-IN" sz="4000" dirty="0" smtClean="0">
                <a:solidFill>
                  <a:srgbClr val="FF0000"/>
                </a:solidFill>
              </a:rPr>
              <a:t>Use Serial DCE for connection between  two routers</a:t>
            </a:r>
          </a:p>
          <a:p>
            <a:r>
              <a:rPr lang="en-IN" sz="4000" dirty="0" smtClean="0">
                <a:solidFill>
                  <a:srgbClr val="FF0000"/>
                </a:solidFill>
              </a:rPr>
              <a:t>Drag and drop WIC-1T  and switch on the power</a:t>
            </a:r>
          </a:p>
          <a:p>
            <a:r>
              <a:rPr lang="en-IN" dirty="0" smtClean="0"/>
              <a:t>Similarly do it for the second router</a:t>
            </a:r>
            <a:endParaRPr lang="en-IN" dirty="0"/>
          </a:p>
        </p:txBody>
      </p:sp>
      <p:pic>
        <p:nvPicPr>
          <p:cNvPr id="2050" name="Picture 2"/>
          <p:cNvPicPr>
            <a:picLocks noChangeAspect="1" noChangeArrowheads="1"/>
          </p:cNvPicPr>
          <p:nvPr/>
        </p:nvPicPr>
        <p:blipFill>
          <a:blip r:embed="rId2"/>
          <a:srcRect/>
          <a:stretch>
            <a:fillRect/>
          </a:stretch>
        </p:blipFill>
        <p:spPr bwMode="auto">
          <a:xfrm>
            <a:off x="857224" y="2428868"/>
            <a:ext cx="7620000" cy="3914775"/>
          </a:xfrm>
          <a:prstGeom prst="rect">
            <a:avLst/>
          </a:prstGeom>
          <a:noFill/>
          <a:ln w="9525">
            <a:solidFill>
              <a:schemeClr val="accent1"/>
            </a:solid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 the router</a:t>
            </a:r>
            <a:endParaRPr lang="en-IN" dirty="0"/>
          </a:p>
        </p:txBody>
      </p:sp>
      <p:pic>
        <p:nvPicPr>
          <p:cNvPr id="6146" name="Picture 2"/>
          <p:cNvPicPr>
            <a:picLocks noChangeAspect="1" noChangeArrowheads="1"/>
          </p:cNvPicPr>
          <p:nvPr/>
        </p:nvPicPr>
        <p:blipFill>
          <a:blip r:embed="rId2"/>
          <a:srcRect/>
          <a:stretch>
            <a:fillRect/>
          </a:stretch>
        </p:blipFill>
        <p:spPr bwMode="auto">
          <a:xfrm>
            <a:off x="571472" y="1428736"/>
            <a:ext cx="8067675" cy="5210175"/>
          </a:xfrm>
          <a:prstGeom prst="rect">
            <a:avLst/>
          </a:prstGeom>
          <a:solidFill>
            <a:schemeClr val="accent1"/>
          </a:solidFill>
          <a:ln w="9525">
            <a:solidFill>
              <a:schemeClr val="accent2"/>
            </a:solidFill>
            <a:miter lim="800000"/>
            <a:headEnd/>
            <a:tailEnd/>
          </a:ln>
          <a:effectLst/>
        </p:spPr>
      </p:pic>
      <p:cxnSp>
        <p:nvCxnSpPr>
          <p:cNvPr id="6" name="Straight Arrow Connector 5"/>
          <p:cNvCxnSpPr/>
          <p:nvPr/>
        </p:nvCxnSpPr>
        <p:spPr>
          <a:xfrm flipV="1">
            <a:off x="3357554" y="4643446"/>
            <a:ext cx="1643074" cy="64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285728"/>
            <a:ext cx="8229600" cy="1285884"/>
          </a:xfrm>
        </p:spPr>
        <p:txBody>
          <a:bodyPr>
            <a:normAutofit fontScale="85000" lnSpcReduction="20000"/>
          </a:bodyPr>
          <a:lstStyle/>
          <a:p>
            <a:r>
              <a:rPr lang="en-IN" dirty="0" smtClean="0"/>
              <a:t>Router&gt;</a:t>
            </a:r>
            <a:r>
              <a:rPr lang="en-IN" dirty="0" err="1" smtClean="0"/>
              <a:t>config</a:t>
            </a:r>
            <a:r>
              <a:rPr lang="en-IN" dirty="0" smtClean="0"/>
              <a:t>&gt;serial 0/0/0</a:t>
            </a:r>
          </a:p>
          <a:p>
            <a:r>
              <a:rPr lang="en-IN" dirty="0" smtClean="0"/>
              <a:t>In router, </a:t>
            </a:r>
            <a:r>
              <a:rPr lang="en-IN" dirty="0" err="1" smtClean="0"/>
              <a:t>clockrate</a:t>
            </a:r>
            <a:r>
              <a:rPr lang="en-IN" dirty="0" smtClean="0"/>
              <a:t> is to b given 128000</a:t>
            </a:r>
          </a:p>
          <a:p>
            <a:r>
              <a:rPr lang="en-IN" dirty="0" smtClean="0"/>
              <a:t>In router, give the </a:t>
            </a:r>
            <a:r>
              <a:rPr lang="en-IN" dirty="0" err="1" smtClean="0"/>
              <a:t>ip</a:t>
            </a:r>
            <a:r>
              <a:rPr lang="en-IN" dirty="0" smtClean="0"/>
              <a:t> </a:t>
            </a:r>
          </a:p>
          <a:p>
            <a:endParaRPr lang="en-IN" dirty="0" smtClean="0"/>
          </a:p>
          <a:p>
            <a:endParaRPr lang="en-IN" dirty="0"/>
          </a:p>
        </p:txBody>
      </p:sp>
      <p:pic>
        <p:nvPicPr>
          <p:cNvPr id="7171" name="Picture 3"/>
          <p:cNvPicPr>
            <a:picLocks noChangeAspect="1" noChangeArrowheads="1"/>
          </p:cNvPicPr>
          <p:nvPr/>
        </p:nvPicPr>
        <p:blipFill>
          <a:blip r:embed="rId2"/>
          <a:srcRect/>
          <a:stretch>
            <a:fillRect/>
          </a:stretch>
        </p:blipFill>
        <p:spPr bwMode="auto">
          <a:xfrm>
            <a:off x="1285852" y="1665792"/>
            <a:ext cx="6429402" cy="5192208"/>
          </a:xfrm>
          <a:prstGeom prst="rect">
            <a:avLst/>
          </a:prstGeom>
          <a:noFill/>
          <a:ln w="9525">
            <a:noFill/>
            <a:miter lim="800000"/>
            <a:headEnd/>
            <a:tailEnd/>
          </a:ln>
          <a:effectLst/>
        </p:spPr>
      </p:pic>
      <p:cxnSp>
        <p:nvCxnSpPr>
          <p:cNvPr id="7" name="Straight Arrow Connector 6"/>
          <p:cNvCxnSpPr/>
          <p:nvPr/>
        </p:nvCxnSpPr>
        <p:spPr>
          <a:xfrm rot="5400000">
            <a:off x="6965173" y="1178703"/>
            <a:ext cx="1500198"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285728"/>
            <a:ext cx="8229600" cy="1285884"/>
          </a:xfrm>
        </p:spPr>
        <p:txBody>
          <a:bodyPr>
            <a:normAutofit fontScale="70000" lnSpcReduction="20000"/>
          </a:bodyPr>
          <a:lstStyle/>
          <a:p>
            <a:r>
              <a:rPr lang="en-IN" dirty="0" smtClean="0"/>
              <a:t>Router&gt;</a:t>
            </a:r>
            <a:r>
              <a:rPr lang="en-IN" dirty="0" err="1" smtClean="0"/>
              <a:t>config</a:t>
            </a:r>
            <a:r>
              <a:rPr lang="en-IN" dirty="0" smtClean="0"/>
              <a:t>&gt;</a:t>
            </a:r>
            <a:r>
              <a:rPr lang="en-IN" dirty="0" err="1" smtClean="0"/>
              <a:t>FastEthernet</a:t>
            </a:r>
            <a:r>
              <a:rPr lang="en-IN" dirty="0" smtClean="0"/>
              <a:t> 0/0</a:t>
            </a:r>
          </a:p>
          <a:p>
            <a:r>
              <a:rPr lang="en-IN" dirty="0" smtClean="0"/>
              <a:t>In router, give the IP which is same as default gateway 192.168.10.1</a:t>
            </a:r>
          </a:p>
          <a:p>
            <a:r>
              <a:rPr lang="en-IN" dirty="0" smtClean="0"/>
              <a:t>Turn it on</a:t>
            </a:r>
          </a:p>
          <a:p>
            <a:endParaRPr lang="en-IN" dirty="0" smtClean="0"/>
          </a:p>
          <a:p>
            <a:endParaRPr lang="en-IN" dirty="0"/>
          </a:p>
        </p:txBody>
      </p:sp>
      <p:pic>
        <p:nvPicPr>
          <p:cNvPr id="5122" name="Picture 2"/>
          <p:cNvPicPr>
            <a:picLocks noChangeAspect="1" noChangeArrowheads="1"/>
          </p:cNvPicPr>
          <p:nvPr/>
        </p:nvPicPr>
        <p:blipFill>
          <a:blip r:embed="rId2"/>
          <a:srcRect/>
          <a:stretch>
            <a:fillRect/>
          </a:stretch>
        </p:blipFill>
        <p:spPr bwMode="auto">
          <a:xfrm>
            <a:off x="214282" y="1857364"/>
            <a:ext cx="8215338" cy="4752975"/>
          </a:xfrm>
          <a:prstGeom prst="rect">
            <a:avLst/>
          </a:prstGeom>
          <a:noFill/>
          <a:ln w="9525">
            <a:noFill/>
            <a:miter lim="800000"/>
            <a:headEnd/>
            <a:tailEnd/>
          </a:ln>
          <a:effectLst/>
        </p:spPr>
      </p:pic>
      <p:cxnSp>
        <p:nvCxnSpPr>
          <p:cNvPr id="6" name="Straight Arrow Connector 5"/>
          <p:cNvCxnSpPr/>
          <p:nvPr/>
        </p:nvCxnSpPr>
        <p:spPr>
          <a:xfrm rot="5400000">
            <a:off x="7608115" y="1393017"/>
            <a:ext cx="1500198"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Repeat the same procedure for the second router </a:t>
            </a:r>
            <a:br>
              <a:rPr lang="en-IN" dirty="0" smtClean="0"/>
            </a:br>
            <a:endParaRPr lang="en-IN" dirty="0"/>
          </a:p>
        </p:txBody>
      </p:sp>
      <p:pic>
        <p:nvPicPr>
          <p:cNvPr id="6146" name="Picture 2"/>
          <p:cNvPicPr>
            <a:picLocks noChangeAspect="1" noChangeArrowheads="1"/>
          </p:cNvPicPr>
          <p:nvPr/>
        </p:nvPicPr>
        <p:blipFill>
          <a:blip r:embed="rId2"/>
          <a:srcRect/>
          <a:stretch>
            <a:fillRect/>
          </a:stretch>
        </p:blipFill>
        <p:spPr bwMode="auto">
          <a:xfrm>
            <a:off x="1000100" y="1500174"/>
            <a:ext cx="6277001" cy="51435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500034" y="285728"/>
            <a:ext cx="8472518" cy="6286544"/>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Repeat the same procedure for the second router </a:t>
            </a:r>
            <a:br>
              <a:rPr lang="en-IN" dirty="0" smtClean="0"/>
            </a:br>
            <a:endParaRPr lang="en-IN" dirty="0"/>
          </a:p>
        </p:txBody>
      </p:sp>
      <p:pic>
        <p:nvPicPr>
          <p:cNvPr id="7170" name="Picture 2"/>
          <p:cNvPicPr>
            <a:picLocks noChangeAspect="1" noChangeArrowheads="1"/>
          </p:cNvPicPr>
          <p:nvPr/>
        </p:nvPicPr>
        <p:blipFill>
          <a:blip r:embed="rId2"/>
          <a:srcRect/>
          <a:stretch>
            <a:fillRect/>
          </a:stretch>
        </p:blipFill>
        <p:spPr bwMode="auto">
          <a:xfrm>
            <a:off x="1214414" y="1285861"/>
            <a:ext cx="6429420" cy="5072098"/>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srcRect/>
          <a:stretch>
            <a:fillRect/>
          </a:stretch>
        </p:blipFill>
        <p:spPr bwMode="auto">
          <a:xfrm>
            <a:off x="1142976" y="406108"/>
            <a:ext cx="6767542" cy="6451892"/>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071538" y="357166"/>
            <a:ext cx="7143800" cy="6278796"/>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IN" dirty="0" smtClean="0"/>
              <a:t>Packet transmission</a:t>
            </a:r>
            <a:endParaRPr lang="en-IN" dirty="0"/>
          </a:p>
        </p:txBody>
      </p:sp>
      <p:pic>
        <p:nvPicPr>
          <p:cNvPr id="10242" name="Picture 2"/>
          <p:cNvPicPr>
            <a:picLocks noChangeAspect="1" noChangeArrowheads="1"/>
          </p:cNvPicPr>
          <p:nvPr/>
        </p:nvPicPr>
        <p:blipFill>
          <a:blip r:embed="rId2"/>
          <a:srcRect/>
          <a:stretch>
            <a:fillRect/>
          </a:stretch>
        </p:blipFill>
        <p:spPr bwMode="auto">
          <a:xfrm>
            <a:off x="214282" y="859018"/>
            <a:ext cx="8715436" cy="5998982"/>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DHCP and DNS</a:t>
            </a:r>
            <a:endParaRPr lang="en-IN" dirty="0"/>
          </a:p>
        </p:txBody>
      </p:sp>
      <p:pic>
        <p:nvPicPr>
          <p:cNvPr id="11266" name="Picture 2"/>
          <p:cNvPicPr>
            <a:picLocks noChangeAspect="1" noChangeArrowheads="1"/>
          </p:cNvPicPr>
          <p:nvPr/>
        </p:nvPicPr>
        <p:blipFill>
          <a:blip r:embed="rId2"/>
          <a:srcRect/>
          <a:stretch>
            <a:fillRect/>
          </a:stretch>
        </p:blipFill>
        <p:spPr bwMode="auto">
          <a:xfrm>
            <a:off x="733382" y="1214422"/>
            <a:ext cx="8410618" cy="547750"/>
          </a:xfrm>
          <a:prstGeom prst="rect">
            <a:avLst/>
          </a:prstGeom>
          <a:noFill/>
          <a:ln w="9525">
            <a:noFill/>
            <a:miter lim="800000"/>
            <a:headEnd/>
            <a:tailEnd/>
          </a:ln>
          <a:effectLst/>
        </p:spPr>
      </p:pic>
      <p:sp>
        <p:nvSpPr>
          <p:cNvPr id="5" name="Rectangle 4"/>
          <p:cNvSpPr/>
          <p:nvPr/>
        </p:nvSpPr>
        <p:spPr>
          <a:xfrm>
            <a:off x="642910" y="2214554"/>
            <a:ext cx="7858180" cy="1323439"/>
          </a:xfrm>
          <a:prstGeom prst="rect">
            <a:avLst/>
          </a:prstGeom>
        </p:spPr>
        <p:txBody>
          <a:bodyPr wrap="square">
            <a:spAutoFit/>
          </a:bodyPr>
          <a:lstStyle/>
          <a:p>
            <a:pPr algn="just"/>
            <a:r>
              <a:rPr lang="en-IN" sz="2000" dirty="0" smtClean="0"/>
              <a:t>Dynamic Host Configuration Protocol (DHCP) is a client/server protocol that automatically provides an Internet Protocol (IP) host with its IP address and other related configuration information such as the subnet mask and default gateway</a:t>
            </a:r>
            <a:endParaRPr lang="en-IN" sz="2000" dirty="0"/>
          </a:p>
        </p:txBody>
      </p:sp>
      <p:sp>
        <p:nvSpPr>
          <p:cNvPr id="6" name="Rectangle 5"/>
          <p:cNvSpPr/>
          <p:nvPr/>
        </p:nvSpPr>
        <p:spPr>
          <a:xfrm>
            <a:off x="642910" y="3929066"/>
            <a:ext cx="8286808" cy="1631216"/>
          </a:xfrm>
          <a:prstGeom prst="rect">
            <a:avLst/>
          </a:prstGeom>
        </p:spPr>
        <p:txBody>
          <a:bodyPr wrap="square">
            <a:spAutoFit/>
          </a:bodyPr>
          <a:lstStyle/>
          <a:p>
            <a:pPr algn="just"/>
            <a:r>
              <a:rPr lang="en-IN" sz="2000" dirty="0" smtClean="0"/>
              <a:t>The DHCP server maintains a pool of IP addresses and leases an address to any DHCP-enabled client when it starts up on the network. Because the IP addresses are dynamic (leased) rather than static (permanently assigned), addresses no longer in use are automatically returned to the pool for reallocation.</a:t>
            </a:r>
            <a:endParaRPr lang="en-IN"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DHCP and DNS</a:t>
            </a:r>
            <a:endParaRPr lang="en-IN" dirty="0"/>
          </a:p>
        </p:txBody>
      </p:sp>
      <p:pic>
        <p:nvPicPr>
          <p:cNvPr id="11266" name="Picture 2"/>
          <p:cNvPicPr>
            <a:picLocks noChangeAspect="1" noChangeArrowheads="1"/>
          </p:cNvPicPr>
          <p:nvPr/>
        </p:nvPicPr>
        <p:blipFill>
          <a:blip r:embed="rId2"/>
          <a:srcRect/>
          <a:stretch>
            <a:fillRect/>
          </a:stretch>
        </p:blipFill>
        <p:spPr bwMode="auto">
          <a:xfrm>
            <a:off x="733382" y="1214422"/>
            <a:ext cx="8410618" cy="547750"/>
          </a:xfrm>
          <a:prstGeom prst="rect">
            <a:avLst/>
          </a:prstGeom>
          <a:noFill/>
          <a:ln w="9525">
            <a:noFill/>
            <a:miter lim="800000"/>
            <a:headEnd/>
            <a:tailEnd/>
          </a:ln>
          <a:effectLst/>
        </p:spPr>
      </p:pic>
      <p:pic>
        <p:nvPicPr>
          <p:cNvPr id="12290" name="Picture 2"/>
          <p:cNvPicPr>
            <a:picLocks noChangeAspect="1" noChangeArrowheads="1"/>
          </p:cNvPicPr>
          <p:nvPr/>
        </p:nvPicPr>
        <p:blipFill>
          <a:blip r:embed="rId3"/>
          <a:srcRect/>
          <a:stretch>
            <a:fillRect/>
          </a:stretch>
        </p:blipFill>
        <p:spPr bwMode="auto">
          <a:xfrm>
            <a:off x="714348" y="2500306"/>
            <a:ext cx="7773411" cy="3324239"/>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DHCP and DNS</a:t>
            </a:r>
            <a:endParaRPr lang="en-IN" dirty="0"/>
          </a:p>
        </p:txBody>
      </p:sp>
      <p:sp>
        <p:nvSpPr>
          <p:cNvPr id="5" name="Rectangle 4"/>
          <p:cNvSpPr/>
          <p:nvPr/>
        </p:nvSpPr>
        <p:spPr>
          <a:xfrm>
            <a:off x="428596" y="1357298"/>
            <a:ext cx="8358214" cy="1631216"/>
          </a:xfrm>
          <a:prstGeom prst="rect">
            <a:avLst/>
          </a:prstGeom>
        </p:spPr>
        <p:txBody>
          <a:bodyPr wrap="square">
            <a:spAutoFit/>
          </a:bodyPr>
          <a:lstStyle/>
          <a:p>
            <a:pPr algn="just">
              <a:buFont typeface="Arial" pitchFamily="34" charset="0"/>
              <a:buChar char="•"/>
            </a:pPr>
            <a:r>
              <a:rPr lang="en-IN" sz="2000" dirty="0" smtClean="0"/>
              <a:t>Now a static IP is where a user assigns a computer  or device with an IP address manually. Now this was the original method that was done in the beginning of networking. So as an example here we have a network  connection properties window open for  the network interface card on a Microsoft  Windows computer </a:t>
            </a:r>
            <a:endParaRPr lang="en-IN" sz="2000" dirty="0"/>
          </a:p>
        </p:txBody>
      </p:sp>
      <p:pic>
        <p:nvPicPr>
          <p:cNvPr id="13314" name="Picture 2"/>
          <p:cNvPicPr>
            <a:picLocks noChangeAspect="1" noChangeArrowheads="1"/>
          </p:cNvPicPr>
          <p:nvPr/>
        </p:nvPicPr>
        <p:blipFill>
          <a:blip r:embed="rId2"/>
          <a:srcRect/>
          <a:stretch>
            <a:fillRect/>
          </a:stretch>
        </p:blipFill>
        <p:spPr bwMode="auto">
          <a:xfrm>
            <a:off x="857224" y="3111829"/>
            <a:ext cx="7358114" cy="3746171"/>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smtClean="0"/>
              <a:t>If you are dealing </a:t>
            </a:r>
            <a:r>
              <a:rPr lang="en-IN" dirty="0" smtClean="0">
                <a:solidFill>
                  <a:srgbClr val="FF0000"/>
                </a:solidFill>
              </a:rPr>
              <a:t>with a large network</a:t>
            </a:r>
            <a:r>
              <a:rPr lang="en-IN" dirty="0" smtClean="0"/>
              <a:t>  that has a lot of computers. And you also have to   make sure that all the IP addresses are unique because if you assign the same IP address twice.  </a:t>
            </a:r>
          </a:p>
          <a:p>
            <a:pPr algn="just"/>
            <a:r>
              <a:rPr lang="en-IN" dirty="0" smtClean="0"/>
              <a:t>It would cause an IP conflict and would cause  those computers to not have access to the network  </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0"/>
            <a:ext cx="8858280" cy="4525963"/>
          </a:xfrm>
        </p:spPr>
        <p:txBody>
          <a:bodyPr>
            <a:normAutofit/>
          </a:bodyPr>
          <a:lstStyle/>
          <a:p>
            <a:pPr algn="just"/>
            <a:r>
              <a:rPr lang="en-IN" sz="2400" dirty="0" smtClean="0"/>
              <a:t>this computer is set to obtain an IP address  automatically. So when you choose this option  the computer would broadcast a request for  an IP address on the network then the DHCP  server will assign an IP address from  its pool and deliver it to the computer.</a:t>
            </a:r>
          </a:p>
          <a:p>
            <a:pPr algn="just">
              <a:buNone/>
            </a:pPr>
            <a:endParaRPr lang="en-IN" sz="2400" dirty="0" smtClean="0"/>
          </a:p>
          <a:p>
            <a:pPr algn="just"/>
            <a:r>
              <a:rPr lang="en-IN" sz="2400" dirty="0" smtClean="0"/>
              <a:t>And then once that's done you can verify all the  different settings that the DHCP server has given  your computer. And you can do this by opening up  a command prompt on a Windows computer and then type in </a:t>
            </a:r>
            <a:r>
              <a:rPr lang="en-IN" sz="2400" dirty="0" err="1" smtClean="0"/>
              <a:t>ipconfig</a:t>
            </a:r>
            <a:r>
              <a:rPr lang="en-IN" sz="2400" dirty="0" smtClean="0"/>
              <a:t> /all and then  press "enter". So as you can see here the DHCP is</a:t>
            </a:r>
          </a:p>
          <a:p>
            <a:endParaRPr lang="en-IN" dirty="0"/>
          </a:p>
        </p:txBody>
      </p:sp>
      <p:pic>
        <p:nvPicPr>
          <p:cNvPr id="14338" name="Picture 2"/>
          <p:cNvPicPr>
            <a:picLocks noChangeAspect="1" noChangeArrowheads="1"/>
          </p:cNvPicPr>
          <p:nvPr/>
        </p:nvPicPr>
        <p:blipFill>
          <a:blip r:embed="rId2"/>
          <a:srcRect/>
          <a:stretch>
            <a:fillRect/>
          </a:stretch>
        </p:blipFill>
        <p:spPr bwMode="auto">
          <a:xfrm>
            <a:off x="642910" y="4000504"/>
            <a:ext cx="6729418" cy="2571744"/>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a:t>
            </a:r>
            <a:endParaRPr lang="en-IN" dirty="0"/>
          </a:p>
        </p:txBody>
      </p:sp>
      <p:pic>
        <p:nvPicPr>
          <p:cNvPr id="15362" name="Picture 2"/>
          <p:cNvPicPr>
            <a:picLocks noChangeAspect="1" noChangeArrowheads="1"/>
          </p:cNvPicPr>
          <p:nvPr/>
        </p:nvPicPr>
        <p:blipFill>
          <a:blip r:embed="rId2"/>
          <a:srcRect/>
          <a:stretch>
            <a:fillRect/>
          </a:stretch>
        </p:blipFill>
        <p:spPr bwMode="auto">
          <a:xfrm>
            <a:off x="285720" y="1928802"/>
            <a:ext cx="7933030" cy="393384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check the </a:t>
            </a:r>
            <a:r>
              <a:rPr lang="en-IN" dirty="0" err="1" smtClean="0"/>
              <a:t>ip</a:t>
            </a:r>
            <a:r>
              <a:rPr lang="en-IN" dirty="0" smtClean="0"/>
              <a:t> address of PC0</a:t>
            </a:r>
            <a:endParaRPr lang="en-IN" dirty="0"/>
          </a:p>
        </p:txBody>
      </p:sp>
      <p:pic>
        <p:nvPicPr>
          <p:cNvPr id="4098" name="Picture 2"/>
          <p:cNvPicPr>
            <a:picLocks noChangeAspect="1" noChangeArrowheads="1"/>
          </p:cNvPicPr>
          <p:nvPr/>
        </p:nvPicPr>
        <p:blipFill>
          <a:blip r:embed="rId2"/>
          <a:srcRect/>
          <a:stretch>
            <a:fillRect/>
          </a:stretch>
        </p:blipFill>
        <p:spPr bwMode="auto">
          <a:xfrm>
            <a:off x="285720" y="1571612"/>
            <a:ext cx="8677275" cy="505301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a:t>
            </a:r>
            <a:endParaRPr lang="en-IN" dirty="0"/>
          </a:p>
        </p:txBody>
      </p:sp>
      <p:pic>
        <p:nvPicPr>
          <p:cNvPr id="16386" name="Picture 2"/>
          <p:cNvPicPr>
            <a:picLocks noChangeAspect="1" noChangeArrowheads="1"/>
          </p:cNvPicPr>
          <p:nvPr/>
        </p:nvPicPr>
        <p:blipFill>
          <a:blip r:embed="rId2"/>
          <a:srcRect/>
          <a:stretch>
            <a:fillRect/>
          </a:stretch>
        </p:blipFill>
        <p:spPr bwMode="auto">
          <a:xfrm>
            <a:off x="571472" y="1857364"/>
            <a:ext cx="7823610" cy="3833829"/>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a:t>
            </a:r>
            <a:endParaRPr lang="en-IN" dirty="0"/>
          </a:p>
        </p:txBody>
      </p:sp>
      <p:pic>
        <p:nvPicPr>
          <p:cNvPr id="17410" name="Picture 2"/>
          <p:cNvPicPr>
            <a:picLocks noChangeAspect="1" noChangeArrowheads="1"/>
          </p:cNvPicPr>
          <p:nvPr/>
        </p:nvPicPr>
        <p:blipFill>
          <a:blip r:embed="rId2"/>
          <a:srcRect/>
          <a:stretch>
            <a:fillRect/>
          </a:stretch>
        </p:blipFill>
        <p:spPr bwMode="auto">
          <a:xfrm>
            <a:off x="285720" y="1928802"/>
            <a:ext cx="8215338" cy="3681429"/>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Configuration of DHCP protocol in a </a:t>
            </a:r>
            <a:r>
              <a:rPr lang="en-IN" dirty="0" smtClean="0"/>
              <a:t>Network</a:t>
            </a:r>
            <a:endParaRPr lang="en-IN" dirty="0"/>
          </a:p>
        </p:txBody>
      </p:sp>
      <p:sp>
        <p:nvSpPr>
          <p:cNvPr id="3" name="Content Placeholder 2"/>
          <p:cNvSpPr>
            <a:spLocks noGrp="1"/>
          </p:cNvSpPr>
          <p:nvPr>
            <p:ph idx="1"/>
          </p:nvPr>
        </p:nvSpPr>
        <p:spPr/>
        <p:txBody>
          <a:bodyPr/>
          <a:lstStyle/>
          <a:p>
            <a:r>
              <a:rPr lang="en-IN" dirty="0" smtClean="0"/>
              <a:t>Create  single network</a:t>
            </a:r>
          </a:p>
          <a:p>
            <a:r>
              <a:rPr lang="en-IN" dirty="0" smtClean="0"/>
              <a:t>Required components</a:t>
            </a:r>
          </a:p>
          <a:p>
            <a:pPr>
              <a:buNone/>
            </a:pPr>
            <a:r>
              <a:rPr lang="en-IN" i="1" dirty="0" smtClean="0">
                <a:solidFill>
                  <a:srgbClr val="0070C0"/>
                </a:solidFill>
              </a:rPr>
              <a:t>  </a:t>
            </a:r>
            <a:r>
              <a:rPr lang="en-IN" i="1" dirty="0" smtClean="0">
                <a:solidFill>
                  <a:srgbClr val="0070C0"/>
                </a:solidFill>
              </a:rPr>
              <a:t>3 </a:t>
            </a:r>
            <a:r>
              <a:rPr lang="en-IN" i="1" dirty="0" smtClean="0">
                <a:solidFill>
                  <a:srgbClr val="0070C0"/>
                </a:solidFill>
              </a:rPr>
              <a:t>end </a:t>
            </a:r>
            <a:r>
              <a:rPr lang="en-IN" i="1" dirty="0" smtClean="0">
                <a:solidFill>
                  <a:srgbClr val="0070C0"/>
                </a:solidFill>
              </a:rPr>
              <a:t>devices (1server, 3pc)</a:t>
            </a:r>
            <a:endParaRPr lang="en-IN" i="1" dirty="0" smtClean="0">
              <a:solidFill>
                <a:srgbClr val="0070C0"/>
              </a:solidFill>
            </a:endParaRPr>
          </a:p>
          <a:p>
            <a:pPr>
              <a:buNone/>
            </a:pPr>
            <a:r>
              <a:rPr lang="en-IN" i="1" dirty="0" smtClean="0">
                <a:solidFill>
                  <a:srgbClr val="0070C0"/>
                </a:solidFill>
              </a:rPr>
              <a:t>  </a:t>
            </a:r>
            <a:r>
              <a:rPr lang="en-IN" i="1" dirty="0" smtClean="0">
                <a:solidFill>
                  <a:srgbClr val="0070C0"/>
                </a:solidFill>
              </a:rPr>
              <a:t>1</a:t>
            </a:r>
            <a:r>
              <a:rPr lang="en-IN" i="1" dirty="0" smtClean="0">
                <a:solidFill>
                  <a:srgbClr val="0070C0"/>
                </a:solidFill>
              </a:rPr>
              <a:t> </a:t>
            </a:r>
            <a:r>
              <a:rPr lang="en-IN" i="1" dirty="0" smtClean="0">
                <a:solidFill>
                  <a:srgbClr val="0070C0"/>
                </a:solidFill>
              </a:rPr>
              <a:t>switch  </a:t>
            </a:r>
            <a:endParaRPr lang="en-IN" i="1" dirty="0">
              <a:solidFill>
                <a:srgbClr val="0070C0"/>
              </a:solidFill>
            </a:endParaRPr>
          </a:p>
        </p:txBody>
      </p:sp>
      <p:pic>
        <p:nvPicPr>
          <p:cNvPr id="4" name="Picture 2"/>
          <p:cNvPicPr>
            <a:picLocks noChangeAspect="1" noChangeArrowheads="1"/>
          </p:cNvPicPr>
          <p:nvPr/>
        </p:nvPicPr>
        <p:blipFill>
          <a:blip r:embed="rId2"/>
          <a:srcRect/>
          <a:stretch>
            <a:fillRect/>
          </a:stretch>
        </p:blipFill>
        <p:spPr bwMode="auto">
          <a:xfrm>
            <a:off x="4000496" y="3643314"/>
            <a:ext cx="4121125" cy="25812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500034" y="1643050"/>
            <a:ext cx="8292605" cy="4429156"/>
          </a:xfrm>
          <a:prstGeom prst="rect">
            <a:avLst/>
          </a:prstGeom>
          <a:noFill/>
          <a:ln w="9525">
            <a:solidFill>
              <a:schemeClr val="tx2"/>
            </a:solidFill>
            <a:miter lim="800000"/>
            <a:headEnd/>
            <a:tailEnd/>
          </a:ln>
          <a:effectLst/>
        </p:spPr>
      </p:pic>
      <p:sp>
        <p:nvSpPr>
          <p:cNvPr id="5" name="TextBox 4"/>
          <p:cNvSpPr txBox="1"/>
          <p:nvPr/>
        </p:nvSpPr>
        <p:spPr>
          <a:xfrm>
            <a:off x="857224" y="1214422"/>
            <a:ext cx="2061013" cy="369332"/>
          </a:xfrm>
          <a:prstGeom prst="rect">
            <a:avLst/>
          </a:prstGeom>
          <a:noFill/>
        </p:spPr>
        <p:txBody>
          <a:bodyPr wrap="none" rtlCol="0">
            <a:spAutoFit/>
          </a:bodyPr>
          <a:lstStyle/>
          <a:p>
            <a:r>
              <a:rPr lang="en-IN" dirty="0" smtClean="0"/>
              <a:t>Give </a:t>
            </a:r>
            <a:r>
              <a:rPr lang="en-IN" dirty="0" err="1" smtClean="0"/>
              <a:t>ip</a:t>
            </a:r>
            <a:r>
              <a:rPr lang="en-IN" dirty="0" smtClean="0"/>
              <a:t> in the server</a:t>
            </a:r>
            <a:endParaRPr lang="en-IN" dirty="0"/>
          </a:p>
        </p:txBody>
      </p:sp>
      <p:cxnSp>
        <p:nvCxnSpPr>
          <p:cNvPr id="7" name="Straight Arrow Connector 6"/>
          <p:cNvCxnSpPr/>
          <p:nvPr/>
        </p:nvCxnSpPr>
        <p:spPr>
          <a:xfrm rot="5400000">
            <a:off x="3500430" y="1214422"/>
            <a:ext cx="2071702" cy="1643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3372783" cy="369332"/>
          </a:xfrm>
          <a:prstGeom prst="rect">
            <a:avLst/>
          </a:prstGeom>
          <a:noFill/>
        </p:spPr>
        <p:txBody>
          <a:bodyPr wrap="none" rtlCol="0">
            <a:spAutoFit/>
          </a:bodyPr>
          <a:lstStyle/>
          <a:p>
            <a:r>
              <a:rPr lang="en-IN" dirty="0" smtClean="0"/>
              <a:t>In the server&gt;Go to Service&gt;DHCP</a:t>
            </a:r>
            <a:endParaRPr lang="en-IN" dirty="0"/>
          </a:p>
        </p:txBody>
      </p:sp>
      <p:pic>
        <p:nvPicPr>
          <p:cNvPr id="3074" name="Picture 2"/>
          <p:cNvPicPr>
            <a:picLocks noChangeAspect="1" noChangeArrowheads="1"/>
          </p:cNvPicPr>
          <p:nvPr/>
        </p:nvPicPr>
        <p:blipFill>
          <a:blip r:embed="rId2"/>
          <a:srcRect/>
          <a:stretch>
            <a:fillRect/>
          </a:stretch>
        </p:blipFill>
        <p:spPr bwMode="auto">
          <a:xfrm>
            <a:off x="642910" y="1428736"/>
            <a:ext cx="7781925" cy="4995865"/>
          </a:xfrm>
          <a:prstGeom prst="rect">
            <a:avLst/>
          </a:prstGeom>
          <a:noFill/>
          <a:ln w="9525">
            <a:solidFill>
              <a:schemeClr val="tx2"/>
            </a:solidFill>
            <a:miter lim="800000"/>
            <a:headEnd/>
            <a:tailEnd/>
          </a:ln>
          <a:effectLst/>
        </p:spPr>
      </p:pic>
      <p:cxnSp>
        <p:nvCxnSpPr>
          <p:cNvPr id="7" name="Straight Arrow Connector 6"/>
          <p:cNvCxnSpPr/>
          <p:nvPr/>
        </p:nvCxnSpPr>
        <p:spPr>
          <a:xfrm rot="5400000">
            <a:off x="5607851" y="1250141"/>
            <a:ext cx="1714512"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3278783" cy="369332"/>
          </a:xfrm>
          <a:prstGeom prst="rect">
            <a:avLst/>
          </a:prstGeom>
          <a:noFill/>
        </p:spPr>
        <p:txBody>
          <a:bodyPr wrap="none" rtlCol="0">
            <a:spAutoFit/>
          </a:bodyPr>
          <a:lstStyle/>
          <a:p>
            <a:r>
              <a:rPr lang="en-IN" dirty="0" smtClean="0"/>
              <a:t>Go to PC &gt;Go to IP &gt; Select DHCP</a:t>
            </a:r>
            <a:endParaRPr lang="en-IN" dirty="0"/>
          </a:p>
        </p:txBody>
      </p:sp>
      <p:pic>
        <p:nvPicPr>
          <p:cNvPr id="4098" name="Picture 2"/>
          <p:cNvPicPr>
            <a:picLocks noChangeAspect="1" noChangeArrowheads="1"/>
          </p:cNvPicPr>
          <p:nvPr/>
        </p:nvPicPr>
        <p:blipFill>
          <a:blip r:embed="rId2"/>
          <a:srcRect/>
          <a:stretch>
            <a:fillRect/>
          </a:stretch>
        </p:blipFill>
        <p:spPr bwMode="auto">
          <a:xfrm>
            <a:off x="500034" y="1428736"/>
            <a:ext cx="7924800" cy="455295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3278783" cy="369332"/>
          </a:xfrm>
          <a:prstGeom prst="rect">
            <a:avLst/>
          </a:prstGeom>
          <a:noFill/>
        </p:spPr>
        <p:txBody>
          <a:bodyPr wrap="none" rtlCol="0">
            <a:spAutoFit/>
          </a:bodyPr>
          <a:lstStyle/>
          <a:p>
            <a:r>
              <a:rPr lang="en-IN" dirty="0" smtClean="0"/>
              <a:t>Go to PC &gt;Go to IP &gt; Select DHCP</a:t>
            </a:r>
            <a:endParaRPr lang="en-IN" dirty="0"/>
          </a:p>
        </p:txBody>
      </p:sp>
      <p:pic>
        <p:nvPicPr>
          <p:cNvPr id="5122" name="Picture 2"/>
          <p:cNvPicPr>
            <a:picLocks noChangeAspect="1" noChangeArrowheads="1"/>
          </p:cNvPicPr>
          <p:nvPr/>
        </p:nvPicPr>
        <p:blipFill>
          <a:blip r:embed="rId2"/>
          <a:srcRect/>
          <a:stretch>
            <a:fillRect/>
          </a:stretch>
        </p:blipFill>
        <p:spPr bwMode="auto">
          <a:xfrm>
            <a:off x="561975" y="1243013"/>
            <a:ext cx="8020050" cy="4900631"/>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57158" y="714356"/>
            <a:ext cx="7429520" cy="549592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check the MAC address</a:t>
            </a:r>
            <a:endParaRPr lang="en-IN" dirty="0"/>
          </a:p>
        </p:txBody>
      </p:sp>
      <p:pic>
        <p:nvPicPr>
          <p:cNvPr id="6146" name="Picture 2"/>
          <p:cNvPicPr>
            <a:picLocks noChangeAspect="1" noChangeArrowheads="1"/>
          </p:cNvPicPr>
          <p:nvPr/>
        </p:nvPicPr>
        <p:blipFill>
          <a:blip r:embed="rId2"/>
          <a:srcRect/>
          <a:stretch>
            <a:fillRect/>
          </a:stretch>
        </p:blipFill>
        <p:spPr bwMode="auto">
          <a:xfrm>
            <a:off x="214283" y="1428736"/>
            <a:ext cx="8929717" cy="514351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check the </a:t>
            </a:r>
            <a:r>
              <a:rPr lang="en-IN" dirty="0" err="1" smtClean="0"/>
              <a:t>ip</a:t>
            </a:r>
            <a:r>
              <a:rPr lang="en-IN" dirty="0" smtClean="0"/>
              <a:t> address of PC1</a:t>
            </a:r>
            <a:endParaRPr lang="en-IN" dirty="0"/>
          </a:p>
        </p:txBody>
      </p:sp>
      <p:pic>
        <p:nvPicPr>
          <p:cNvPr id="5122" name="Picture 2"/>
          <p:cNvPicPr>
            <a:picLocks noChangeAspect="1" noChangeArrowheads="1"/>
          </p:cNvPicPr>
          <p:nvPr/>
        </p:nvPicPr>
        <p:blipFill>
          <a:blip r:embed="rId2"/>
          <a:srcRect/>
          <a:stretch>
            <a:fillRect/>
          </a:stretch>
        </p:blipFill>
        <p:spPr bwMode="auto">
          <a:xfrm>
            <a:off x="357158" y="1357298"/>
            <a:ext cx="8439150" cy="521497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check the MAC address of PC1</a:t>
            </a:r>
            <a:endParaRPr lang="en-IN" dirty="0"/>
          </a:p>
        </p:txBody>
      </p:sp>
      <p:pic>
        <p:nvPicPr>
          <p:cNvPr id="7170" name="Picture 2"/>
          <p:cNvPicPr>
            <a:picLocks noChangeAspect="1" noChangeArrowheads="1"/>
          </p:cNvPicPr>
          <p:nvPr/>
        </p:nvPicPr>
        <p:blipFill>
          <a:blip r:embed="rId2"/>
          <a:srcRect/>
          <a:stretch>
            <a:fillRect/>
          </a:stretch>
        </p:blipFill>
        <p:spPr bwMode="auto">
          <a:xfrm>
            <a:off x="642910" y="1357298"/>
            <a:ext cx="7469569" cy="488634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connect with HUB?</a:t>
            </a:r>
            <a:endParaRPr lang="en-IN" dirty="0"/>
          </a:p>
        </p:txBody>
      </p:sp>
      <p:pic>
        <p:nvPicPr>
          <p:cNvPr id="8194" name="Picture 2"/>
          <p:cNvPicPr>
            <a:picLocks noChangeAspect="1" noChangeArrowheads="1"/>
          </p:cNvPicPr>
          <p:nvPr/>
        </p:nvPicPr>
        <p:blipFill>
          <a:blip r:embed="rId2"/>
          <a:srcRect/>
          <a:stretch>
            <a:fillRect/>
          </a:stretch>
        </p:blipFill>
        <p:spPr bwMode="auto">
          <a:xfrm>
            <a:off x="714348" y="1500174"/>
            <a:ext cx="4714908" cy="4534627"/>
          </a:xfrm>
          <a:prstGeom prst="rect">
            <a:avLst/>
          </a:prstGeom>
          <a:noFill/>
          <a:ln w="9525">
            <a:noFill/>
            <a:miter lim="800000"/>
            <a:headEnd/>
            <a:tailEnd/>
          </a:ln>
          <a:effectLst/>
        </p:spPr>
      </p:pic>
      <p:sp>
        <p:nvSpPr>
          <p:cNvPr id="5" name="TextBox 4"/>
          <p:cNvSpPr txBox="1"/>
          <p:nvPr/>
        </p:nvSpPr>
        <p:spPr>
          <a:xfrm>
            <a:off x="5429256" y="1643050"/>
            <a:ext cx="3771353" cy="1477328"/>
          </a:xfrm>
          <a:prstGeom prst="rect">
            <a:avLst/>
          </a:prstGeom>
          <a:noFill/>
        </p:spPr>
        <p:txBody>
          <a:bodyPr wrap="none" rtlCol="0">
            <a:spAutoFit/>
          </a:bodyPr>
          <a:lstStyle/>
          <a:p>
            <a:pPr>
              <a:buFont typeface="Arial" pitchFamily="34" charset="0"/>
              <a:buChar char="•"/>
            </a:pPr>
            <a:r>
              <a:rPr lang="en-IN" dirty="0" smtClean="0"/>
              <a:t>So, what ever the data that is sent </a:t>
            </a:r>
          </a:p>
          <a:p>
            <a:r>
              <a:rPr lang="en-IN" dirty="0" smtClean="0"/>
              <a:t>By the computer through the 1</a:t>
            </a:r>
            <a:r>
              <a:rPr lang="en-IN" baseline="30000" dirty="0" smtClean="0"/>
              <a:t>st</a:t>
            </a:r>
            <a:r>
              <a:rPr lang="en-IN" dirty="0" smtClean="0"/>
              <a:t> port</a:t>
            </a:r>
          </a:p>
          <a:p>
            <a:r>
              <a:rPr lang="en-IN" dirty="0" smtClean="0"/>
              <a:t> is copied and sent through all </a:t>
            </a:r>
            <a:r>
              <a:rPr lang="en-IN" dirty="0"/>
              <a:t> </a:t>
            </a:r>
            <a:r>
              <a:rPr lang="en-IN" dirty="0" smtClean="0"/>
              <a:t>other </a:t>
            </a:r>
          </a:p>
          <a:p>
            <a:r>
              <a:rPr lang="en-IN" dirty="0" smtClean="0"/>
              <a:t>Ports, which are connected with other</a:t>
            </a:r>
          </a:p>
          <a:p>
            <a:r>
              <a:rPr lang="en-IN" dirty="0" smtClean="0"/>
              <a:t> computers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1353</TotalTime>
  <Words>645</Words>
  <Application>Microsoft Office PowerPoint</Application>
  <PresentationFormat>On-screen Show (4:3)</PresentationFormat>
  <Paragraphs>108</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Computer Network Laboratory (using Cisco Packet Tracer) Experiment-2</vt:lpstr>
      <vt:lpstr>How to level the IP address</vt:lpstr>
      <vt:lpstr>Steps </vt:lpstr>
      <vt:lpstr>Slide 4</vt:lpstr>
      <vt:lpstr>To check the ip address of PC0</vt:lpstr>
      <vt:lpstr>To check the MAC address</vt:lpstr>
      <vt:lpstr>To check the ip address of PC1</vt:lpstr>
      <vt:lpstr>To check the MAC address of PC1</vt:lpstr>
      <vt:lpstr>How to connect with HUB?</vt:lpstr>
      <vt:lpstr>Connection of Hub to form LAN</vt:lpstr>
      <vt:lpstr>Inside the HUB</vt:lpstr>
      <vt:lpstr>Slide 12</vt:lpstr>
      <vt:lpstr>Connection of switch to form LAN</vt:lpstr>
      <vt:lpstr>Slide 14</vt:lpstr>
      <vt:lpstr>Connection of switch</vt:lpstr>
      <vt:lpstr>Slide 16</vt:lpstr>
      <vt:lpstr>Creation of LAN using switch</vt:lpstr>
      <vt:lpstr>Physical view of switch </vt:lpstr>
      <vt:lpstr>Slide 19</vt:lpstr>
      <vt:lpstr>MAC Address Tables </vt:lpstr>
      <vt:lpstr>Slide 21</vt:lpstr>
      <vt:lpstr>Creation of Multiple LAN</vt:lpstr>
      <vt:lpstr>Steps</vt:lpstr>
      <vt:lpstr>Set the default gateway for each end device</vt:lpstr>
      <vt:lpstr>Slide 25</vt:lpstr>
      <vt:lpstr>Slide 26</vt:lpstr>
      <vt:lpstr>Computer Network Laboratory (using Cisco Packet Tracer) Experiment-5</vt:lpstr>
      <vt:lpstr>Creation of WAN</vt:lpstr>
      <vt:lpstr>Creation of Network</vt:lpstr>
      <vt:lpstr>Place the devices</vt:lpstr>
      <vt:lpstr>Slide 31</vt:lpstr>
      <vt:lpstr>Slide 32</vt:lpstr>
      <vt:lpstr>Slide 33</vt:lpstr>
      <vt:lpstr>steps</vt:lpstr>
      <vt:lpstr>steps</vt:lpstr>
      <vt:lpstr>Go the router</vt:lpstr>
      <vt:lpstr>Slide 37</vt:lpstr>
      <vt:lpstr>Slide 38</vt:lpstr>
      <vt:lpstr>Repeat the same procedure for the second router  </vt:lpstr>
      <vt:lpstr>Repeat the same procedure for the second router  </vt:lpstr>
      <vt:lpstr>Slide 41</vt:lpstr>
      <vt:lpstr>Slide 42</vt:lpstr>
      <vt:lpstr>Packet transmission</vt:lpstr>
      <vt:lpstr>DHCP and DNS</vt:lpstr>
      <vt:lpstr>DHCP and DNS</vt:lpstr>
      <vt:lpstr>DHCP and DNS</vt:lpstr>
      <vt:lpstr>Slide 47</vt:lpstr>
      <vt:lpstr>Slide 48</vt:lpstr>
      <vt:lpstr>steps</vt:lpstr>
      <vt:lpstr>steps</vt:lpstr>
      <vt:lpstr>steps</vt:lpstr>
      <vt:lpstr>Configuration of DHCP protocol in a Network</vt:lpstr>
      <vt:lpstr>Slide 53</vt:lpstr>
      <vt:lpstr>Slide 54</vt:lpstr>
      <vt:lpstr>Slide 55</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Packet Tracer Experiment-2</dc:title>
  <dc:creator>UEM</dc:creator>
  <cp:lastModifiedBy>UEM</cp:lastModifiedBy>
  <cp:revision>46</cp:revision>
  <dcterms:created xsi:type="dcterms:W3CDTF">2021-03-16T07:12:32Z</dcterms:created>
  <dcterms:modified xsi:type="dcterms:W3CDTF">2021-03-25T07:03:59Z</dcterms:modified>
</cp:coreProperties>
</file>