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56" r:id="rId2"/>
    <p:sldId id="290" r:id="rId3"/>
    <p:sldId id="291" r:id="rId4"/>
    <p:sldId id="292" r:id="rId5"/>
    <p:sldId id="293" r:id="rId6"/>
    <p:sldId id="294" r:id="rId7"/>
    <p:sldId id="295" r:id="rId8"/>
    <p:sldId id="296" r:id="rId9"/>
    <p:sldId id="259" r:id="rId10"/>
    <p:sldId id="260" r:id="rId11"/>
    <p:sldId id="258" r:id="rId12"/>
    <p:sldId id="261" r:id="rId13"/>
    <p:sldId id="288" r:id="rId14"/>
    <p:sldId id="262" r:id="rId15"/>
    <p:sldId id="284" r:id="rId16"/>
    <p:sldId id="263" r:id="rId17"/>
    <p:sldId id="264" r:id="rId18"/>
    <p:sldId id="265" r:id="rId19"/>
    <p:sldId id="289" r:id="rId20"/>
    <p:sldId id="266" r:id="rId21"/>
    <p:sldId id="267" r:id="rId22"/>
    <p:sldId id="268" r:id="rId23"/>
    <p:sldId id="297" r:id="rId24"/>
    <p:sldId id="269" r:id="rId25"/>
    <p:sldId id="270" r:id="rId26"/>
    <p:sldId id="298" r:id="rId27"/>
    <p:sldId id="276" r:id="rId28"/>
    <p:sldId id="272" r:id="rId29"/>
    <p:sldId id="273" r:id="rId30"/>
    <p:sldId id="274" r:id="rId31"/>
    <p:sldId id="275" r:id="rId32"/>
    <p:sldId id="277" r:id="rId33"/>
    <p:sldId id="278" r:id="rId34"/>
    <p:sldId id="279" r:id="rId35"/>
    <p:sldId id="282" r:id="rId36"/>
    <p:sldId id="281" r:id="rId37"/>
    <p:sldId id="283" r:id="rId38"/>
    <p:sldId id="285" r:id="rId39"/>
    <p:sldId id="286" r:id="rId40"/>
    <p:sldId id="280" r:id="rId41"/>
    <p:sldId id="28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8A6FD-DC93-43F7-87F6-655D656B9E1A}" type="datetimeFigureOut">
              <a:rPr lang="en-US" smtClean="0"/>
              <a:pPr/>
              <a:t>2/2/2021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6D1EF8-74FF-40E0-AEAD-ABC7B4F5CA8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E6D1EF8-74FF-40E0-AEAD-ABC7B4F5CA8D}"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A08B03-E0D2-404C-A624-830A88DE31F9}" type="datetimeFigureOut">
              <a:rPr lang="en-US" smtClean="0"/>
              <a:pPr/>
              <a:t>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A08B03-E0D2-404C-A624-830A88DE31F9}" type="datetimeFigureOut">
              <a:rPr lang="en-US" smtClean="0"/>
              <a:pPr/>
              <a:t>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A08B03-E0D2-404C-A624-830A88DE31F9}" type="datetimeFigureOut">
              <a:rPr lang="en-US" smtClean="0"/>
              <a:pPr/>
              <a:t>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A08B03-E0D2-404C-A624-830A88DE31F9}" type="datetimeFigureOut">
              <a:rPr lang="en-US" smtClean="0"/>
              <a:pPr/>
              <a:t>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08B03-E0D2-404C-A624-830A88DE31F9}" type="datetimeFigureOut">
              <a:rPr lang="en-US" smtClean="0"/>
              <a:pPr/>
              <a:t>2/2/2021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A08B03-E0D2-404C-A624-830A88DE31F9}" type="datetimeFigureOut">
              <a:rPr lang="en-US" smtClean="0"/>
              <a:pPr/>
              <a:t>2/2/2021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A08B03-E0D2-404C-A624-830A88DE31F9}" type="datetimeFigureOut">
              <a:rPr lang="en-US" smtClean="0"/>
              <a:pPr/>
              <a:t>2/2/2021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A08B03-E0D2-404C-A624-830A88DE31F9}" type="datetimeFigureOut">
              <a:rPr lang="en-US" smtClean="0"/>
              <a:pPr/>
              <a:t>2/2/2021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08B03-E0D2-404C-A624-830A88DE31F9}" type="datetimeFigureOut">
              <a:rPr lang="en-US" smtClean="0"/>
              <a:pPr/>
              <a:t>2/2/2021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08B03-E0D2-404C-A624-830A88DE31F9}" type="datetimeFigureOut">
              <a:rPr lang="en-US" smtClean="0"/>
              <a:pPr/>
              <a:t>2/2/2021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08B03-E0D2-404C-A624-830A88DE31F9}" type="datetimeFigureOut">
              <a:rPr lang="en-US" smtClean="0"/>
              <a:pPr/>
              <a:t>2/2/2021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D6584B-F905-4D06-83F1-AB257ED5E63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08B03-E0D2-404C-A624-830A88DE31F9}" type="datetimeFigureOut">
              <a:rPr lang="en-US" smtClean="0"/>
              <a:pPr/>
              <a:t>2/2/2021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D6584B-F905-4D06-83F1-AB257ED5E63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telecomabc.com/l/lan.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
            </a:r>
            <a:br>
              <a:rPr lang="en-IN" dirty="0" smtClean="0"/>
            </a:br>
            <a:r>
              <a:rPr lang="en-IN" b="1" dirty="0" smtClean="0"/>
              <a:t> Course Title: </a:t>
            </a:r>
            <a:r>
              <a:rPr lang="en-IN" dirty="0" smtClean="0"/>
              <a:t>Computer Networks</a:t>
            </a:r>
            <a:br>
              <a:rPr lang="en-IN" dirty="0" smtClean="0"/>
            </a:br>
            <a:r>
              <a:rPr lang="en-IN" b="1" dirty="0" smtClean="0"/>
              <a:t>Course Code: </a:t>
            </a:r>
            <a:r>
              <a:rPr lang="en-IN" dirty="0" smtClean="0"/>
              <a:t>PCC-CS404</a:t>
            </a:r>
            <a:br>
              <a:rPr lang="en-IN" dirty="0" smtClean="0"/>
            </a:br>
            <a:r>
              <a:rPr lang="en-IN" b="1" dirty="0" smtClean="0"/>
              <a:t>Credit: </a:t>
            </a:r>
            <a:r>
              <a:rPr lang="en-IN" dirty="0" smtClean="0"/>
              <a:t>3</a:t>
            </a:r>
            <a:br>
              <a:rPr lang="en-IN" dirty="0" smtClean="0"/>
            </a:br>
            <a:endParaRPr lang="en-IN" dirty="0"/>
          </a:p>
        </p:txBody>
      </p:sp>
      <p:sp>
        <p:nvSpPr>
          <p:cNvPr id="3" name="Subtitle 2"/>
          <p:cNvSpPr>
            <a:spLocks noGrp="1"/>
          </p:cNvSpPr>
          <p:nvPr>
            <p:ph type="subTitle" idx="1"/>
          </p:nvPr>
        </p:nvSpPr>
        <p:spPr/>
        <p:txBody>
          <a:bodyPr>
            <a:normAutofit fontScale="85000" lnSpcReduction="20000"/>
          </a:bodyPr>
          <a:lstStyle/>
          <a:p>
            <a:endParaRPr lang="en-IN" dirty="0" smtClean="0">
              <a:solidFill>
                <a:schemeClr val="tx1"/>
              </a:solidFill>
            </a:endParaRPr>
          </a:p>
          <a:p>
            <a:endParaRPr lang="en-IN" dirty="0" smtClean="0">
              <a:solidFill>
                <a:schemeClr val="tx1"/>
              </a:solidFill>
            </a:endParaRPr>
          </a:p>
          <a:p>
            <a:r>
              <a:rPr lang="en-IN" dirty="0" smtClean="0">
                <a:solidFill>
                  <a:schemeClr val="tx1"/>
                </a:solidFill>
              </a:rPr>
              <a:t>Presented By</a:t>
            </a:r>
          </a:p>
          <a:p>
            <a:r>
              <a:rPr lang="en-IN" dirty="0" err="1" smtClean="0">
                <a:solidFill>
                  <a:schemeClr val="tx1"/>
                </a:solidFill>
              </a:rPr>
              <a:t>Subhalaxmi</a:t>
            </a:r>
            <a:r>
              <a:rPr lang="en-IN" dirty="0" smtClean="0">
                <a:solidFill>
                  <a:schemeClr val="tx1"/>
                </a:solidFill>
              </a:rPr>
              <a:t>  </a:t>
            </a:r>
            <a:r>
              <a:rPr lang="en-IN" dirty="0" err="1" smtClean="0">
                <a:solidFill>
                  <a:schemeClr val="tx1"/>
                </a:solidFill>
              </a:rPr>
              <a:t>Chakraborty</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697559"/>
          </a:xfrm>
        </p:spPr>
        <p:txBody>
          <a:bodyPr>
            <a:noAutofit/>
          </a:bodyPr>
          <a:lstStyle/>
          <a:p>
            <a:pPr algn="just"/>
            <a:r>
              <a:rPr lang="en-IN" sz="2400" dirty="0" smtClean="0">
                <a:solidFill>
                  <a:srgbClr val="FF0000"/>
                </a:solidFill>
              </a:rPr>
              <a:t>Timeliness</a:t>
            </a:r>
            <a:r>
              <a:rPr lang="en-IN" sz="2400" dirty="0" smtClean="0"/>
              <a:t>-The system must deliver data in a timely manner. Data delivered late are useless. In the case of video and audio, timely delivery means delivering data as they are produced, in the same order that they are produced.</a:t>
            </a:r>
          </a:p>
          <a:p>
            <a:pPr algn="just">
              <a:buNone/>
            </a:pPr>
            <a:endParaRPr lang="en-IN" sz="2400" dirty="0" smtClean="0"/>
          </a:p>
          <a:p>
            <a:pPr algn="just"/>
            <a:r>
              <a:rPr lang="en-IN" sz="2400" dirty="0" smtClean="0">
                <a:solidFill>
                  <a:srgbClr val="FF0000"/>
                </a:solidFill>
              </a:rPr>
              <a:t>Jitter</a:t>
            </a:r>
            <a:r>
              <a:rPr lang="en-IN" sz="2400" dirty="0" smtClean="0"/>
              <a:t>- Jitter refers to the variation in the packet arrival time. It is the uneven delay in the delivery of audio or video packets. For example, let us assume that video packets are sent every 30 </a:t>
            </a:r>
            <a:r>
              <a:rPr lang="en-IN" sz="2400" dirty="0" err="1" smtClean="0"/>
              <a:t>ms.</a:t>
            </a:r>
            <a:r>
              <a:rPr lang="en-IN" sz="2400" dirty="0" smtClean="0"/>
              <a:t> If some of the packets arrive with 30ms delay and others with 40ms delay, an uneven quality in the video is the result</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ata communication and networking animation"/>
          <p:cNvPicPr>
            <a:picLocks noChangeAspect="1" noChangeArrowheads="1"/>
          </p:cNvPicPr>
          <p:nvPr/>
        </p:nvPicPr>
        <p:blipFill>
          <a:blip r:embed="rId2"/>
          <a:srcRect/>
          <a:stretch>
            <a:fillRect/>
          </a:stretch>
        </p:blipFill>
        <p:spPr bwMode="auto">
          <a:xfrm>
            <a:off x="642910" y="714356"/>
            <a:ext cx="7858180" cy="589979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lnSpcReduction="10000"/>
          </a:bodyPr>
          <a:lstStyle/>
          <a:p>
            <a:pPr algn="just"/>
            <a:r>
              <a:rPr lang="en-IN" sz="2000" dirty="0" smtClean="0"/>
              <a:t>Message- The message is </a:t>
            </a:r>
            <a:r>
              <a:rPr lang="en-IN" sz="2000" dirty="0" smtClean="0">
                <a:solidFill>
                  <a:srgbClr val="FF0000"/>
                </a:solidFill>
              </a:rPr>
              <a:t>the information (data) to be communicated.</a:t>
            </a:r>
            <a:r>
              <a:rPr lang="en-IN" sz="2000" dirty="0" smtClean="0"/>
              <a:t> Popular forms of information include text, numbers, pictures, audio, and video. </a:t>
            </a:r>
          </a:p>
          <a:p>
            <a:pPr algn="just"/>
            <a:r>
              <a:rPr lang="en-IN" sz="2000" dirty="0" smtClean="0"/>
              <a:t>Sender- The sender is the </a:t>
            </a:r>
            <a:r>
              <a:rPr lang="en-IN" sz="2000" dirty="0" smtClean="0">
                <a:solidFill>
                  <a:srgbClr val="FF0000"/>
                </a:solidFill>
              </a:rPr>
              <a:t>device that sends </a:t>
            </a:r>
            <a:r>
              <a:rPr lang="en-IN" sz="2000" dirty="0" smtClean="0"/>
              <a:t>the data message. It can be a computer, workstation, telephone handset, video camera, and so on. </a:t>
            </a:r>
            <a:endParaRPr lang="en-IN" sz="2000" dirty="0" smtClean="0"/>
          </a:p>
          <a:p>
            <a:pPr algn="just"/>
            <a:endParaRPr lang="en-IN" sz="2000" dirty="0" smtClean="0"/>
          </a:p>
          <a:p>
            <a:pPr algn="just"/>
            <a:r>
              <a:rPr lang="en-IN" sz="2000" dirty="0" smtClean="0"/>
              <a:t> Receiver- The receiver is the </a:t>
            </a:r>
            <a:r>
              <a:rPr lang="en-IN" sz="2000" dirty="0" smtClean="0">
                <a:solidFill>
                  <a:srgbClr val="FF0000"/>
                </a:solidFill>
              </a:rPr>
              <a:t>device that receives </a:t>
            </a:r>
            <a:r>
              <a:rPr lang="en-IN" sz="2000" dirty="0" smtClean="0"/>
              <a:t>the message. It can be a computer, workstation, telephone handset, television, and so on. </a:t>
            </a:r>
            <a:endParaRPr lang="en-IN" sz="2000" dirty="0" smtClean="0"/>
          </a:p>
          <a:p>
            <a:pPr algn="just"/>
            <a:endParaRPr lang="en-IN" sz="2000" dirty="0"/>
          </a:p>
          <a:p>
            <a:pPr algn="just"/>
            <a:r>
              <a:rPr lang="en-IN" sz="2000" dirty="0" smtClean="0"/>
              <a:t> Transmission medium- The transmission medium is </a:t>
            </a:r>
            <a:r>
              <a:rPr lang="en-IN" sz="2000" dirty="0" smtClean="0">
                <a:solidFill>
                  <a:srgbClr val="FF0000"/>
                </a:solidFill>
              </a:rPr>
              <a:t>the physical path by which a message travels from sender to receiver</a:t>
            </a:r>
            <a:r>
              <a:rPr lang="en-IN" sz="2000" dirty="0" smtClean="0"/>
              <a:t>. Some examples of transmission media include </a:t>
            </a:r>
            <a:r>
              <a:rPr lang="en-IN" sz="2000" dirty="0" smtClean="0">
                <a:solidFill>
                  <a:srgbClr val="FF0000"/>
                </a:solidFill>
              </a:rPr>
              <a:t>twisted-pair wire, coaxial cable, </a:t>
            </a:r>
            <a:r>
              <a:rPr lang="en-IN" sz="2000" dirty="0" err="1" smtClean="0">
                <a:solidFill>
                  <a:srgbClr val="FF0000"/>
                </a:solidFill>
              </a:rPr>
              <a:t>fiber</a:t>
            </a:r>
            <a:r>
              <a:rPr lang="en-IN" sz="2000" dirty="0" smtClean="0">
                <a:solidFill>
                  <a:srgbClr val="FF0000"/>
                </a:solidFill>
              </a:rPr>
              <a:t>-optic cable, and radio waves.</a:t>
            </a:r>
          </a:p>
          <a:p>
            <a:pPr algn="just"/>
            <a:endParaRPr lang="en-IN" sz="2000" dirty="0" smtClean="0"/>
          </a:p>
          <a:p>
            <a:pPr algn="just"/>
            <a:r>
              <a:rPr lang="en-IN" sz="2000" dirty="0" smtClean="0"/>
              <a:t>Protocol- </a:t>
            </a:r>
            <a:r>
              <a:rPr lang="en-IN" sz="2000" dirty="0" smtClean="0">
                <a:solidFill>
                  <a:srgbClr val="FF0000"/>
                </a:solidFill>
              </a:rPr>
              <a:t>A protocol is a set of rules that govern </a:t>
            </a:r>
            <a:r>
              <a:rPr lang="en-IN" sz="2000" dirty="0" smtClean="0"/>
              <a:t>data communications. It represents an agreement between the communicating devices. Without a protocol, two devices may be connected but not communicating, just as a person speaking French cannot be understood by a person who speaks only Japanese.</a:t>
            </a:r>
            <a:endParaRPr lang="en-IN"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Image result for twisted pair cab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8374" name="Picture 6" descr="Image result for twisted pair cable"/>
          <p:cNvPicPr>
            <a:picLocks noChangeAspect="1" noChangeArrowheads="1"/>
          </p:cNvPicPr>
          <p:nvPr/>
        </p:nvPicPr>
        <p:blipFill>
          <a:blip r:embed="rId2"/>
          <a:srcRect/>
          <a:stretch>
            <a:fillRect/>
          </a:stretch>
        </p:blipFill>
        <p:spPr bwMode="auto">
          <a:xfrm>
            <a:off x="2357422" y="1"/>
            <a:ext cx="4429156" cy="2071678"/>
          </a:xfrm>
          <a:prstGeom prst="rect">
            <a:avLst/>
          </a:prstGeom>
          <a:noFill/>
        </p:spPr>
      </p:pic>
      <p:sp>
        <p:nvSpPr>
          <p:cNvPr id="58376" name="AutoShape 8" descr="Image result for coaxial  cab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8378" name="Picture 10" descr="Image result for coaxial  cable"/>
          <p:cNvPicPr>
            <a:picLocks noChangeAspect="1" noChangeArrowheads="1"/>
          </p:cNvPicPr>
          <p:nvPr/>
        </p:nvPicPr>
        <p:blipFill>
          <a:blip r:embed="rId3"/>
          <a:srcRect/>
          <a:stretch>
            <a:fillRect/>
          </a:stretch>
        </p:blipFill>
        <p:spPr bwMode="auto">
          <a:xfrm>
            <a:off x="642910" y="1643050"/>
            <a:ext cx="4762500" cy="2686051"/>
          </a:xfrm>
          <a:prstGeom prst="rect">
            <a:avLst/>
          </a:prstGeom>
          <a:noFill/>
        </p:spPr>
      </p:pic>
      <p:pic>
        <p:nvPicPr>
          <p:cNvPr id="58380" name="Picture 12" descr="Image result for optical fiber"/>
          <p:cNvPicPr>
            <a:picLocks noChangeAspect="1" noChangeArrowheads="1"/>
          </p:cNvPicPr>
          <p:nvPr/>
        </p:nvPicPr>
        <p:blipFill>
          <a:blip r:embed="rId4"/>
          <a:srcRect/>
          <a:stretch>
            <a:fillRect/>
          </a:stretch>
        </p:blipFill>
        <p:spPr bwMode="auto">
          <a:xfrm>
            <a:off x="2428860" y="4429132"/>
            <a:ext cx="5857916" cy="208776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Representation</a:t>
            </a:r>
            <a:endParaRPr lang="en-IN" dirty="0"/>
          </a:p>
        </p:txBody>
      </p:sp>
      <p:sp>
        <p:nvSpPr>
          <p:cNvPr id="3" name="Content Placeholder 2"/>
          <p:cNvSpPr>
            <a:spLocks noGrp="1"/>
          </p:cNvSpPr>
          <p:nvPr>
            <p:ph idx="1"/>
          </p:nvPr>
        </p:nvSpPr>
        <p:spPr/>
        <p:txBody>
          <a:bodyPr/>
          <a:lstStyle/>
          <a:p>
            <a:pPr algn="just"/>
            <a:r>
              <a:rPr lang="en-IN" dirty="0" smtClean="0"/>
              <a:t>Text-  Today, the prevalent coding system is called </a:t>
            </a:r>
            <a:r>
              <a:rPr lang="en-IN" dirty="0" smtClean="0">
                <a:solidFill>
                  <a:srgbClr val="FF0000"/>
                </a:solidFill>
              </a:rPr>
              <a:t>Unicode</a:t>
            </a:r>
            <a:r>
              <a:rPr lang="en-IN" dirty="0" smtClean="0"/>
              <a:t>, which uses 32 bits to represent a symbol or character used in any language in the world.</a:t>
            </a:r>
          </a:p>
          <a:p>
            <a:r>
              <a:rPr lang="en-IN" dirty="0" smtClean="0"/>
              <a:t>Image-</a:t>
            </a:r>
          </a:p>
          <a:p>
            <a:r>
              <a:rPr lang="en-IN" dirty="0" smtClean="0"/>
              <a:t>Audio-</a:t>
            </a:r>
          </a:p>
          <a:p>
            <a:r>
              <a:rPr lang="en-IN" dirty="0" smtClean="0"/>
              <a:t>Video</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QA...</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solidFill>
                  <a:schemeClr val="accent2">
                    <a:lumMod val="75000"/>
                  </a:schemeClr>
                </a:solidFill>
              </a:rPr>
              <a:t>What is the maximum number of characters or symbols that can be represented by Unicode</a:t>
            </a:r>
            <a:r>
              <a:rPr lang="en-IN" dirty="0" smtClean="0"/>
              <a:t>?</a:t>
            </a:r>
          </a:p>
          <a:p>
            <a:r>
              <a:rPr lang="en-IN" dirty="0" smtClean="0"/>
              <a:t> A </a:t>
            </a:r>
            <a:r>
              <a:rPr lang="en-IN" dirty="0" err="1" smtClean="0"/>
              <a:t>color</a:t>
            </a:r>
            <a:r>
              <a:rPr lang="en-IN" dirty="0" smtClean="0"/>
              <a:t> image uses 16 bits to represent a pixel. What is the maximum number of</a:t>
            </a:r>
          </a:p>
          <a:p>
            <a:pPr>
              <a:buNone/>
            </a:pPr>
            <a:r>
              <a:rPr lang="en-IN" dirty="0" smtClean="0"/>
              <a:t>    different </a:t>
            </a:r>
            <a:r>
              <a:rPr lang="en-IN" dirty="0" err="1" smtClean="0"/>
              <a:t>colors</a:t>
            </a:r>
            <a:r>
              <a:rPr lang="en-IN" dirty="0" smtClean="0"/>
              <a:t> that can be represented?</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a:t>
            </a:r>
            <a:endParaRPr lang="en-IN" dirty="0"/>
          </a:p>
        </p:txBody>
      </p:sp>
      <p:sp>
        <p:nvSpPr>
          <p:cNvPr id="3" name="Content Placeholder 2"/>
          <p:cNvSpPr>
            <a:spLocks noGrp="1"/>
          </p:cNvSpPr>
          <p:nvPr>
            <p:ph idx="1"/>
          </p:nvPr>
        </p:nvSpPr>
        <p:spPr/>
        <p:txBody>
          <a:bodyPr>
            <a:normAutofit lnSpcReduction="10000"/>
          </a:bodyPr>
          <a:lstStyle/>
          <a:p>
            <a:r>
              <a:rPr lang="en-IN" dirty="0" smtClean="0">
                <a:solidFill>
                  <a:srgbClr val="FF0000"/>
                </a:solidFill>
              </a:rPr>
              <a:t>Simplex</a:t>
            </a:r>
            <a:r>
              <a:rPr lang="en-IN" dirty="0" smtClean="0"/>
              <a:t>- the communication is unidirectional</a:t>
            </a:r>
          </a:p>
          <a:p>
            <a:pPr>
              <a:buNone/>
            </a:pPr>
            <a:endParaRPr lang="en-IN" dirty="0" smtClean="0"/>
          </a:p>
          <a:p>
            <a:r>
              <a:rPr lang="en-IN" dirty="0" smtClean="0">
                <a:solidFill>
                  <a:srgbClr val="FF0000"/>
                </a:solidFill>
              </a:rPr>
              <a:t>Half-duplex</a:t>
            </a:r>
            <a:r>
              <a:rPr lang="en-IN" dirty="0" smtClean="0"/>
              <a:t>-In half-duplex mode, each station can both transmit and receive, but not at the same time. Example-Walkie-talkies</a:t>
            </a:r>
          </a:p>
          <a:p>
            <a:endParaRPr lang="en-IN" dirty="0" smtClean="0"/>
          </a:p>
          <a:p>
            <a:r>
              <a:rPr lang="en-IN" dirty="0" smtClean="0">
                <a:solidFill>
                  <a:srgbClr val="FF0000"/>
                </a:solidFill>
              </a:rPr>
              <a:t>Full-duplex</a:t>
            </a:r>
            <a:r>
              <a:rPr lang="en-IN" dirty="0" smtClean="0"/>
              <a:t>- In full-duplex both stations can transmit and receive simultaneously</a:t>
            </a:r>
            <a:r>
              <a:rPr lang="en-IN" dirty="0" smtClean="0"/>
              <a:t>. Example- </a:t>
            </a:r>
            <a:r>
              <a:rPr lang="en-IN" dirty="0" smtClean="0"/>
              <a:t>telephonic communication</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Diagram of </a:t>
            </a:r>
            <a:r>
              <a:rPr lang="en-IN" dirty="0" smtClean="0">
                <a:solidFill>
                  <a:srgbClr val="FF0000"/>
                </a:solidFill>
              </a:rPr>
              <a:t>three types </a:t>
            </a:r>
            <a:r>
              <a:rPr lang="en-IN" dirty="0" smtClean="0"/>
              <a:t>of data flow</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714348" y="1285860"/>
            <a:ext cx="7653377" cy="52276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NETWORKS</a:t>
            </a:r>
            <a:endParaRPr lang="en-IN" dirty="0"/>
          </a:p>
        </p:txBody>
      </p:sp>
      <p:sp>
        <p:nvSpPr>
          <p:cNvPr id="3" name="Content Placeholder 2"/>
          <p:cNvSpPr>
            <a:spLocks noGrp="1"/>
          </p:cNvSpPr>
          <p:nvPr>
            <p:ph idx="1"/>
          </p:nvPr>
        </p:nvSpPr>
        <p:spPr/>
        <p:txBody>
          <a:bodyPr/>
          <a:lstStyle/>
          <a:p>
            <a:r>
              <a:rPr lang="en-IN" dirty="0" smtClean="0"/>
              <a:t>A network is a set of devices (often referred to as </a:t>
            </a:r>
            <a:r>
              <a:rPr lang="en-IN" i="1" dirty="0" smtClean="0">
                <a:solidFill>
                  <a:srgbClr val="FF0000"/>
                </a:solidFill>
              </a:rPr>
              <a:t>nodes</a:t>
            </a:r>
            <a:r>
              <a:rPr lang="en-IN" i="1" dirty="0" smtClean="0"/>
              <a:t>) connected by communication</a:t>
            </a:r>
          </a:p>
          <a:p>
            <a:pPr>
              <a:buNone/>
            </a:pPr>
            <a:r>
              <a:rPr lang="en-IN" dirty="0" smtClean="0"/>
              <a:t>   links.</a:t>
            </a:r>
          </a:p>
          <a:p>
            <a:r>
              <a:rPr lang="en-IN" dirty="0" smtClean="0"/>
              <a:t>A node can be a computer, printer, or any other device capable of sending and/or</a:t>
            </a:r>
          </a:p>
          <a:p>
            <a:pPr>
              <a:buNone/>
            </a:pPr>
            <a:r>
              <a:rPr lang="en-IN" dirty="0" smtClean="0"/>
              <a:t>   receiving data generated by other nodes on the network</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a:t>
            </a:r>
            <a:endParaRPr lang="en-IN" dirty="0"/>
          </a:p>
        </p:txBody>
      </p:sp>
      <p:sp>
        <p:nvSpPr>
          <p:cNvPr id="3" name="Content Placeholder 2"/>
          <p:cNvSpPr>
            <a:spLocks noGrp="1"/>
          </p:cNvSpPr>
          <p:nvPr>
            <p:ph idx="1"/>
          </p:nvPr>
        </p:nvSpPr>
        <p:spPr/>
        <p:txBody>
          <a:bodyPr/>
          <a:lstStyle/>
          <a:p>
            <a:endParaRPr lang="en-IN"/>
          </a:p>
        </p:txBody>
      </p:sp>
      <p:pic>
        <p:nvPicPr>
          <p:cNvPr id="4" name="Picture 12"/>
          <p:cNvPicPr>
            <a:picLocks noChangeAspect="1" noChangeArrowheads="1"/>
          </p:cNvPicPr>
          <p:nvPr/>
        </p:nvPicPr>
        <p:blipFill>
          <a:blip r:embed="rId2"/>
          <a:srcRect/>
          <a:stretch>
            <a:fillRect/>
          </a:stretch>
        </p:blipFill>
        <p:spPr bwMode="auto">
          <a:xfrm>
            <a:off x="428596" y="1571612"/>
            <a:ext cx="8358246"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57356" y="1214422"/>
            <a:ext cx="5471160" cy="1692275"/>
          </a:xfrm>
          <a:prstGeom prst="rect">
            <a:avLst/>
          </a:prstGeom>
        </p:spPr>
        <p:txBody>
          <a:bodyPr vert="horz" wrap="square" lIns="0" tIns="288290" rIns="0" bIns="0" rtlCol="0">
            <a:spAutoFit/>
          </a:bodyPr>
          <a:lstStyle/>
          <a:p>
            <a:pPr marL="12700">
              <a:lnSpc>
                <a:spcPct val="100000"/>
              </a:lnSpc>
              <a:spcBef>
                <a:spcPts val="2270"/>
              </a:spcBef>
            </a:pPr>
            <a:r>
              <a:rPr sz="6000" b="0" spc="-55" dirty="0">
                <a:solidFill>
                  <a:srgbClr val="C00000"/>
                </a:solidFill>
                <a:latin typeface="Calibri Light"/>
                <a:cs typeface="Calibri Light"/>
              </a:rPr>
              <a:t>Introduction</a:t>
            </a:r>
            <a:endParaRPr sz="6000">
              <a:latin typeface="Calibri Light"/>
              <a:cs typeface="Calibri Light"/>
            </a:endParaRPr>
          </a:p>
          <a:p>
            <a:pPr marL="12700">
              <a:lnSpc>
                <a:spcPct val="100000"/>
              </a:lnSpc>
              <a:spcBef>
                <a:spcPts val="869"/>
              </a:spcBef>
            </a:pPr>
            <a:r>
              <a:rPr sz="2400" i="1" spc="-5" dirty="0">
                <a:solidFill>
                  <a:srgbClr val="001F5F"/>
                </a:solidFill>
                <a:latin typeface="Calibri"/>
                <a:cs typeface="Calibri"/>
              </a:rPr>
              <a:t>Network </a:t>
            </a:r>
            <a:r>
              <a:rPr sz="2400" i="1" dirty="0">
                <a:solidFill>
                  <a:srgbClr val="001F5F"/>
                </a:solidFill>
                <a:latin typeface="Calibri"/>
                <a:cs typeface="Calibri"/>
              </a:rPr>
              <a:t>– </a:t>
            </a:r>
            <a:r>
              <a:rPr sz="2400" i="1" spc="-5" dirty="0">
                <a:solidFill>
                  <a:srgbClr val="001F5F"/>
                </a:solidFill>
                <a:latin typeface="Calibri"/>
                <a:cs typeface="Calibri"/>
              </a:rPr>
              <a:t>Computer Network </a:t>
            </a:r>
            <a:r>
              <a:rPr sz="2400" i="1" dirty="0">
                <a:solidFill>
                  <a:srgbClr val="001F5F"/>
                </a:solidFill>
                <a:latin typeface="Calibri"/>
                <a:cs typeface="Calibri"/>
              </a:rPr>
              <a:t>–</a:t>
            </a:r>
            <a:r>
              <a:rPr sz="2400" i="1" spc="-15" dirty="0">
                <a:solidFill>
                  <a:srgbClr val="001F5F"/>
                </a:solidFill>
                <a:latin typeface="Calibri"/>
                <a:cs typeface="Calibri"/>
              </a:rPr>
              <a:t> </a:t>
            </a:r>
            <a:r>
              <a:rPr sz="2400" i="1" spc="-10" dirty="0">
                <a:solidFill>
                  <a:srgbClr val="001F5F"/>
                </a:solidFill>
                <a:latin typeface="Calibri"/>
                <a:cs typeface="Calibri"/>
              </a:rPr>
              <a:t>Advantages</a:t>
            </a:r>
            <a:endParaRPr sz="24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Processing</a:t>
            </a:r>
            <a:endParaRPr lang="en-IN" dirty="0"/>
          </a:p>
        </p:txBody>
      </p:sp>
      <p:sp>
        <p:nvSpPr>
          <p:cNvPr id="3" name="Content Placeholder 2"/>
          <p:cNvSpPr>
            <a:spLocks noGrp="1"/>
          </p:cNvSpPr>
          <p:nvPr>
            <p:ph idx="1"/>
          </p:nvPr>
        </p:nvSpPr>
        <p:spPr/>
        <p:txBody>
          <a:bodyPr/>
          <a:lstStyle/>
          <a:p>
            <a:r>
              <a:rPr lang="en-IN" dirty="0" smtClean="0"/>
              <a:t>Distributed processing- in which a task is divided among multiple computers. Instead of one single large machine being responsible for all aspects of a process, separate computers (usually a personal computer or workstation) handle a subset.</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Criteria</a:t>
            </a:r>
            <a:endParaRPr lang="en-IN" dirty="0"/>
          </a:p>
        </p:txBody>
      </p:sp>
      <p:sp>
        <p:nvSpPr>
          <p:cNvPr id="3" name="Content Placeholder 2"/>
          <p:cNvSpPr>
            <a:spLocks noGrp="1"/>
          </p:cNvSpPr>
          <p:nvPr>
            <p:ph idx="1"/>
          </p:nvPr>
        </p:nvSpPr>
        <p:spPr/>
        <p:txBody>
          <a:bodyPr>
            <a:normAutofit lnSpcReduction="10000"/>
          </a:bodyPr>
          <a:lstStyle/>
          <a:p>
            <a:pPr>
              <a:buNone/>
            </a:pPr>
            <a:r>
              <a:rPr lang="en-IN" i="1" dirty="0" smtClean="0">
                <a:solidFill>
                  <a:srgbClr val="FF0000"/>
                </a:solidFill>
              </a:rPr>
              <a:t>1. Performance-</a:t>
            </a:r>
          </a:p>
          <a:p>
            <a:pPr>
              <a:buNone/>
            </a:pPr>
            <a:r>
              <a:rPr lang="en-IN" i="1" dirty="0" smtClean="0"/>
              <a:t>-</a:t>
            </a:r>
            <a:r>
              <a:rPr lang="en-IN" dirty="0" smtClean="0"/>
              <a:t>measured in many ways, including transit time and response time.   </a:t>
            </a:r>
          </a:p>
          <a:p>
            <a:pPr>
              <a:buNone/>
            </a:pPr>
            <a:endParaRPr lang="en-IN" dirty="0" smtClean="0"/>
          </a:p>
          <a:p>
            <a:pPr>
              <a:buNone/>
            </a:pPr>
            <a:r>
              <a:rPr lang="en-IN" dirty="0" smtClean="0">
                <a:solidFill>
                  <a:srgbClr val="FF0000"/>
                </a:solidFill>
              </a:rPr>
              <a:t>  Transit time </a:t>
            </a:r>
            <a:r>
              <a:rPr lang="en-IN" dirty="0" smtClean="0"/>
              <a:t>is the amount of time required for a message to travel from one device to   another.</a:t>
            </a:r>
          </a:p>
          <a:p>
            <a:pPr>
              <a:buNone/>
            </a:pPr>
            <a:r>
              <a:rPr lang="en-IN" dirty="0" smtClean="0">
                <a:solidFill>
                  <a:srgbClr val="FF0000"/>
                </a:solidFill>
              </a:rPr>
              <a:t>    Response time </a:t>
            </a:r>
            <a:r>
              <a:rPr lang="en-IN" dirty="0" smtClean="0"/>
              <a:t>is the elapsed time between an inquiry and a response.    </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Criteria</a:t>
            </a:r>
            <a:endParaRPr lang="en-IN" dirty="0"/>
          </a:p>
        </p:txBody>
      </p:sp>
      <p:sp>
        <p:nvSpPr>
          <p:cNvPr id="3" name="Content Placeholder 2"/>
          <p:cNvSpPr>
            <a:spLocks noGrp="1"/>
          </p:cNvSpPr>
          <p:nvPr>
            <p:ph idx="1"/>
          </p:nvPr>
        </p:nvSpPr>
        <p:spPr/>
        <p:txBody>
          <a:bodyPr/>
          <a:lstStyle/>
          <a:p>
            <a:pPr>
              <a:buNone/>
            </a:pPr>
            <a:r>
              <a:rPr lang="en-IN" i="1" dirty="0" smtClean="0">
                <a:solidFill>
                  <a:srgbClr val="FF0000"/>
                </a:solidFill>
              </a:rPr>
              <a:t>2. Reliability-</a:t>
            </a:r>
          </a:p>
          <a:p>
            <a:pPr>
              <a:buNone/>
            </a:pPr>
            <a:r>
              <a:rPr lang="en-IN" i="1" dirty="0" smtClean="0"/>
              <a:t>    </a:t>
            </a:r>
            <a:r>
              <a:rPr lang="en-IN" dirty="0" smtClean="0"/>
              <a:t>network reliability is measured by the frequency of  failure.</a:t>
            </a:r>
          </a:p>
          <a:p>
            <a:pPr>
              <a:buNone/>
            </a:pPr>
            <a:r>
              <a:rPr lang="en-IN" i="1" dirty="0" smtClean="0">
                <a:solidFill>
                  <a:srgbClr val="FF0000"/>
                </a:solidFill>
              </a:rPr>
              <a:t>3. Security- </a:t>
            </a:r>
            <a:r>
              <a:rPr lang="en-IN" i="1" dirty="0" smtClean="0"/>
              <a:t> </a:t>
            </a:r>
            <a:r>
              <a:rPr lang="en-IN" dirty="0" smtClean="0"/>
              <a:t>issues include protecting data from unauthorized access, </a:t>
            </a:r>
            <a:r>
              <a:rPr lang="en-IN" dirty="0" smtClean="0"/>
              <a:t>protecting data </a:t>
            </a:r>
            <a:r>
              <a:rPr lang="en-IN" dirty="0" smtClean="0"/>
              <a:t>from damage</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84" y="669163"/>
            <a:ext cx="5143536" cy="690574"/>
          </a:xfrm>
          <a:prstGeom prst="rect">
            <a:avLst/>
          </a:prstGeom>
        </p:spPr>
        <p:txBody>
          <a:bodyPr vert="horz" wrap="square" lIns="0" tIns="13335" rIns="0" bIns="0" rtlCol="0">
            <a:spAutoFit/>
          </a:bodyPr>
          <a:lstStyle/>
          <a:p>
            <a:pPr marL="12700">
              <a:lnSpc>
                <a:spcPct val="100000"/>
              </a:lnSpc>
              <a:spcBef>
                <a:spcPts val="105"/>
              </a:spcBef>
            </a:pPr>
            <a:r>
              <a:rPr spc="-55" dirty="0"/>
              <a:t>Types </a:t>
            </a:r>
            <a:r>
              <a:rPr spc="-10" dirty="0"/>
              <a:t>of</a:t>
            </a:r>
            <a:r>
              <a:rPr spc="-120" dirty="0"/>
              <a:t> </a:t>
            </a:r>
            <a:r>
              <a:rPr spc="-30" dirty="0"/>
              <a:t>Network</a:t>
            </a:r>
          </a:p>
        </p:txBody>
      </p:sp>
      <p:sp>
        <p:nvSpPr>
          <p:cNvPr id="3" name="object 3"/>
          <p:cNvSpPr txBox="1"/>
          <p:nvPr/>
        </p:nvSpPr>
        <p:spPr>
          <a:xfrm>
            <a:off x="707542" y="1793493"/>
            <a:ext cx="243141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1. </a:t>
            </a:r>
            <a:r>
              <a:rPr sz="2800" spc="-25" dirty="0">
                <a:latin typeface="Calibri"/>
                <a:cs typeface="Calibri"/>
              </a:rPr>
              <a:t>Point </a:t>
            </a:r>
            <a:r>
              <a:rPr sz="2800" spc="-15" dirty="0">
                <a:latin typeface="Calibri"/>
                <a:cs typeface="Calibri"/>
              </a:rPr>
              <a:t>to</a:t>
            </a:r>
            <a:r>
              <a:rPr sz="2800" spc="-10" dirty="0">
                <a:latin typeface="Calibri"/>
                <a:cs typeface="Calibri"/>
              </a:rPr>
              <a:t> </a:t>
            </a:r>
            <a:r>
              <a:rPr sz="2800" spc="-20" dirty="0">
                <a:latin typeface="Calibri"/>
                <a:cs typeface="Calibri"/>
              </a:rPr>
              <a:t>Point:</a:t>
            </a:r>
            <a:endParaRPr sz="2800">
              <a:latin typeface="Calibri"/>
              <a:cs typeface="Calibri"/>
            </a:endParaRPr>
          </a:p>
        </p:txBody>
      </p:sp>
      <p:sp>
        <p:nvSpPr>
          <p:cNvPr id="4" name="object 4"/>
          <p:cNvSpPr txBox="1"/>
          <p:nvPr/>
        </p:nvSpPr>
        <p:spPr>
          <a:xfrm>
            <a:off x="707542" y="3838778"/>
            <a:ext cx="199898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2.</a:t>
            </a:r>
            <a:r>
              <a:rPr sz="2800" spc="-55" dirty="0">
                <a:latin typeface="Calibri"/>
                <a:cs typeface="Calibri"/>
              </a:rPr>
              <a:t> </a:t>
            </a:r>
            <a:r>
              <a:rPr sz="2800" spc="-10" dirty="0">
                <a:latin typeface="Calibri"/>
                <a:cs typeface="Calibri"/>
              </a:rPr>
              <a:t>Multipoint:</a:t>
            </a:r>
            <a:endParaRPr sz="2800">
              <a:latin typeface="Calibri"/>
              <a:cs typeface="Calibri"/>
            </a:endParaRPr>
          </a:p>
        </p:txBody>
      </p:sp>
      <p:sp>
        <p:nvSpPr>
          <p:cNvPr id="5" name="object 5"/>
          <p:cNvSpPr/>
          <p:nvPr/>
        </p:nvSpPr>
        <p:spPr>
          <a:xfrm>
            <a:off x="2598420" y="2645664"/>
            <a:ext cx="3061323" cy="7737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000232" y="4357694"/>
            <a:ext cx="5312879" cy="169468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Types of connection</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solidFill>
                  <a:srgbClr val="FF0000"/>
                </a:solidFill>
              </a:rPr>
              <a:t>Point-to-Point</a:t>
            </a:r>
            <a:r>
              <a:rPr lang="en-IN" dirty="0" smtClean="0"/>
              <a:t>-</a:t>
            </a:r>
          </a:p>
          <a:p>
            <a:pPr>
              <a:buNone/>
            </a:pPr>
            <a:r>
              <a:rPr lang="en-IN" dirty="0" smtClean="0"/>
              <a:t>     A point-to-point connection provides a dedicated link between two devices.</a:t>
            </a:r>
          </a:p>
          <a:p>
            <a:pPr>
              <a:buNone/>
            </a:pPr>
            <a:r>
              <a:rPr lang="en-IN" dirty="0" smtClean="0"/>
              <a:t>    </a:t>
            </a:r>
          </a:p>
          <a:p>
            <a:pPr>
              <a:buNone/>
            </a:pPr>
            <a:r>
              <a:rPr lang="en-IN" dirty="0" smtClean="0"/>
              <a:t>    Example – When you change television channels by infrared remote control, you are establishing a point-to-point connection.</a:t>
            </a:r>
          </a:p>
          <a:p>
            <a:pPr>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Types of connection</a:t>
            </a:r>
            <a:endParaRPr lang="en-IN" dirty="0"/>
          </a:p>
        </p:txBody>
      </p:sp>
      <p:sp>
        <p:nvSpPr>
          <p:cNvPr id="3" name="Content Placeholder 2"/>
          <p:cNvSpPr>
            <a:spLocks noGrp="1"/>
          </p:cNvSpPr>
          <p:nvPr>
            <p:ph idx="1"/>
          </p:nvPr>
        </p:nvSpPr>
        <p:spPr/>
        <p:txBody>
          <a:bodyPr/>
          <a:lstStyle/>
          <a:p>
            <a:r>
              <a:rPr lang="en-IN" dirty="0" smtClean="0">
                <a:solidFill>
                  <a:srgbClr val="FF0000"/>
                </a:solidFill>
              </a:rPr>
              <a:t>Multipoint –</a:t>
            </a:r>
          </a:p>
          <a:p>
            <a:pPr>
              <a:buNone/>
            </a:pPr>
            <a:r>
              <a:rPr lang="en-IN" dirty="0" smtClean="0"/>
              <a:t>    A multipoint (also called </a:t>
            </a:r>
            <a:r>
              <a:rPr lang="en-IN" dirty="0" err="1" smtClean="0"/>
              <a:t>multidrop</a:t>
            </a:r>
            <a:r>
              <a:rPr lang="en-IN" dirty="0" smtClean="0"/>
              <a:t>) connection is one in which more</a:t>
            </a:r>
          </a:p>
          <a:p>
            <a:pPr>
              <a:buNone/>
            </a:pPr>
            <a:r>
              <a:rPr lang="en-IN" dirty="0" smtClean="0"/>
              <a:t>    than two specific devices share a single link</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8411" y="669163"/>
            <a:ext cx="3611879" cy="513715"/>
          </a:xfrm>
          <a:prstGeom prst="rect">
            <a:avLst/>
          </a:prstGeom>
        </p:spPr>
        <p:txBody>
          <a:bodyPr vert="horz" wrap="square" lIns="0" tIns="13335" rIns="0" bIns="0" rtlCol="0">
            <a:spAutoFit/>
          </a:bodyPr>
          <a:lstStyle/>
          <a:p>
            <a:pPr marL="12700">
              <a:lnSpc>
                <a:spcPct val="100000"/>
              </a:lnSpc>
              <a:spcBef>
                <a:spcPts val="105"/>
              </a:spcBef>
            </a:pPr>
            <a:r>
              <a:rPr spc="-30" dirty="0"/>
              <a:t>Categories </a:t>
            </a:r>
            <a:r>
              <a:rPr spc="-10" dirty="0"/>
              <a:t>of</a:t>
            </a:r>
            <a:r>
              <a:rPr spc="-150" dirty="0"/>
              <a:t> </a:t>
            </a:r>
            <a:r>
              <a:rPr spc="-30" dirty="0"/>
              <a:t>Network</a:t>
            </a:r>
          </a:p>
        </p:txBody>
      </p:sp>
      <p:sp>
        <p:nvSpPr>
          <p:cNvPr id="3" name="object 3"/>
          <p:cNvSpPr/>
          <p:nvPr/>
        </p:nvSpPr>
        <p:spPr>
          <a:xfrm>
            <a:off x="1000100" y="1857364"/>
            <a:ext cx="7441720" cy="456820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4294967295"/>
          </p:nvPr>
        </p:nvSpPr>
        <p:spPr>
          <a:xfrm>
            <a:off x="4255134" y="6464909"/>
            <a:ext cx="633095" cy="177800"/>
          </a:xfrm>
          <a:prstGeom prst="rect">
            <a:avLst/>
          </a:prstGeom>
        </p:spPr>
        <p:txBody>
          <a:bodyPr vert="horz" wrap="square" lIns="0" tIns="0" rIns="0" bIns="0" rtlCol="0">
            <a:spAutoFit/>
          </a:bodyPr>
          <a:lstStyle/>
          <a:p>
            <a:pPr marL="12700">
              <a:lnSpc>
                <a:spcPts val="1240"/>
              </a:lnSpc>
            </a:pPr>
            <a:r>
              <a:rPr dirty="0"/>
              <a:t>Ru</a:t>
            </a:r>
            <a:r>
              <a:rPr spc="5" dirty="0"/>
              <a:t>b</a:t>
            </a:r>
            <a:r>
              <a:rPr dirty="0"/>
              <a:t>al_</a:t>
            </a:r>
            <a:r>
              <a:rPr spc="-5" dirty="0"/>
              <a:t>C</a:t>
            </a:r>
            <a:r>
              <a:rPr dirty="0"/>
              <a:t>N</a:t>
            </a:r>
          </a:p>
        </p:txBody>
      </p:sp>
      <p:sp>
        <p:nvSpPr>
          <p:cNvPr id="5" name="object 5"/>
          <p:cNvSpPr txBox="1">
            <a:spLocks noGrp="1"/>
          </p:cNvSpPr>
          <p:nvPr>
            <p:ph type="sldNum" sz="quarter" idx="4294967295"/>
          </p:nvPr>
        </p:nvSpPr>
        <p:spPr>
          <a:xfrm>
            <a:off x="8242934"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2">
                    <a:lumMod val="75000"/>
                  </a:schemeClr>
                </a:solidFill>
              </a:rPr>
              <a:t>Categories of Networks</a:t>
            </a:r>
            <a:endParaRPr lang="en-IN"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IN" i="1" dirty="0" smtClean="0"/>
              <a:t>Local Area Network</a:t>
            </a:r>
          </a:p>
          <a:p>
            <a:pPr algn="just">
              <a:buNone/>
            </a:pPr>
            <a:r>
              <a:rPr lang="en-IN" dirty="0" smtClean="0"/>
              <a:t>   Software can be stored on this central server and used as needed by the whole group</a:t>
            </a:r>
          </a:p>
          <a:p>
            <a:pPr algn="just">
              <a:buNone/>
            </a:pPr>
            <a:r>
              <a:rPr lang="en-IN" dirty="0" smtClean="0"/>
              <a:t>   size of the LAN may be determined by licensing restrictions on the number of users</a:t>
            </a:r>
          </a:p>
          <a:p>
            <a:pPr>
              <a:buNone/>
            </a:pPr>
            <a:endParaRPr lang="en-IN" i="1" dirty="0" smtClean="0"/>
          </a:p>
          <a:p>
            <a:r>
              <a:rPr lang="en-IN" i="1" dirty="0" smtClean="0"/>
              <a:t>Wide Area Network</a:t>
            </a:r>
          </a:p>
          <a:p>
            <a:r>
              <a:rPr lang="en-IN" i="1" dirty="0" smtClean="0"/>
              <a:t>Metropolitan Area Networks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Topology</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 term </a:t>
            </a:r>
            <a:r>
              <a:rPr lang="en-IN" i="1" dirty="0" smtClean="0"/>
              <a:t>physical topology refers to the way in which a network is laid out physically.:</a:t>
            </a:r>
          </a:p>
          <a:p>
            <a:r>
              <a:rPr lang="en-IN" dirty="0" smtClean="0"/>
              <a:t>Two or more devices connect to a link; two or more links form a </a:t>
            </a:r>
            <a:r>
              <a:rPr lang="en-IN" dirty="0" smtClean="0">
                <a:solidFill>
                  <a:srgbClr val="FF0000"/>
                </a:solidFill>
              </a:rPr>
              <a:t>topology.</a:t>
            </a:r>
          </a:p>
          <a:p>
            <a:endParaRPr lang="en-IN" dirty="0" smtClean="0">
              <a:solidFill>
                <a:srgbClr val="FF0000"/>
              </a:solidFill>
            </a:endParaRPr>
          </a:p>
          <a:p>
            <a:r>
              <a:rPr lang="en-IN" dirty="0" smtClean="0">
                <a:solidFill>
                  <a:srgbClr val="FF0000"/>
                </a:solidFill>
              </a:rPr>
              <a:t>Network </a:t>
            </a:r>
            <a:r>
              <a:rPr lang="en-IN" dirty="0" smtClean="0">
                <a:solidFill>
                  <a:srgbClr val="FF0000"/>
                </a:solidFill>
              </a:rPr>
              <a:t>topology is used initially for planning the best way to design your network to get maximum performance</a:t>
            </a:r>
          </a:p>
          <a:p>
            <a:endParaRPr lang="en-IN" dirty="0" smtClean="0">
              <a:solidFill>
                <a:srgbClr val="FF0000"/>
              </a:solidFill>
            </a:endParaRPr>
          </a:p>
          <a:p>
            <a:r>
              <a:rPr lang="en-IN" dirty="0" smtClean="0"/>
              <a:t>There are four basic topologies possible: </a:t>
            </a:r>
          </a:p>
          <a:p>
            <a:pPr>
              <a:buNone/>
            </a:pPr>
            <a:r>
              <a:rPr lang="en-IN" dirty="0" smtClean="0"/>
              <a:t>    1.mesh</a:t>
            </a:r>
          </a:p>
          <a:p>
            <a:pPr>
              <a:buNone/>
            </a:pPr>
            <a:r>
              <a:rPr lang="en-IN" dirty="0" smtClean="0"/>
              <a:t>    2. star </a:t>
            </a:r>
          </a:p>
          <a:p>
            <a:pPr>
              <a:buNone/>
            </a:pPr>
            <a:r>
              <a:rPr lang="en-IN" dirty="0" smtClean="0"/>
              <a:t>    3. bus</a:t>
            </a:r>
          </a:p>
          <a:p>
            <a:pPr>
              <a:buNone/>
            </a:pPr>
            <a:r>
              <a:rPr lang="en-IN" dirty="0" smtClean="0"/>
              <a:t>    4. ring</a:t>
            </a:r>
          </a:p>
          <a:p>
            <a:pPr>
              <a:buNone/>
            </a:pPr>
            <a:r>
              <a:rPr lang="en-IN" dirty="0" smtClean="0">
                <a:solidFill>
                  <a:srgbClr val="FF0000"/>
                </a:solidFill>
              </a:rPr>
              <a:t>     </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Mesh Topology</a:t>
            </a:r>
            <a:endParaRPr lang="en-IN" dirty="0"/>
          </a:p>
        </p:txBody>
      </p:sp>
      <p:sp>
        <p:nvSpPr>
          <p:cNvPr id="3" name="Content Placeholder 2"/>
          <p:cNvSpPr>
            <a:spLocks noGrp="1"/>
          </p:cNvSpPr>
          <p:nvPr>
            <p:ph idx="1"/>
          </p:nvPr>
        </p:nvSpPr>
        <p:spPr>
          <a:xfrm>
            <a:off x="457200" y="1600200"/>
            <a:ext cx="4686304" cy="4525963"/>
          </a:xfrm>
        </p:spPr>
        <p:txBody>
          <a:bodyPr>
            <a:normAutofit fontScale="92500" lnSpcReduction="20000"/>
          </a:bodyPr>
          <a:lstStyle/>
          <a:p>
            <a:r>
              <a:rPr lang="en-IN" dirty="0" smtClean="0"/>
              <a:t>Computers in mesh topologies are connected directly to every other device with cables.</a:t>
            </a:r>
          </a:p>
          <a:p>
            <a:r>
              <a:rPr lang="en-IN" dirty="0" smtClean="0"/>
              <a:t>Create point to point connection to every device on network.</a:t>
            </a:r>
          </a:p>
          <a:p>
            <a:r>
              <a:rPr lang="en-IN" dirty="0" smtClean="0">
                <a:solidFill>
                  <a:srgbClr val="FF0000"/>
                </a:solidFill>
              </a:rPr>
              <a:t> If one cable fail data always has alternative path to get to its destination</a:t>
            </a:r>
            <a:r>
              <a:rPr lang="en-IN" dirty="0" smtClean="0"/>
              <a:t>.</a:t>
            </a:r>
            <a:endParaRPr lang="en-IN" dirty="0"/>
          </a:p>
        </p:txBody>
      </p:sp>
      <p:pic>
        <p:nvPicPr>
          <p:cNvPr id="2050" name="Picture 2" descr="Mesh topology in computer networks"/>
          <p:cNvPicPr>
            <a:picLocks noChangeAspect="1" noChangeArrowheads="1"/>
          </p:cNvPicPr>
          <p:nvPr/>
        </p:nvPicPr>
        <p:blipFill>
          <a:blip r:embed="rId2"/>
          <a:srcRect/>
          <a:stretch>
            <a:fillRect/>
          </a:stretch>
        </p:blipFill>
        <p:spPr bwMode="auto">
          <a:xfrm>
            <a:off x="5333754" y="2428868"/>
            <a:ext cx="3553715" cy="2286016"/>
          </a:xfrm>
          <a:prstGeom prst="rect">
            <a:avLst/>
          </a:prstGeom>
          <a:noFill/>
        </p:spPr>
      </p:pic>
      <p:sp>
        <p:nvSpPr>
          <p:cNvPr id="5" name="TextBox 4"/>
          <p:cNvSpPr txBox="1"/>
          <p:nvPr/>
        </p:nvSpPr>
        <p:spPr>
          <a:xfrm>
            <a:off x="5072066" y="5000636"/>
            <a:ext cx="3929090" cy="954107"/>
          </a:xfrm>
          <a:prstGeom prst="rect">
            <a:avLst/>
          </a:prstGeom>
          <a:noFill/>
        </p:spPr>
        <p:txBody>
          <a:bodyPr wrap="square" rtlCol="0">
            <a:spAutoFit/>
          </a:bodyPr>
          <a:lstStyle/>
          <a:p>
            <a:r>
              <a:rPr lang="en-IN" sz="2800" b="1" i="1" dirty="0" smtClean="0"/>
              <a:t> No. Of links required</a:t>
            </a:r>
          </a:p>
          <a:p>
            <a:r>
              <a:rPr lang="en-IN" sz="2800" b="1" i="1" dirty="0" smtClean="0"/>
              <a:t>=n(n -1) /2</a:t>
            </a:r>
            <a:endParaRPr lang="en-IN"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242934"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a:t>
            </a:fld>
            <a:endParaRPr dirty="0"/>
          </a:p>
        </p:txBody>
      </p:sp>
      <p:sp>
        <p:nvSpPr>
          <p:cNvPr id="2" name="object 2"/>
          <p:cNvSpPr txBox="1">
            <a:spLocks noGrp="1"/>
          </p:cNvSpPr>
          <p:nvPr>
            <p:ph type="title"/>
          </p:nvPr>
        </p:nvSpPr>
        <p:spPr>
          <a:xfrm>
            <a:off x="428596" y="357166"/>
            <a:ext cx="8143932" cy="566822"/>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sz="3600" spc="-30" smtClean="0"/>
              <a:t>Ne</a:t>
            </a:r>
            <a:r>
              <a:rPr sz="3600" spc="-20" smtClean="0"/>
              <a:t>t</a:t>
            </a:r>
            <a:r>
              <a:rPr sz="3600" spc="-90" smtClean="0"/>
              <a:t>w</a:t>
            </a:r>
            <a:r>
              <a:rPr sz="3600" spc="-40" smtClean="0"/>
              <a:t>o</a:t>
            </a:r>
            <a:r>
              <a:rPr sz="3600" spc="-30" smtClean="0"/>
              <a:t>r</a:t>
            </a:r>
            <a:r>
              <a:rPr sz="3600" smtClean="0"/>
              <a:t>k</a:t>
            </a:r>
            <a:r>
              <a:rPr lang="en-IN" sz="3600" dirty="0" smtClean="0"/>
              <a:t>                                                                                       </a:t>
            </a:r>
            <a:endParaRPr sz="3600"/>
          </a:p>
        </p:txBody>
      </p:sp>
      <p:sp>
        <p:nvSpPr>
          <p:cNvPr id="3" name="object 3"/>
          <p:cNvSpPr txBox="1"/>
          <p:nvPr/>
        </p:nvSpPr>
        <p:spPr>
          <a:xfrm>
            <a:off x="707542" y="1757274"/>
            <a:ext cx="7381875" cy="3086100"/>
          </a:xfrm>
          <a:prstGeom prst="rect">
            <a:avLst/>
          </a:prstGeom>
        </p:spPr>
        <p:txBody>
          <a:bodyPr vert="horz" wrap="square" lIns="0" tIns="48260" rIns="0" bIns="0" rtlCol="0">
            <a:spAutoFit/>
          </a:bodyPr>
          <a:lstStyle/>
          <a:p>
            <a:pPr marL="241300" indent="-228600">
              <a:lnSpc>
                <a:spcPct val="100000"/>
              </a:lnSpc>
              <a:spcBef>
                <a:spcPts val="380"/>
              </a:spcBef>
              <a:buFont typeface="Arial"/>
              <a:buChar char="•"/>
              <a:tabLst>
                <a:tab pos="241300" algn="l"/>
              </a:tabLst>
            </a:pPr>
            <a:r>
              <a:rPr sz="2800" spc="-50" dirty="0">
                <a:latin typeface="Calibri"/>
                <a:cs typeface="Calibri"/>
              </a:rPr>
              <a:t>WHAT?</a:t>
            </a:r>
            <a:endParaRPr sz="2800">
              <a:latin typeface="Calibri"/>
              <a:cs typeface="Calibri"/>
            </a:endParaRPr>
          </a:p>
          <a:p>
            <a:pPr marL="709930" lvl="1" indent="-240665">
              <a:lnSpc>
                <a:spcPct val="100000"/>
              </a:lnSpc>
              <a:spcBef>
                <a:spcPts val="245"/>
              </a:spcBef>
              <a:buSzPct val="95833"/>
              <a:buFont typeface="Wingdings"/>
              <a:buChar char=""/>
              <a:tabLst>
                <a:tab pos="710565" algn="l"/>
              </a:tabLst>
            </a:pPr>
            <a:r>
              <a:rPr sz="2400" dirty="0">
                <a:latin typeface="Calibri"/>
                <a:cs typeface="Calibri"/>
              </a:rPr>
              <a:t>A </a:t>
            </a:r>
            <a:r>
              <a:rPr sz="2400" spc="-10" dirty="0">
                <a:latin typeface="Calibri"/>
                <a:cs typeface="Calibri"/>
              </a:rPr>
              <a:t>group </a:t>
            </a:r>
            <a:r>
              <a:rPr sz="2400" spc="-5" dirty="0">
                <a:latin typeface="Calibri"/>
                <a:cs typeface="Calibri"/>
              </a:rPr>
              <a:t>or </a:t>
            </a:r>
            <a:r>
              <a:rPr sz="2400" spc="-25" dirty="0">
                <a:latin typeface="Calibri"/>
                <a:cs typeface="Calibri"/>
              </a:rPr>
              <a:t>system </a:t>
            </a:r>
            <a:r>
              <a:rPr sz="2400" spc="-5" dirty="0">
                <a:latin typeface="Calibri"/>
                <a:cs typeface="Calibri"/>
              </a:rPr>
              <a:t>of </a:t>
            </a:r>
            <a:r>
              <a:rPr sz="2400" spc="-10" dirty="0">
                <a:latin typeface="Calibri"/>
                <a:cs typeface="Calibri"/>
              </a:rPr>
              <a:t>interconnected </a:t>
            </a:r>
            <a:r>
              <a:rPr sz="2400" spc="-5" dirty="0">
                <a:latin typeface="Calibri"/>
                <a:cs typeface="Calibri"/>
              </a:rPr>
              <a:t>people or</a:t>
            </a:r>
            <a:r>
              <a:rPr sz="2400" spc="-35" dirty="0">
                <a:latin typeface="Calibri"/>
                <a:cs typeface="Calibri"/>
              </a:rPr>
              <a:t> </a:t>
            </a:r>
            <a:r>
              <a:rPr sz="2400" spc="-5" dirty="0">
                <a:latin typeface="Calibri"/>
                <a:cs typeface="Calibri"/>
              </a:rPr>
              <a:t>things.</a:t>
            </a:r>
            <a:endParaRPr sz="2400">
              <a:latin typeface="Calibri"/>
              <a:cs typeface="Calibri"/>
            </a:endParaRPr>
          </a:p>
          <a:p>
            <a:pPr marL="241300" indent="-228600">
              <a:lnSpc>
                <a:spcPct val="100000"/>
              </a:lnSpc>
              <a:spcBef>
                <a:spcPts val="635"/>
              </a:spcBef>
              <a:buFont typeface="Arial"/>
              <a:buChar char="•"/>
              <a:tabLst>
                <a:tab pos="241300" algn="l"/>
              </a:tabLst>
            </a:pPr>
            <a:r>
              <a:rPr sz="2800" spc="-20" dirty="0">
                <a:latin typeface="Calibri"/>
                <a:cs typeface="Calibri"/>
              </a:rPr>
              <a:t>Why?</a:t>
            </a:r>
            <a:endParaRPr sz="2800">
              <a:latin typeface="Calibri"/>
              <a:cs typeface="Calibri"/>
            </a:endParaRPr>
          </a:p>
          <a:p>
            <a:pPr marL="709930" lvl="1" indent="-240665">
              <a:lnSpc>
                <a:spcPct val="100000"/>
              </a:lnSpc>
              <a:spcBef>
                <a:spcPts val="244"/>
              </a:spcBef>
              <a:buSzPct val="95833"/>
              <a:buFont typeface="Wingdings"/>
              <a:buChar char=""/>
              <a:tabLst>
                <a:tab pos="710565" algn="l"/>
              </a:tabLst>
            </a:pPr>
            <a:r>
              <a:rPr sz="2400" spc="-5" dirty="0">
                <a:latin typeface="Calibri"/>
                <a:cs typeface="Calibri"/>
              </a:rPr>
              <a:t>Connection</a:t>
            </a:r>
            <a:endParaRPr sz="2400">
              <a:latin typeface="Calibri"/>
              <a:cs typeface="Calibri"/>
            </a:endParaRPr>
          </a:p>
          <a:p>
            <a:pPr marL="709930" lvl="1" indent="-240665">
              <a:lnSpc>
                <a:spcPct val="100000"/>
              </a:lnSpc>
              <a:spcBef>
                <a:spcPts val="215"/>
              </a:spcBef>
              <a:buSzPct val="95833"/>
              <a:buFont typeface="Wingdings"/>
              <a:buChar char=""/>
              <a:tabLst>
                <a:tab pos="710565" algn="l"/>
              </a:tabLst>
            </a:pPr>
            <a:r>
              <a:rPr sz="2400" spc="-10" dirty="0">
                <a:latin typeface="Calibri"/>
                <a:cs typeface="Calibri"/>
              </a:rPr>
              <a:t>Communication</a:t>
            </a:r>
            <a:endParaRPr sz="2400">
              <a:latin typeface="Calibri"/>
              <a:cs typeface="Calibri"/>
            </a:endParaRPr>
          </a:p>
          <a:p>
            <a:pPr marL="241300" indent="-228600">
              <a:lnSpc>
                <a:spcPct val="100000"/>
              </a:lnSpc>
              <a:spcBef>
                <a:spcPts val="630"/>
              </a:spcBef>
              <a:buFont typeface="Arial"/>
              <a:buChar char="•"/>
              <a:tabLst>
                <a:tab pos="241300" algn="l"/>
              </a:tabLst>
            </a:pPr>
            <a:r>
              <a:rPr sz="2800" spc="-15" dirty="0">
                <a:latin typeface="Calibri"/>
                <a:cs typeface="Calibri"/>
              </a:rPr>
              <a:t>Where?</a:t>
            </a:r>
            <a:endParaRPr sz="2800">
              <a:latin typeface="Calibri"/>
              <a:cs typeface="Calibri"/>
            </a:endParaRPr>
          </a:p>
          <a:p>
            <a:pPr marL="709930" lvl="1" indent="-240665">
              <a:lnSpc>
                <a:spcPct val="100000"/>
              </a:lnSpc>
              <a:spcBef>
                <a:spcPts val="245"/>
              </a:spcBef>
              <a:buSzPct val="95833"/>
              <a:buFont typeface="Wingdings"/>
              <a:buChar char=""/>
              <a:tabLst>
                <a:tab pos="710565" algn="l"/>
              </a:tabLst>
            </a:pPr>
            <a:r>
              <a:rPr sz="2400" dirty="0">
                <a:latin typeface="Calibri"/>
                <a:cs typeface="Calibri"/>
              </a:rPr>
              <a:t>When </a:t>
            </a:r>
            <a:r>
              <a:rPr sz="2400" spc="-15" dirty="0">
                <a:latin typeface="Calibri"/>
                <a:cs typeface="Calibri"/>
              </a:rPr>
              <a:t>we </a:t>
            </a:r>
            <a:r>
              <a:rPr sz="2400" spc="-5" dirty="0">
                <a:latin typeface="Calibri"/>
                <a:cs typeface="Calibri"/>
              </a:rPr>
              <a:t>need </a:t>
            </a:r>
            <a:r>
              <a:rPr sz="2400" spc="-15" dirty="0">
                <a:latin typeface="Calibri"/>
                <a:cs typeface="Calibri"/>
              </a:rPr>
              <a:t>to </a:t>
            </a:r>
            <a:r>
              <a:rPr sz="2400" spc="-20" dirty="0">
                <a:latin typeface="Calibri"/>
                <a:cs typeface="Calibri"/>
              </a:rPr>
              <a:t>transfer</a:t>
            </a:r>
            <a:r>
              <a:rPr sz="2400" spc="20" dirty="0">
                <a:latin typeface="Calibri"/>
                <a:cs typeface="Calibri"/>
              </a:rPr>
              <a:t> </a:t>
            </a:r>
            <a:r>
              <a:rPr sz="2400" spc="-5" dirty="0">
                <a:latin typeface="Calibri"/>
                <a:cs typeface="Calibri"/>
              </a:rPr>
              <a:t>anything.</a:t>
            </a:r>
            <a:endParaRPr sz="240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solidFill>
                  <a:srgbClr val="FF0000"/>
                </a:solidFill>
              </a:rPr>
              <a:t>Advantages of Mesh Topology</a:t>
            </a:r>
          </a:p>
          <a:p>
            <a:r>
              <a:rPr lang="en-IN" dirty="0" smtClean="0"/>
              <a:t>Each connection can carry its own data load.</a:t>
            </a:r>
          </a:p>
          <a:p>
            <a:r>
              <a:rPr lang="en-IN" dirty="0" smtClean="0"/>
              <a:t>It is robust.</a:t>
            </a:r>
          </a:p>
          <a:p>
            <a:r>
              <a:rPr lang="en-IN" dirty="0" smtClean="0"/>
              <a:t>Fault is diagnosed easily.</a:t>
            </a:r>
          </a:p>
          <a:p>
            <a:r>
              <a:rPr lang="en-IN" dirty="0" smtClean="0"/>
              <a:t>Provides security and privacy.</a:t>
            </a:r>
          </a:p>
          <a:p>
            <a:pPr>
              <a:buNone/>
            </a:pPr>
            <a:endParaRPr lang="en-IN" dirty="0" smtClean="0"/>
          </a:p>
          <a:p>
            <a:pPr>
              <a:buNone/>
            </a:pPr>
            <a:r>
              <a:rPr lang="en-IN" dirty="0" smtClean="0">
                <a:solidFill>
                  <a:srgbClr val="FF0000"/>
                </a:solidFill>
              </a:rPr>
              <a:t>Disadvantages of Mesh Topology</a:t>
            </a:r>
          </a:p>
          <a:p>
            <a:r>
              <a:rPr lang="en-IN" dirty="0" smtClean="0"/>
              <a:t>Installation and configuration is difficult.</a:t>
            </a:r>
          </a:p>
          <a:p>
            <a:r>
              <a:rPr lang="en-IN" dirty="0" smtClean="0"/>
              <a:t>Cabling cost is more.</a:t>
            </a:r>
          </a:p>
          <a:p>
            <a:r>
              <a:rPr lang="en-IN" dirty="0" smtClean="0"/>
              <a:t>Bulk wiring is required.</a:t>
            </a:r>
          </a:p>
          <a:p>
            <a:endParaRPr lang="en-IN" dirty="0"/>
          </a:p>
        </p:txBody>
      </p:sp>
      <p:sp>
        <p:nvSpPr>
          <p:cNvPr id="4" name="TextBox 3"/>
          <p:cNvSpPr txBox="1"/>
          <p:nvPr/>
        </p:nvSpPr>
        <p:spPr>
          <a:xfrm>
            <a:off x="6500826" y="2786058"/>
            <a:ext cx="2214546" cy="1815882"/>
          </a:xfrm>
          <a:prstGeom prst="rect">
            <a:avLst/>
          </a:prstGeom>
          <a:noFill/>
        </p:spPr>
        <p:txBody>
          <a:bodyPr wrap="square" rtlCol="0">
            <a:spAutoFit/>
          </a:bodyPr>
          <a:lstStyle/>
          <a:p>
            <a:pPr algn="just"/>
            <a:r>
              <a:rPr lang="en-IN" sz="1600" b="1" dirty="0" smtClean="0">
                <a:solidFill>
                  <a:schemeClr val="accent2">
                    <a:lumMod val="75000"/>
                  </a:schemeClr>
                </a:solidFill>
              </a:rPr>
              <a:t>mesh topology is </a:t>
            </a:r>
          </a:p>
          <a:p>
            <a:pPr algn="just"/>
            <a:r>
              <a:rPr lang="en-IN" sz="1600" b="1" dirty="0" smtClean="0">
                <a:solidFill>
                  <a:schemeClr val="accent2">
                    <a:lumMod val="75000"/>
                  </a:schemeClr>
                </a:solidFill>
              </a:rPr>
              <a:t>the connection of telephone regional</a:t>
            </a:r>
          </a:p>
          <a:p>
            <a:pPr algn="just"/>
            <a:r>
              <a:rPr lang="en-IN" sz="1600" b="1" dirty="0" smtClean="0">
                <a:solidFill>
                  <a:schemeClr val="accent2">
                    <a:lumMod val="75000"/>
                  </a:schemeClr>
                </a:solidFill>
              </a:rPr>
              <a:t>offices in which each regional office needs to be connected to every other regional office.</a:t>
            </a:r>
            <a:endParaRPr lang="en-IN" sz="1600"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Mesh Topology using CISCO Packet Tracer</a:t>
            </a:r>
            <a:endParaRPr lang="en-IN" dirty="0"/>
          </a:p>
        </p:txBody>
      </p:sp>
      <p:pic>
        <p:nvPicPr>
          <p:cNvPr id="32770" name="Picture 2"/>
          <p:cNvPicPr>
            <a:picLocks noGrp="1" noChangeAspect="1" noChangeArrowheads="1"/>
          </p:cNvPicPr>
          <p:nvPr>
            <p:ph idx="1"/>
          </p:nvPr>
        </p:nvPicPr>
        <p:blipFill>
          <a:blip r:embed="rId2"/>
          <a:srcRect/>
          <a:stretch>
            <a:fillRect/>
          </a:stretch>
        </p:blipFill>
        <p:spPr bwMode="auto">
          <a:xfrm>
            <a:off x="134677" y="1428736"/>
            <a:ext cx="8462366"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 Topology</a:t>
            </a:r>
            <a:endParaRPr lang="en-IN" dirty="0"/>
          </a:p>
        </p:txBody>
      </p:sp>
      <p:sp>
        <p:nvSpPr>
          <p:cNvPr id="3" name="Content Placeholder 2"/>
          <p:cNvSpPr>
            <a:spLocks noGrp="1"/>
          </p:cNvSpPr>
          <p:nvPr>
            <p:ph idx="1"/>
          </p:nvPr>
        </p:nvSpPr>
        <p:spPr>
          <a:xfrm>
            <a:off x="457200" y="1600201"/>
            <a:ext cx="8229600" cy="2614617"/>
          </a:xfrm>
        </p:spPr>
        <p:txBody>
          <a:bodyPr>
            <a:normAutofit lnSpcReduction="10000"/>
          </a:bodyPr>
          <a:lstStyle/>
          <a:p>
            <a:r>
              <a:rPr lang="en-IN" dirty="0" smtClean="0"/>
              <a:t>Bus topology is a network type in which every computer and network device is connected to single cable. </a:t>
            </a:r>
            <a:endParaRPr lang="en-IN" dirty="0" smtClean="0"/>
          </a:p>
          <a:p>
            <a:r>
              <a:rPr lang="en-IN" dirty="0" smtClean="0"/>
              <a:t>When </a:t>
            </a:r>
            <a:r>
              <a:rPr lang="en-IN" dirty="0" smtClean="0"/>
              <a:t>it has exactly two endpoints, then it is called </a:t>
            </a:r>
            <a:r>
              <a:rPr lang="en-IN" b="1" dirty="0" smtClean="0"/>
              <a:t>Linear Bus topology</a:t>
            </a:r>
            <a:r>
              <a:rPr lang="en-IN" dirty="0" smtClean="0"/>
              <a:t>.</a:t>
            </a:r>
          </a:p>
          <a:p>
            <a:pPr>
              <a:buNone/>
            </a:pPr>
            <a:endParaRPr lang="en-IN" dirty="0"/>
          </a:p>
        </p:txBody>
      </p:sp>
      <p:pic>
        <p:nvPicPr>
          <p:cNvPr id="33794" name="Picture 2" descr="Image result for bus topology"/>
          <p:cNvPicPr>
            <a:picLocks noChangeAspect="1" noChangeArrowheads="1"/>
          </p:cNvPicPr>
          <p:nvPr/>
        </p:nvPicPr>
        <p:blipFill>
          <a:blip r:embed="rId2"/>
          <a:srcRect/>
          <a:stretch>
            <a:fillRect/>
          </a:stretch>
        </p:blipFill>
        <p:spPr bwMode="auto">
          <a:xfrm>
            <a:off x="2428860" y="4214818"/>
            <a:ext cx="3771840" cy="188592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a:bodyPr>
          <a:lstStyle/>
          <a:p>
            <a:pPr>
              <a:buNone/>
            </a:pPr>
            <a:r>
              <a:rPr lang="en-IN" sz="2400" dirty="0" smtClean="0">
                <a:solidFill>
                  <a:schemeClr val="accent2">
                    <a:lumMod val="75000"/>
                  </a:schemeClr>
                </a:solidFill>
              </a:rPr>
              <a:t>Advantages of Bus Topology</a:t>
            </a:r>
          </a:p>
          <a:p>
            <a:r>
              <a:rPr lang="en-IN" sz="2400" dirty="0" smtClean="0"/>
              <a:t>It is cost effective.</a:t>
            </a:r>
          </a:p>
          <a:p>
            <a:r>
              <a:rPr lang="en-IN" sz="2400" dirty="0" smtClean="0"/>
              <a:t>Cable required is least compared to other network topology.</a:t>
            </a:r>
          </a:p>
          <a:p>
            <a:r>
              <a:rPr lang="en-IN" sz="2400" dirty="0" smtClean="0"/>
              <a:t>Used in small networks.</a:t>
            </a:r>
          </a:p>
          <a:p>
            <a:r>
              <a:rPr lang="en-IN" sz="2400" dirty="0" smtClean="0"/>
              <a:t>It is easy to understand.</a:t>
            </a:r>
          </a:p>
          <a:p>
            <a:r>
              <a:rPr lang="en-IN" sz="2400" dirty="0" smtClean="0"/>
              <a:t>Easy to expand joining two cables together.</a:t>
            </a:r>
          </a:p>
          <a:p>
            <a:pPr>
              <a:buNone/>
            </a:pPr>
            <a:endParaRPr lang="en-IN" sz="2400" dirty="0" smtClean="0"/>
          </a:p>
          <a:p>
            <a:pPr>
              <a:buNone/>
            </a:pPr>
            <a:r>
              <a:rPr lang="en-IN" sz="2400" dirty="0" smtClean="0">
                <a:solidFill>
                  <a:schemeClr val="accent2">
                    <a:lumMod val="75000"/>
                  </a:schemeClr>
                </a:solidFill>
              </a:rPr>
              <a:t>Disadvantages of Bus Topology</a:t>
            </a:r>
          </a:p>
          <a:p>
            <a:r>
              <a:rPr lang="en-IN" sz="2400" dirty="0" smtClean="0"/>
              <a:t>Cables fails then whole network fails.</a:t>
            </a:r>
          </a:p>
          <a:p>
            <a:pPr>
              <a:buNone/>
            </a:pP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RING Topology</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IN" sz="2600" dirty="0" smtClean="0"/>
              <a:t>It is called ring topology because </a:t>
            </a:r>
            <a:r>
              <a:rPr lang="en-IN" sz="2600" dirty="0" smtClean="0">
                <a:solidFill>
                  <a:srgbClr val="FF0000"/>
                </a:solidFill>
              </a:rPr>
              <a:t>it forms a ring as each computer is connected to another computer</a:t>
            </a:r>
            <a:r>
              <a:rPr lang="en-IN" sz="2600" dirty="0" smtClean="0"/>
              <a:t>, with the last one connected to the first. </a:t>
            </a:r>
          </a:p>
          <a:p>
            <a:pPr algn="just"/>
            <a:endParaRPr lang="en-IN" sz="2600" dirty="0" smtClean="0"/>
          </a:p>
          <a:p>
            <a:pPr algn="just"/>
            <a:r>
              <a:rPr lang="en-IN" sz="2600" dirty="0" smtClean="0"/>
              <a:t>Exactly two neighbours for each device.</a:t>
            </a:r>
          </a:p>
          <a:p>
            <a:pPr algn="just">
              <a:buNone/>
            </a:pPr>
            <a:endParaRPr lang="en-IN" sz="2600" dirty="0" smtClean="0"/>
          </a:p>
          <a:p>
            <a:pPr algn="just"/>
            <a:r>
              <a:rPr lang="en-IN" sz="2600" dirty="0" smtClean="0"/>
              <a:t>The transmission is </a:t>
            </a:r>
            <a:r>
              <a:rPr lang="en-IN" sz="2600" dirty="0" smtClean="0">
                <a:solidFill>
                  <a:srgbClr val="FF0000"/>
                </a:solidFill>
              </a:rPr>
              <a:t>unidirectional</a:t>
            </a:r>
            <a:r>
              <a:rPr lang="en-IN" sz="2600" dirty="0" smtClean="0"/>
              <a:t>, but it can be made </a:t>
            </a:r>
            <a:r>
              <a:rPr lang="en-IN" sz="2600" dirty="0" smtClean="0">
                <a:solidFill>
                  <a:srgbClr val="FF0000"/>
                </a:solidFill>
              </a:rPr>
              <a:t>bidirectional</a:t>
            </a:r>
            <a:r>
              <a:rPr lang="en-IN" sz="2600" dirty="0" smtClean="0"/>
              <a:t> by having 2 connections between each Network Node, it is called </a:t>
            </a:r>
            <a:r>
              <a:rPr lang="en-IN" sz="2600" b="1" dirty="0" smtClean="0"/>
              <a:t>Dual Ring Topology</a:t>
            </a:r>
            <a:r>
              <a:rPr lang="en-IN" sz="2600" dirty="0" smtClean="0"/>
              <a:t>.</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Ring Topology</a:t>
            </a:r>
            <a:endParaRPr lang="en-IN" dirty="0"/>
          </a:p>
        </p:txBody>
      </p:sp>
      <p:pic>
        <p:nvPicPr>
          <p:cNvPr id="1027" name="Picture 3"/>
          <p:cNvPicPr>
            <a:picLocks noChangeAspect="1" noChangeArrowheads="1"/>
          </p:cNvPicPr>
          <p:nvPr/>
        </p:nvPicPr>
        <p:blipFill>
          <a:blip r:embed="rId2"/>
          <a:srcRect/>
          <a:stretch>
            <a:fillRect/>
          </a:stretch>
        </p:blipFill>
        <p:spPr bwMode="auto">
          <a:xfrm>
            <a:off x="1214414" y="2071678"/>
            <a:ext cx="6758432" cy="3233754"/>
          </a:xfrm>
          <a:prstGeom prst="rect">
            <a:avLst/>
          </a:prstGeom>
          <a:noFill/>
          <a:ln w="9525">
            <a:solidFill>
              <a:schemeClr val="accent2"/>
            </a:solid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buNone/>
            </a:pPr>
            <a:r>
              <a:rPr lang="en-IN" dirty="0" smtClean="0"/>
              <a:t>Advantages of Ring Topology</a:t>
            </a:r>
          </a:p>
          <a:p>
            <a:r>
              <a:rPr lang="en-IN" dirty="0" smtClean="0"/>
              <a:t>Transmitting network is not affected by high traffic or by adding more nodes, as only the nodes having tokens can transmit data.</a:t>
            </a:r>
          </a:p>
          <a:p>
            <a:r>
              <a:rPr lang="en-IN" dirty="0" smtClean="0"/>
              <a:t>Cheap to install and expand</a:t>
            </a:r>
          </a:p>
          <a:p>
            <a:pPr>
              <a:buNone/>
            </a:pPr>
            <a:endParaRPr lang="en-IN" dirty="0" smtClean="0"/>
          </a:p>
          <a:p>
            <a:pPr>
              <a:buNone/>
            </a:pPr>
            <a:r>
              <a:rPr lang="en-IN" dirty="0" smtClean="0"/>
              <a:t>Disadvantages of Ring Topology</a:t>
            </a:r>
          </a:p>
          <a:p>
            <a:r>
              <a:rPr lang="en-IN" dirty="0" smtClean="0"/>
              <a:t>Troubleshooting is difficult in ring topology.</a:t>
            </a:r>
          </a:p>
          <a:p>
            <a:r>
              <a:rPr lang="en-IN" dirty="0" smtClean="0"/>
              <a:t>Adding or deleting the computers disturbs the network activity.</a:t>
            </a:r>
          </a:p>
          <a:p>
            <a:r>
              <a:rPr lang="en-IN" dirty="0" smtClean="0"/>
              <a:t>Failure of one computer disturbs the whole network.</a:t>
            </a:r>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 Topology</a:t>
            </a:r>
            <a:endParaRPr lang="en-IN" dirty="0"/>
          </a:p>
        </p:txBody>
      </p:sp>
      <p:sp>
        <p:nvSpPr>
          <p:cNvPr id="3" name="Content Placeholder 2"/>
          <p:cNvSpPr>
            <a:spLocks noGrp="1"/>
          </p:cNvSpPr>
          <p:nvPr>
            <p:ph idx="1"/>
          </p:nvPr>
        </p:nvSpPr>
        <p:spPr/>
        <p:txBody>
          <a:bodyPr/>
          <a:lstStyle/>
          <a:p>
            <a:r>
              <a:rPr lang="en-IN" dirty="0"/>
              <a:t>A star topology is a topology for a Local Area Network (</a:t>
            </a:r>
            <a:r>
              <a:rPr lang="en-IN" u="sng" dirty="0">
                <a:hlinkClick r:id="rId2"/>
              </a:rPr>
              <a:t>LAN</a:t>
            </a:r>
            <a:r>
              <a:rPr lang="en-IN" dirty="0"/>
              <a:t>) in which all nodes are individually connected to a central connection point, like a hub or a switch. </a:t>
            </a:r>
            <a:endParaRPr lang="en-IN" dirty="0" smtClean="0"/>
          </a:p>
          <a:p>
            <a:endParaRPr lang="en-IN" dirty="0" smtClean="0"/>
          </a:p>
          <a:p>
            <a:r>
              <a:rPr lang="en-IN" dirty="0" smtClean="0"/>
              <a:t>A </a:t>
            </a:r>
            <a:r>
              <a:rPr lang="en-IN" dirty="0"/>
              <a:t>star takes more cable than e.g. a bus, but the benefit is that if a cable fails, only one node will be brought down.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 Topology</a:t>
            </a:r>
            <a:endParaRPr lang="en-IN" dirty="0"/>
          </a:p>
        </p:txBody>
      </p:sp>
      <p:sp>
        <p:nvSpPr>
          <p:cNvPr id="43010" name="AutoShape 2" descr="Image result for star top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3012" name="AutoShape 4" descr="Image result for star top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3014" name="AutoShape 6" descr="Image result for star top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3016" name="AutoShape 8" descr="Image result for star top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3018" name="AutoShape 10" descr="Image result for star top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3020" name="AutoShape 12" descr="Image result for star top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3022" name="Picture 14" descr="Image result for star topology"/>
          <p:cNvPicPr>
            <a:picLocks noChangeAspect="1" noChangeArrowheads="1"/>
          </p:cNvPicPr>
          <p:nvPr/>
        </p:nvPicPr>
        <p:blipFill>
          <a:blip r:embed="rId2"/>
          <a:srcRect/>
          <a:stretch>
            <a:fillRect/>
          </a:stretch>
        </p:blipFill>
        <p:spPr bwMode="auto">
          <a:xfrm>
            <a:off x="2071670" y="1857364"/>
            <a:ext cx="4643470" cy="232173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We can divide line configuration in two broad categories</a:t>
            </a:r>
            <a:r>
              <a:rPr lang="en-IN" dirty="0" smtClean="0"/>
              <a:t>:</a:t>
            </a:r>
          </a:p>
          <a:p>
            <a:r>
              <a:rPr lang="en-IN" dirty="0" smtClean="0">
                <a:solidFill>
                  <a:srgbClr val="FF0000"/>
                </a:solidFill>
              </a:rPr>
              <a:t>a.  </a:t>
            </a:r>
            <a:r>
              <a:rPr lang="en-IN" b="1" i="1" dirty="0">
                <a:solidFill>
                  <a:srgbClr val="FF0000"/>
                </a:solidFill>
              </a:rPr>
              <a:t> Point-to-point</a:t>
            </a:r>
            <a:endParaRPr lang="en-IN" dirty="0">
              <a:solidFill>
                <a:srgbClr val="FF0000"/>
              </a:solidFill>
            </a:endParaRPr>
          </a:p>
          <a:p>
            <a:r>
              <a:rPr lang="en-IN" b="1" i="1" dirty="0"/>
              <a:t> mesh</a:t>
            </a:r>
            <a:endParaRPr lang="en-IN" dirty="0"/>
          </a:p>
          <a:p>
            <a:r>
              <a:rPr lang="en-IN" b="1" i="1" dirty="0"/>
              <a:t> star</a:t>
            </a:r>
            <a:endParaRPr lang="en-IN" dirty="0"/>
          </a:p>
          <a:p>
            <a:r>
              <a:rPr lang="en-IN" b="1" i="1" dirty="0"/>
              <a:t> ring</a:t>
            </a:r>
            <a:endParaRPr lang="en-IN" dirty="0"/>
          </a:p>
          <a:p>
            <a:r>
              <a:rPr lang="en-IN" dirty="0" smtClean="0">
                <a:solidFill>
                  <a:srgbClr val="FF0000"/>
                </a:solidFill>
              </a:rPr>
              <a:t>b. </a:t>
            </a:r>
            <a:r>
              <a:rPr lang="en-IN" b="1" i="1" dirty="0" smtClean="0">
                <a:solidFill>
                  <a:srgbClr val="FF0000"/>
                </a:solidFill>
              </a:rPr>
              <a:t>Multipoint</a:t>
            </a:r>
            <a:endParaRPr lang="en-IN" dirty="0">
              <a:solidFill>
                <a:srgbClr val="FF0000"/>
              </a:solidFill>
            </a:endParaRPr>
          </a:p>
          <a:p>
            <a:r>
              <a:rPr lang="en-IN" b="1" i="1" dirty="0"/>
              <a:t> bus</a:t>
            </a:r>
            <a:endParaRPr lang="en-IN" dirty="0"/>
          </a:p>
          <a:p>
            <a:pPr>
              <a:buNone/>
            </a:pPr>
            <a:r>
              <a:rPr lang="en-IN" dirty="0"/>
              <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242934"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a:t>
            </a:fld>
            <a:endParaRPr dirty="0"/>
          </a:p>
        </p:txBody>
      </p:sp>
      <p:sp>
        <p:nvSpPr>
          <p:cNvPr id="2" name="object 2"/>
          <p:cNvSpPr txBox="1">
            <a:spLocks noGrp="1"/>
          </p:cNvSpPr>
          <p:nvPr>
            <p:ph type="title"/>
          </p:nvPr>
        </p:nvSpPr>
        <p:spPr>
          <a:xfrm>
            <a:off x="1428728" y="500042"/>
            <a:ext cx="6500858" cy="690574"/>
          </a:xfrm>
          <a:prstGeom prst="rect">
            <a:avLst/>
          </a:prstGeom>
        </p:spPr>
        <p:txBody>
          <a:bodyPr vert="horz" wrap="square" lIns="0" tIns="13335" rIns="0" bIns="0" rtlCol="0">
            <a:spAutoFit/>
          </a:bodyPr>
          <a:lstStyle/>
          <a:p>
            <a:pPr marL="12700">
              <a:lnSpc>
                <a:spcPct val="100000"/>
              </a:lnSpc>
              <a:spcBef>
                <a:spcPts val="105"/>
              </a:spcBef>
            </a:pPr>
            <a:r>
              <a:rPr spc="-30" dirty="0"/>
              <a:t>Computer</a:t>
            </a:r>
            <a:r>
              <a:rPr spc="-110" dirty="0"/>
              <a:t> </a:t>
            </a:r>
            <a:r>
              <a:rPr spc="-30" dirty="0"/>
              <a:t>Network</a:t>
            </a:r>
          </a:p>
        </p:txBody>
      </p:sp>
      <p:sp>
        <p:nvSpPr>
          <p:cNvPr id="3" name="object 3"/>
          <p:cNvSpPr txBox="1"/>
          <p:nvPr/>
        </p:nvSpPr>
        <p:spPr>
          <a:xfrm>
            <a:off x="707542" y="1793493"/>
            <a:ext cx="7729855" cy="2946961"/>
          </a:xfrm>
          <a:prstGeom prst="rect">
            <a:avLst/>
          </a:prstGeom>
        </p:spPr>
        <p:txBody>
          <a:bodyPr vert="horz" wrap="square" lIns="0" tIns="60960" rIns="0" bIns="0" rtlCol="0">
            <a:spAutoFit/>
          </a:bodyPr>
          <a:lstStyle/>
          <a:p>
            <a:pPr marL="241300" marR="5080" indent="-228600" algn="just">
              <a:lnSpc>
                <a:spcPts val="3020"/>
              </a:lnSpc>
              <a:spcBef>
                <a:spcPts val="480"/>
              </a:spcBef>
              <a:buFont typeface="Arial"/>
              <a:buChar char="•"/>
              <a:tabLst>
                <a:tab pos="241300" algn="l"/>
              </a:tabLst>
            </a:pPr>
            <a:r>
              <a:rPr sz="2800" spc="-5" dirty="0">
                <a:latin typeface="Calibri"/>
                <a:cs typeface="Calibri"/>
              </a:rPr>
              <a:t>A </a:t>
            </a:r>
            <a:r>
              <a:rPr sz="2800" spc="-10" dirty="0">
                <a:latin typeface="Calibri"/>
                <a:cs typeface="Calibri"/>
              </a:rPr>
              <a:t>computer network is </a:t>
            </a:r>
            <a:r>
              <a:rPr sz="2800" spc="-5" dirty="0">
                <a:latin typeface="Calibri"/>
                <a:cs typeface="Calibri"/>
              </a:rPr>
              <a:t>a </a:t>
            </a:r>
            <a:r>
              <a:rPr sz="2800" spc="-10" dirty="0">
                <a:latin typeface="Calibri"/>
                <a:cs typeface="Calibri"/>
              </a:rPr>
              <a:t>set </a:t>
            </a:r>
            <a:r>
              <a:rPr sz="2800" spc="-5" dirty="0">
                <a:latin typeface="Calibri"/>
                <a:cs typeface="Calibri"/>
              </a:rPr>
              <a:t>of </a:t>
            </a:r>
            <a:r>
              <a:rPr sz="2800" spc="-10" dirty="0">
                <a:solidFill>
                  <a:srgbClr val="FF0000"/>
                </a:solidFill>
                <a:latin typeface="Calibri"/>
                <a:cs typeface="Calibri"/>
              </a:rPr>
              <a:t>devices (often  </a:t>
            </a:r>
            <a:r>
              <a:rPr sz="2800" spc="-25" dirty="0">
                <a:solidFill>
                  <a:srgbClr val="FF0000"/>
                </a:solidFill>
                <a:latin typeface="Calibri"/>
                <a:cs typeface="Calibri"/>
              </a:rPr>
              <a:t>referred </a:t>
            </a:r>
            <a:r>
              <a:rPr sz="2800" spc="-15" dirty="0">
                <a:solidFill>
                  <a:srgbClr val="FF0000"/>
                </a:solidFill>
                <a:latin typeface="Calibri"/>
                <a:cs typeface="Calibri"/>
              </a:rPr>
              <a:t>to </a:t>
            </a:r>
            <a:r>
              <a:rPr sz="2800" spc="-5" dirty="0">
                <a:solidFill>
                  <a:srgbClr val="FF0000"/>
                </a:solidFill>
                <a:latin typeface="Calibri"/>
                <a:cs typeface="Calibri"/>
              </a:rPr>
              <a:t>as node) </a:t>
            </a:r>
            <a:r>
              <a:rPr sz="2800" spc="-10" dirty="0">
                <a:latin typeface="Calibri"/>
                <a:cs typeface="Calibri"/>
              </a:rPr>
              <a:t>connected </a:t>
            </a:r>
            <a:r>
              <a:rPr sz="2800" spc="-15" dirty="0">
                <a:latin typeface="Calibri"/>
                <a:cs typeface="Calibri"/>
              </a:rPr>
              <a:t>by </a:t>
            </a:r>
            <a:r>
              <a:rPr sz="2800" spc="-10" dirty="0">
                <a:latin typeface="Calibri"/>
                <a:cs typeface="Calibri"/>
              </a:rPr>
              <a:t>communication  </a:t>
            </a:r>
            <a:r>
              <a:rPr sz="2800" spc="-15">
                <a:latin typeface="Calibri"/>
                <a:cs typeface="Calibri"/>
              </a:rPr>
              <a:t>links</a:t>
            </a:r>
            <a:r>
              <a:rPr sz="2800" spc="-15" smtClean="0">
                <a:latin typeface="Calibri"/>
                <a:cs typeface="Calibri"/>
              </a:rPr>
              <a:t>.</a:t>
            </a:r>
            <a:endParaRPr lang="en-IN" sz="2800" spc="-15" dirty="0" smtClean="0">
              <a:latin typeface="Calibri"/>
              <a:cs typeface="Calibri"/>
            </a:endParaRPr>
          </a:p>
          <a:p>
            <a:pPr marL="241300" marR="5080" indent="-228600" algn="just">
              <a:lnSpc>
                <a:spcPts val="3020"/>
              </a:lnSpc>
              <a:spcBef>
                <a:spcPts val="480"/>
              </a:spcBef>
              <a:buFont typeface="Arial"/>
              <a:buChar char="•"/>
              <a:tabLst>
                <a:tab pos="241300" algn="l"/>
              </a:tabLst>
            </a:pPr>
            <a:endParaRPr lang="en-IN" sz="2800" spc="-15" dirty="0" smtClean="0">
              <a:latin typeface="Calibri"/>
              <a:cs typeface="Calibri"/>
            </a:endParaRPr>
          </a:p>
          <a:p>
            <a:pPr marL="241300" marR="6350" indent="-228600" algn="just">
              <a:lnSpc>
                <a:spcPts val="3020"/>
              </a:lnSpc>
              <a:spcBef>
                <a:spcPts val="1019"/>
              </a:spcBef>
              <a:buFont typeface="Arial" pitchFamily="34" charset="0"/>
              <a:buChar char="•"/>
              <a:tabLst>
                <a:tab pos="322580" algn="l"/>
              </a:tabLst>
            </a:pPr>
            <a:r>
              <a:rPr sz="2800" spc="-5" smtClean="0">
                <a:latin typeface="Calibri"/>
                <a:cs typeface="Calibri"/>
              </a:rPr>
              <a:t>A </a:t>
            </a:r>
            <a:r>
              <a:rPr sz="2800" spc="-5" dirty="0">
                <a:latin typeface="Calibri"/>
                <a:cs typeface="Calibri"/>
              </a:rPr>
              <a:t>node can be a </a:t>
            </a:r>
            <a:r>
              <a:rPr sz="2800" spc="-40" dirty="0">
                <a:solidFill>
                  <a:srgbClr val="FF0000"/>
                </a:solidFill>
                <a:latin typeface="Calibri"/>
                <a:cs typeface="Calibri"/>
              </a:rPr>
              <a:t>computer, </a:t>
            </a:r>
            <a:r>
              <a:rPr sz="2800" spc="-15" dirty="0">
                <a:solidFill>
                  <a:srgbClr val="FF0000"/>
                </a:solidFill>
                <a:latin typeface="Calibri"/>
                <a:cs typeface="Calibri"/>
              </a:rPr>
              <a:t>printer </a:t>
            </a:r>
            <a:r>
              <a:rPr sz="2800" spc="-5" dirty="0">
                <a:solidFill>
                  <a:srgbClr val="FF0000"/>
                </a:solidFill>
                <a:latin typeface="Calibri"/>
                <a:cs typeface="Calibri"/>
              </a:rPr>
              <a:t>or </a:t>
            </a:r>
            <a:r>
              <a:rPr sz="2800" spc="-20" dirty="0">
                <a:solidFill>
                  <a:srgbClr val="FF0000"/>
                </a:solidFill>
                <a:latin typeface="Calibri"/>
                <a:cs typeface="Calibri"/>
              </a:rPr>
              <a:t>any </a:t>
            </a:r>
            <a:r>
              <a:rPr sz="2800" spc="-5" dirty="0">
                <a:solidFill>
                  <a:srgbClr val="FF0000"/>
                </a:solidFill>
                <a:latin typeface="Calibri"/>
                <a:cs typeface="Calibri"/>
              </a:rPr>
              <a:t>other  </a:t>
            </a:r>
            <a:r>
              <a:rPr sz="2800" spc="-10" dirty="0">
                <a:solidFill>
                  <a:srgbClr val="FF0000"/>
                </a:solidFill>
                <a:latin typeface="Calibri"/>
                <a:cs typeface="Calibri"/>
              </a:rPr>
              <a:t>device </a:t>
            </a:r>
            <a:r>
              <a:rPr sz="2800" spc="-5" dirty="0">
                <a:solidFill>
                  <a:srgbClr val="FF0000"/>
                </a:solidFill>
                <a:latin typeface="Calibri"/>
                <a:cs typeface="Calibri"/>
              </a:rPr>
              <a:t>capable of </a:t>
            </a:r>
            <a:r>
              <a:rPr sz="2800" spc="-10" dirty="0">
                <a:solidFill>
                  <a:srgbClr val="FF0000"/>
                </a:solidFill>
                <a:latin typeface="Calibri"/>
                <a:cs typeface="Calibri"/>
              </a:rPr>
              <a:t>sending </a:t>
            </a:r>
            <a:r>
              <a:rPr sz="2800" spc="-5" dirty="0">
                <a:solidFill>
                  <a:srgbClr val="FF0000"/>
                </a:solidFill>
                <a:latin typeface="Calibri"/>
                <a:cs typeface="Calibri"/>
              </a:rPr>
              <a:t>or </a:t>
            </a:r>
            <a:r>
              <a:rPr sz="2800" spc="-10" dirty="0">
                <a:solidFill>
                  <a:srgbClr val="FF0000"/>
                </a:solidFill>
                <a:latin typeface="Calibri"/>
                <a:cs typeface="Calibri"/>
              </a:rPr>
              <a:t>receiving </a:t>
            </a:r>
            <a:r>
              <a:rPr sz="2800" spc="-20" dirty="0">
                <a:solidFill>
                  <a:srgbClr val="FF0000"/>
                </a:solidFill>
                <a:latin typeface="Calibri"/>
                <a:cs typeface="Calibri"/>
              </a:rPr>
              <a:t>data  </a:t>
            </a:r>
            <a:r>
              <a:rPr sz="2800" spc="-20" dirty="0">
                <a:latin typeface="Calibri"/>
                <a:cs typeface="Calibri"/>
              </a:rPr>
              <a:t>generated </a:t>
            </a:r>
            <a:r>
              <a:rPr sz="2800" spc="-15" dirty="0">
                <a:latin typeface="Calibri"/>
                <a:cs typeface="Calibri"/>
              </a:rPr>
              <a:t>by </a:t>
            </a:r>
            <a:r>
              <a:rPr sz="2800" spc="-5" dirty="0">
                <a:latin typeface="Calibri"/>
                <a:cs typeface="Calibri"/>
              </a:rPr>
              <a:t>other nodes on the</a:t>
            </a:r>
            <a:r>
              <a:rPr sz="2800" spc="70" dirty="0">
                <a:latin typeface="Calibri"/>
                <a:cs typeface="Calibri"/>
              </a:rPr>
              <a:t> </a:t>
            </a:r>
            <a:r>
              <a:rPr sz="2800" spc="-10" dirty="0">
                <a:latin typeface="Calibri"/>
                <a:cs typeface="Calibri"/>
              </a:rPr>
              <a:t>network.</a:t>
            </a:r>
            <a:endParaRPr sz="280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 A......</a:t>
            </a:r>
            <a:endParaRPr lang="en-IN" dirty="0"/>
          </a:p>
        </p:txBody>
      </p:sp>
      <p:sp>
        <p:nvSpPr>
          <p:cNvPr id="3" name="Content Placeholder 2"/>
          <p:cNvSpPr>
            <a:spLocks noGrp="1"/>
          </p:cNvSpPr>
          <p:nvPr>
            <p:ph idx="1"/>
          </p:nvPr>
        </p:nvSpPr>
        <p:spPr/>
        <p:txBody>
          <a:bodyPr>
            <a:normAutofit/>
          </a:bodyPr>
          <a:lstStyle/>
          <a:p>
            <a:r>
              <a:rPr lang="en-IN" dirty="0" smtClean="0">
                <a:solidFill>
                  <a:schemeClr val="accent4"/>
                </a:solidFill>
              </a:rPr>
              <a:t>Assume six devices are arranged in a mesh topology. How many cables are needed? How many ports are needed for each device?</a:t>
            </a:r>
          </a:p>
          <a:p>
            <a:endParaRPr lang="en-IN" dirty="0">
              <a:solidFill>
                <a:schemeClr val="accent4"/>
              </a:solidFill>
            </a:endParaRPr>
          </a:p>
          <a:p>
            <a:endParaRPr lang="en-IN" dirty="0" smtClean="0">
              <a:solidFill>
                <a:schemeClr val="accent4"/>
              </a:solidFill>
            </a:endParaRPr>
          </a:p>
          <a:p>
            <a:r>
              <a:rPr lang="en-IN" dirty="0" smtClean="0"/>
              <a:t>For </a:t>
            </a:r>
            <a:r>
              <a:rPr lang="en-IN" i="1" dirty="0" smtClean="0"/>
              <a:t>n devices in a network, what is the number of cable links required for a mesh, </a:t>
            </a:r>
            <a:r>
              <a:rPr lang="en-IN" dirty="0" smtClean="0"/>
              <a:t>ring, bus, and star topology?</a:t>
            </a:r>
            <a:endParaRPr lang="en-IN" dirty="0" smtClean="0">
              <a:solidFill>
                <a:schemeClr val="accent4"/>
              </a:solidFill>
            </a:endParaRPr>
          </a:p>
          <a:p>
            <a:endParaRPr lang="en-IN" dirty="0">
              <a:solidFill>
                <a:schemeClr val="accent4"/>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Answer Key</a:t>
            </a:r>
            <a:endParaRPr lang="en-IN" dirty="0"/>
          </a:p>
        </p:txBody>
      </p:sp>
      <p:sp>
        <p:nvSpPr>
          <p:cNvPr id="3" name="Content Placeholder 2"/>
          <p:cNvSpPr>
            <a:spLocks noGrp="1"/>
          </p:cNvSpPr>
          <p:nvPr>
            <p:ph idx="1"/>
          </p:nvPr>
        </p:nvSpPr>
        <p:spPr/>
        <p:txBody>
          <a:bodyPr/>
          <a:lstStyle/>
          <a:p>
            <a:r>
              <a:rPr lang="en-IN" dirty="0"/>
              <a:t>The number of cables for each type of network is:</a:t>
            </a:r>
          </a:p>
          <a:p>
            <a:r>
              <a:rPr lang="pt-BR" dirty="0"/>
              <a:t>a. </a:t>
            </a:r>
            <a:r>
              <a:rPr lang="pt-BR" b="1" i="1" dirty="0"/>
              <a:t>Mesh: n (n – 1) / 2</a:t>
            </a:r>
          </a:p>
          <a:p>
            <a:r>
              <a:rPr lang="en-IN" dirty="0"/>
              <a:t>b. </a:t>
            </a:r>
            <a:r>
              <a:rPr lang="en-IN" b="1" i="1" dirty="0"/>
              <a:t>Star: n</a:t>
            </a:r>
          </a:p>
          <a:p>
            <a:r>
              <a:rPr lang="en-IN" dirty="0"/>
              <a:t>c. </a:t>
            </a:r>
            <a:r>
              <a:rPr lang="en-IN" b="1" i="1" dirty="0"/>
              <a:t>Ring: </a:t>
            </a:r>
            <a:r>
              <a:rPr lang="en-IN" b="1" i="1"/>
              <a:t>n </a:t>
            </a:r>
            <a:endParaRPr lang="en-IN" b="1" i="1" dirty="0"/>
          </a:p>
          <a:p>
            <a:r>
              <a:rPr lang="en-IN" dirty="0"/>
              <a:t>d. </a:t>
            </a:r>
            <a:r>
              <a:rPr lang="en-IN" b="1" i="1" dirty="0"/>
              <a:t>Bus: one backbone and n drop lines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3108" y="571480"/>
            <a:ext cx="5037162" cy="690574"/>
          </a:xfrm>
          <a:prstGeom prst="rect">
            <a:avLst/>
          </a:prstGeom>
        </p:spPr>
        <p:txBody>
          <a:bodyPr vert="horz" wrap="square" lIns="0" tIns="13335" rIns="0" bIns="0" rtlCol="0">
            <a:spAutoFit/>
          </a:bodyPr>
          <a:lstStyle/>
          <a:p>
            <a:pPr marL="12700">
              <a:lnSpc>
                <a:spcPct val="100000"/>
              </a:lnSpc>
              <a:spcBef>
                <a:spcPts val="105"/>
              </a:spcBef>
            </a:pPr>
            <a:r>
              <a:rPr spc="-30" dirty="0"/>
              <a:t>Computer</a:t>
            </a:r>
            <a:r>
              <a:rPr spc="-110" dirty="0"/>
              <a:t> </a:t>
            </a:r>
            <a:r>
              <a:rPr spc="-30" dirty="0"/>
              <a:t>Network</a:t>
            </a:r>
          </a:p>
        </p:txBody>
      </p:sp>
      <p:sp>
        <p:nvSpPr>
          <p:cNvPr id="3" name="object 3"/>
          <p:cNvSpPr/>
          <p:nvPr/>
        </p:nvSpPr>
        <p:spPr>
          <a:xfrm>
            <a:off x="1071538" y="1714488"/>
            <a:ext cx="7076531" cy="4192894"/>
          </a:xfrm>
          <a:prstGeom prst="rect">
            <a:avLst/>
          </a:prstGeom>
          <a:blipFill>
            <a:blip r:embed="rId2" cstate="print"/>
            <a:stretch>
              <a:fillRect/>
            </a:stretch>
          </a:blipFill>
          <a:ln>
            <a:solidFill>
              <a:schemeClr val="accent6">
                <a:lumMod val="75000"/>
              </a:schemeClr>
            </a:solidFill>
          </a:ln>
        </p:spPr>
        <p:txBody>
          <a:bodyPr wrap="square" lIns="0" tIns="0" rIns="0" bIns="0" rtlCol="0"/>
          <a:lstStyle/>
          <a:p>
            <a:endParaRPr/>
          </a:p>
        </p:txBody>
      </p:sp>
      <p:sp>
        <p:nvSpPr>
          <p:cNvPr id="5" name="object 5"/>
          <p:cNvSpPr txBox="1">
            <a:spLocks noGrp="1"/>
          </p:cNvSpPr>
          <p:nvPr>
            <p:ph type="sldNum" sz="quarter" idx="4294967295"/>
          </p:nvPr>
        </p:nvSpPr>
        <p:spPr>
          <a:xfrm>
            <a:off x="8242934"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4294967295"/>
          </p:nvPr>
        </p:nvSpPr>
        <p:spPr>
          <a:xfrm>
            <a:off x="4255134" y="6464909"/>
            <a:ext cx="633095" cy="177800"/>
          </a:xfrm>
          <a:prstGeom prst="rect">
            <a:avLst/>
          </a:prstGeom>
        </p:spPr>
        <p:txBody>
          <a:bodyPr vert="horz" wrap="square" lIns="0" tIns="0" rIns="0" bIns="0" rtlCol="0">
            <a:spAutoFit/>
          </a:bodyPr>
          <a:lstStyle/>
          <a:p>
            <a:pPr marL="12700">
              <a:lnSpc>
                <a:spcPts val="1240"/>
              </a:lnSpc>
            </a:pPr>
            <a:r>
              <a:rPr dirty="0"/>
              <a:t>Ru</a:t>
            </a:r>
            <a:r>
              <a:rPr spc="5" dirty="0"/>
              <a:t>b</a:t>
            </a:r>
            <a:r>
              <a:rPr dirty="0"/>
              <a:t>al_</a:t>
            </a:r>
            <a:r>
              <a:rPr spc="-5" dirty="0"/>
              <a:t>C</a:t>
            </a:r>
            <a:r>
              <a:rPr dirty="0"/>
              <a:t>N</a:t>
            </a:r>
          </a:p>
        </p:txBody>
      </p:sp>
      <p:sp>
        <p:nvSpPr>
          <p:cNvPr id="5" name="object 5"/>
          <p:cNvSpPr txBox="1">
            <a:spLocks noGrp="1"/>
          </p:cNvSpPr>
          <p:nvPr>
            <p:ph type="sldNum" sz="quarter" idx="4294967295"/>
          </p:nvPr>
        </p:nvSpPr>
        <p:spPr>
          <a:xfrm>
            <a:off x="8242934"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a:t>
            </a:fld>
            <a:endParaRPr dirty="0"/>
          </a:p>
        </p:txBody>
      </p:sp>
      <p:sp>
        <p:nvSpPr>
          <p:cNvPr id="2" name="object 2"/>
          <p:cNvSpPr txBox="1">
            <a:spLocks noGrp="1"/>
          </p:cNvSpPr>
          <p:nvPr>
            <p:ph type="title"/>
          </p:nvPr>
        </p:nvSpPr>
        <p:spPr>
          <a:xfrm>
            <a:off x="2714613" y="669163"/>
            <a:ext cx="2827286" cy="690574"/>
          </a:xfrm>
          <a:prstGeom prst="rect">
            <a:avLst/>
          </a:prstGeom>
        </p:spPr>
        <p:txBody>
          <a:bodyPr vert="horz" wrap="square" lIns="0" tIns="13335" rIns="0" bIns="0" rtlCol="0">
            <a:spAutoFit/>
          </a:bodyPr>
          <a:lstStyle/>
          <a:p>
            <a:pPr marL="12700">
              <a:lnSpc>
                <a:spcPct val="100000"/>
              </a:lnSpc>
              <a:spcBef>
                <a:spcPts val="105"/>
              </a:spcBef>
            </a:pPr>
            <a:r>
              <a:rPr spc="-30" dirty="0"/>
              <a:t>Networking</a:t>
            </a:r>
          </a:p>
        </p:txBody>
      </p:sp>
      <p:sp>
        <p:nvSpPr>
          <p:cNvPr id="3" name="object 3"/>
          <p:cNvSpPr txBox="1"/>
          <p:nvPr/>
        </p:nvSpPr>
        <p:spPr>
          <a:xfrm>
            <a:off x="707542" y="1793493"/>
            <a:ext cx="7729220" cy="1604645"/>
          </a:xfrm>
          <a:prstGeom prst="rect">
            <a:avLst/>
          </a:prstGeom>
        </p:spPr>
        <p:txBody>
          <a:bodyPr vert="horz" wrap="square" lIns="0" tIns="54610" rIns="0" bIns="0" rtlCol="0">
            <a:spAutoFit/>
          </a:bodyPr>
          <a:lstStyle/>
          <a:p>
            <a:pPr marL="241300" marR="5080" indent="-228600" algn="just">
              <a:lnSpc>
                <a:spcPct val="90000"/>
              </a:lnSpc>
              <a:spcBef>
                <a:spcPts val="430"/>
              </a:spcBef>
              <a:buFont typeface="Arial"/>
              <a:buChar char="•"/>
              <a:tabLst>
                <a:tab pos="241300" algn="l"/>
              </a:tabLst>
            </a:pPr>
            <a:r>
              <a:rPr sz="2800" spc="-10" dirty="0">
                <a:latin typeface="Calibri"/>
                <a:cs typeface="Calibri"/>
              </a:rPr>
              <a:t>Networking </a:t>
            </a:r>
            <a:r>
              <a:rPr sz="2800" spc="-10" dirty="0">
                <a:solidFill>
                  <a:srgbClr val="FF0000"/>
                </a:solidFill>
                <a:latin typeface="Calibri"/>
                <a:cs typeface="Calibri"/>
              </a:rPr>
              <a:t>is </a:t>
            </a:r>
            <a:r>
              <a:rPr sz="2800" spc="-5" dirty="0">
                <a:solidFill>
                  <a:srgbClr val="FF0000"/>
                </a:solidFill>
                <a:latin typeface="Calibri"/>
                <a:cs typeface="Calibri"/>
              </a:rPr>
              <a:t>a </a:t>
            </a:r>
            <a:r>
              <a:rPr sz="2800" spc="-10" dirty="0">
                <a:solidFill>
                  <a:srgbClr val="FF0000"/>
                </a:solidFill>
                <a:latin typeface="Calibri"/>
                <a:cs typeface="Calibri"/>
              </a:rPr>
              <a:t>process </a:t>
            </a:r>
            <a:r>
              <a:rPr sz="2800" spc="-5" dirty="0">
                <a:solidFill>
                  <a:srgbClr val="FF0000"/>
                </a:solidFill>
                <a:latin typeface="Calibri"/>
                <a:cs typeface="Calibri"/>
              </a:rPr>
              <a:t>of </a:t>
            </a:r>
            <a:r>
              <a:rPr sz="2800" spc="-10" dirty="0">
                <a:solidFill>
                  <a:srgbClr val="FF0000"/>
                </a:solidFill>
                <a:latin typeface="Calibri"/>
                <a:cs typeface="Calibri"/>
              </a:rPr>
              <a:t>communication </a:t>
            </a:r>
            <a:r>
              <a:rPr sz="2800" spc="-10" dirty="0">
                <a:latin typeface="Calibri"/>
                <a:cs typeface="Calibri"/>
              </a:rPr>
              <a:t>between  two </a:t>
            </a:r>
            <a:r>
              <a:rPr sz="2800" spc="-5" dirty="0">
                <a:latin typeface="Calibri"/>
                <a:cs typeface="Calibri"/>
              </a:rPr>
              <a:t>or </a:t>
            </a:r>
            <a:r>
              <a:rPr sz="2800" spc="-15" dirty="0">
                <a:latin typeface="Calibri"/>
                <a:cs typeface="Calibri"/>
              </a:rPr>
              <a:t>more</a:t>
            </a:r>
            <a:r>
              <a:rPr sz="2800" spc="600" dirty="0">
                <a:latin typeface="Calibri"/>
                <a:cs typeface="Calibri"/>
              </a:rPr>
              <a:t> </a:t>
            </a:r>
            <a:r>
              <a:rPr sz="2800" spc="-15" dirty="0">
                <a:latin typeface="Calibri"/>
                <a:cs typeface="Calibri"/>
              </a:rPr>
              <a:t>remote  </a:t>
            </a:r>
            <a:r>
              <a:rPr sz="2800" spc="-10" dirty="0">
                <a:latin typeface="Calibri"/>
                <a:cs typeface="Calibri"/>
              </a:rPr>
              <a:t>parties, that </a:t>
            </a:r>
            <a:r>
              <a:rPr sz="2800" spc="-20" dirty="0">
                <a:latin typeface="Calibri"/>
                <a:cs typeface="Calibri"/>
              </a:rPr>
              <a:t>involves </a:t>
            </a:r>
            <a:r>
              <a:rPr sz="2800" spc="-5" dirty="0">
                <a:latin typeface="Calibri"/>
                <a:cs typeface="Calibri"/>
              </a:rPr>
              <a:t>the  </a:t>
            </a:r>
            <a:r>
              <a:rPr sz="2800" spc="-10" dirty="0">
                <a:latin typeface="Calibri"/>
                <a:cs typeface="Calibri"/>
              </a:rPr>
              <a:t>connection </a:t>
            </a:r>
            <a:r>
              <a:rPr sz="2800" spc="-5" dirty="0">
                <a:latin typeface="Calibri"/>
                <a:cs typeface="Calibri"/>
              </a:rPr>
              <a:t>of </a:t>
            </a:r>
            <a:r>
              <a:rPr sz="2800" spc="-15" dirty="0">
                <a:latin typeface="Calibri"/>
                <a:cs typeface="Calibri"/>
              </a:rPr>
              <a:t>computers, </a:t>
            </a:r>
            <a:r>
              <a:rPr sz="2800" spc="-5" dirty="0">
                <a:latin typeface="Calibri"/>
                <a:cs typeface="Calibri"/>
              </a:rPr>
              <a:t>media and </a:t>
            </a:r>
            <a:r>
              <a:rPr sz="2800" spc="-15" dirty="0">
                <a:latin typeface="Calibri"/>
                <a:cs typeface="Calibri"/>
              </a:rPr>
              <a:t>networking  </a:t>
            </a:r>
            <a:r>
              <a:rPr sz="2800" spc="-10" dirty="0">
                <a:latin typeface="Calibri"/>
                <a:cs typeface="Calibri"/>
              </a:rPr>
              <a:t>devices.</a:t>
            </a:r>
            <a:endParaRPr sz="280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51832" y="1563624"/>
            <a:ext cx="1120139" cy="609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826412" y="2534470"/>
            <a:ext cx="1098745" cy="10796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714480" y="285728"/>
            <a:ext cx="5715039" cy="690574"/>
          </a:xfrm>
          <a:prstGeom prst="rect">
            <a:avLst/>
          </a:prstGeom>
        </p:spPr>
        <p:txBody>
          <a:bodyPr vert="horz" wrap="square" lIns="0" tIns="13335" rIns="0" bIns="0" rtlCol="0">
            <a:spAutoFit/>
          </a:bodyPr>
          <a:lstStyle/>
          <a:p>
            <a:pPr marL="12700">
              <a:lnSpc>
                <a:spcPct val="100000"/>
              </a:lnSpc>
              <a:spcBef>
                <a:spcPts val="105"/>
              </a:spcBef>
            </a:pPr>
            <a:r>
              <a:rPr spc="-30" dirty="0"/>
              <a:t>Network</a:t>
            </a:r>
            <a:r>
              <a:rPr spc="-130" dirty="0"/>
              <a:t> </a:t>
            </a:r>
            <a:r>
              <a:rPr spc="-25" dirty="0"/>
              <a:t>Applications</a:t>
            </a:r>
          </a:p>
        </p:txBody>
      </p:sp>
      <p:sp>
        <p:nvSpPr>
          <p:cNvPr id="5" name="object 5"/>
          <p:cNvSpPr/>
          <p:nvPr/>
        </p:nvSpPr>
        <p:spPr>
          <a:xfrm>
            <a:off x="3354323" y="3835908"/>
            <a:ext cx="2717292" cy="1865376"/>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504182" y="4173677"/>
            <a:ext cx="671195" cy="362585"/>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FF0000"/>
                </a:solidFill>
                <a:latin typeface="Calibri"/>
                <a:cs typeface="Calibri"/>
              </a:rPr>
              <a:t>Network</a:t>
            </a:r>
            <a:endParaRPr sz="1100">
              <a:latin typeface="Calibri"/>
              <a:cs typeface="Calibri"/>
            </a:endParaRPr>
          </a:p>
          <a:p>
            <a:pPr marL="12700">
              <a:lnSpc>
                <a:spcPct val="100000"/>
              </a:lnSpc>
              <a:spcBef>
                <a:spcPts val="5"/>
              </a:spcBef>
            </a:pPr>
            <a:r>
              <a:rPr sz="1100" dirty="0">
                <a:solidFill>
                  <a:srgbClr val="FF0000"/>
                </a:solidFill>
                <a:latin typeface="Calibri"/>
                <a:cs typeface="Calibri"/>
              </a:rPr>
              <a:t>A</a:t>
            </a:r>
            <a:r>
              <a:rPr sz="1100" spc="-10" dirty="0">
                <a:solidFill>
                  <a:srgbClr val="FF0000"/>
                </a:solidFill>
                <a:latin typeface="Calibri"/>
                <a:cs typeface="Calibri"/>
              </a:rPr>
              <a:t>p</a:t>
            </a:r>
            <a:r>
              <a:rPr sz="1100" spc="-5" dirty="0">
                <a:solidFill>
                  <a:srgbClr val="FF0000"/>
                </a:solidFill>
                <a:latin typeface="Calibri"/>
                <a:cs typeface="Calibri"/>
              </a:rPr>
              <a:t>p</a:t>
            </a:r>
            <a:r>
              <a:rPr sz="1100" dirty="0">
                <a:solidFill>
                  <a:srgbClr val="FF0000"/>
                </a:solidFill>
                <a:latin typeface="Calibri"/>
                <a:cs typeface="Calibri"/>
              </a:rPr>
              <a:t>l</a:t>
            </a:r>
            <a:r>
              <a:rPr sz="1100" spc="-5" dirty="0">
                <a:solidFill>
                  <a:srgbClr val="FF0000"/>
                </a:solidFill>
                <a:latin typeface="Calibri"/>
                <a:cs typeface="Calibri"/>
              </a:rPr>
              <a:t>i</a:t>
            </a:r>
            <a:r>
              <a:rPr sz="1100" dirty="0">
                <a:solidFill>
                  <a:srgbClr val="FF0000"/>
                </a:solidFill>
                <a:latin typeface="Calibri"/>
                <a:cs typeface="Calibri"/>
              </a:rPr>
              <a:t>cati</a:t>
            </a:r>
            <a:r>
              <a:rPr sz="1100" spc="5" dirty="0">
                <a:solidFill>
                  <a:srgbClr val="FF0000"/>
                </a:solidFill>
                <a:latin typeface="Calibri"/>
                <a:cs typeface="Calibri"/>
              </a:rPr>
              <a:t>o</a:t>
            </a:r>
            <a:r>
              <a:rPr sz="1100" dirty="0">
                <a:solidFill>
                  <a:srgbClr val="FF0000"/>
                </a:solidFill>
                <a:latin typeface="Calibri"/>
                <a:cs typeface="Calibri"/>
              </a:rPr>
              <a:t>n</a:t>
            </a:r>
            <a:endParaRPr sz="1100">
              <a:latin typeface="Calibri"/>
              <a:cs typeface="Calibri"/>
            </a:endParaRPr>
          </a:p>
        </p:txBody>
      </p:sp>
      <p:sp>
        <p:nvSpPr>
          <p:cNvPr id="7" name="object 7"/>
          <p:cNvSpPr/>
          <p:nvPr/>
        </p:nvSpPr>
        <p:spPr>
          <a:xfrm>
            <a:off x="2499360" y="1752600"/>
            <a:ext cx="865632" cy="655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373185" y="2656332"/>
            <a:ext cx="938086" cy="73152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528776" y="3020780"/>
            <a:ext cx="816403" cy="644705"/>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6475476" y="1537716"/>
            <a:ext cx="1451162" cy="995833"/>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6609588" y="3264408"/>
            <a:ext cx="827531" cy="929413"/>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1121663" y="2171700"/>
            <a:ext cx="533400" cy="1050036"/>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1540515" y="3851147"/>
            <a:ext cx="1086860" cy="655319"/>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2406395" y="4214876"/>
            <a:ext cx="828675" cy="243204"/>
          </a:xfrm>
          <a:custGeom>
            <a:avLst/>
            <a:gdLst/>
            <a:ahLst/>
            <a:cxnLst/>
            <a:rect l="l" t="t" r="r" b="b"/>
            <a:pathLst>
              <a:path w="828675" h="243204">
                <a:moveTo>
                  <a:pt x="75288" y="30696"/>
                </a:moveTo>
                <a:lnTo>
                  <a:pt x="72016" y="43021"/>
                </a:lnTo>
                <a:lnTo>
                  <a:pt x="825119" y="242824"/>
                </a:lnTo>
                <a:lnTo>
                  <a:pt x="828421" y="230631"/>
                </a:lnTo>
                <a:lnTo>
                  <a:pt x="75288" y="30696"/>
                </a:lnTo>
                <a:close/>
              </a:path>
              <a:path w="828675" h="243204">
                <a:moveTo>
                  <a:pt x="83439" y="0"/>
                </a:moveTo>
                <a:lnTo>
                  <a:pt x="0" y="17272"/>
                </a:lnTo>
                <a:lnTo>
                  <a:pt x="63881" y="73660"/>
                </a:lnTo>
                <a:lnTo>
                  <a:pt x="72016" y="43021"/>
                </a:lnTo>
                <a:lnTo>
                  <a:pt x="59690" y="39750"/>
                </a:lnTo>
                <a:lnTo>
                  <a:pt x="62992" y="27431"/>
                </a:lnTo>
                <a:lnTo>
                  <a:pt x="76155" y="27431"/>
                </a:lnTo>
                <a:lnTo>
                  <a:pt x="83439" y="0"/>
                </a:lnTo>
                <a:close/>
              </a:path>
              <a:path w="828675" h="243204">
                <a:moveTo>
                  <a:pt x="62992" y="27431"/>
                </a:moveTo>
                <a:lnTo>
                  <a:pt x="59690" y="39750"/>
                </a:lnTo>
                <a:lnTo>
                  <a:pt x="72016" y="43021"/>
                </a:lnTo>
                <a:lnTo>
                  <a:pt x="75288" y="30696"/>
                </a:lnTo>
                <a:lnTo>
                  <a:pt x="62992" y="27431"/>
                </a:lnTo>
                <a:close/>
              </a:path>
              <a:path w="828675" h="243204">
                <a:moveTo>
                  <a:pt x="76155" y="27431"/>
                </a:moveTo>
                <a:lnTo>
                  <a:pt x="62992" y="27431"/>
                </a:lnTo>
                <a:lnTo>
                  <a:pt x="75288" y="30696"/>
                </a:lnTo>
                <a:lnTo>
                  <a:pt x="76155" y="27431"/>
                </a:lnTo>
                <a:close/>
              </a:path>
            </a:pathLst>
          </a:custGeom>
          <a:solidFill>
            <a:srgbClr val="5B9BD4"/>
          </a:solidFill>
        </p:spPr>
        <p:txBody>
          <a:bodyPr wrap="square" lIns="0" tIns="0" rIns="0" bIns="0" rtlCol="0"/>
          <a:lstStyle/>
          <a:p>
            <a:endParaRPr/>
          </a:p>
        </p:txBody>
      </p:sp>
      <p:sp>
        <p:nvSpPr>
          <p:cNvPr id="15" name="object 15"/>
          <p:cNvSpPr/>
          <p:nvPr/>
        </p:nvSpPr>
        <p:spPr>
          <a:xfrm>
            <a:off x="3232404" y="3633215"/>
            <a:ext cx="127381" cy="206882"/>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3083051" y="2436876"/>
            <a:ext cx="694055" cy="1083945"/>
          </a:xfrm>
          <a:custGeom>
            <a:avLst/>
            <a:gdLst/>
            <a:ahLst/>
            <a:cxnLst/>
            <a:rect l="l" t="t" r="r" b="b"/>
            <a:pathLst>
              <a:path w="694054" h="1083945">
                <a:moveTo>
                  <a:pt x="46307" y="60850"/>
                </a:moveTo>
                <a:lnTo>
                  <a:pt x="35614" y="67668"/>
                </a:lnTo>
                <a:lnTo>
                  <a:pt x="683387" y="1083945"/>
                </a:lnTo>
                <a:lnTo>
                  <a:pt x="694055" y="1077087"/>
                </a:lnTo>
                <a:lnTo>
                  <a:pt x="46307" y="60850"/>
                </a:lnTo>
                <a:close/>
              </a:path>
              <a:path w="694054" h="1083945">
                <a:moveTo>
                  <a:pt x="0" y="0"/>
                </a:moveTo>
                <a:lnTo>
                  <a:pt x="8890" y="84709"/>
                </a:lnTo>
                <a:lnTo>
                  <a:pt x="35614" y="67668"/>
                </a:lnTo>
                <a:lnTo>
                  <a:pt x="28829" y="57023"/>
                </a:lnTo>
                <a:lnTo>
                  <a:pt x="39497" y="50164"/>
                </a:lnTo>
                <a:lnTo>
                  <a:pt x="63066" y="50164"/>
                </a:lnTo>
                <a:lnTo>
                  <a:pt x="73025" y="43814"/>
                </a:lnTo>
                <a:lnTo>
                  <a:pt x="0" y="0"/>
                </a:lnTo>
                <a:close/>
              </a:path>
              <a:path w="694054" h="1083945">
                <a:moveTo>
                  <a:pt x="39497" y="50164"/>
                </a:moveTo>
                <a:lnTo>
                  <a:pt x="28829" y="57023"/>
                </a:lnTo>
                <a:lnTo>
                  <a:pt x="35614" y="67668"/>
                </a:lnTo>
                <a:lnTo>
                  <a:pt x="46307" y="60850"/>
                </a:lnTo>
                <a:lnTo>
                  <a:pt x="39497" y="50164"/>
                </a:lnTo>
                <a:close/>
              </a:path>
              <a:path w="694054" h="1083945">
                <a:moveTo>
                  <a:pt x="63066" y="50164"/>
                </a:moveTo>
                <a:lnTo>
                  <a:pt x="39497" y="50164"/>
                </a:lnTo>
                <a:lnTo>
                  <a:pt x="46307" y="60850"/>
                </a:lnTo>
                <a:lnTo>
                  <a:pt x="63066" y="50164"/>
                </a:lnTo>
                <a:close/>
              </a:path>
            </a:pathLst>
          </a:custGeom>
          <a:solidFill>
            <a:srgbClr val="6FAC46"/>
          </a:solidFill>
        </p:spPr>
        <p:txBody>
          <a:bodyPr wrap="square" lIns="0" tIns="0" rIns="0" bIns="0" rtlCol="0"/>
          <a:lstStyle/>
          <a:p>
            <a:endParaRPr/>
          </a:p>
        </p:txBody>
      </p:sp>
      <p:sp>
        <p:nvSpPr>
          <p:cNvPr id="17" name="object 17"/>
          <p:cNvSpPr/>
          <p:nvPr/>
        </p:nvSpPr>
        <p:spPr>
          <a:xfrm>
            <a:off x="1655064" y="3063239"/>
            <a:ext cx="1430655" cy="1066800"/>
          </a:xfrm>
          <a:custGeom>
            <a:avLst/>
            <a:gdLst/>
            <a:ahLst/>
            <a:cxnLst/>
            <a:rect l="l" t="t" r="r" b="b"/>
            <a:pathLst>
              <a:path w="1430655" h="1066800">
                <a:moveTo>
                  <a:pt x="64903" y="40327"/>
                </a:moveTo>
                <a:lnTo>
                  <a:pt x="57331" y="50522"/>
                </a:lnTo>
                <a:lnTo>
                  <a:pt x="1423035" y="1066292"/>
                </a:lnTo>
                <a:lnTo>
                  <a:pt x="1430655" y="1056132"/>
                </a:lnTo>
                <a:lnTo>
                  <a:pt x="64903" y="40327"/>
                </a:lnTo>
                <a:close/>
              </a:path>
              <a:path w="1430655" h="1066800">
                <a:moveTo>
                  <a:pt x="0" y="0"/>
                </a:moveTo>
                <a:lnTo>
                  <a:pt x="38354" y="76073"/>
                </a:lnTo>
                <a:lnTo>
                  <a:pt x="57331" y="50522"/>
                </a:lnTo>
                <a:lnTo>
                  <a:pt x="47117" y="42925"/>
                </a:lnTo>
                <a:lnTo>
                  <a:pt x="54737" y="32765"/>
                </a:lnTo>
                <a:lnTo>
                  <a:pt x="70519" y="32765"/>
                </a:lnTo>
                <a:lnTo>
                  <a:pt x="83819" y="14859"/>
                </a:lnTo>
                <a:lnTo>
                  <a:pt x="0" y="0"/>
                </a:lnTo>
                <a:close/>
              </a:path>
              <a:path w="1430655" h="1066800">
                <a:moveTo>
                  <a:pt x="54737" y="32765"/>
                </a:moveTo>
                <a:lnTo>
                  <a:pt x="47117" y="42925"/>
                </a:lnTo>
                <a:lnTo>
                  <a:pt x="57331" y="50522"/>
                </a:lnTo>
                <a:lnTo>
                  <a:pt x="64903" y="40327"/>
                </a:lnTo>
                <a:lnTo>
                  <a:pt x="54737" y="32765"/>
                </a:lnTo>
                <a:close/>
              </a:path>
              <a:path w="1430655" h="1066800">
                <a:moveTo>
                  <a:pt x="70519" y="32765"/>
                </a:moveTo>
                <a:lnTo>
                  <a:pt x="54737" y="32765"/>
                </a:lnTo>
                <a:lnTo>
                  <a:pt x="64903" y="40327"/>
                </a:lnTo>
                <a:lnTo>
                  <a:pt x="70519" y="32765"/>
                </a:lnTo>
                <a:close/>
              </a:path>
            </a:pathLst>
          </a:custGeom>
          <a:solidFill>
            <a:srgbClr val="5B9BD4"/>
          </a:solidFill>
        </p:spPr>
        <p:txBody>
          <a:bodyPr wrap="square" lIns="0" tIns="0" rIns="0" bIns="0" rtlCol="0"/>
          <a:lstStyle/>
          <a:p>
            <a:endParaRPr/>
          </a:p>
        </p:txBody>
      </p:sp>
      <p:sp>
        <p:nvSpPr>
          <p:cNvPr id="18" name="object 18"/>
          <p:cNvSpPr/>
          <p:nvPr/>
        </p:nvSpPr>
        <p:spPr>
          <a:xfrm>
            <a:off x="4274820" y="3633215"/>
            <a:ext cx="76200" cy="115696"/>
          </a:xfrm>
          <a:prstGeom prst="rect">
            <a:avLst/>
          </a:prstGeom>
          <a:blipFill>
            <a:blip r:embed="rId13" cstate="print"/>
            <a:stretch>
              <a:fillRect/>
            </a:stretch>
          </a:blipFill>
        </p:spPr>
        <p:txBody>
          <a:bodyPr wrap="square" lIns="0" tIns="0" rIns="0" bIns="0" rtlCol="0"/>
          <a:lstStyle/>
          <a:p>
            <a:endParaRPr/>
          </a:p>
        </p:txBody>
      </p:sp>
      <p:sp>
        <p:nvSpPr>
          <p:cNvPr id="19" name="object 19"/>
          <p:cNvSpPr/>
          <p:nvPr/>
        </p:nvSpPr>
        <p:spPr>
          <a:xfrm>
            <a:off x="5525896" y="3933952"/>
            <a:ext cx="1084580" cy="304800"/>
          </a:xfrm>
          <a:custGeom>
            <a:avLst/>
            <a:gdLst/>
            <a:ahLst/>
            <a:cxnLst/>
            <a:rect l="l" t="t" r="r" b="b"/>
            <a:pathLst>
              <a:path w="1084579" h="304800">
                <a:moveTo>
                  <a:pt x="1008948" y="30734"/>
                </a:moveTo>
                <a:lnTo>
                  <a:pt x="0" y="292100"/>
                </a:lnTo>
                <a:lnTo>
                  <a:pt x="3301" y="304419"/>
                </a:lnTo>
                <a:lnTo>
                  <a:pt x="1012129" y="43052"/>
                </a:lnTo>
                <a:lnTo>
                  <a:pt x="1008948" y="30734"/>
                </a:lnTo>
                <a:close/>
              </a:path>
              <a:path w="1084579" h="304800">
                <a:moveTo>
                  <a:pt x="1073105" y="27559"/>
                </a:moveTo>
                <a:lnTo>
                  <a:pt x="1021206" y="27559"/>
                </a:lnTo>
                <a:lnTo>
                  <a:pt x="1024381" y="39878"/>
                </a:lnTo>
                <a:lnTo>
                  <a:pt x="1012129" y="43052"/>
                </a:lnTo>
                <a:lnTo>
                  <a:pt x="1020063" y="73787"/>
                </a:lnTo>
                <a:lnTo>
                  <a:pt x="1073105" y="27559"/>
                </a:lnTo>
                <a:close/>
              </a:path>
              <a:path w="1084579" h="304800">
                <a:moveTo>
                  <a:pt x="1021206" y="27559"/>
                </a:moveTo>
                <a:lnTo>
                  <a:pt x="1008948" y="30734"/>
                </a:lnTo>
                <a:lnTo>
                  <a:pt x="1012129" y="43052"/>
                </a:lnTo>
                <a:lnTo>
                  <a:pt x="1024381" y="39878"/>
                </a:lnTo>
                <a:lnTo>
                  <a:pt x="1021206" y="27559"/>
                </a:lnTo>
                <a:close/>
              </a:path>
              <a:path w="1084579" h="304800">
                <a:moveTo>
                  <a:pt x="1001013" y="0"/>
                </a:moveTo>
                <a:lnTo>
                  <a:pt x="1008948" y="30734"/>
                </a:lnTo>
                <a:lnTo>
                  <a:pt x="1021206" y="27559"/>
                </a:lnTo>
                <a:lnTo>
                  <a:pt x="1073105" y="27559"/>
                </a:lnTo>
                <a:lnTo>
                  <a:pt x="1084326" y="17780"/>
                </a:lnTo>
                <a:lnTo>
                  <a:pt x="1001013" y="0"/>
                </a:lnTo>
                <a:close/>
              </a:path>
            </a:pathLst>
          </a:custGeom>
          <a:solidFill>
            <a:srgbClr val="5B9BD4"/>
          </a:solidFill>
        </p:spPr>
        <p:txBody>
          <a:bodyPr wrap="square" lIns="0" tIns="0" rIns="0" bIns="0" rtlCol="0"/>
          <a:lstStyle/>
          <a:p>
            <a:endParaRPr/>
          </a:p>
        </p:txBody>
      </p:sp>
      <p:sp>
        <p:nvSpPr>
          <p:cNvPr id="20" name="object 20"/>
          <p:cNvSpPr/>
          <p:nvPr/>
        </p:nvSpPr>
        <p:spPr>
          <a:xfrm>
            <a:off x="5172202" y="2173223"/>
            <a:ext cx="172085" cy="1503045"/>
          </a:xfrm>
          <a:custGeom>
            <a:avLst/>
            <a:gdLst/>
            <a:ahLst/>
            <a:cxnLst/>
            <a:rect l="l" t="t" r="r" b="b"/>
            <a:pathLst>
              <a:path w="172085" h="1503045">
                <a:moveTo>
                  <a:pt x="127525" y="75321"/>
                </a:moveTo>
                <a:lnTo>
                  <a:pt x="0" y="1501648"/>
                </a:lnTo>
                <a:lnTo>
                  <a:pt x="12700" y="1502790"/>
                </a:lnTo>
                <a:lnTo>
                  <a:pt x="140216" y="76446"/>
                </a:lnTo>
                <a:lnTo>
                  <a:pt x="127525" y="75321"/>
                </a:lnTo>
                <a:close/>
              </a:path>
              <a:path w="172085" h="1503045">
                <a:moveTo>
                  <a:pt x="165322" y="62737"/>
                </a:moveTo>
                <a:lnTo>
                  <a:pt x="128650" y="62737"/>
                </a:lnTo>
                <a:lnTo>
                  <a:pt x="141350" y="63753"/>
                </a:lnTo>
                <a:lnTo>
                  <a:pt x="140216" y="76446"/>
                </a:lnTo>
                <a:lnTo>
                  <a:pt x="171831" y="79248"/>
                </a:lnTo>
                <a:lnTo>
                  <a:pt x="165322" y="62737"/>
                </a:lnTo>
                <a:close/>
              </a:path>
              <a:path w="172085" h="1503045">
                <a:moveTo>
                  <a:pt x="128650" y="62737"/>
                </a:moveTo>
                <a:lnTo>
                  <a:pt x="127525" y="75321"/>
                </a:lnTo>
                <a:lnTo>
                  <a:pt x="140216" y="76446"/>
                </a:lnTo>
                <a:lnTo>
                  <a:pt x="141350" y="63753"/>
                </a:lnTo>
                <a:lnTo>
                  <a:pt x="128650" y="62737"/>
                </a:lnTo>
                <a:close/>
              </a:path>
              <a:path w="172085" h="1503045">
                <a:moveTo>
                  <a:pt x="140588" y="0"/>
                </a:moveTo>
                <a:lnTo>
                  <a:pt x="95885" y="72516"/>
                </a:lnTo>
                <a:lnTo>
                  <a:pt x="127525" y="75321"/>
                </a:lnTo>
                <a:lnTo>
                  <a:pt x="128650" y="62737"/>
                </a:lnTo>
                <a:lnTo>
                  <a:pt x="165322" y="62737"/>
                </a:lnTo>
                <a:lnTo>
                  <a:pt x="140588" y="0"/>
                </a:lnTo>
                <a:close/>
              </a:path>
            </a:pathLst>
          </a:custGeom>
          <a:solidFill>
            <a:srgbClr val="6FAC46"/>
          </a:solidFill>
        </p:spPr>
        <p:txBody>
          <a:bodyPr wrap="square" lIns="0" tIns="0" rIns="0" bIns="0" rtlCol="0"/>
          <a:lstStyle/>
          <a:p>
            <a:endParaRPr/>
          </a:p>
        </p:txBody>
      </p:sp>
      <p:sp>
        <p:nvSpPr>
          <p:cNvPr id="21" name="object 21"/>
          <p:cNvSpPr/>
          <p:nvPr/>
        </p:nvSpPr>
        <p:spPr>
          <a:xfrm>
            <a:off x="5588634" y="2581655"/>
            <a:ext cx="1435735" cy="1375410"/>
          </a:xfrm>
          <a:custGeom>
            <a:avLst/>
            <a:gdLst/>
            <a:ahLst/>
            <a:cxnLst/>
            <a:rect l="l" t="t" r="r" b="b"/>
            <a:pathLst>
              <a:path w="1435734" h="1375410">
                <a:moveTo>
                  <a:pt x="1376300" y="48124"/>
                </a:moveTo>
                <a:lnTo>
                  <a:pt x="0" y="1366139"/>
                </a:lnTo>
                <a:lnTo>
                  <a:pt x="8889" y="1375283"/>
                </a:lnTo>
                <a:lnTo>
                  <a:pt x="1385054" y="57278"/>
                </a:lnTo>
                <a:lnTo>
                  <a:pt x="1376300" y="48124"/>
                </a:lnTo>
                <a:close/>
              </a:path>
              <a:path w="1435734" h="1375410">
                <a:moveTo>
                  <a:pt x="1421656" y="39370"/>
                </a:moveTo>
                <a:lnTo>
                  <a:pt x="1385442" y="39370"/>
                </a:lnTo>
                <a:lnTo>
                  <a:pt x="1394206" y="48514"/>
                </a:lnTo>
                <a:lnTo>
                  <a:pt x="1385054" y="57278"/>
                </a:lnTo>
                <a:lnTo>
                  <a:pt x="1407033" y="80264"/>
                </a:lnTo>
                <a:lnTo>
                  <a:pt x="1421656" y="39370"/>
                </a:lnTo>
                <a:close/>
              </a:path>
              <a:path w="1435734" h="1375410">
                <a:moveTo>
                  <a:pt x="1385442" y="39370"/>
                </a:moveTo>
                <a:lnTo>
                  <a:pt x="1376300" y="48124"/>
                </a:lnTo>
                <a:lnTo>
                  <a:pt x="1385054" y="57278"/>
                </a:lnTo>
                <a:lnTo>
                  <a:pt x="1394206" y="48514"/>
                </a:lnTo>
                <a:lnTo>
                  <a:pt x="1385442" y="39370"/>
                </a:lnTo>
                <a:close/>
              </a:path>
              <a:path w="1435734" h="1375410">
                <a:moveTo>
                  <a:pt x="1435735" y="0"/>
                </a:moveTo>
                <a:lnTo>
                  <a:pt x="1354328" y="25146"/>
                </a:lnTo>
                <a:lnTo>
                  <a:pt x="1376300" y="48124"/>
                </a:lnTo>
                <a:lnTo>
                  <a:pt x="1385442" y="39370"/>
                </a:lnTo>
                <a:lnTo>
                  <a:pt x="1421656" y="39370"/>
                </a:lnTo>
                <a:lnTo>
                  <a:pt x="1435735" y="0"/>
                </a:lnTo>
                <a:close/>
              </a:path>
            </a:pathLst>
          </a:custGeom>
          <a:solidFill>
            <a:srgbClr val="EC7C30"/>
          </a:solidFill>
        </p:spPr>
        <p:txBody>
          <a:bodyPr wrap="square" lIns="0" tIns="0" rIns="0" bIns="0" rtlCol="0"/>
          <a:lstStyle/>
          <a:p>
            <a:endParaRPr/>
          </a:p>
        </p:txBody>
      </p:sp>
      <p:sp>
        <p:nvSpPr>
          <p:cNvPr id="23" name="object 23"/>
          <p:cNvSpPr txBox="1">
            <a:spLocks noGrp="1"/>
          </p:cNvSpPr>
          <p:nvPr>
            <p:ph type="sldNum" sz="quarter" idx="4294967295"/>
          </p:nvPr>
        </p:nvSpPr>
        <p:spPr>
          <a:xfrm>
            <a:off x="8242934"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a:t>
            </a:fld>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4294967295"/>
          </p:nvPr>
        </p:nvSpPr>
        <p:spPr>
          <a:xfrm>
            <a:off x="4255134" y="6464909"/>
            <a:ext cx="633095" cy="177800"/>
          </a:xfrm>
          <a:prstGeom prst="rect">
            <a:avLst/>
          </a:prstGeom>
        </p:spPr>
        <p:txBody>
          <a:bodyPr vert="horz" wrap="square" lIns="0" tIns="0" rIns="0" bIns="0" rtlCol="0">
            <a:spAutoFit/>
          </a:bodyPr>
          <a:lstStyle/>
          <a:p>
            <a:pPr marL="12700">
              <a:lnSpc>
                <a:spcPts val="1240"/>
              </a:lnSpc>
            </a:pPr>
            <a:r>
              <a:rPr dirty="0"/>
              <a:t>Ru</a:t>
            </a:r>
            <a:r>
              <a:rPr spc="5" dirty="0"/>
              <a:t>b</a:t>
            </a:r>
            <a:r>
              <a:rPr dirty="0"/>
              <a:t>al_</a:t>
            </a:r>
            <a:r>
              <a:rPr spc="-5" dirty="0"/>
              <a:t>C</a:t>
            </a:r>
            <a:r>
              <a:rPr dirty="0"/>
              <a:t>N</a:t>
            </a:r>
          </a:p>
        </p:txBody>
      </p:sp>
      <p:sp>
        <p:nvSpPr>
          <p:cNvPr id="5" name="object 5"/>
          <p:cNvSpPr txBox="1">
            <a:spLocks noGrp="1"/>
          </p:cNvSpPr>
          <p:nvPr>
            <p:ph type="sldNum" sz="quarter" idx="4294967295"/>
          </p:nvPr>
        </p:nvSpPr>
        <p:spPr>
          <a:xfrm>
            <a:off x="8242934" y="6464909"/>
            <a:ext cx="206375" cy="177800"/>
          </a:xfrm>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8</a:t>
            </a:fld>
            <a:endParaRPr dirty="0"/>
          </a:p>
        </p:txBody>
      </p:sp>
      <p:sp>
        <p:nvSpPr>
          <p:cNvPr id="2" name="object 2"/>
          <p:cNvSpPr txBox="1">
            <a:spLocks noGrp="1"/>
          </p:cNvSpPr>
          <p:nvPr>
            <p:ph type="title"/>
          </p:nvPr>
        </p:nvSpPr>
        <p:spPr>
          <a:xfrm>
            <a:off x="1214414" y="571481"/>
            <a:ext cx="7000924" cy="690574"/>
          </a:xfrm>
          <a:prstGeom prst="rect">
            <a:avLst/>
          </a:prstGeom>
          <a:solidFill>
            <a:schemeClr val="accent5">
              <a:lumMod val="40000"/>
              <a:lumOff val="60000"/>
            </a:schemeClr>
          </a:solidFill>
        </p:spPr>
        <p:txBody>
          <a:bodyPr vert="horz" wrap="square" lIns="0" tIns="13335" rIns="0" bIns="0" rtlCol="0">
            <a:spAutoFit/>
          </a:bodyPr>
          <a:lstStyle/>
          <a:p>
            <a:pPr marL="12700">
              <a:lnSpc>
                <a:spcPct val="100000"/>
              </a:lnSpc>
              <a:spcBef>
                <a:spcPts val="105"/>
              </a:spcBef>
            </a:pPr>
            <a:r>
              <a:rPr spc="-35" dirty="0"/>
              <a:t>Advantages </a:t>
            </a:r>
            <a:r>
              <a:rPr spc="-10" dirty="0"/>
              <a:t>of</a:t>
            </a:r>
            <a:r>
              <a:rPr spc="-160" dirty="0"/>
              <a:t> </a:t>
            </a:r>
            <a:r>
              <a:rPr spc="-25" dirty="0"/>
              <a:t>Networking</a:t>
            </a:r>
          </a:p>
        </p:txBody>
      </p:sp>
      <p:sp>
        <p:nvSpPr>
          <p:cNvPr id="3" name="object 3"/>
          <p:cNvSpPr txBox="1"/>
          <p:nvPr/>
        </p:nvSpPr>
        <p:spPr>
          <a:xfrm>
            <a:off x="707542" y="1707918"/>
            <a:ext cx="5108575" cy="3093720"/>
          </a:xfrm>
          <a:prstGeom prst="rect">
            <a:avLst/>
          </a:prstGeom>
        </p:spPr>
        <p:txBody>
          <a:bodyPr vert="horz" wrap="square" lIns="0" tIns="97790" rIns="0" bIns="0" rtlCol="0">
            <a:spAutoFit/>
          </a:bodyPr>
          <a:lstStyle/>
          <a:p>
            <a:pPr marL="241300" indent="-228600">
              <a:lnSpc>
                <a:spcPct val="100000"/>
              </a:lnSpc>
              <a:spcBef>
                <a:spcPts val="770"/>
              </a:spcBef>
              <a:buFont typeface="Arial"/>
              <a:buChar char="•"/>
              <a:tabLst>
                <a:tab pos="241300" algn="l"/>
              </a:tabLst>
            </a:pPr>
            <a:r>
              <a:rPr sz="2800" spc="-30" dirty="0">
                <a:latin typeface="Calibri"/>
                <a:cs typeface="Calibri"/>
              </a:rPr>
              <a:t>Easy</a:t>
            </a:r>
            <a:r>
              <a:rPr sz="2800" spc="-10" dirty="0">
                <a:latin typeface="Calibri"/>
                <a:cs typeface="Calibri"/>
              </a:rPr>
              <a:t> communication</a:t>
            </a:r>
            <a:endParaRPr sz="2800">
              <a:latin typeface="Calibri"/>
              <a:cs typeface="Calibri"/>
            </a:endParaRPr>
          </a:p>
          <a:p>
            <a:pPr marL="241300" indent="-228600">
              <a:lnSpc>
                <a:spcPct val="100000"/>
              </a:lnSpc>
              <a:spcBef>
                <a:spcPts val="670"/>
              </a:spcBef>
              <a:buFont typeface="Arial"/>
              <a:buChar char="•"/>
              <a:tabLst>
                <a:tab pos="241300" algn="l"/>
              </a:tabLst>
            </a:pPr>
            <a:r>
              <a:rPr sz="2800" spc="-10" dirty="0">
                <a:latin typeface="Calibri"/>
                <a:cs typeface="Calibri"/>
              </a:rPr>
              <a:t>File, </a:t>
            </a:r>
            <a:r>
              <a:rPr sz="2800" spc="-20" dirty="0">
                <a:latin typeface="Calibri"/>
                <a:cs typeface="Calibri"/>
              </a:rPr>
              <a:t>data </a:t>
            </a:r>
            <a:r>
              <a:rPr sz="2800" spc="-5" dirty="0">
                <a:latin typeface="Calibri"/>
                <a:cs typeface="Calibri"/>
              </a:rPr>
              <a:t>and </a:t>
            </a:r>
            <a:r>
              <a:rPr sz="2800" spc="-15" dirty="0">
                <a:latin typeface="Calibri"/>
                <a:cs typeface="Calibri"/>
              </a:rPr>
              <a:t>information</a:t>
            </a:r>
            <a:r>
              <a:rPr sz="2800" spc="50" dirty="0">
                <a:latin typeface="Calibri"/>
                <a:cs typeface="Calibri"/>
              </a:rPr>
              <a:t> </a:t>
            </a:r>
            <a:r>
              <a:rPr sz="2800" spc="-10" dirty="0">
                <a:latin typeface="Calibri"/>
                <a:cs typeface="Calibri"/>
              </a:rPr>
              <a:t>sharing</a:t>
            </a:r>
            <a:endParaRPr sz="2800">
              <a:latin typeface="Calibri"/>
              <a:cs typeface="Calibri"/>
            </a:endParaRPr>
          </a:p>
          <a:p>
            <a:pPr marL="241300" indent="-228600">
              <a:lnSpc>
                <a:spcPct val="100000"/>
              </a:lnSpc>
              <a:spcBef>
                <a:spcPts val="665"/>
              </a:spcBef>
              <a:buFont typeface="Arial"/>
              <a:buChar char="•"/>
              <a:tabLst>
                <a:tab pos="241300" algn="l"/>
              </a:tabLst>
            </a:pPr>
            <a:r>
              <a:rPr sz="2800" spc="-15" dirty="0">
                <a:latin typeface="Calibri"/>
                <a:cs typeface="Calibri"/>
              </a:rPr>
              <a:t>Resource </a:t>
            </a:r>
            <a:r>
              <a:rPr sz="2800" spc="-10" dirty="0">
                <a:latin typeface="Calibri"/>
                <a:cs typeface="Calibri"/>
              </a:rPr>
              <a:t>sharing</a:t>
            </a:r>
            <a:r>
              <a:rPr sz="2800" spc="50" dirty="0">
                <a:latin typeface="Calibri"/>
                <a:cs typeface="Calibri"/>
              </a:rPr>
              <a:t> </a:t>
            </a:r>
            <a:r>
              <a:rPr sz="2800" spc="-20" dirty="0">
                <a:latin typeface="Calibri"/>
                <a:cs typeface="Calibri"/>
              </a:rPr>
              <a:t>(hardware)</a:t>
            </a:r>
            <a:endParaRPr sz="2800">
              <a:latin typeface="Calibri"/>
              <a:cs typeface="Calibri"/>
            </a:endParaRPr>
          </a:p>
          <a:p>
            <a:pPr marL="241300" indent="-228600">
              <a:lnSpc>
                <a:spcPct val="100000"/>
              </a:lnSpc>
              <a:spcBef>
                <a:spcPts val="660"/>
              </a:spcBef>
              <a:buFont typeface="Arial"/>
              <a:buChar char="•"/>
              <a:tabLst>
                <a:tab pos="241300" algn="l"/>
              </a:tabLst>
            </a:pPr>
            <a:r>
              <a:rPr sz="2800" spc="-10" dirty="0">
                <a:latin typeface="Calibri"/>
                <a:cs typeface="Calibri"/>
              </a:rPr>
              <a:t>Increase </a:t>
            </a:r>
            <a:r>
              <a:rPr sz="2800" spc="-25" dirty="0">
                <a:latin typeface="Calibri"/>
                <a:cs typeface="Calibri"/>
              </a:rPr>
              <a:t>storage</a:t>
            </a:r>
            <a:r>
              <a:rPr sz="2800" spc="10" dirty="0">
                <a:latin typeface="Calibri"/>
                <a:cs typeface="Calibri"/>
              </a:rPr>
              <a:t> </a:t>
            </a:r>
            <a:r>
              <a:rPr sz="2800" spc="-5" dirty="0">
                <a:latin typeface="Calibri"/>
                <a:cs typeface="Calibri"/>
              </a:rPr>
              <a:t>capacity</a:t>
            </a:r>
            <a:endParaRPr sz="2800">
              <a:latin typeface="Calibri"/>
              <a:cs typeface="Calibri"/>
            </a:endParaRPr>
          </a:p>
          <a:p>
            <a:pPr marL="241300" indent="-228600">
              <a:lnSpc>
                <a:spcPct val="100000"/>
              </a:lnSpc>
              <a:spcBef>
                <a:spcPts val="670"/>
              </a:spcBef>
              <a:buFont typeface="Arial"/>
              <a:buChar char="•"/>
              <a:tabLst>
                <a:tab pos="241300" algn="l"/>
              </a:tabLst>
            </a:pPr>
            <a:r>
              <a:rPr sz="2800" spc="-10" dirty="0">
                <a:latin typeface="Calibri"/>
                <a:cs typeface="Calibri"/>
              </a:rPr>
              <a:t>Reduce</a:t>
            </a:r>
            <a:r>
              <a:rPr sz="2800" spc="10" dirty="0">
                <a:latin typeface="Calibri"/>
                <a:cs typeface="Calibri"/>
              </a:rPr>
              <a:t> </a:t>
            </a:r>
            <a:r>
              <a:rPr sz="2800" spc="-20" dirty="0">
                <a:latin typeface="Calibri"/>
                <a:cs typeface="Calibri"/>
              </a:rPr>
              <a:t>cost</a:t>
            </a:r>
            <a:endParaRPr sz="2800">
              <a:latin typeface="Calibri"/>
              <a:cs typeface="Calibri"/>
            </a:endParaRPr>
          </a:p>
          <a:p>
            <a:pPr marL="241300" indent="-228600">
              <a:lnSpc>
                <a:spcPct val="100000"/>
              </a:lnSpc>
              <a:spcBef>
                <a:spcPts val="660"/>
              </a:spcBef>
              <a:buFont typeface="Arial"/>
              <a:buChar char="•"/>
              <a:tabLst>
                <a:tab pos="241300" algn="l"/>
              </a:tabLst>
            </a:pPr>
            <a:r>
              <a:rPr sz="2800" spc="-25" dirty="0">
                <a:latin typeface="Calibri"/>
                <a:cs typeface="Calibri"/>
              </a:rPr>
              <a:t>Save</a:t>
            </a:r>
            <a:r>
              <a:rPr sz="2800" spc="-5" dirty="0">
                <a:latin typeface="Calibri"/>
                <a:cs typeface="Calibri"/>
              </a:rPr>
              <a:t> time</a:t>
            </a:r>
            <a:endParaRPr sz="280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697559"/>
          </a:xfrm>
        </p:spPr>
        <p:txBody>
          <a:bodyPr>
            <a:normAutofit/>
          </a:bodyPr>
          <a:lstStyle/>
          <a:p>
            <a:pPr algn="just">
              <a:buNone/>
            </a:pPr>
            <a:r>
              <a:rPr lang="en-IN" dirty="0" smtClean="0"/>
              <a:t>    </a:t>
            </a:r>
            <a:r>
              <a:rPr lang="en-IN" sz="2400" dirty="0" smtClean="0"/>
              <a:t>The effectiveness of a  network communications system depends on </a:t>
            </a:r>
            <a:r>
              <a:rPr lang="en-IN" sz="2400" dirty="0" smtClean="0">
                <a:solidFill>
                  <a:srgbClr val="FF0000"/>
                </a:solidFill>
              </a:rPr>
              <a:t>four fundamental characteristics</a:t>
            </a:r>
            <a:r>
              <a:rPr lang="en-IN" sz="2400" dirty="0" smtClean="0"/>
              <a:t>:</a:t>
            </a:r>
          </a:p>
          <a:p>
            <a:pPr algn="just">
              <a:buNone/>
            </a:pPr>
            <a:endParaRPr lang="en-IN" sz="2400" dirty="0" smtClean="0">
              <a:solidFill>
                <a:srgbClr val="FF0000"/>
              </a:solidFill>
            </a:endParaRPr>
          </a:p>
          <a:p>
            <a:pPr algn="just"/>
            <a:r>
              <a:rPr lang="en-IN" sz="2400" dirty="0" smtClean="0">
                <a:solidFill>
                  <a:srgbClr val="FF0000"/>
                </a:solidFill>
              </a:rPr>
              <a:t>Delivery</a:t>
            </a:r>
            <a:r>
              <a:rPr lang="en-IN" sz="2400" dirty="0" smtClean="0"/>
              <a:t>- The system must deliver data to the </a:t>
            </a:r>
            <a:r>
              <a:rPr lang="en-IN" sz="2400" i="1" dirty="0" smtClean="0"/>
              <a:t> to desired destination</a:t>
            </a:r>
            <a:r>
              <a:rPr lang="en-IN" sz="2400" dirty="0" smtClean="0"/>
              <a:t>. Data must be received by the intended device or user and only by that device or user.</a:t>
            </a:r>
          </a:p>
          <a:p>
            <a:pPr algn="just"/>
            <a:endParaRPr lang="en-IN" sz="2400" dirty="0" smtClean="0"/>
          </a:p>
          <a:p>
            <a:pPr algn="just"/>
            <a:r>
              <a:rPr lang="en-IN" sz="2400" dirty="0" smtClean="0">
                <a:solidFill>
                  <a:srgbClr val="FF0000"/>
                </a:solidFill>
              </a:rPr>
              <a:t>Accuracy</a:t>
            </a:r>
            <a:r>
              <a:rPr lang="en-IN" sz="2400" dirty="0" smtClean="0"/>
              <a:t>-The system must deliver the data accurately. Data that have been altered in transmission and left uncorrected are unusable</a:t>
            </a:r>
            <a:r>
              <a:rPr lang="en-IN" dirty="0" smtClean="0"/>
              <a:t>.</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1388</TotalTime>
  <Words>1514</Words>
  <Application>Microsoft Office PowerPoint</Application>
  <PresentationFormat>On-screen Show (4:3)</PresentationFormat>
  <Paragraphs>197</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  Course Title: Computer Networks Course Code: PCC-CS404 Credit: 3 </vt:lpstr>
      <vt:lpstr>Slide 2</vt:lpstr>
      <vt:lpstr>Network                                                                                       </vt:lpstr>
      <vt:lpstr>Computer Network</vt:lpstr>
      <vt:lpstr>Computer Network</vt:lpstr>
      <vt:lpstr>Networking</vt:lpstr>
      <vt:lpstr>Network Applications</vt:lpstr>
      <vt:lpstr>Advantages of Networking</vt:lpstr>
      <vt:lpstr>Slide 9</vt:lpstr>
      <vt:lpstr>Slide 10</vt:lpstr>
      <vt:lpstr>Slide 11</vt:lpstr>
      <vt:lpstr>Slide 12</vt:lpstr>
      <vt:lpstr>Slide 13</vt:lpstr>
      <vt:lpstr>Data Representation</vt:lpstr>
      <vt:lpstr>QA...</vt:lpstr>
      <vt:lpstr>Data Flow</vt:lpstr>
      <vt:lpstr>Diagram of three types of data flow</vt:lpstr>
      <vt:lpstr>NETWORKS</vt:lpstr>
      <vt:lpstr>Network</vt:lpstr>
      <vt:lpstr>Distributed Processing</vt:lpstr>
      <vt:lpstr>Network Criteria</vt:lpstr>
      <vt:lpstr>Network Criteria</vt:lpstr>
      <vt:lpstr>Types of Network</vt:lpstr>
      <vt:lpstr>Types of connection</vt:lpstr>
      <vt:lpstr>Types of connection</vt:lpstr>
      <vt:lpstr>Categories of Network</vt:lpstr>
      <vt:lpstr>Categories of Networks</vt:lpstr>
      <vt:lpstr>Topology</vt:lpstr>
      <vt:lpstr>Mesh Topology</vt:lpstr>
      <vt:lpstr>Slide 30</vt:lpstr>
      <vt:lpstr>Mesh Topology using CISCO Packet Tracer</vt:lpstr>
      <vt:lpstr>Bus Topology</vt:lpstr>
      <vt:lpstr>Slide 33</vt:lpstr>
      <vt:lpstr>RING Topology </vt:lpstr>
      <vt:lpstr>Ring Topology</vt:lpstr>
      <vt:lpstr>Slide 36</vt:lpstr>
      <vt:lpstr>Star Topology</vt:lpstr>
      <vt:lpstr>Star Topology</vt:lpstr>
      <vt:lpstr>Slide 39</vt:lpstr>
      <vt:lpstr>Q A......</vt:lpstr>
      <vt:lpstr>Answer Key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dc:title>
  <dc:creator>UEM</dc:creator>
  <cp:lastModifiedBy>UEM</cp:lastModifiedBy>
  <cp:revision>78</cp:revision>
  <dcterms:created xsi:type="dcterms:W3CDTF">2020-01-13T17:17:38Z</dcterms:created>
  <dcterms:modified xsi:type="dcterms:W3CDTF">2021-02-02T08:42:51Z</dcterms:modified>
</cp:coreProperties>
</file>