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304" r:id="rId4"/>
    <p:sldId id="307" r:id="rId5"/>
    <p:sldId id="308" r:id="rId6"/>
    <p:sldId id="317" r:id="rId7"/>
    <p:sldId id="310" r:id="rId8"/>
    <p:sldId id="311" r:id="rId9"/>
    <p:sldId id="318" r:id="rId10"/>
    <p:sldId id="309" r:id="rId11"/>
    <p:sldId id="293" r:id="rId12"/>
    <p:sldId id="313" r:id="rId13"/>
    <p:sldId id="319" r:id="rId14"/>
    <p:sldId id="312" r:id="rId15"/>
    <p:sldId id="314" r:id="rId16"/>
    <p:sldId id="315" r:id="rId17"/>
    <p:sldId id="316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 snapToGrid="0">
      <p:cViewPr varScale="1">
        <p:scale>
          <a:sx n="72" d="100"/>
          <a:sy n="72" d="100"/>
        </p:scale>
        <p:origin x="40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F5FC9-D024-4DCF-BC77-228C59C410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DESIGN &amp; ANALYSIS OF ALGORITHM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D2C2E5-0B1B-4A27-BD9D-2A6E0DE761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PCC-CS402</a:t>
            </a:r>
          </a:p>
        </p:txBody>
      </p:sp>
    </p:spTree>
    <p:extLst>
      <p:ext uri="{BB962C8B-B14F-4D97-AF65-F5344CB8AC3E}">
        <p14:creationId xmlns:p14="http://schemas.microsoft.com/office/powerpoint/2010/main" val="24889803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22038-2DEB-4809-832E-2D70E067E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order of Complexities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14B3D-57A2-4203-BAE7-0069BA786B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955209"/>
            <a:ext cx="11029615" cy="3678303"/>
          </a:xfrm>
        </p:spPr>
        <p:txBody>
          <a:bodyPr>
            <a:noAutofit/>
          </a:bodyPr>
          <a:lstStyle/>
          <a:p>
            <a:pPr marL="324000" lvl="1" indent="0">
              <a:buNone/>
            </a:pP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1 &lt; </a:t>
            </a:r>
            <a:r>
              <a:rPr lang="en-IN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logn</a:t>
            </a: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&lt; √n &lt; n &lt; </a:t>
            </a:r>
            <a:r>
              <a:rPr lang="en-IN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nlogn</a:t>
            </a: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&lt;n</a:t>
            </a:r>
            <a:r>
              <a:rPr lang="en-IN" sz="2000" baseline="30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&lt;n</a:t>
            </a:r>
            <a:r>
              <a:rPr lang="en-IN" sz="2000" baseline="30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 ………………..&lt;2</a:t>
            </a:r>
            <a:r>
              <a:rPr lang="en-IN" sz="2000" baseline="30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&lt;3</a:t>
            </a:r>
            <a:r>
              <a:rPr lang="en-IN" sz="2000" baseline="30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 </a:t>
            </a:r>
            <a:r>
              <a:rPr lang="en-IN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IN" sz="2000" baseline="30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IN" sz="2000" baseline="30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IN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24000" lvl="1" indent="0">
              <a:buNone/>
            </a:pP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324000" lvl="1" indent="0">
              <a:buNone/>
            </a:pPr>
            <a:endParaRPr lang="en-IN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24000" lvl="1" indent="0">
              <a:buNone/>
            </a:pPr>
            <a:endParaRPr lang="en-IN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24000" lvl="1" indent="0">
              <a:buNone/>
            </a:pPr>
            <a:endParaRPr lang="en-IN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24000" lvl="1" indent="0">
              <a:buNone/>
            </a:pPr>
            <a:endParaRPr lang="en-IN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24000" lvl="1" indent="0">
              <a:buNone/>
            </a:pPr>
            <a:endParaRPr lang="en-IN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Analysis of Algorithms | Big-O analysis - GeeksforGeeks">
            <a:extLst>
              <a:ext uri="{FF2B5EF4-FFF2-40B4-BE49-F238E27FC236}">
                <a16:creationId xmlns:a16="http://schemas.microsoft.com/office/drawing/2014/main" id="{3DB9C062-1DC8-4D0D-A78A-EA13576688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3179" y="2853981"/>
            <a:ext cx="8029575" cy="258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88861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22038-2DEB-4809-832E-2D70E067E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Common approach 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14B3D-57A2-4203-BAE7-0069BA786B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5196756" cy="3239643"/>
          </a:xfrm>
        </p:spPr>
        <p:txBody>
          <a:bodyPr>
            <a:normAutofit fontScale="92500" lnSpcReduction="20000"/>
          </a:bodyPr>
          <a:lstStyle/>
          <a:p>
            <a:endParaRPr lang="en-IN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1.For(</a:t>
            </a:r>
            <a:r>
              <a:rPr lang="en-IN" sz="3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IN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=0 , </a:t>
            </a:r>
            <a:r>
              <a:rPr lang="en-IN" sz="3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IN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&lt;n , </a:t>
            </a:r>
            <a:r>
              <a:rPr lang="en-IN" sz="3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IN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++)    O(n)</a:t>
            </a:r>
          </a:p>
          <a:p>
            <a:pPr marL="0" indent="0">
              <a:buNone/>
            </a:pPr>
            <a:r>
              <a:rPr lang="en-IN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2.For(</a:t>
            </a:r>
            <a:r>
              <a:rPr lang="en-IN" sz="3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IN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=0 , </a:t>
            </a:r>
            <a:r>
              <a:rPr lang="en-IN" sz="3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IN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&lt;n , </a:t>
            </a:r>
            <a:r>
              <a:rPr lang="en-IN" sz="3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IN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=i+2) O(n)</a:t>
            </a:r>
          </a:p>
          <a:p>
            <a:pPr marL="0" indent="0">
              <a:buNone/>
            </a:pPr>
            <a:r>
              <a:rPr lang="en-IN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3.For(</a:t>
            </a:r>
            <a:r>
              <a:rPr lang="en-IN" sz="3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IN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=10 , </a:t>
            </a:r>
            <a:r>
              <a:rPr lang="en-IN" sz="3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IN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&gt;1 , </a:t>
            </a:r>
            <a:r>
              <a:rPr lang="en-IN" sz="3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IN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--)    O(n)</a:t>
            </a:r>
          </a:p>
          <a:p>
            <a:pPr marL="0" indent="0">
              <a:buNone/>
            </a:pPr>
            <a:endParaRPr lang="en-IN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652DEC2-CE5C-46C9-AD90-26F0C1158796}"/>
              </a:ext>
            </a:extLst>
          </p:cNvPr>
          <p:cNvSpPr txBox="1">
            <a:spLocks/>
          </p:cNvSpPr>
          <p:nvPr/>
        </p:nvSpPr>
        <p:spPr>
          <a:xfrm>
            <a:off x="5777948" y="2180495"/>
            <a:ext cx="5161721" cy="32396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Font typeface="Wingdings 2" panose="05020102010507070707" pitchFamily="18" charset="2"/>
              <a:buNone/>
            </a:pPr>
            <a:r>
              <a:rPr lang="en-IN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4.For(</a:t>
            </a:r>
            <a:r>
              <a:rPr lang="en-IN" sz="3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IN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=0 , </a:t>
            </a:r>
            <a:r>
              <a:rPr lang="en-IN" sz="3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IN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&lt;n , </a:t>
            </a:r>
            <a:r>
              <a:rPr lang="en-IN" sz="3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IN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IN" sz="3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IN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*2) O(</a:t>
            </a:r>
            <a:r>
              <a:rPr lang="en-IN" sz="3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logn</a:t>
            </a:r>
            <a:r>
              <a:rPr lang="en-IN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IN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5.For(</a:t>
            </a:r>
            <a:r>
              <a:rPr lang="en-IN" sz="3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IN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=0 , </a:t>
            </a:r>
            <a:r>
              <a:rPr lang="en-IN" sz="3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IN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&lt;n , </a:t>
            </a:r>
            <a:r>
              <a:rPr lang="en-IN" sz="3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IN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IN" sz="3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IN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*3) O(</a:t>
            </a:r>
            <a:r>
              <a:rPr lang="en-IN" sz="3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logn</a:t>
            </a:r>
            <a:r>
              <a:rPr lang="en-IN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IN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6.For(</a:t>
            </a:r>
            <a:r>
              <a:rPr lang="en-IN" sz="3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IN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=0 , </a:t>
            </a:r>
            <a:r>
              <a:rPr lang="en-IN" sz="3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IN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&lt;n , </a:t>
            </a:r>
            <a:r>
              <a:rPr lang="en-IN" sz="3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IN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IN" sz="3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IN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/2)  O(?)</a:t>
            </a:r>
          </a:p>
          <a:p>
            <a:pPr marL="0" indent="0">
              <a:buFont typeface="Wingdings 2" panose="05020102010507070707" pitchFamily="18" charset="2"/>
              <a:buNone/>
            </a:pPr>
            <a:endParaRPr lang="en-IN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49583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17155-DD5F-42AD-8C34-A23FDF20E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Different input scenario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48440-F6F7-4EC6-B849-35F983CB7C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24000" lvl="1" indent="0">
              <a:buNone/>
            </a:pP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If(x==0)                                                                                             </a:t>
            </a:r>
          </a:p>
          <a:p>
            <a:pPr marL="324000" lvl="1" indent="0">
              <a:buNone/>
            </a:pPr>
            <a:r>
              <a:rPr lang="en-IN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printf</a:t>
            </a: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(“Start Execution.”);</a:t>
            </a:r>
          </a:p>
          <a:p>
            <a:pPr marL="324000" lvl="1" indent="0">
              <a:buNone/>
            </a:pP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else                                </a:t>
            </a:r>
          </a:p>
          <a:p>
            <a:pPr marL="324000" lvl="1" indent="0">
              <a:buNone/>
            </a:pPr>
            <a:r>
              <a:rPr lang="en-IN" sz="2000" dirty="0"/>
              <a:t>for(</a:t>
            </a:r>
            <a:r>
              <a:rPr lang="en-IN" sz="2000" dirty="0" err="1"/>
              <a:t>i</a:t>
            </a:r>
            <a:r>
              <a:rPr lang="en-IN" sz="2000" dirty="0"/>
              <a:t>=1;i&lt;</a:t>
            </a:r>
            <a:r>
              <a:rPr lang="en-IN" sz="2000" dirty="0" err="1"/>
              <a:t>n;i</a:t>
            </a:r>
            <a:r>
              <a:rPr lang="en-IN" sz="2000" dirty="0"/>
              <a:t>=</a:t>
            </a:r>
            <a:r>
              <a:rPr lang="en-IN" sz="2000" dirty="0" err="1"/>
              <a:t>i</a:t>
            </a:r>
            <a:r>
              <a:rPr lang="en-IN" sz="2000" dirty="0"/>
              <a:t>*2) {statement}</a:t>
            </a:r>
          </a:p>
          <a:p>
            <a:pPr marL="324000" lvl="1" indent="0">
              <a:buNone/>
            </a:pPr>
            <a:endParaRPr lang="en-IN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24000" lvl="1" indent="0">
              <a:buNone/>
            </a:pPr>
            <a:endParaRPr lang="en-IN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24000" lvl="1" indent="0">
              <a:buNone/>
            </a:pPr>
            <a:endParaRPr lang="en-IN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677284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17155-DD5F-42AD-8C34-A23FDF20E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Different input scenario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48440-F6F7-4EC6-B849-35F983CB7C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24000" lvl="1" indent="0">
              <a:buNone/>
            </a:pP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If(x==0)                                                                                              x=0   O(1)                         x!=0    O(</a:t>
            </a:r>
            <a:r>
              <a:rPr lang="en-IN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logn</a:t>
            </a: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324000" lvl="1" indent="0">
              <a:buNone/>
            </a:pPr>
            <a:r>
              <a:rPr lang="en-IN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printf</a:t>
            </a: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(“Start Execution.”);</a:t>
            </a:r>
          </a:p>
          <a:p>
            <a:pPr marL="324000" lvl="1" indent="0">
              <a:buNone/>
            </a:pP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else                                </a:t>
            </a:r>
          </a:p>
          <a:p>
            <a:pPr marL="324000" lvl="1" indent="0">
              <a:buNone/>
            </a:pPr>
            <a:r>
              <a:rPr lang="en-IN" sz="2000" dirty="0"/>
              <a:t>for(</a:t>
            </a:r>
            <a:r>
              <a:rPr lang="en-IN" sz="2000" dirty="0" err="1"/>
              <a:t>i</a:t>
            </a:r>
            <a:r>
              <a:rPr lang="en-IN" sz="2000" dirty="0"/>
              <a:t>=1;i&lt;</a:t>
            </a:r>
            <a:r>
              <a:rPr lang="en-IN" sz="2000" dirty="0" err="1"/>
              <a:t>n;i</a:t>
            </a:r>
            <a:r>
              <a:rPr lang="en-IN" sz="2000" dirty="0"/>
              <a:t>=</a:t>
            </a:r>
            <a:r>
              <a:rPr lang="en-IN" sz="2000" dirty="0" err="1"/>
              <a:t>i</a:t>
            </a:r>
            <a:r>
              <a:rPr lang="en-IN" sz="2000" dirty="0"/>
              <a:t>*2) {statement}</a:t>
            </a:r>
          </a:p>
          <a:p>
            <a:pPr marL="324000" lvl="1" indent="0">
              <a:buNone/>
            </a:pPr>
            <a:endParaRPr lang="en-IN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24000" lvl="1" indent="0">
              <a:buNone/>
            </a:pPr>
            <a:endParaRPr lang="en-IN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24000" lvl="1" indent="0">
              <a:buNone/>
            </a:pPr>
            <a:endParaRPr lang="en-IN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719157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BE66B-7E2C-4A5C-A466-1E0173856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Best / worst case / average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526A55-D783-4C0A-A999-4BFA050822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Input Instance scenario.</a:t>
            </a:r>
          </a:p>
          <a:p>
            <a:r>
              <a:rPr lang="en-IN" b="1" dirty="0"/>
              <a:t>Best Case</a:t>
            </a:r>
            <a:r>
              <a:rPr lang="en-IN" dirty="0"/>
              <a:t>: In which we analyse the performance of an algorithm for the input, for which the algorithm takes less time or space.</a:t>
            </a:r>
          </a:p>
          <a:p>
            <a:r>
              <a:rPr lang="en-IN" b="1" dirty="0"/>
              <a:t>Worst Case</a:t>
            </a:r>
            <a:r>
              <a:rPr lang="en-IN" dirty="0"/>
              <a:t>: In which we analyse the performance of an algorithm for the input, for which the algorithm takes long time or space.</a:t>
            </a:r>
          </a:p>
          <a:p>
            <a:r>
              <a:rPr lang="en-IN" b="1" dirty="0"/>
              <a:t>Average Case</a:t>
            </a:r>
            <a:r>
              <a:rPr lang="en-IN" dirty="0"/>
              <a:t>: In which we analyse the performance of an algorithm for the input, for which the algorithm takes time or space that lies between best and worst case.</a:t>
            </a:r>
          </a:p>
          <a:p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714249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BE66B-7E2C-4A5C-A466-1E0173856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Best / worst / average  case                               linear search        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526A55-D783-4C0A-A999-4BFA050822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Best Case</a:t>
            </a:r>
            <a:r>
              <a:rPr lang="en-IN" dirty="0"/>
              <a:t>:            search 10.  </a:t>
            </a:r>
          </a:p>
          <a:p>
            <a:r>
              <a:rPr lang="en-IN" b="1" dirty="0"/>
              <a:t>Worst Case</a:t>
            </a:r>
            <a:r>
              <a:rPr lang="en-IN" dirty="0"/>
              <a:t>:         search 9.</a:t>
            </a:r>
          </a:p>
          <a:p>
            <a:r>
              <a:rPr lang="en-IN" b="1" dirty="0"/>
              <a:t>Average Case</a:t>
            </a:r>
            <a:r>
              <a:rPr lang="en-IN" dirty="0"/>
              <a:t>:      search 15  or search 5</a:t>
            </a:r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522F83C-406B-4F5C-AD9F-24D5FF61D7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2481796"/>
              </p:ext>
            </p:extLst>
          </p:nvPr>
        </p:nvGraphicFramePr>
        <p:xfrm>
          <a:off x="1935747" y="2148726"/>
          <a:ext cx="8128002" cy="370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93255607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86069346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11459653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23694260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88838110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8838760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3726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44956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BE66B-7E2C-4A5C-A466-1E0173856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Best / worst / average  case                               binary search        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526A55-D783-4C0A-A999-4BFA050822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Best Case</a:t>
            </a:r>
            <a:r>
              <a:rPr lang="en-IN" dirty="0"/>
              <a:t>:            search 5.                                                   O(1)  </a:t>
            </a:r>
          </a:p>
          <a:p>
            <a:r>
              <a:rPr lang="en-IN" b="1" dirty="0"/>
              <a:t>Worst Case</a:t>
            </a:r>
            <a:r>
              <a:rPr lang="en-IN" dirty="0"/>
              <a:t>:         search 15 or search 5 or search 20.            O(</a:t>
            </a:r>
            <a:r>
              <a:rPr lang="en-IN" dirty="0" err="1"/>
              <a:t>logn</a:t>
            </a:r>
            <a:r>
              <a:rPr lang="en-IN" dirty="0"/>
              <a:t>)</a:t>
            </a:r>
          </a:p>
          <a:p>
            <a:r>
              <a:rPr lang="en-IN" b="1" dirty="0"/>
              <a:t>Average Case</a:t>
            </a:r>
            <a:r>
              <a:rPr lang="en-IN" dirty="0"/>
              <a:t>:      search 15  or search 5                               O(</a:t>
            </a:r>
            <a:r>
              <a:rPr lang="en-IN" dirty="0" err="1"/>
              <a:t>logn</a:t>
            </a:r>
            <a:r>
              <a:rPr lang="en-IN" dirty="0"/>
              <a:t>)                    </a:t>
            </a:r>
          </a:p>
          <a:p>
            <a:r>
              <a:rPr lang="en-IN" dirty="0"/>
              <a:t>                     0              1              2            3               4              5                6             7</a:t>
            </a:r>
            <a:br>
              <a:rPr lang="en-IN" dirty="0"/>
            </a:br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522F83C-406B-4F5C-AD9F-24D5FF61D7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2361769"/>
              </p:ext>
            </p:extLst>
          </p:nvPr>
        </p:nvGraphicFramePr>
        <p:xfrm>
          <a:off x="2031999" y="4567073"/>
          <a:ext cx="8128000" cy="370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93255607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86069346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11459653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369426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883811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07295400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69579620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8838760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3726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21738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80839-0AE1-4C97-8ACD-D6D35FCD9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Next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A4DFA-7C15-45A4-87D1-08AA0CF0B8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600"/>
              <a:t>Asymptotic </a:t>
            </a:r>
            <a:r>
              <a:rPr lang="en-IN" sz="3600" dirty="0"/>
              <a:t>Notation</a:t>
            </a:r>
          </a:p>
        </p:txBody>
      </p:sp>
    </p:spTree>
    <p:extLst>
      <p:ext uri="{BB962C8B-B14F-4D97-AF65-F5344CB8AC3E}">
        <p14:creationId xmlns:p14="http://schemas.microsoft.com/office/powerpoint/2010/main" val="1462199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8D262-C3D8-4260-9AAE-EB4220F48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Design &amp; analysis of ALGORITHM</a:t>
            </a:r>
            <a:br>
              <a:rPr lang="en-IN" dirty="0"/>
            </a:br>
            <a:r>
              <a:rPr lang="en-IN" dirty="0"/>
              <a:t>Schedule ----topic wise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52E8EF11-F76D-4CA7-BB7F-06B79CC897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9667364"/>
              </p:ext>
            </p:extLst>
          </p:nvPr>
        </p:nvGraphicFramePr>
        <p:xfrm>
          <a:off x="581192" y="1934817"/>
          <a:ext cx="11029615" cy="458251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82982">
                  <a:extLst>
                    <a:ext uri="{9D8B030D-6E8A-4147-A177-3AD203B41FA5}">
                      <a16:colId xmlns:a16="http://schemas.microsoft.com/office/drawing/2014/main" val="2031750860"/>
                    </a:ext>
                  </a:extLst>
                </a:gridCol>
                <a:gridCol w="3109854">
                  <a:extLst>
                    <a:ext uri="{9D8B030D-6E8A-4147-A177-3AD203B41FA5}">
                      <a16:colId xmlns:a16="http://schemas.microsoft.com/office/drawing/2014/main" val="2047018891"/>
                    </a:ext>
                  </a:extLst>
                </a:gridCol>
                <a:gridCol w="6136779">
                  <a:extLst>
                    <a:ext uri="{9D8B030D-6E8A-4147-A177-3AD203B41FA5}">
                      <a16:colId xmlns:a16="http://schemas.microsoft.com/office/drawing/2014/main" val="2641373936"/>
                    </a:ext>
                  </a:extLst>
                </a:gridCol>
              </a:tblGrid>
              <a:tr h="213408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10" marR="6161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Topic</a:t>
                      </a:r>
                      <a:endParaRPr lang="en-IN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10" marR="6161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Sub Topic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10" marR="61610" marT="0" marB="0"/>
                </a:tc>
                <a:extLst>
                  <a:ext uri="{0D108BD9-81ED-4DB2-BD59-A6C34878D82A}">
                    <a16:rowId xmlns:a16="http://schemas.microsoft.com/office/drawing/2014/main" val="3901702268"/>
                  </a:ext>
                </a:extLst>
              </a:tr>
              <a:tr h="46245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10" marR="6161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INTRODUCTION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10" marR="6161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cap="all" baseline="0" dirty="0">
                          <a:effectLst/>
                        </a:rPr>
                        <a:t>Design of algorithm , Analysis of algorithm,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cap="all" baseline="0" dirty="0">
                          <a:effectLst/>
                        </a:rPr>
                        <a:t> Algorithm properties</a:t>
                      </a:r>
                      <a:endParaRPr lang="en-IN" sz="1600" cap="all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10" marR="61610" marT="0" marB="0"/>
                </a:tc>
                <a:extLst>
                  <a:ext uri="{0D108BD9-81ED-4DB2-BD59-A6C34878D82A}">
                    <a16:rowId xmlns:a16="http://schemas.microsoft.com/office/drawing/2014/main" val="4003708651"/>
                  </a:ext>
                </a:extLst>
              </a:tr>
              <a:tr h="441087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2</a:t>
                      </a:r>
                      <a:endParaRPr lang="en-IN" sz="1600" dirty="0">
                        <a:effectLst/>
                      </a:endParaRPr>
                    </a:p>
                  </a:txBody>
                  <a:tcPr marL="61610" marR="6161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FRAMEWORK FOR ALGORITHM ANALYSIS</a:t>
                      </a:r>
                    </a:p>
                  </a:txBody>
                  <a:tcPr marL="61610" marR="6161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HOW TO COUNT EXECUTION TIME OF ALGORITHM,INPUT INSTANCES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10" marR="61610" marT="0" marB="0"/>
                </a:tc>
                <a:extLst>
                  <a:ext uri="{0D108BD9-81ED-4DB2-BD59-A6C34878D82A}">
                    <a16:rowId xmlns:a16="http://schemas.microsoft.com/office/drawing/2014/main" val="2941341317"/>
                  </a:ext>
                </a:extLst>
              </a:tr>
              <a:tr h="436794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10" marR="6161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ASYMPTOTIC NOTATION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10" marR="6161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BEST CASE,AVERAGE CASE, WORST CASE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10" marR="61610" marT="0" marB="0"/>
                </a:tc>
                <a:extLst>
                  <a:ext uri="{0D108BD9-81ED-4DB2-BD59-A6C34878D82A}">
                    <a16:rowId xmlns:a16="http://schemas.microsoft.com/office/drawing/2014/main" val="3150809541"/>
                  </a:ext>
                </a:extLst>
              </a:tr>
              <a:tr h="441087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4</a:t>
                      </a:r>
                      <a:endParaRPr lang="en-IN" sz="1600" dirty="0">
                        <a:effectLst/>
                      </a:endParaRPr>
                    </a:p>
                  </a:txBody>
                  <a:tcPr marL="61610" marR="6161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SOLVING RECURRENCE RELATION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10" marR="6161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724535" algn="l"/>
                        </a:tabLs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SUBSTITUTION METHOD, MASTER THEOREM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10" marR="61610" marT="0" marB="0"/>
                </a:tc>
                <a:extLst>
                  <a:ext uri="{0D108BD9-81ED-4DB2-BD59-A6C34878D82A}">
                    <a16:rowId xmlns:a16="http://schemas.microsoft.com/office/drawing/2014/main" val="3943670595"/>
                  </a:ext>
                </a:extLst>
              </a:tr>
              <a:tr h="436794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10" marR="6161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ALGORITHM DESIGN TECHNIQUES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10" marR="6161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DIVIDE &amp; CONQUER, GREEDY,DYNAMIC PROGRAMMING, BACKTRACKING, 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10" marR="61610" marT="0" marB="0"/>
                </a:tc>
                <a:extLst>
                  <a:ext uri="{0D108BD9-81ED-4DB2-BD59-A6C34878D82A}">
                    <a16:rowId xmlns:a16="http://schemas.microsoft.com/office/drawing/2014/main" val="3921069007"/>
                  </a:ext>
                </a:extLst>
              </a:tr>
              <a:tr h="441087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6</a:t>
                      </a:r>
                      <a:endParaRPr lang="en-IN" sz="1600" dirty="0">
                        <a:effectLst/>
                      </a:endParaRPr>
                    </a:p>
                  </a:txBody>
                  <a:tcPr marL="61610" marR="6161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DISJOINT SET MANIPULATION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10" marR="6161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UNION FIND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10" marR="61610" marT="0" marB="0"/>
                </a:tc>
                <a:extLst>
                  <a:ext uri="{0D108BD9-81ED-4DB2-BD59-A6C34878D82A}">
                    <a16:rowId xmlns:a16="http://schemas.microsoft.com/office/drawing/2014/main" val="886562550"/>
                  </a:ext>
                </a:extLst>
              </a:tr>
              <a:tr h="436794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10" marR="6161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NETWORK FLOW PROBLEM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10" marR="6161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FORD FULKERSON ALGORITHM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10" marR="61610" marT="0" marB="0"/>
                </a:tc>
                <a:extLst>
                  <a:ext uri="{0D108BD9-81ED-4DB2-BD59-A6C34878D82A}">
                    <a16:rowId xmlns:a16="http://schemas.microsoft.com/office/drawing/2014/main" val="3960569443"/>
                  </a:ext>
                </a:extLst>
              </a:tr>
              <a:tr h="441087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8</a:t>
                      </a:r>
                      <a:endParaRPr lang="en-IN" sz="1600" dirty="0">
                        <a:effectLst/>
                      </a:endParaRPr>
                    </a:p>
                  </a:txBody>
                  <a:tcPr marL="61610" marR="6161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NP COMPLETENESS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10" marR="6161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NP,NP HARD………ALGORITHM</a:t>
                      </a:r>
                    </a:p>
                  </a:txBody>
                  <a:tcPr marL="61610" marR="61610" marT="0" marB="0"/>
                </a:tc>
                <a:extLst>
                  <a:ext uri="{0D108BD9-81ED-4DB2-BD59-A6C34878D82A}">
                    <a16:rowId xmlns:a16="http://schemas.microsoft.com/office/drawing/2014/main" val="84842341"/>
                  </a:ext>
                </a:extLst>
              </a:tr>
              <a:tr h="540367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10" marR="6161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APPROXIMATION ALGORITHM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10" marR="6161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COMPLEXITY ANALYSIS OF NP COMPETE PROBLEM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10" marR="61610" marT="0" marB="0"/>
                </a:tc>
                <a:extLst>
                  <a:ext uri="{0D108BD9-81ED-4DB2-BD59-A6C34878D82A}">
                    <a16:rowId xmlns:a16="http://schemas.microsoft.com/office/drawing/2014/main" val="13010470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1803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22038-2DEB-4809-832E-2D70E067E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FREQUENCY  COUNT METHOD                                               Analysis of algorithm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14B3D-57A2-4203-BAE7-0069BA786B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24000" lvl="1" indent="0">
              <a:buNone/>
            </a:pPr>
            <a:endParaRPr lang="en-IN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24000" lvl="1" indent="0">
              <a:buNone/>
            </a:pP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                  considering </a:t>
            </a:r>
            <a:r>
              <a:rPr lang="en-IN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ith</a:t>
            </a: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loop at step no 1</a:t>
            </a:r>
          </a:p>
          <a:p>
            <a:pPr marL="324000" lvl="1" indent="0">
              <a:buNone/>
            </a:pP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Algorithm : MULTIPLICATION(</a:t>
            </a:r>
            <a:r>
              <a:rPr lang="en-IN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A,B,n</a:t>
            </a: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324000" lvl="1" indent="0">
              <a:buNone/>
            </a:pP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</a:p>
          <a:p>
            <a:pPr marL="324000" lvl="1" indent="0">
              <a:buNone/>
            </a:pP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1   for( </a:t>
            </a:r>
            <a:r>
              <a:rPr lang="en-IN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:=0, </a:t>
            </a:r>
            <a:r>
              <a:rPr lang="en-IN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&lt;n, </a:t>
            </a:r>
            <a:r>
              <a:rPr lang="en-IN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++)………………………………………………n+1</a:t>
            </a:r>
          </a:p>
          <a:p>
            <a:pPr marL="324000" lvl="1" indent="0">
              <a:buNone/>
            </a:pP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2          for(j: 1 to n)…………………………………………………n                                                                </a:t>
            </a:r>
          </a:p>
          <a:p>
            <a:pPr marL="324000" lvl="1" indent="0">
              <a:buNone/>
            </a:pP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3              C[</a:t>
            </a:r>
            <a:r>
              <a:rPr lang="en-IN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][j] </a:t>
            </a: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 0…………………………………………………n                                                                        </a:t>
            </a:r>
          </a:p>
          <a:p>
            <a:pPr marL="324000" lvl="1" indent="0">
              <a:buNone/>
            </a:pP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4                   for(k: 1 to n)………………………………........... n                                                        </a:t>
            </a:r>
          </a:p>
          <a:p>
            <a:pPr marL="324000" lvl="1" indent="0">
              <a:buNone/>
            </a:pP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5                     C[</a:t>
            </a:r>
            <a:r>
              <a:rPr lang="en-IN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][j]</a:t>
            </a: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 C[</a:t>
            </a:r>
            <a:r>
              <a:rPr lang="en-IN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i</a:t>
            </a: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][j]  +  A[</a:t>
            </a:r>
            <a:r>
              <a:rPr lang="en-IN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i</a:t>
            </a: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][k] * B[k][j]………..n                         </a:t>
            </a:r>
          </a:p>
          <a:p>
            <a:pPr marL="324000" lvl="1" indent="0">
              <a:buNone/>
            </a:pP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      end while</a:t>
            </a:r>
          </a:p>
          <a:p>
            <a:pPr marL="324000" lvl="1" indent="0">
              <a:buNone/>
            </a:pP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 6    Return sum…………………………………………………….....1                                             </a:t>
            </a:r>
            <a:endParaRPr lang="en-IN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24000" lvl="1" indent="0">
              <a:buNone/>
            </a:pP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                                                                      </a:t>
            </a:r>
            <a:endParaRPr lang="en-IN" sz="2000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3600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22038-2DEB-4809-832E-2D70E067E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FREQUENCY  COUNT METHOD                                               Analysis of algorithm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14B3D-57A2-4203-BAE7-0069BA786B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24000" lvl="1" indent="0">
              <a:buNone/>
            </a:pPr>
            <a:endParaRPr lang="en-IN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24000" lvl="1" indent="0">
              <a:buNone/>
            </a:pP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                  considering kth  loop at step no 4</a:t>
            </a:r>
          </a:p>
          <a:p>
            <a:pPr marL="324000" lvl="1" indent="0">
              <a:buNone/>
            </a:pP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Algorithm : MULTIPLICATION(</a:t>
            </a:r>
            <a:r>
              <a:rPr lang="en-IN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A,B,n</a:t>
            </a: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324000" lvl="1" indent="0">
              <a:buNone/>
            </a:pP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</a:p>
          <a:p>
            <a:pPr marL="324000" lvl="1" indent="0">
              <a:buNone/>
            </a:pP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1   for( </a:t>
            </a:r>
            <a:r>
              <a:rPr lang="en-IN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:=0, </a:t>
            </a:r>
            <a:r>
              <a:rPr lang="en-IN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&lt;n, </a:t>
            </a:r>
            <a:r>
              <a:rPr lang="en-IN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++)………………………………………………n+1</a:t>
            </a:r>
          </a:p>
          <a:p>
            <a:pPr marL="324000" lvl="1" indent="0">
              <a:buNone/>
            </a:pP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2          for(j: 1 to n)…………………………………………………n*(n+1)                                 T</a:t>
            </a:r>
            <a:r>
              <a:rPr lang="en-IN" sz="2000" baseline="-25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mul</a:t>
            </a: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(N)= 2n</a:t>
            </a:r>
            <a:r>
              <a:rPr lang="en-IN" sz="2000" baseline="30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+3n</a:t>
            </a:r>
            <a:r>
              <a:rPr lang="en-IN" sz="2000" baseline="30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+2n+2                              </a:t>
            </a:r>
          </a:p>
          <a:p>
            <a:pPr marL="324000" lvl="1" indent="0">
              <a:buNone/>
            </a:pP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3              C[</a:t>
            </a:r>
            <a:r>
              <a:rPr lang="en-IN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][j] </a:t>
            </a: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 0…………………………………………………n*n                                                      </a:t>
            </a:r>
            <a:r>
              <a:rPr lang="en-IN" sz="24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O(n</a:t>
            </a:r>
            <a:r>
              <a:rPr lang="en-IN" sz="2400" b="1" baseline="300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n-IN" sz="24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                         </a:t>
            </a:r>
          </a:p>
          <a:p>
            <a:pPr marL="324000" lvl="1" indent="0">
              <a:buNone/>
            </a:pP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4                   for(k: 1 to n)………………………………........... n*n*(n+1)                                                        </a:t>
            </a:r>
          </a:p>
          <a:p>
            <a:pPr marL="324000" lvl="1" indent="0">
              <a:buNone/>
            </a:pP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5                     C[</a:t>
            </a:r>
            <a:r>
              <a:rPr lang="en-IN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][j]</a:t>
            </a: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 C[</a:t>
            </a:r>
            <a:r>
              <a:rPr lang="en-IN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i</a:t>
            </a: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][j]  +  A[</a:t>
            </a:r>
            <a:r>
              <a:rPr lang="en-IN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i</a:t>
            </a: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][k] * B[k][j]………..n*n*n                         </a:t>
            </a:r>
          </a:p>
          <a:p>
            <a:pPr marL="324000" lvl="1" indent="0">
              <a:buNone/>
            </a:pP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      end while</a:t>
            </a:r>
          </a:p>
          <a:p>
            <a:pPr marL="324000" lvl="1" indent="0">
              <a:buNone/>
            </a:pP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 6    Return sum…………………………………………………….....1                                             </a:t>
            </a:r>
            <a:endParaRPr lang="en-IN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24000" lvl="1" indent="0">
              <a:buNone/>
            </a:pP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IN" sz="2000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2877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22038-2DEB-4809-832E-2D70E067E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FREQUENCY  COUNT METHOD               Q                                Analysis of algorithm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14B3D-57A2-4203-BAE7-0069BA786B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24000" lvl="1" indent="0">
              <a:buNone/>
            </a:pPr>
            <a:r>
              <a:rPr lang="en-IN" sz="3600" dirty="0"/>
              <a:t>for(</a:t>
            </a:r>
            <a:r>
              <a:rPr lang="en-IN" sz="3600" dirty="0" err="1"/>
              <a:t>i</a:t>
            </a:r>
            <a:r>
              <a:rPr lang="en-IN" sz="3600" dirty="0"/>
              <a:t>=1;i&lt;</a:t>
            </a:r>
            <a:r>
              <a:rPr lang="en-IN" sz="3600" dirty="0" err="1"/>
              <a:t>n;i</a:t>
            </a:r>
            <a:r>
              <a:rPr lang="en-IN" sz="3600" dirty="0"/>
              <a:t>=</a:t>
            </a:r>
            <a:r>
              <a:rPr lang="en-IN" sz="3600" dirty="0" err="1"/>
              <a:t>i</a:t>
            </a:r>
            <a:r>
              <a:rPr lang="en-IN" sz="3600" dirty="0"/>
              <a:t>*2) {statement} - its Time complexity is</a:t>
            </a: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</a:t>
            </a:r>
          </a:p>
          <a:p>
            <a:pPr marL="324000" lvl="1" indent="0">
              <a:buNone/>
            </a:pP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Answer   :            </a:t>
            </a:r>
            <a:r>
              <a:rPr lang="en-IN" sz="20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?</a:t>
            </a:r>
          </a:p>
          <a:p>
            <a:pPr marL="324000" lvl="1" indent="0">
              <a:buNone/>
            </a:pPr>
            <a:endParaRPr lang="en-IN" sz="2000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24000" lvl="1" indent="0">
              <a:buNone/>
            </a:pPr>
            <a:endParaRPr lang="en-IN" sz="20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9489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22038-2DEB-4809-832E-2D70E067E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FREQUENCY  COUNT METHOD               Q                                Analysis of algorithm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14B3D-57A2-4203-BAE7-0069BA786B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24000" lvl="1" indent="0">
              <a:buNone/>
            </a:pPr>
            <a:r>
              <a:rPr lang="en-IN" sz="3600" dirty="0"/>
              <a:t>for(</a:t>
            </a:r>
            <a:r>
              <a:rPr lang="en-IN" sz="3600" dirty="0" err="1"/>
              <a:t>i</a:t>
            </a:r>
            <a:r>
              <a:rPr lang="en-IN" sz="3600" dirty="0"/>
              <a:t>=1;i&lt;</a:t>
            </a:r>
            <a:r>
              <a:rPr lang="en-IN" sz="3600" dirty="0" err="1"/>
              <a:t>n;i</a:t>
            </a:r>
            <a:r>
              <a:rPr lang="en-IN" sz="3600" dirty="0"/>
              <a:t>=</a:t>
            </a:r>
            <a:r>
              <a:rPr lang="en-IN" sz="3600" dirty="0" err="1"/>
              <a:t>i</a:t>
            </a:r>
            <a:r>
              <a:rPr lang="en-IN" sz="3600" dirty="0"/>
              <a:t>*2) {statement} - its Time complexity is</a:t>
            </a: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</a:t>
            </a:r>
          </a:p>
          <a:p>
            <a:pPr marL="324000" lvl="1" indent="0">
              <a:buNone/>
            </a:pP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Answer   :            </a:t>
            </a:r>
            <a:r>
              <a:rPr lang="en-IN" sz="20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O(log n)</a:t>
            </a:r>
          </a:p>
          <a:p>
            <a:pPr marL="324000" lvl="1" indent="0">
              <a:buNone/>
            </a:pPr>
            <a:r>
              <a:rPr lang="en-IN" sz="2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Explanation:    1 2 2</a:t>
            </a:r>
            <a:r>
              <a:rPr lang="en-IN" sz="2000" baseline="30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IN" sz="2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2</a:t>
            </a:r>
            <a:r>
              <a:rPr lang="en-IN" sz="2000" baseline="30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n-IN" sz="2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2</a:t>
            </a:r>
            <a:r>
              <a:rPr lang="en-IN" sz="2000" baseline="30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r>
              <a:rPr lang="en-IN" sz="2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………2</a:t>
            </a:r>
            <a:r>
              <a:rPr lang="en-IN" sz="2000" baseline="30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en-IN" sz="2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[k indicates number of steps]</a:t>
            </a:r>
            <a:endParaRPr lang="en-IN" sz="2000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24000" lvl="1" indent="0">
              <a:buNone/>
            </a:pPr>
            <a:r>
              <a:rPr lang="en-IN" sz="2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IN" sz="2000" baseline="30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en-IN" sz="20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IN" sz="20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</a:p>
          <a:p>
            <a:pPr marL="324000" lvl="1" indent="0">
              <a:buNone/>
            </a:pPr>
            <a:r>
              <a:rPr lang="en-IN" sz="2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 log2 = log n      [considering log both side]</a:t>
            </a:r>
          </a:p>
          <a:p>
            <a:pPr marL="324000" lvl="1" indent="0">
              <a:buNone/>
            </a:pPr>
            <a:r>
              <a:rPr lang="en-IN" sz="2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K= log n  ……………………………………….</a:t>
            </a: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T(n)=O(k)         </a:t>
            </a:r>
            <a:r>
              <a:rPr lang="en-IN" sz="20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O(</a:t>
            </a:r>
            <a:r>
              <a:rPr lang="en-IN" sz="2000" dirty="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logn</a:t>
            </a:r>
            <a:r>
              <a:rPr lang="en-IN" sz="20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324000" lvl="1" indent="0">
              <a:buNone/>
            </a:pPr>
            <a:endParaRPr lang="en-IN" sz="20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5938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22038-2DEB-4809-832E-2D70E067E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FREQUENCY  COUNT METHOD                                               Analysis of algorithm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14B3D-57A2-4203-BAE7-0069BA786B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101034"/>
          </a:xfrm>
        </p:spPr>
        <p:txBody>
          <a:bodyPr>
            <a:noAutofit/>
          </a:bodyPr>
          <a:lstStyle/>
          <a:p>
            <a:pPr marL="324000" lvl="1" indent="0">
              <a:buNone/>
            </a:pP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1   for( </a:t>
            </a:r>
            <a:r>
              <a:rPr lang="en-IN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:=0, </a:t>
            </a:r>
            <a:r>
              <a:rPr lang="en-IN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&lt;n, </a:t>
            </a:r>
            <a:r>
              <a:rPr lang="en-IN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++)                                 </a:t>
            </a:r>
            <a:r>
              <a:rPr lang="en-IN" sz="2000" dirty="0"/>
              <a:t>Time complexity of the code snippet ?</a:t>
            </a: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324000" lvl="1" indent="0">
              <a:buNone/>
            </a:pP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2          for(j=0,j&lt;</a:t>
            </a:r>
            <a:r>
              <a:rPr lang="en-IN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N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j++</a:t>
            </a: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                                                               </a:t>
            </a:r>
          </a:p>
          <a:p>
            <a:pPr marL="324000" lvl="1" indent="0">
              <a:buNone/>
            </a:pP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3                 statement </a:t>
            </a:r>
          </a:p>
          <a:p>
            <a:pPr marL="324000" lvl="1" indent="0">
              <a:buNone/>
            </a:pP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</a:t>
            </a:r>
          </a:p>
          <a:p>
            <a:pPr marL="324000" lvl="1" indent="0">
              <a:buNone/>
            </a:pP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Answer   :           </a:t>
            </a:r>
          </a:p>
          <a:p>
            <a:pPr marL="324000" lvl="1" indent="0">
              <a:buNone/>
            </a:pP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0       0            0</a:t>
            </a:r>
          </a:p>
          <a:p>
            <a:pPr marL="324000" lvl="1" indent="0">
              <a:buNone/>
            </a:pPr>
            <a:r>
              <a:rPr lang="en-IN" sz="20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</a:t>
            </a:r>
            <a:r>
              <a:rPr lang="en-IN" sz="2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0,1         1</a:t>
            </a:r>
            <a:endParaRPr lang="en-IN" sz="2000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24000" lvl="1" indent="0">
              <a:buNone/>
            </a:pP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2      0,1,2      2</a:t>
            </a:r>
          </a:p>
          <a:p>
            <a:pPr marL="324000" lvl="1" indent="0">
              <a:buNone/>
            </a:pP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n      0 to n     </a:t>
            </a:r>
            <a:r>
              <a:rPr lang="en-IN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so T(n)=0+1+2+3+……+n=n(n+1)/2           </a:t>
            </a:r>
            <a:r>
              <a:rPr lang="en-IN" sz="20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O(n</a:t>
            </a:r>
            <a:r>
              <a:rPr lang="en-IN" sz="2000" b="1" baseline="300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IN" sz="20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324000" lvl="1" indent="0">
              <a:buNone/>
            </a:pP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</a:t>
            </a:r>
            <a:endParaRPr lang="en-IN" sz="2000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9D60C55-58C4-44E6-8BD6-A4E42717316D}"/>
              </a:ext>
            </a:extLst>
          </p:cNvPr>
          <p:cNvGraphicFramePr>
            <a:graphicFrameLocks noGrp="1"/>
          </p:cNvGraphicFramePr>
          <p:nvPr/>
        </p:nvGraphicFramePr>
        <p:xfrm>
          <a:off x="2164521" y="3590933"/>
          <a:ext cx="2460489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0163">
                  <a:extLst>
                    <a:ext uri="{9D8B030D-6E8A-4147-A177-3AD203B41FA5}">
                      <a16:colId xmlns:a16="http://schemas.microsoft.com/office/drawing/2014/main" val="3748573830"/>
                    </a:ext>
                  </a:extLst>
                </a:gridCol>
                <a:gridCol w="820163">
                  <a:extLst>
                    <a:ext uri="{9D8B030D-6E8A-4147-A177-3AD203B41FA5}">
                      <a16:colId xmlns:a16="http://schemas.microsoft.com/office/drawing/2014/main" val="1244311623"/>
                    </a:ext>
                  </a:extLst>
                </a:gridCol>
                <a:gridCol w="820163">
                  <a:extLst>
                    <a:ext uri="{9D8B030D-6E8A-4147-A177-3AD203B41FA5}">
                      <a16:colId xmlns:a16="http://schemas.microsoft.com/office/drawing/2014/main" val="251076190"/>
                    </a:ext>
                  </a:extLst>
                </a:gridCol>
              </a:tblGrid>
              <a:tr h="361122">
                <a:tc>
                  <a:txBody>
                    <a:bodyPr/>
                    <a:lstStyle/>
                    <a:p>
                      <a:r>
                        <a:rPr lang="en-IN" dirty="0" err="1"/>
                        <a:t>i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 of step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44380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7958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22038-2DEB-4809-832E-2D70E067E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FREQUENCY  COUNT METHOD                                               Analysis of algorithm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14B3D-57A2-4203-BAE7-0069BA786B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101034"/>
          </a:xfrm>
        </p:spPr>
        <p:txBody>
          <a:bodyPr>
            <a:noAutofit/>
          </a:bodyPr>
          <a:lstStyle/>
          <a:p>
            <a:pPr marL="324000" lvl="1" indent="0">
              <a:buNone/>
            </a:pPr>
            <a:r>
              <a:rPr lang="en-IN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1   x=0                                 </a:t>
            </a:r>
            <a:r>
              <a:rPr lang="en-IN" sz="2800" dirty="0"/>
              <a:t>Time complexity of the code snippet ?</a:t>
            </a:r>
            <a:r>
              <a:rPr lang="en-IN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324000" lvl="1" indent="0">
              <a:buNone/>
            </a:pPr>
            <a:r>
              <a:rPr lang="en-IN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2   for( </a:t>
            </a:r>
            <a:r>
              <a:rPr lang="en-IN" sz="2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IN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:=1, x&lt;=n, </a:t>
            </a:r>
            <a:r>
              <a:rPr lang="en-IN" sz="2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IN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++)                                                                       </a:t>
            </a:r>
          </a:p>
          <a:p>
            <a:pPr marL="324000" lvl="1" indent="0">
              <a:buNone/>
            </a:pPr>
            <a:r>
              <a:rPr lang="en-IN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3           x= x + </a:t>
            </a:r>
            <a:r>
              <a:rPr lang="en-IN" sz="2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endParaRPr lang="en-IN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24000" lvl="1" indent="0">
              <a:buNone/>
            </a:pPr>
            <a:r>
              <a:rPr lang="en-IN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</a:t>
            </a:r>
          </a:p>
          <a:p>
            <a:pPr marL="324000" lvl="1" indent="0">
              <a:buNone/>
            </a:pPr>
            <a:r>
              <a:rPr lang="en-IN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Answer   : ?</a:t>
            </a:r>
            <a:endParaRPr lang="en-IN" sz="2800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7844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22038-2DEB-4809-832E-2D70E067E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FREQUENCY  COUNT METHOD                                               Analysis of algorithm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14B3D-57A2-4203-BAE7-0069BA786B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101034"/>
          </a:xfrm>
        </p:spPr>
        <p:txBody>
          <a:bodyPr>
            <a:noAutofit/>
          </a:bodyPr>
          <a:lstStyle/>
          <a:p>
            <a:pPr marL="324000" lvl="1" indent="0">
              <a:buNone/>
            </a:pP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1   x=0                                 </a:t>
            </a:r>
            <a:r>
              <a:rPr lang="en-IN" sz="2000" dirty="0"/>
              <a:t>Time complexity of the code snippet ?</a:t>
            </a: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324000" lvl="1" indent="0">
              <a:buNone/>
            </a:pP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2   for( </a:t>
            </a:r>
            <a:r>
              <a:rPr lang="en-IN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:=1, x&lt;=n, </a:t>
            </a:r>
            <a:r>
              <a:rPr lang="en-IN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++)                                                                       </a:t>
            </a:r>
          </a:p>
          <a:p>
            <a:pPr marL="324000" lvl="1" indent="0">
              <a:buNone/>
            </a:pP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3           x= x + </a:t>
            </a:r>
            <a:r>
              <a:rPr lang="en-IN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endParaRPr lang="en-IN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24000" lvl="1" indent="0">
              <a:buNone/>
            </a:pP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</a:t>
            </a:r>
          </a:p>
          <a:p>
            <a:pPr marL="324000" lvl="1" indent="0">
              <a:buNone/>
            </a:pP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Answer   :           I       x                 </a:t>
            </a:r>
          </a:p>
          <a:p>
            <a:pPr marL="324000" lvl="1" indent="0">
              <a:buNone/>
            </a:pP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1       1            </a:t>
            </a:r>
          </a:p>
          <a:p>
            <a:pPr marL="324000" lvl="1" indent="0">
              <a:buNone/>
            </a:pPr>
            <a:r>
              <a:rPr lang="en-IN" sz="20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</a:t>
            </a:r>
            <a:r>
              <a:rPr lang="en-IN" sz="2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1+2        </a:t>
            </a:r>
            <a:endParaRPr lang="en-IN" sz="2000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24000" lvl="1" indent="0">
              <a:buNone/>
            </a:pP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2      1+2+3      </a:t>
            </a:r>
          </a:p>
          <a:p>
            <a:pPr marL="324000" lvl="1" indent="0">
              <a:buNone/>
            </a:pP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k      1+2+3……k                  so T(n)=k*(k+1)/2 &gt;n      so k &gt;     </a:t>
            </a:r>
            <a:r>
              <a:rPr lang="en-IN" sz="20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O(</a:t>
            </a: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√</a:t>
            </a:r>
            <a:r>
              <a:rPr lang="en-IN" sz="20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n)</a:t>
            </a:r>
          </a:p>
          <a:p>
            <a:pPr marL="324000" lvl="1" indent="0">
              <a:buNone/>
            </a:pP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</a:t>
            </a:r>
            <a:endParaRPr lang="en-IN" sz="2000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49598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4150</TotalTime>
  <Words>1252</Words>
  <Application>Microsoft Office PowerPoint</Application>
  <PresentationFormat>Widescreen</PresentationFormat>
  <Paragraphs>172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Calibri</vt:lpstr>
      <vt:lpstr>Gill Sans MT</vt:lpstr>
      <vt:lpstr>Wingdings 2</vt:lpstr>
      <vt:lpstr>Dividend</vt:lpstr>
      <vt:lpstr>DESIGN &amp; ANALYSIS OF ALGORITHM</vt:lpstr>
      <vt:lpstr>Design &amp; analysis of ALGORITHM Schedule ----topic wise</vt:lpstr>
      <vt:lpstr>               FREQUENCY  COUNT METHOD                                               Analysis of algorithm</vt:lpstr>
      <vt:lpstr>               FREQUENCY  COUNT METHOD                                               Analysis of algorithm</vt:lpstr>
      <vt:lpstr>            FREQUENCY  COUNT METHOD               Q                                Analysis of algorithm</vt:lpstr>
      <vt:lpstr>            FREQUENCY  COUNT METHOD               Q                                Analysis of algorithm</vt:lpstr>
      <vt:lpstr>               FREQUENCY  COUNT METHOD                                               Analysis of algorithm</vt:lpstr>
      <vt:lpstr>               FREQUENCY  COUNT METHOD                                               Analysis of algorithm</vt:lpstr>
      <vt:lpstr>               FREQUENCY  COUNT METHOD                                               Analysis of algorithm</vt:lpstr>
      <vt:lpstr>            order of Complexities </vt:lpstr>
      <vt:lpstr>Common approach  </vt:lpstr>
      <vt:lpstr>Different input scenario</vt:lpstr>
      <vt:lpstr>Different input scenario</vt:lpstr>
      <vt:lpstr>Best / worst case / average </vt:lpstr>
      <vt:lpstr>Best / worst / average  case                               linear search          </vt:lpstr>
      <vt:lpstr>Best / worst / average  case                               binary search          </vt:lpstr>
      <vt:lpstr>Next class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 &amp; ALGORITHM</dc:title>
  <dc:creator>sudipto mondal</dc:creator>
  <cp:lastModifiedBy>sudipto mondal</cp:lastModifiedBy>
  <cp:revision>151</cp:revision>
  <dcterms:created xsi:type="dcterms:W3CDTF">2020-06-21T01:35:24Z</dcterms:created>
  <dcterms:modified xsi:type="dcterms:W3CDTF">2021-03-04T04:32:20Z</dcterms:modified>
</cp:coreProperties>
</file>