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69" r:id="rId4"/>
    <p:sldId id="270" r:id="rId5"/>
    <p:sldId id="260" r:id="rId6"/>
    <p:sldId id="259" r:id="rId7"/>
    <p:sldId id="271" r:id="rId8"/>
    <p:sldId id="272" r:id="rId9"/>
    <p:sldId id="273" r:id="rId10"/>
    <p:sldId id="257" r:id="rId11"/>
    <p:sldId id="268" r:id="rId12"/>
    <p:sldId id="258" r:id="rId13"/>
    <p:sldId id="262" r:id="rId14"/>
    <p:sldId id="263" r:id="rId15"/>
    <p:sldId id="264" r:id="rId16"/>
    <p:sldId id="265" r:id="rId17"/>
    <p:sldId id="266" r:id="rId18"/>
    <p:sldId id="267" r:id="rId19"/>
    <p:sldId id="274" r:id="rId20"/>
    <p:sldId id="275" r:id="rId21"/>
    <p:sldId id="276" r:id="rId22"/>
    <p:sldId id="277"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150" autoAdjust="0"/>
    <p:restoredTop sz="94624" autoAdjust="0"/>
  </p:normalViewPr>
  <p:slideViewPr>
    <p:cSldViewPr>
      <p:cViewPr varScale="1">
        <p:scale>
          <a:sx n="69" d="100"/>
          <a:sy n="69" d="100"/>
        </p:scale>
        <p:origin x="-1380" y="-102"/>
      </p:cViewPr>
      <p:guideLst>
        <p:guide orient="horz" pos="2160"/>
        <p:guide pos="2880"/>
      </p:guideLst>
    </p:cSldViewPr>
  </p:slideViewPr>
  <p:outlineViewPr>
    <p:cViewPr>
      <p:scale>
        <a:sx n="33" d="100"/>
        <a:sy n="33" d="100"/>
      </p:scale>
      <p:origin x="54" y="10638"/>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F0B5D923-AA03-44B9-830D-1BFCE665E06D}" type="datetimeFigureOut">
              <a:rPr lang="en-US" smtClean="0"/>
              <a:pPr/>
              <a:t>3/26/2021</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A768F3F3-8217-4E66-83AC-0078D9426AA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0B5D923-AA03-44B9-830D-1BFCE665E06D}" type="datetimeFigureOut">
              <a:rPr lang="en-US" smtClean="0"/>
              <a:pPr/>
              <a:t>3/26/2021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768F3F3-8217-4E66-83AC-0078D9426AA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F0B5D923-AA03-44B9-830D-1BFCE665E06D}" type="datetimeFigureOut">
              <a:rPr lang="en-US" smtClean="0"/>
              <a:pPr/>
              <a:t>3/26/2021</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A768F3F3-8217-4E66-83AC-0078D9426AA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0B5D923-AA03-44B9-830D-1BFCE665E06D}" type="datetimeFigureOut">
              <a:rPr lang="en-US" smtClean="0"/>
              <a:pPr/>
              <a:t>3/26/2021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768F3F3-8217-4E66-83AC-0078D9426AA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F0B5D923-AA03-44B9-830D-1BFCE665E06D}" type="datetimeFigureOut">
              <a:rPr lang="en-US" smtClean="0"/>
              <a:pPr/>
              <a:t>3/26/2021</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A768F3F3-8217-4E66-83AC-0078D9426AA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0B5D923-AA03-44B9-830D-1BFCE665E06D}" type="datetimeFigureOut">
              <a:rPr lang="en-US" smtClean="0"/>
              <a:pPr/>
              <a:t>3/26/2021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768F3F3-8217-4E66-83AC-0078D9426AA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0B5D923-AA03-44B9-830D-1BFCE665E06D}" type="datetimeFigureOut">
              <a:rPr lang="en-US" smtClean="0"/>
              <a:pPr/>
              <a:t>3/26/2021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A768F3F3-8217-4E66-83AC-0078D9426AA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0B5D923-AA03-44B9-830D-1BFCE665E06D}" type="datetimeFigureOut">
              <a:rPr lang="en-US" smtClean="0"/>
              <a:pPr/>
              <a:t>3/26/2021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A768F3F3-8217-4E66-83AC-0078D9426AA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F0B5D923-AA03-44B9-830D-1BFCE665E06D}" type="datetimeFigureOut">
              <a:rPr lang="en-US" smtClean="0"/>
              <a:pPr/>
              <a:t>3/26/2021</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A768F3F3-8217-4E66-83AC-0078D9426AA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0B5D923-AA03-44B9-830D-1BFCE665E06D}" type="datetimeFigureOut">
              <a:rPr lang="en-US" smtClean="0"/>
              <a:pPr/>
              <a:t>3/26/2021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768F3F3-8217-4E66-83AC-0078D9426AA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F0B5D923-AA03-44B9-830D-1BFCE665E06D}" type="datetimeFigureOut">
              <a:rPr lang="en-US" smtClean="0"/>
              <a:pPr/>
              <a:t>3/26/2021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768F3F3-8217-4E66-83AC-0078D9426AA3}"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F0B5D923-AA03-44B9-830D-1BFCE665E06D}" type="datetimeFigureOut">
              <a:rPr lang="en-US" smtClean="0"/>
              <a:pPr/>
              <a:t>3/26/2021</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A768F3F3-8217-4E66-83AC-0078D9426AA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SQL JOIN</a:t>
            </a:r>
            <a:endParaRPr lang="en-US" dirty="0"/>
          </a:p>
        </p:txBody>
      </p:sp>
      <p:sp>
        <p:nvSpPr>
          <p:cNvPr id="3" name="Subtitle 2"/>
          <p:cNvSpPr>
            <a:spLocks noGrp="1"/>
          </p:cNvSpPr>
          <p:nvPr>
            <p:ph type="subTitle" idx="1"/>
          </p:nvPr>
        </p:nvSpPr>
        <p:spPr/>
        <p:txBody>
          <a:bodyPr/>
          <a:lstStyle/>
          <a:p>
            <a:r>
              <a:rPr lang="en-US" dirty="0" smtClean="0"/>
              <a:t>PRESENTER: SRESTHA SADHU</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7239000" cy="1143000"/>
          </a:xfrm>
        </p:spPr>
        <p:txBody>
          <a:bodyPr>
            <a:normAutofit fontScale="90000"/>
          </a:bodyPr>
          <a:lstStyle/>
          <a:p>
            <a:r>
              <a:rPr lang="en-US" dirty="0" smtClean="0"/>
              <a:t>Cross JOIN</a:t>
            </a:r>
            <a:br>
              <a:rPr lang="en-US" dirty="0" smtClean="0"/>
            </a:br>
            <a:endParaRPr lang="en-US" dirty="0"/>
          </a:p>
        </p:txBody>
      </p:sp>
      <p:sp>
        <p:nvSpPr>
          <p:cNvPr id="3" name="Content Placeholder 2"/>
          <p:cNvSpPr>
            <a:spLocks noGrp="1"/>
          </p:cNvSpPr>
          <p:nvPr>
            <p:ph idx="1"/>
          </p:nvPr>
        </p:nvSpPr>
        <p:spPr>
          <a:xfrm>
            <a:off x="457200" y="1066800"/>
            <a:ext cx="7239000" cy="5562600"/>
          </a:xfrm>
        </p:spPr>
        <p:txBody>
          <a:bodyPr>
            <a:normAutofit/>
          </a:bodyPr>
          <a:lstStyle/>
          <a:p>
            <a:pPr algn="just"/>
            <a:r>
              <a:rPr lang="en-US" sz="2000" dirty="0" smtClean="0">
                <a:latin typeface="Calibri" pitchFamily="34" charset="0"/>
              </a:rPr>
              <a:t>Cross JOIN is a simplest form of JOINs which matches each row from one database table to all rows of another.</a:t>
            </a:r>
          </a:p>
          <a:p>
            <a:pPr algn="just"/>
            <a:r>
              <a:rPr lang="en-US" sz="2000" dirty="0" smtClean="0">
                <a:latin typeface="Calibri" pitchFamily="34" charset="0"/>
              </a:rPr>
              <a:t>In other words it gives us combinations of each row of first table with all records in second table.</a:t>
            </a:r>
          </a:p>
          <a:p>
            <a:pPr algn="just"/>
            <a:endParaRPr lang="en-US" sz="2000" dirty="0" smtClean="0">
              <a:latin typeface="Calibri" pitchFamily="34" charset="0"/>
            </a:endParaRPr>
          </a:p>
          <a:p>
            <a:pPr algn="just"/>
            <a:endParaRPr lang="en-US" sz="2000" dirty="0">
              <a:latin typeface="Calibri" pitchFamily="34" charset="0"/>
            </a:endParaRPr>
          </a:p>
        </p:txBody>
      </p:sp>
      <p:pic>
        <p:nvPicPr>
          <p:cNvPr id="6" name="Picture 5" descr="download.jpg"/>
          <p:cNvPicPr>
            <a:picLocks noChangeAspect="1"/>
          </p:cNvPicPr>
          <p:nvPr/>
        </p:nvPicPr>
        <p:blipFill>
          <a:blip r:embed="rId2"/>
          <a:stretch>
            <a:fillRect/>
          </a:stretch>
        </p:blipFill>
        <p:spPr>
          <a:xfrm>
            <a:off x="457200" y="2676524"/>
            <a:ext cx="7315200" cy="3648076"/>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7239000" cy="685800"/>
          </a:xfrm>
        </p:spPr>
        <p:txBody>
          <a:bodyPr/>
          <a:lstStyle/>
          <a:p>
            <a:r>
              <a:rPr lang="en-US" dirty="0" smtClean="0"/>
              <a:t>EXAMPLE AND SYNTAX</a:t>
            </a:r>
            <a:endParaRPr lang="en-US" dirty="0"/>
          </a:p>
        </p:txBody>
      </p:sp>
      <p:pic>
        <p:nvPicPr>
          <p:cNvPr id="4" name="Content Placeholder 3" descr="sql-cross-join-working-principle.png"/>
          <p:cNvPicPr>
            <a:picLocks noGrp="1" noChangeAspect="1"/>
          </p:cNvPicPr>
          <p:nvPr>
            <p:ph idx="1"/>
          </p:nvPr>
        </p:nvPicPr>
        <p:blipFill>
          <a:blip r:embed="rId2"/>
          <a:stretch>
            <a:fillRect/>
          </a:stretch>
        </p:blipFill>
        <p:spPr>
          <a:xfrm>
            <a:off x="0" y="2286000"/>
            <a:ext cx="7467600" cy="3956644"/>
          </a:xfrm>
        </p:spPr>
      </p:pic>
      <p:sp>
        <p:nvSpPr>
          <p:cNvPr id="5" name="Rectangle 4"/>
          <p:cNvSpPr/>
          <p:nvPr/>
        </p:nvSpPr>
        <p:spPr>
          <a:xfrm>
            <a:off x="609600" y="1219200"/>
            <a:ext cx="4572000" cy="1292662"/>
          </a:xfrm>
          <a:prstGeom prst="rect">
            <a:avLst/>
          </a:prstGeom>
        </p:spPr>
        <p:txBody>
          <a:bodyPr>
            <a:spAutoFit/>
          </a:bodyPr>
          <a:lstStyle/>
          <a:p>
            <a:r>
              <a:rPr lang="en-US" sz="2000" dirty="0" smtClean="0">
                <a:latin typeface="Calibri" pitchFamily="34" charset="0"/>
              </a:rPr>
              <a:t>SELECT  *</a:t>
            </a:r>
            <a:br>
              <a:rPr lang="en-US" sz="2000" dirty="0" smtClean="0">
                <a:latin typeface="Calibri" pitchFamily="34" charset="0"/>
              </a:rPr>
            </a:br>
            <a:r>
              <a:rPr lang="en-US" sz="2000" dirty="0" smtClean="0">
                <a:latin typeface="Calibri" pitchFamily="34" charset="0"/>
              </a:rPr>
              <a:t>FROM </a:t>
            </a:r>
            <a:r>
              <a:rPr lang="en-US" sz="2000" i="1" dirty="0" smtClean="0">
                <a:latin typeface="Calibri" pitchFamily="34" charset="0"/>
              </a:rPr>
              <a:t>table1</a:t>
            </a:r>
            <a:r>
              <a:rPr lang="en-US" sz="2000" dirty="0" smtClean="0">
                <a:latin typeface="Calibri" pitchFamily="34" charset="0"/>
              </a:rPr>
              <a:t/>
            </a:r>
            <a:br>
              <a:rPr lang="en-US" sz="2000" dirty="0" smtClean="0">
                <a:latin typeface="Calibri" pitchFamily="34" charset="0"/>
              </a:rPr>
            </a:br>
            <a:r>
              <a:rPr lang="en-US" sz="2000" dirty="0" smtClean="0">
                <a:latin typeface="Calibri" pitchFamily="34" charset="0"/>
              </a:rPr>
              <a:t>CROSS JOIN </a:t>
            </a:r>
            <a:r>
              <a:rPr lang="en-US" sz="2000" i="1" dirty="0" smtClean="0">
                <a:latin typeface="Calibri" pitchFamily="34" charset="0"/>
              </a:rPr>
              <a:t>table2;</a:t>
            </a:r>
            <a:r>
              <a:rPr lang="en-US" i="1" dirty="0" smtClean="0">
                <a:latin typeface="Calibri" pitchFamily="34" charset="0"/>
              </a:rPr>
              <a:t/>
            </a:r>
            <a:br>
              <a:rPr lang="en-US" i="1" dirty="0" smtClean="0">
                <a:latin typeface="Calibri" pitchFamily="34" charset="0"/>
              </a:rPr>
            </a:br>
            <a:endParaRPr lang="en-US" dirty="0">
              <a:latin typeface="Calibri"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239000" cy="1143000"/>
          </a:xfrm>
        </p:spPr>
        <p:txBody>
          <a:bodyPr>
            <a:normAutofit fontScale="90000"/>
          </a:bodyPr>
          <a:lstStyle/>
          <a:p>
            <a:r>
              <a:rPr lang="en-US" dirty="0" smtClean="0"/>
              <a:t>Outer JOINs</a:t>
            </a:r>
            <a:br>
              <a:rPr lang="en-US" dirty="0" smtClean="0"/>
            </a:br>
            <a:endParaRPr lang="en-US" dirty="0"/>
          </a:p>
        </p:txBody>
      </p:sp>
      <p:sp>
        <p:nvSpPr>
          <p:cNvPr id="3" name="Content Placeholder 2"/>
          <p:cNvSpPr>
            <a:spLocks noGrp="1"/>
          </p:cNvSpPr>
          <p:nvPr>
            <p:ph idx="1"/>
          </p:nvPr>
        </p:nvSpPr>
        <p:spPr>
          <a:xfrm>
            <a:off x="457200" y="1219200"/>
            <a:ext cx="7239000" cy="4846320"/>
          </a:xfrm>
        </p:spPr>
        <p:txBody>
          <a:bodyPr/>
          <a:lstStyle/>
          <a:p>
            <a:r>
              <a:rPr lang="en-US" sz="2000" dirty="0" smtClean="0">
                <a:latin typeface="Calibri" pitchFamily="34" charset="0"/>
              </a:rPr>
              <a:t>Outer JOINs return all records matching from both tables .</a:t>
            </a:r>
          </a:p>
          <a:p>
            <a:r>
              <a:rPr lang="en-US" sz="2000" dirty="0" smtClean="0">
                <a:latin typeface="Calibri" pitchFamily="34" charset="0"/>
              </a:rPr>
              <a:t>It can detect records having no match in joined table. It returns </a:t>
            </a:r>
            <a:r>
              <a:rPr lang="en-US" sz="2000" b="1" dirty="0" smtClean="0">
                <a:latin typeface="Calibri" pitchFamily="34" charset="0"/>
              </a:rPr>
              <a:t>NULL</a:t>
            </a:r>
            <a:r>
              <a:rPr lang="en-US" sz="2000" dirty="0" smtClean="0">
                <a:latin typeface="Calibri" pitchFamily="34" charset="0"/>
              </a:rPr>
              <a:t> values for records of joined table if no match is found.</a:t>
            </a:r>
          </a:p>
          <a:p>
            <a:pPr>
              <a:buNone/>
            </a:pPr>
            <a:endParaRPr lang="en-US" sz="2000" dirty="0" smtClean="0">
              <a:latin typeface="Calibri" pitchFamily="34" charset="0"/>
            </a:endParaRPr>
          </a:p>
          <a:p>
            <a:pPr>
              <a:buNone/>
            </a:pPr>
            <a:r>
              <a:rPr lang="en-US" sz="2000" b="1" u="sng" dirty="0" smtClean="0">
                <a:latin typeface="Calibri" pitchFamily="34" charset="0"/>
              </a:rPr>
              <a:t>Types of Outer Join</a:t>
            </a:r>
          </a:p>
          <a:p>
            <a:pPr>
              <a:buNone/>
            </a:pPr>
            <a:endParaRPr lang="en-US" sz="2000" dirty="0" smtClean="0">
              <a:latin typeface="Calibri" pitchFamily="34" charset="0"/>
            </a:endParaRPr>
          </a:p>
          <a:p>
            <a:r>
              <a:rPr lang="en-US" sz="2000" dirty="0" smtClean="0">
                <a:latin typeface="Calibri" pitchFamily="34" charset="0"/>
              </a:rPr>
              <a:t>Left Outer Join</a:t>
            </a:r>
          </a:p>
          <a:p>
            <a:r>
              <a:rPr lang="en-US" sz="2000" dirty="0" smtClean="0">
                <a:latin typeface="Calibri" pitchFamily="34" charset="0"/>
              </a:rPr>
              <a:t>Right Outer Join</a:t>
            </a:r>
          </a:p>
          <a:p>
            <a:r>
              <a:rPr lang="en-US" sz="2000" dirty="0" smtClean="0">
                <a:latin typeface="Calibri" pitchFamily="34" charset="0"/>
              </a:rPr>
              <a:t>Full Outer Join</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239000" cy="777240"/>
          </a:xfrm>
        </p:spPr>
        <p:txBody>
          <a:bodyPr/>
          <a:lstStyle/>
          <a:p>
            <a:r>
              <a:rPr lang="en-US" dirty="0" smtClean="0"/>
              <a:t>LEFT OUTER JOIN</a:t>
            </a:r>
            <a:endParaRPr lang="en-US" dirty="0"/>
          </a:p>
        </p:txBody>
      </p:sp>
      <p:sp>
        <p:nvSpPr>
          <p:cNvPr id="3" name="Content Placeholder 2"/>
          <p:cNvSpPr>
            <a:spLocks noGrp="1"/>
          </p:cNvSpPr>
          <p:nvPr>
            <p:ph idx="1"/>
          </p:nvPr>
        </p:nvSpPr>
        <p:spPr>
          <a:xfrm>
            <a:off x="381000" y="1143000"/>
            <a:ext cx="7239000" cy="4846320"/>
          </a:xfrm>
        </p:spPr>
        <p:txBody>
          <a:bodyPr/>
          <a:lstStyle/>
          <a:p>
            <a:pPr algn="just"/>
            <a:r>
              <a:rPr lang="en-US" sz="2000" dirty="0" smtClean="0">
                <a:latin typeface="Calibri" pitchFamily="34" charset="0"/>
              </a:rPr>
              <a:t>The LEFT JOIN returns all the rows from the table on the left even if no matching rows have been found in the table on the right. </a:t>
            </a:r>
          </a:p>
          <a:p>
            <a:pPr algn="just"/>
            <a:r>
              <a:rPr lang="en-US" sz="2000" b="1" dirty="0" smtClean="0">
                <a:latin typeface="Calibri" pitchFamily="34" charset="0"/>
              </a:rPr>
              <a:t>Where no matches have been found in the table on the right, NULL is returned.</a:t>
            </a:r>
          </a:p>
          <a:p>
            <a:endParaRPr lang="en-US" dirty="0"/>
          </a:p>
        </p:txBody>
      </p:sp>
      <p:pic>
        <p:nvPicPr>
          <p:cNvPr id="4" name="Picture 3" descr="images.jpg"/>
          <p:cNvPicPr>
            <a:picLocks noChangeAspect="1"/>
          </p:cNvPicPr>
          <p:nvPr/>
        </p:nvPicPr>
        <p:blipFill>
          <a:blip r:embed="rId2"/>
          <a:stretch>
            <a:fillRect/>
          </a:stretch>
        </p:blipFill>
        <p:spPr>
          <a:xfrm>
            <a:off x="1371600" y="2667000"/>
            <a:ext cx="5486400" cy="36576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239000" cy="685800"/>
          </a:xfrm>
        </p:spPr>
        <p:txBody>
          <a:bodyPr/>
          <a:lstStyle/>
          <a:p>
            <a:r>
              <a:rPr lang="en-US" dirty="0" smtClean="0"/>
              <a:t>EXAMPLE AND SYNTAX</a:t>
            </a:r>
            <a:endParaRPr lang="en-US" dirty="0"/>
          </a:p>
        </p:txBody>
      </p:sp>
      <p:pic>
        <p:nvPicPr>
          <p:cNvPr id="4" name="Content Placeholder 3" descr="LEFT-OUTER-JOIN1.jpg"/>
          <p:cNvPicPr>
            <a:picLocks noGrp="1" noChangeAspect="1"/>
          </p:cNvPicPr>
          <p:nvPr>
            <p:ph idx="1"/>
          </p:nvPr>
        </p:nvPicPr>
        <p:blipFill>
          <a:blip r:embed="rId2"/>
          <a:stretch>
            <a:fillRect/>
          </a:stretch>
        </p:blipFill>
        <p:spPr>
          <a:xfrm>
            <a:off x="457200" y="2438400"/>
            <a:ext cx="7467600" cy="4105275"/>
          </a:xfrm>
        </p:spPr>
      </p:pic>
      <p:sp>
        <p:nvSpPr>
          <p:cNvPr id="5" name="Rectangle 4"/>
          <p:cNvSpPr/>
          <p:nvPr/>
        </p:nvSpPr>
        <p:spPr>
          <a:xfrm>
            <a:off x="533400" y="1143000"/>
            <a:ext cx="7620000" cy="1200329"/>
          </a:xfrm>
          <a:prstGeom prst="rect">
            <a:avLst/>
          </a:prstGeom>
        </p:spPr>
        <p:txBody>
          <a:bodyPr wrap="square">
            <a:spAutoFit/>
          </a:bodyPr>
          <a:lstStyle/>
          <a:p>
            <a:r>
              <a:rPr lang="en-US" dirty="0"/>
              <a:t>SELECT </a:t>
            </a:r>
            <a:r>
              <a:rPr lang="en-US" i="1" dirty="0" err="1"/>
              <a:t>column_name</a:t>
            </a:r>
            <a:r>
              <a:rPr lang="en-US" i="1" dirty="0"/>
              <a:t>(s)</a:t>
            </a:r>
            <a:r>
              <a:rPr lang="en-US" dirty="0" smtClean="0"/>
              <a:t/>
            </a:r>
            <a:br>
              <a:rPr lang="en-US" dirty="0" smtClean="0"/>
            </a:br>
            <a:r>
              <a:rPr lang="en-US" dirty="0"/>
              <a:t>FROM </a:t>
            </a:r>
            <a:r>
              <a:rPr lang="en-US" i="1" dirty="0"/>
              <a:t>table1</a:t>
            </a:r>
            <a:r>
              <a:rPr lang="en-US" dirty="0" smtClean="0"/>
              <a:t/>
            </a:r>
            <a:br>
              <a:rPr lang="en-US" dirty="0" smtClean="0"/>
            </a:br>
            <a:r>
              <a:rPr lang="en-US" dirty="0"/>
              <a:t>LEFT JOIN </a:t>
            </a:r>
            <a:r>
              <a:rPr lang="en-US" i="1" dirty="0"/>
              <a:t>table2</a:t>
            </a:r>
            <a:br>
              <a:rPr lang="en-US" i="1" dirty="0"/>
            </a:br>
            <a:r>
              <a:rPr lang="en-US" dirty="0"/>
              <a:t>ON </a:t>
            </a:r>
            <a:r>
              <a:rPr lang="en-US" i="1" dirty="0"/>
              <a:t>table1.column_name </a:t>
            </a:r>
            <a:r>
              <a:rPr lang="en-US" dirty="0"/>
              <a:t>=</a:t>
            </a:r>
            <a:r>
              <a:rPr lang="en-US" i="1" dirty="0"/>
              <a:t> table2.column_name</a:t>
            </a:r>
            <a:r>
              <a:rPr lang="en-US" dirty="0"/>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7239000" cy="624840"/>
          </a:xfrm>
        </p:spPr>
        <p:txBody>
          <a:bodyPr/>
          <a:lstStyle/>
          <a:p>
            <a:r>
              <a:rPr lang="en-US" dirty="0" smtClean="0"/>
              <a:t>RIGHT OUTER JOIN</a:t>
            </a:r>
            <a:endParaRPr lang="en-US" dirty="0"/>
          </a:p>
        </p:txBody>
      </p:sp>
      <p:sp>
        <p:nvSpPr>
          <p:cNvPr id="3" name="Content Placeholder 2"/>
          <p:cNvSpPr>
            <a:spLocks noGrp="1"/>
          </p:cNvSpPr>
          <p:nvPr>
            <p:ph idx="1"/>
          </p:nvPr>
        </p:nvSpPr>
        <p:spPr>
          <a:xfrm>
            <a:off x="457200" y="1066800"/>
            <a:ext cx="7239000" cy="4846320"/>
          </a:xfrm>
        </p:spPr>
        <p:txBody>
          <a:bodyPr/>
          <a:lstStyle/>
          <a:p>
            <a:pPr algn="just"/>
            <a:r>
              <a:rPr lang="en-US" sz="2000" dirty="0" smtClean="0">
                <a:latin typeface="Calibri" pitchFamily="34" charset="0"/>
              </a:rPr>
              <a:t>RIGHT JOIN is obviously the opposite of LEFT JOIN. The RIGHT JOIN returns all the columns from the table on the right even if no matching rows have been found in the table on the left.</a:t>
            </a:r>
          </a:p>
          <a:p>
            <a:pPr algn="just"/>
            <a:r>
              <a:rPr lang="en-US" sz="2000" dirty="0" smtClean="0">
                <a:latin typeface="Calibri" pitchFamily="34" charset="0"/>
              </a:rPr>
              <a:t>Where no matches have been found in the table on the left, NULL is returned.</a:t>
            </a:r>
          </a:p>
          <a:p>
            <a:endParaRPr lang="en-US" dirty="0"/>
          </a:p>
        </p:txBody>
      </p:sp>
      <p:pic>
        <p:nvPicPr>
          <p:cNvPr id="4" name="Picture 3" descr="download (2).png"/>
          <p:cNvPicPr>
            <a:picLocks noChangeAspect="1"/>
          </p:cNvPicPr>
          <p:nvPr/>
        </p:nvPicPr>
        <p:blipFill>
          <a:blip r:embed="rId2"/>
          <a:stretch>
            <a:fillRect/>
          </a:stretch>
        </p:blipFill>
        <p:spPr>
          <a:xfrm>
            <a:off x="1219200" y="3048000"/>
            <a:ext cx="5867400" cy="32004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239000" cy="548640"/>
          </a:xfrm>
        </p:spPr>
        <p:txBody>
          <a:bodyPr>
            <a:normAutofit fontScale="90000"/>
          </a:bodyPr>
          <a:lstStyle/>
          <a:p>
            <a:r>
              <a:rPr lang="en-US" dirty="0" smtClean="0"/>
              <a:t>EXAMPLE  AND  SYNTAX</a:t>
            </a:r>
            <a:endParaRPr lang="en-US" dirty="0"/>
          </a:p>
        </p:txBody>
      </p:sp>
      <p:sp>
        <p:nvSpPr>
          <p:cNvPr id="5" name="Rectangle 4"/>
          <p:cNvSpPr/>
          <p:nvPr/>
        </p:nvSpPr>
        <p:spPr>
          <a:xfrm>
            <a:off x="609600" y="1066800"/>
            <a:ext cx="7239000" cy="1200329"/>
          </a:xfrm>
          <a:prstGeom prst="rect">
            <a:avLst/>
          </a:prstGeom>
        </p:spPr>
        <p:txBody>
          <a:bodyPr wrap="square">
            <a:spAutoFit/>
          </a:bodyPr>
          <a:lstStyle/>
          <a:p>
            <a:r>
              <a:rPr lang="en-US" dirty="0"/>
              <a:t>SELECT </a:t>
            </a:r>
            <a:r>
              <a:rPr lang="en-US" i="1" dirty="0" err="1"/>
              <a:t>column_name</a:t>
            </a:r>
            <a:r>
              <a:rPr lang="en-US" i="1" dirty="0"/>
              <a:t>(s)</a:t>
            </a:r>
            <a:r>
              <a:rPr lang="en-US" dirty="0" smtClean="0"/>
              <a:t/>
            </a:r>
            <a:br>
              <a:rPr lang="en-US" dirty="0" smtClean="0"/>
            </a:br>
            <a:r>
              <a:rPr lang="en-US" dirty="0"/>
              <a:t>FROM </a:t>
            </a:r>
            <a:r>
              <a:rPr lang="en-US" i="1" dirty="0"/>
              <a:t>table1</a:t>
            </a:r>
            <a:r>
              <a:rPr lang="en-US" dirty="0" smtClean="0"/>
              <a:t/>
            </a:r>
            <a:br>
              <a:rPr lang="en-US" dirty="0" smtClean="0"/>
            </a:br>
            <a:r>
              <a:rPr lang="en-US" dirty="0"/>
              <a:t>RIGHT JOIN </a:t>
            </a:r>
            <a:r>
              <a:rPr lang="en-US" i="1" dirty="0"/>
              <a:t>table2</a:t>
            </a:r>
            <a:br>
              <a:rPr lang="en-US" i="1" dirty="0"/>
            </a:br>
            <a:r>
              <a:rPr lang="en-US" dirty="0"/>
              <a:t>ON </a:t>
            </a:r>
            <a:r>
              <a:rPr lang="en-US" i="1" dirty="0"/>
              <a:t>table1.column_name </a:t>
            </a:r>
            <a:r>
              <a:rPr lang="en-US" dirty="0"/>
              <a:t>=</a:t>
            </a:r>
            <a:r>
              <a:rPr lang="en-US" i="1" dirty="0"/>
              <a:t> table2.column_name</a:t>
            </a:r>
            <a:r>
              <a:rPr lang="en-US" dirty="0"/>
              <a:t>;</a:t>
            </a:r>
          </a:p>
        </p:txBody>
      </p:sp>
      <p:pic>
        <p:nvPicPr>
          <p:cNvPr id="7" name="Content Placeholder 6" descr="RIGHT-OUTER-JOIN.jpg"/>
          <p:cNvPicPr>
            <a:picLocks noGrp="1" noChangeAspect="1"/>
          </p:cNvPicPr>
          <p:nvPr>
            <p:ph idx="1"/>
          </p:nvPr>
        </p:nvPicPr>
        <p:blipFill>
          <a:blip r:embed="rId2"/>
          <a:stretch>
            <a:fillRect/>
          </a:stretch>
        </p:blipFill>
        <p:spPr>
          <a:xfrm>
            <a:off x="519112" y="2438400"/>
            <a:ext cx="7481888" cy="4191000"/>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7239000" cy="701040"/>
          </a:xfrm>
        </p:spPr>
        <p:txBody>
          <a:bodyPr/>
          <a:lstStyle/>
          <a:p>
            <a:r>
              <a:rPr lang="en-US" dirty="0" smtClean="0"/>
              <a:t> FULL OUTER JOIN</a:t>
            </a:r>
            <a:endParaRPr lang="en-US" dirty="0"/>
          </a:p>
        </p:txBody>
      </p:sp>
      <p:sp>
        <p:nvSpPr>
          <p:cNvPr id="3" name="Content Placeholder 2"/>
          <p:cNvSpPr>
            <a:spLocks noGrp="1"/>
          </p:cNvSpPr>
          <p:nvPr>
            <p:ph idx="1"/>
          </p:nvPr>
        </p:nvSpPr>
        <p:spPr>
          <a:xfrm>
            <a:off x="457200" y="1371600"/>
            <a:ext cx="7239000" cy="4846320"/>
          </a:xfrm>
        </p:spPr>
        <p:txBody>
          <a:bodyPr/>
          <a:lstStyle/>
          <a:p>
            <a:r>
              <a:rPr lang="en-US" sz="2000" dirty="0" smtClean="0">
                <a:latin typeface="Calibri" pitchFamily="34" charset="0"/>
              </a:rPr>
              <a:t>The FULL OUTER JOIN keyword returns all records when there is a match in left (table1) or right (table2) table records.</a:t>
            </a:r>
          </a:p>
          <a:p>
            <a:endParaRPr lang="en-US" dirty="0"/>
          </a:p>
        </p:txBody>
      </p:sp>
      <p:pic>
        <p:nvPicPr>
          <p:cNvPr id="4" name="Picture 3" descr="img_fulljoin.gif"/>
          <p:cNvPicPr>
            <a:picLocks noChangeAspect="1"/>
          </p:cNvPicPr>
          <p:nvPr/>
        </p:nvPicPr>
        <p:blipFill>
          <a:blip r:embed="rId2"/>
          <a:stretch>
            <a:fillRect/>
          </a:stretch>
        </p:blipFill>
        <p:spPr>
          <a:xfrm>
            <a:off x="1524000" y="2667000"/>
            <a:ext cx="5562600" cy="327660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239000" cy="701040"/>
          </a:xfrm>
        </p:spPr>
        <p:txBody>
          <a:bodyPr/>
          <a:lstStyle/>
          <a:p>
            <a:r>
              <a:rPr lang="en-US" dirty="0" smtClean="0"/>
              <a:t>EXAMPLE AND SYNTAX</a:t>
            </a:r>
            <a:endParaRPr lang="en-US" dirty="0"/>
          </a:p>
        </p:txBody>
      </p:sp>
      <p:sp>
        <p:nvSpPr>
          <p:cNvPr id="3" name="Content Placeholder 2"/>
          <p:cNvSpPr>
            <a:spLocks noGrp="1"/>
          </p:cNvSpPr>
          <p:nvPr>
            <p:ph idx="1"/>
          </p:nvPr>
        </p:nvSpPr>
        <p:spPr>
          <a:xfrm>
            <a:off x="381000" y="990600"/>
            <a:ext cx="7239000" cy="4846320"/>
          </a:xfrm>
        </p:spPr>
        <p:txBody>
          <a:bodyPr>
            <a:normAutofit/>
          </a:bodyPr>
          <a:lstStyle/>
          <a:p>
            <a:r>
              <a:rPr lang="en-US" sz="2000" dirty="0" smtClean="0">
                <a:latin typeface="Calibri" pitchFamily="34" charset="0"/>
              </a:rPr>
              <a:t>SELECT </a:t>
            </a:r>
            <a:r>
              <a:rPr lang="en-US" sz="2000" i="1" dirty="0" err="1" smtClean="0">
                <a:latin typeface="Calibri" pitchFamily="34" charset="0"/>
              </a:rPr>
              <a:t>column_name</a:t>
            </a:r>
            <a:r>
              <a:rPr lang="en-US" sz="2000" i="1" dirty="0" smtClean="0">
                <a:latin typeface="Calibri" pitchFamily="34" charset="0"/>
              </a:rPr>
              <a:t>(s)</a:t>
            </a:r>
            <a:r>
              <a:rPr lang="en-US" sz="2000" dirty="0" smtClean="0">
                <a:latin typeface="Calibri" pitchFamily="34" charset="0"/>
              </a:rPr>
              <a:t/>
            </a:r>
            <a:br>
              <a:rPr lang="en-US" sz="2000" dirty="0" smtClean="0">
                <a:latin typeface="Calibri" pitchFamily="34" charset="0"/>
              </a:rPr>
            </a:br>
            <a:r>
              <a:rPr lang="en-US" sz="2000" dirty="0" smtClean="0">
                <a:latin typeface="Calibri" pitchFamily="34" charset="0"/>
              </a:rPr>
              <a:t>FROM </a:t>
            </a:r>
            <a:r>
              <a:rPr lang="en-US" sz="2000" i="1" dirty="0" smtClean="0">
                <a:latin typeface="Calibri" pitchFamily="34" charset="0"/>
              </a:rPr>
              <a:t>table1</a:t>
            </a:r>
            <a:r>
              <a:rPr lang="en-US" sz="2000" dirty="0" smtClean="0">
                <a:latin typeface="Calibri" pitchFamily="34" charset="0"/>
              </a:rPr>
              <a:t/>
            </a:r>
            <a:br>
              <a:rPr lang="en-US" sz="2000" dirty="0" smtClean="0">
                <a:latin typeface="Calibri" pitchFamily="34" charset="0"/>
              </a:rPr>
            </a:br>
            <a:r>
              <a:rPr lang="en-US" sz="2000" dirty="0" smtClean="0">
                <a:latin typeface="Calibri" pitchFamily="34" charset="0"/>
              </a:rPr>
              <a:t>FULL OUTER JOIN </a:t>
            </a:r>
            <a:r>
              <a:rPr lang="en-US" sz="2000" i="1" dirty="0" smtClean="0">
                <a:latin typeface="Calibri" pitchFamily="34" charset="0"/>
              </a:rPr>
              <a:t>table2</a:t>
            </a:r>
            <a:br>
              <a:rPr lang="en-US" sz="2000" i="1" dirty="0" smtClean="0">
                <a:latin typeface="Calibri" pitchFamily="34" charset="0"/>
              </a:rPr>
            </a:br>
            <a:r>
              <a:rPr lang="en-US" sz="2000" dirty="0" smtClean="0">
                <a:latin typeface="Calibri" pitchFamily="34" charset="0"/>
              </a:rPr>
              <a:t>ON </a:t>
            </a:r>
            <a:r>
              <a:rPr lang="en-US" sz="2000" i="1" dirty="0" smtClean="0">
                <a:latin typeface="Calibri" pitchFamily="34" charset="0"/>
              </a:rPr>
              <a:t>table1.column_name </a:t>
            </a:r>
            <a:r>
              <a:rPr lang="en-US" sz="2000" dirty="0" smtClean="0">
                <a:latin typeface="Calibri" pitchFamily="34" charset="0"/>
              </a:rPr>
              <a:t>=</a:t>
            </a:r>
            <a:r>
              <a:rPr lang="en-US" sz="2000" i="1" dirty="0" smtClean="0">
                <a:latin typeface="Calibri" pitchFamily="34" charset="0"/>
              </a:rPr>
              <a:t> table2.column_name</a:t>
            </a:r>
            <a:br>
              <a:rPr lang="en-US" sz="2000" i="1" dirty="0" smtClean="0">
                <a:latin typeface="Calibri" pitchFamily="34" charset="0"/>
              </a:rPr>
            </a:br>
            <a:r>
              <a:rPr lang="en-US" sz="2000" dirty="0" smtClean="0">
                <a:latin typeface="Calibri" pitchFamily="34" charset="0"/>
              </a:rPr>
              <a:t>WHERE </a:t>
            </a:r>
            <a:r>
              <a:rPr lang="en-US" sz="2000" i="1" dirty="0" smtClean="0">
                <a:latin typeface="Calibri" pitchFamily="34" charset="0"/>
              </a:rPr>
              <a:t>condition</a:t>
            </a:r>
            <a:r>
              <a:rPr lang="en-US" sz="2000" dirty="0" smtClean="0">
                <a:latin typeface="Calibri" pitchFamily="34" charset="0"/>
              </a:rPr>
              <a:t>;</a:t>
            </a:r>
          </a:p>
          <a:p>
            <a:pPr>
              <a:buNone/>
            </a:pPr>
            <a:endParaRPr lang="en-US" sz="2000" dirty="0" smtClean="0">
              <a:latin typeface="Calibri" pitchFamily="34" charset="0"/>
            </a:endParaRPr>
          </a:p>
          <a:p>
            <a:pPr>
              <a:buNone/>
            </a:pPr>
            <a:endParaRPr lang="en-US" sz="2000" dirty="0">
              <a:latin typeface="Calibri" pitchFamily="34" charset="0"/>
            </a:endParaRPr>
          </a:p>
        </p:txBody>
      </p:sp>
      <p:pic>
        <p:nvPicPr>
          <p:cNvPr id="4" name="Picture 3" descr="FULL-OUTER-JOIN.jpg"/>
          <p:cNvPicPr>
            <a:picLocks noChangeAspect="1"/>
          </p:cNvPicPr>
          <p:nvPr/>
        </p:nvPicPr>
        <p:blipFill>
          <a:blip r:embed="rId2"/>
          <a:stretch>
            <a:fillRect/>
          </a:stretch>
        </p:blipFill>
        <p:spPr>
          <a:xfrm>
            <a:off x="685800" y="2590800"/>
            <a:ext cx="7315200" cy="38862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239000" cy="624840"/>
          </a:xfrm>
        </p:spPr>
        <p:txBody>
          <a:bodyPr/>
          <a:lstStyle/>
          <a:p>
            <a:r>
              <a:rPr lang="en-US" dirty="0" smtClean="0"/>
              <a:t>SET OPERATION</a:t>
            </a:r>
            <a:endParaRPr lang="en-US" dirty="0"/>
          </a:p>
        </p:txBody>
      </p:sp>
      <p:sp>
        <p:nvSpPr>
          <p:cNvPr id="3" name="Content Placeholder 2"/>
          <p:cNvSpPr>
            <a:spLocks noGrp="1"/>
          </p:cNvSpPr>
          <p:nvPr>
            <p:ph idx="1"/>
          </p:nvPr>
        </p:nvSpPr>
        <p:spPr>
          <a:xfrm>
            <a:off x="457200" y="990600"/>
            <a:ext cx="7239000" cy="4846320"/>
          </a:xfrm>
        </p:spPr>
        <p:txBody>
          <a:bodyPr>
            <a:normAutofit/>
          </a:bodyPr>
          <a:lstStyle/>
          <a:p>
            <a:pPr>
              <a:buNone/>
            </a:pPr>
            <a:r>
              <a:rPr lang="en-US" sz="2000" b="1" dirty="0" smtClean="0">
                <a:solidFill>
                  <a:srgbClr val="FF0000"/>
                </a:solidFill>
                <a:latin typeface="Calibri" pitchFamily="34" charset="0"/>
              </a:rPr>
              <a:t>1.UNION     2.UNION ALL    3.INTERSECT    4.MINUS</a:t>
            </a:r>
          </a:p>
          <a:p>
            <a:pPr>
              <a:buNone/>
            </a:pPr>
            <a:r>
              <a:rPr lang="en-US" sz="2000" b="1" dirty="0" smtClean="0">
                <a:solidFill>
                  <a:srgbClr val="002060"/>
                </a:solidFill>
                <a:latin typeface="Calibri" pitchFamily="34" charset="0"/>
              </a:rPr>
              <a:t>	</a:t>
            </a:r>
            <a:r>
              <a:rPr lang="en-US" sz="2000" b="1" u="sng" dirty="0" smtClean="0">
                <a:solidFill>
                  <a:srgbClr val="002060"/>
                </a:solidFill>
                <a:latin typeface="Calibri" pitchFamily="34" charset="0"/>
              </a:rPr>
              <a:t>UNION</a:t>
            </a:r>
          </a:p>
          <a:p>
            <a:pPr algn="just">
              <a:buNone/>
            </a:pPr>
            <a:r>
              <a:rPr lang="en-US" sz="2000" dirty="0" smtClean="0">
                <a:latin typeface="Calibri" pitchFamily="34" charset="0"/>
              </a:rPr>
              <a:t>	It is used to combine the results of two or more SELECT statements. It will eliminate duplicate rows from its result set. In case of union, number of columns and data type must be same in both the tables, on which UNION operation is being applied.</a:t>
            </a:r>
          </a:p>
          <a:p>
            <a:pPr>
              <a:buNone/>
            </a:pPr>
            <a:endParaRPr lang="en-US" sz="2000" dirty="0">
              <a:latin typeface="Calibri" pitchFamily="34" charset="0"/>
            </a:endParaRPr>
          </a:p>
        </p:txBody>
      </p:sp>
      <p:graphicFrame>
        <p:nvGraphicFramePr>
          <p:cNvPr id="4" name="Table 3"/>
          <p:cNvGraphicFramePr>
            <a:graphicFrameLocks noGrp="1"/>
          </p:cNvGraphicFramePr>
          <p:nvPr/>
        </p:nvGraphicFramePr>
        <p:xfrm>
          <a:off x="762000" y="3657600"/>
          <a:ext cx="1323731" cy="1280160"/>
        </p:xfrm>
        <a:graphic>
          <a:graphicData uri="http://schemas.openxmlformats.org/drawingml/2006/table">
            <a:tbl>
              <a:tblPr firstRow="1" bandRow="1">
                <a:tableStyleId>{5C22544A-7EE6-4342-B048-85BDC9FD1C3A}</a:tableStyleId>
              </a:tblPr>
              <a:tblGrid>
                <a:gridCol w="533400"/>
                <a:gridCol w="790331"/>
              </a:tblGrid>
              <a:tr h="370840">
                <a:tc>
                  <a:txBody>
                    <a:bodyPr/>
                    <a:lstStyle/>
                    <a:p>
                      <a:pPr algn="l" fontAlgn="t"/>
                      <a:r>
                        <a:rPr lang="en-US" dirty="0"/>
                        <a:t>ID</a:t>
                      </a:r>
                    </a:p>
                  </a:txBody>
                  <a:tcPr marL="76200" marR="76200" marT="76200" marB="76200"/>
                </a:tc>
                <a:tc>
                  <a:txBody>
                    <a:bodyPr/>
                    <a:lstStyle/>
                    <a:p>
                      <a:pPr algn="l" fontAlgn="t"/>
                      <a:r>
                        <a:rPr lang="en-US" dirty="0"/>
                        <a:t>Name</a:t>
                      </a:r>
                    </a:p>
                  </a:txBody>
                  <a:tcPr marL="76200" marR="76200" marT="76200" marB="76200"/>
                </a:tc>
              </a:tr>
              <a:tr h="370840">
                <a:tc>
                  <a:txBody>
                    <a:bodyPr/>
                    <a:lstStyle/>
                    <a:p>
                      <a:pPr fontAlgn="t"/>
                      <a:r>
                        <a:rPr lang="en-US" dirty="0"/>
                        <a:t>1</a:t>
                      </a:r>
                    </a:p>
                  </a:txBody>
                  <a:tcPr marL="76200" marR="76200" marT="76200" marB="76200"/>
                </a:tc>
                <a:tc>
                  <a:txBody>
                    <a:bodyPr/>
                    <a:lstStyle/>
                    <a:p>
                      <a:pPr fontAlgn="t"/>
                      <a:r>
                        <a:rPr lang="en-US"/>
                        <a:t>abhi</a:t>
                      </a:r>
                    </a:p>
                  </a:txBody>
                  <a:tcPr marL="76200" marR="76200" marT="76200" marB="76200"/>
                </a:tc>
              </a:tr>
              <a:tr h="370840">
                <a:tc>
                  <a:txBody>
                    <a:bodyPr/>
                    <a:lstStyle/>
                    <a:p>
                      <a:pPr fontAlgn="t"/>
                      <a:r>
                        <a:rPr lang="en-US"/>
                        <a:t>2</a:t>
                      </a:r>
                    </a:p>
                  </a:txBody>
                  <a:tcPr marL="76200" marR="76200" marT="76200" marB="76200"/>
                </a:tc>
                <a:tc>
                  <a:txBody>
                    <a:bodyPr/>
                    <a:lstStyle/>
                    <a:p>
                      <a:pPr fontAlgn="t"/>
                      <a:r>
                        <a:rPr lang="en-US" dirty="0" err="1"/>
                        <a:t>adam</a:t>
                      </a:r>
                      <a:endParaRPr lang="en-US" dirty="0"/>
                    </a:p>
                  </a:txBody>
                  <a:tcPr marL="76200" marR="76200" marT="76200" marB="76200"/>
                </a:tc>
              </a:tr>
            </a:tbl>
          </a:graphicData>
        </a:graphic>
      </p:graphicFrame>
      <p:graphicFrame>
        <p:nvGraphicFramePr>
          <p:cNvPr id="5" name="Table 4"/>
          <p:cNvGraphicFramePr>
            <a:graphicFrameLocks noGrp="1"/>
          </p:cNvGraphicFramePr>
          <p:nvPr/>
        </p:nvGraphicFramePr>
        <p:xfrm>
          <a:off x="2971800" y="3581400"/>
          <a:ext cx="1600200" cy="1280160"/>
        </p:xfrm>
        <a:graphic>
          <a:graphicData uri="http://schemas.openxmlformats.org/drawingml/2006/table">
            <a:tbl>
              <a:tblPr firstRow="1" bandRow="1">
                <a:tableStyleId>{5C22544A-7EE6-4342-B048-85BDC9FD1C3A}</a:tableStyleId>
              </a:tblPr>
              <a:tblGrid>
                <a:gridCol w="644804"/>
                <a:gridCol w="955396"/>
              </a:tblGrid>
              <a:tr h="370840">
                <a:tc>
                  <a:txBody>
                    <a:bodyPr/>
                    <a:lstStyle/>
                    <a:p>
                      <a:pPr algn="l" fontAlgn="t"/>
                      <a:r>
                        <a:rPr lang="en-US" dirty="0"/>
                        <a:t>ID</a:t>
                      </a:r>
                    </a:p>
                  </a:txBody>
                  <a:tcPr marL="76200" marR="76200" marT="76200" marB="76200"/>
                </a:tc>
                <a:tc>
                  <a:txBody>
                    <a:bodyPr/>
                    <a:lstStyle/>
                    <a:p>
                      <a:pPr algn="l" fontAlgn="t"/>
                      <a:r>
                        <a:rPr lang="en-US"/>
                        <a:t>Name</a:t>
                      </a:r>
                    </a:p>
                  </a:txBody>
                  <a:tcPr marL="76200" marR="76200" marT="76200" marB="76200"/>
                </a:tc>
              </a:tr>
              <a:tr h="370840">
                <a:tc>
                  <a:txBody>
                    <a:bodyPr/>
                    <a:lstStyle/>
                    <a:p>
                      <a:pPr fontAlgn="t"/>
                      <a:r>
                        <a:rPr lang="en-US" dirty="0"/>
                        <a:t>2</a:t>
                      </a:r>
                    </a:p>
                  </a:txBody>
                  <a:tcPr marL="76200" marR="76200" marT="76200" marB="76200"/>
                </a:tc>
                <a:tc>
                  <a:txBody>
                    <a:bodyPr/>
                    <a:lstStyle/>
                    <a:p>
                      <a:pPr fontAlgn="t"/>
                      <a:r>
                        <a:rPr lang="en-US"/>
                        <a:t>adam</a:t>
                      </a:r>
                    </a:p>
                  </a:txBody>
                  <a:tcPr marL="76200" marR="76200" marT="76200" marB="76200"/>
                </a:tc>
              </a:tr>
              <a:tr h="370840">
                <a:tc>
                  <a:txBody>
                    <a:bodyPr/>
                    <a:lstStyle/>
                    <a:p>
                      <a:pPr fontAlgn="t"/>
                      <a:r>
                        <a:rPr lang="en-US"/>
                        <a:t>3</a:t>
                      </a:r>
                    </a:p>
                  </a:txBody>
                  <a:tcPr marL="76200" marR="76200" marT="76200" marB="76200"/>
                </a:tc>
                <a:tc>
                  <a:txBody>
                    <a:bodyPr/>
                    <a:lstStyle/>
                    <a:p>
                      <a:pPr fontAlgn="t"/>
                      <a:r>
                        <a:rPr lang="en-US" dirty="0"/>
                        <a:t>Chester</a:t>
                      </a:r>
                    </a:p>
                  </a:txBody>
                  <a:tcPr marL="76200" marR="76200" marT="76200" marB="76200"/>
                </a:tc>
              </a:tr>
            </a:tbl>
          </a:graphicData>
        </a:graphic>
      </p:graphicFrame>
      <p:sp>
        <p:nvSpPr>
          <p:cNvPr id="15361" name="Rectangle 1"/>
          <p:cNvSpPr>
            <a:spLocks noChangeArrowheads="1"/>
          </p:cNvSpPr>
          <p:nvPr/>
        </p:nvSpPr>
        <p:spPr bwMode="auto">
          <a:xfrm>
            <a:off x="304800" y="5334000"/>
            <a:ext cx="7696200" cy="576996"/>
          </a:xfrm>
          <a:prstGeom prst="rect">
            <a:avLst/>
          </a:prstGeom>
          <a:solidFill>
            <a:srgbClr val="1E2A37"/>
          </a:solidFill>
          <a:ln w="9525">
            <a:noFill/>
            <a:miter lim="800000"/>
            <a:headEnd/>
            <a:tailEnd/>
          </a:ln>
          <a:effectLst/>
        </p:spPr>
        <p:txBody>
          <a:bodyPr vert="horz" wrap="square" lIns="0" tIns="133308" rIns="0" bIns="133308"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66D9EF"/>
                </a:solidFill>
                <a:effectLst/>
                <a:latin typeface="Courier New" pitchFamily="49" charset="0"/>
                <a:cs typeface="Arial" pitchFamily="34" charset="0"/>
              </a:rPr>
              <a:t>SELECT</a:t>
            </a:r>
            <a:r>
              <a:rPr kumimoji="0" lang="en-US" sz="2000" b="0" i="0" u="none" strike="noStrike" cap="none" normalizeH="0" baseline="0" dirty="0" smtClean="0">
                <a:ln>
                  <a:noFill/>
                </a:ln>
                <a:solidFill>
                  <a:srgbClr val="F8F8F2"/>
                </a:solidFill>
                <a:effectLst/>
                <a:latin typeface="Courier New" pitchFamily="49" charset="0"/>
                <a:cs typeface="Arial" pitchFamily="34" charset="0"/>
              </a:rPr>
              <a:t> * </a:t>
            </a:r>
            <a:r>
              <a:rPr kumimoji="0" lang="en-US" sz="2000" b="0" i="0" u="none" strike="noStrike" cap="none" normalizeH="0" baseline="0" dirty="0" smtClean="0">
                <a:ln>
                  <a:noFill/>
                </a:ln>
                <a:solidFill>
                  <a:srgbClr val="66D9EF"/>
                </a:solidFill>
                <a:effectLst/>
                <a:latin typeface="Courier New" pitchFamily="49" charset="0"/>
                <a:cs typeface="Arial" pitchFamily="34" charset="0"/>
              </a:rPr>
              <a:t>FROM</a:t>
            </a:r>
            <a:r>
              <a:rPr kumimoji="0" lang="en-US" sz="2000" b="0" i="0" u="none" strike="noStrike" cap="none" normalizeH="0" baseline="0" dirty="0" smtClean="0">
                <a:ln>
                  <a:noFill/>
                </a:ln>
                <a:solidFill>
                  <a:srgbClr val="F8F8F2"/>
                </a:solidFill>
                <a:effectLst/>
                <a:latin typeface="Courier New" pitchFamily="49" charset="0"/>
                <a:cs typeface="Arial" pitchFamily="34" charset="0"/>
              </a:rPr>
              <a:t> </a:t>
            </a:r>
            <a:r>
              <a:rPr kumimoji="0" lang="en-US" sz="2000" b="0" i="0" u="none" strike="noStrike" cap="none" normalizeH="0" baseline="0" dirty="0" smtClean="0">
                <a:ln>
                  <a:noFill/>
                </a:ln>
                <a:solidFill>
                  <a:srgbClr val="66D9EF"/>
                </a:solidFill>
                <a:effectLst/>
                <a:latin typeface="Courier New" pitchFamily="49" charset="0"/>
                <a:cs typeface="Arial" pitchFamily="34" charset="0"/>
              </a:rPr>
              <a:t>First</a:t>
            </a:r>
            <a:r>
              <a:rPr kumimoji="0" lang="en-US" sz="2000" b="0" i="0" u="none" strike="noStrike" cap="none" normalizeH="0" baseline="0" dirty="0" smtClean="0">
                <a:ln>
                  <a:noFill/>
                </a:ln>
                <a:solidFill>
                  <a:srgbClr val="F8F8F2"/>
                </a:solidFill>
                <a:effectLst/>
                <a:latin typeface="Courier New" pitchFamily="49" charset="0"/>
                <a:cs typeface="Arial" pitchFamily="34" charset="0"/>
              </a:rPr>
              <a:t> </a:t>
            </a:r>
            <a:r>
              <a:rPr kumimoji="0" lang="en-US" sz="2000" b="0" i="0" u="none" strike="noStrike" cap="none" normalizeH="0" baseline="0" dirty="0" smtClean="0">
                <a:ln>
                  <a:noFill/>
                </a:ln>
                <a:solidFill>
                  <a:srgbClr val="66D9EF"/>
                </a:solidFill>
                <a:effectLst/>
                <a:latin typeface="Courier New" pitchFamily="49" charset="0"/>
                <a:cs typeface="Arial" pitchFamily="34" charset="0"/>
              </a:rPr>
              <a:t>UNION</a:t>
            </a:r>
            <a:r>
              <a:rPr kumimoji="0" lang="en-US" sz="2000" b="0" i="0" u="none" strike="noStrike" cap="none" normalizeH="0" baseline="0" dirty="0" smtClean="0">
                <a:ln>
                  <a:noFill/>
                </a:ln>
                <a:solidFill>
                  <a:srgbClr val="F8F8F2"/>
                </a:solidFill>
                <a:effectLst/>
                <a:latin typeface="Courier New" pitchFamily="49" charset="0"/>
                <a:cs typeface="Arial" pitchFamily="34" charset="0"/>
              </a:rPr>
              <a:t> </a:t>
            </a:r>
            <a:r>
              <a:rPr kumimoji="0" lang="en-US" sz="2000" b="0" i="0" u="none" strike="noStrike" cap="none" normalizeH="0" baseline="0" dirty="0" smtClean="0">
                <a:ln>
                  <a:noFill/>
                </a:ln>
                <a:solidFill>
                  <a:srgbClr val="66D9EF"/>
                </a:solidFill>
                <a:effectLst/>
                <a:latin typeface="Courier New" pitchFamily="49" charset="0"/>
                <a:cs typeface="Arial" pitchFamily="34" charset="0"/>
              </a:rPr>
              <a:t>SELECT</a:t>
            </a:r>
            <a:r>
              <a:rPr kumimoji="0" lang="en-US" sz="2000" b="0" i="0" u="none" strike="noStrike" cap="none" normalizeH="0" baseline="0" dirty="0" smtClean="0">
                <a:ln>
                  <a:noFill/>
                </a:ln>
                <a:solidFill>
                  <a:srgbClr val="F8F8F2"/>
                </a:solidFill>
                <a:effectLst/>
                <a:latin typeface="Courier New" pitchFamily="49" charset="0"/>
                <a:cs typeface="Arial" pitchFamily="34" charset="0"/>
              </a:rPr>
              <a:t> * </a:t>
            </a:r>
            <a:r>
              <a:rPr kumimoji="0" lang="en-US" sz="2000" b="0" i="0" u="none" strike="noStrike" cap="none" normalizeH="0" baseline="0" dirty="0" smtClean="0">
                <a:ln>
                  <a:noFill/>
                </a:ln>
                <a:solidFill>
                  <a:srgbClr val="66D9EF"/>
                </a:solidFill>
                <a:effectLst/>
                <a:latin typeface="Courier New" pitchFamily="49" charset="0"/>
                <a:cs typeface="Arial" pitchFamily="34" charset="0"/>
              </a:rPr>
              <a:t>FROM</a:t>
            </a:r>
            <a:r>
              <a:rPr kumimoji="0" lang="en-US" sz="2000" b="0" i="0" u="none" strike="noStrike" cap="none" normalizeH="0" baseline="0" dirty="0" smtClean="0">
                <a:ln>
                  <a:noFill/>
                </a:ln>
                <a:solidFill>
                  <a:srgbClr val="F8F8F2"/>
                </a:solidFill>
                <a:effectLst/>
                <a:latin typeface="Courier New" pitchFamily="49" charset="0"/>
                <a:cs typeface="Arial" pitchFamily="34" charset="0"/>
              </a:rPr>
              <a:t> </a:t>
            </a:r>
            <a:r>
              <a:rPr kumimoji="0" lang="en-US" sz="2000" b="0" i="0" u="none" strike="noStrike" cap="none" normalizeH="0" baseline="0" dirty="0" smtClean="0">
                <a:ln>
                  <a:noFill/>
                </a:ln>
                <a:solidFill>
                  <a:srgbClr val="66D9EF"/>
                </a:solidFill>
                <a:effectLst/>
                <a:latin typeface="Courier New" pitchFamily="49" charset="0"/>
                <a:cs typeface="Arial" pitchFamily="34" charset="0"/>
              </a:rPr>
              <a:t>Second</a:t>
            </a:r>
            <a:r>
              <a:rPr kumimoji="0" lang="en-US" sz="2000" b="0" i="0" u="none" strike="noStrike" cap="none" normalizeH="0" baseline="0" dirty="0" smtClean="0">
                <a:ln>
                  <a:noFill/>
                </a:ln>
                <a:solidFill>
                  <a:srgbClr val="F8F8F2"/>
                </a:solidFill>
                <a:effectLst/>
                <a:latin typeface="Courier New" pitchFamily="49" charset="0"/>
                <a:cs typeface="Arial" pitchFamily="34" charset="0"/>
              </a:rPr>
              <a:t>;</a:t>
            </a:r>
            <a:r>
              <a:rPr kumimoji="0" lang="en-US" sz="2000" b="0" i="0" u="none" strike="noStrike" cap="none" normalizeH="0" baseline="0" dirty="0" smtClean="0">
                <a:ln>
                  <a:noFill/>
                </a:ln>
                <a:solidFill>
                  <a:schemeClr val="tx1"/>
                </a:solidFill>
                <a:effectLst/>
                <a:latin typeface="Arial" pitchFamily="34" charset="0"/>
                <a:cs typeface="Arial" pitchFamily="34" charset="0"/>
              </a:rPr>
              <a:t> </a:t>
            </a:r>
          </a:p>
        </p:txBody>
      </p:sp>
      <p:graphicFrame>
        <p:nvGraphicFramePr>
          <p:cNvPr id="7" name="Table 6"/>
          <p:cNvGraphicFramePr>
            <a:graphicFrameLocks noGrp="1"/>
          </p:cNvGraphicFramePr>
          <p:nvPr/>
        </p:nvGraphicFramePr>
        <p:xfrm>
          <a:off x="5943600" y="3429000"/>
          <a:ext cx="1981200" cy="1706880"/>
        </p:xfrm>
        <a:graphic>
          <a:graphicData uri="http://schemas.openxmlformats.org/drawingml/2006/table">
            <a:tbl>
              <a:tblPr firstRow="1" bandRow="1">
                <a:tableStyleId>{5C22544A-7EE6-4342-B048-85BDC9FD1C3A}</a:tableStyleId>
              </a:tblPr>
              <a:tblGrid>
                <a:gridCol w="414670"/>
                <a:gridCol w="1566530"/>
              </a:tblGrid>
              <a:tr h="223520">
                <a:tc>
                  <a:txBody>
                    <a:bodyPr/>
                    <a:lstStyle/>
                    <a:p>
                      <a:pPr algn="l" fontAlgn="t"/>
                      <a:r>
                        <a:rPr lang="en-US" dirty="0"/>
                        <a:t>ID</a:t>
                      </a:r>
                    </a:p>
                  </a:txBody>
                  <a:tcPr marL="76200" marR="76200" marT="76200" marB="76200"/>
                </a:tc>
                <a:tc>
                  <a:txBody>
                    <a:bodyPr/>
                    <a:lstStyle/>
                    <a:p>
                      <a:pPr algn="l" fontAlgn="t"/>
                      <a:r>
                        <a:rPr lang="en-US" dirty="0"/>
                        <a:t>NAME</a:t>
                      </a:r>
                    </a:p>
                  </a:txBody>
                  <a:tcPr marL="76200" marR="76200" marT="76200" marB="76200"/>
                </a:tc>
              </a:tr>
              <a:tr h="370840">
                <a:tc>
                  <a:txBody>
                    <a:bodyPr/>
                    <a:lstStyle/>
                    <a:p>
                      <a:pPr fontAlgn="t"/>
                      <a:r>
                        <a:rPr lang="en-US"/>
                        <a:t>1</a:t>
                      </a:r>
                    </a:p>
                  </a:txBody>
                  <a:tcPr marL="76200" marR="76200" marT="76200" marB="76200"/>
                </a:tc>
                <a:tc>
                  <a:txBody>
                    <a:bodyPr/>
                    <a:lstStyle/>
                    <a:p>
                      <a:pPr fontAlgn="t"/>
                      <a:r>
                        <a:rPr lang="en-US"/>
                        <a:t>abhi</a:t>
                      </a:r>
                    </a:p>
                  </a:txBody>
                  <a:tcPr marL="76200" marR="76200" marT="76200" marB="76200"/>
                </a:tc>
              </a:tr>
              <a:tr h="370840">
                <a:tc>
                  <a:txBody>
                    <a:bodyPr/>
                    <a:lstStyle/>
                    <a:p>
                      <a:pPr fontAlgn="t"/>
                      <a:r>
                        <a:rPr lang="en-US"/>
                        <a:t>2</a:t>
                      </a:r>
                    </a:p>
                  </a:txBody>
                  <a:tcPr marL="76200" marR="76200" marT="76200" marB="76200"/>
                </a:tc>
                <a:tc>
                  <a:txBody>
                    <a:bodyPr/>
                    <a:lstStyle/>
                    <a:p>
                      <a:pPr fontAlgn="t"/>
                      <a:r>
                        <a:rPr lang="en-US"/>
                        <a:t>adam</a:t>
                      </a:r>
                    </a:p>
                  </a:txBody>
                  <a:tcPr marL="76200" marR="76200" marT="76200" marB="76200"/>
                </a:tc>
              </a:tr>
              <a:tr h="370840">
                <a:tc>
                  <a:txBody>
                    <a:bodyPr/>
                    <a:lstStyle/>
                    <a:p>
                      <a:pPr fontAlgn="t"/>
                      <a:r>
                        <a:rPr lang="en-US"/>
                        <a:t>3</a:t>
                      </a:r>
                    </a:p>
                  </a:txBody>
                  <a:tcPr marL="76200" marR="76200" marT="76200" marB="76200"/>
                </a:tc>
                <a:tc>
                  <a:txBody>
                    <a:bodyPr/>
                    <a:lstStyle/>
                    <a:p>
                      <a:pPr fontAlgn="t"/>
                      <a:r>
                        <a:rPr lang="en-US" dirty="0"/>
                        <a:t>Chester</a:t>
                      </a:r>
                    </a:p>
                  </a:txBody>
                  <a:tcPr marL="76200" marR="76200" marT="76200" marB="76200"/>
                </a:tc>
              </a:tr>
            </a:tbl>
          </a:graphicData>
        </a:graphic>
      </p:graphicFrame>
      <p:sp>
        <p:nvSpPr>
          <p:cNvPr id="8" name="Right Arrow 7"/>
          <p:cNvSpPr/>
          <p:nvPr/>
        </p:nvSpPr>
        <p:spPr>
          <a:xfrm>
            <a:off x="4724400" y="4038600"/>
            <a:ext cx="1066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7239000" cy="685800"/>
          </a:xfrm>
        </p:spPr>
        <p:txBody>
          <a:bodyPr>
            <a:normAutofit fontScale="90000"/>
          </a:bodyPr>
          <a:lstStyle/>
          <a:p>
            <a:r>
              <a:rPr lang="en-US" dirty="0" smtClean="0"/>
              <a:t>What are JOINS?</a:t>
            </a:r>
            <a:br>
              <a:rPr lang="en-US" dirty="0" smtClean="0"/>
            </a:br>
            <a:endParaRPr lang="en-US" dirty="0"/>
          </a:p>
        </p:txBody>
      </p:sp>
      <p:sp>
        <p:nvSpPr>
          <p:cNvPr id="3" name="Content Placeholder 2"/>
          <p:cNvSpPr>
            <a:spLocks noGrp="1"/>
          </p:cNvSpPr>
          <p:nvPr>
            <p:ph idx="1"/>
          </p:nvPr>
        </p:nvSpPr>
        <p:spPr>
          <a:xfrm>
            <a:off x="457200" y="1066800"/>
            <a:ext cx="7239000" cy="4846320"/>
          </a:xfrm>
        </p:spPr>
        <p:txBody>
          <a:bodyPr>
            <a:normAutofit lnSpcReduction="10000"/>
          </a:bodyPr>
          <a:lstStyle/>
          <a:p>
            <a:pPr algn="just"/>
            <a:r>
              <a:rPr lang="en-US" sz="2000" dirty="0" smtClean="0">
                <a:latin typeface="Calibri" pitchFamily="34" charset="0"/>
              </a:rPr>
              <a:t>Joins help retrieving data from two or more database tables. </a:t>
            </a:r>
          </a:p>
          <a:p>
            <a:pPr algn="just">
              <a:buNone/>
            </a:pPr>
            <a:endParaRPr lang="en-US" sz="2000" dirty="0" smtClean="0">
              <a:latin typeface="Calibri" pitchFamily="34" charset="0"/>
            </a:endParaRPr>
          </a:p>
          <a:p>
            <a:pPr algn="just"/>
            <a:r>
              <a:rPr lang="en-US" sz="2000" dirty="0" smtClean="0">
                <a:latin typeface="Calibri" pitchFamily="34" charset="0"/>
              </a:rPr>
              <a:t>The tables are mutually related using primary and foreign keys.</a:t>
            </a:r>
          </a:p>
          <a:p>
            <a:pPr algn="just">
              <a:buNone/>
            </a:pPr>
            <a:endParaRPr lang="en-US" sz="2000" dirty="0" smtClean="0">
              <a:latin typeface="Calibri" pitchFamily="34" charset="0"/>
            </a:endParaRPr>
          </a:p>
          <a:p>
            <a:pPr>
              <a:buNone/>
            </a:pPr>
            <a:r>
              <a:rPr lang="en-US" sz="2000" b="1" u="sng" dirty="0" smtClean="0">
                <a:latin typeface="Calibri" pitchFamily="34" charset="0"/>
              </a:rPr>
              <a:t>Types of joins</a:t>
            </a:r>
            <a:endParaRPr lang="en-US" sz="2000" b="1" dirty="0" smtClean="0">
              <a:latin typeface="Calibri" pitchFamily="34" charset="0"/>
            </a:endParaRPr>
          </a:p>
          <a:p>
            <a:pPr>
              <a:buNone/>
            </a:pPr>
            <a:endParaRPr lang="en-US" sz="2000" b="1" dirty="0" smtClean="0">
              <a:latin typeface="Calibri" pitchFamily="34" charset="0"/>
            </a:endParaRPr>
          </a:p>
          <a:p>
            <a:r>
              <a:rPr lang="en-US" sz="2000" b="1" dirty="0" smtClean="0">
                <a:latin typeface="Calibri" pitchFamily="34" charset="0"/>
              </a:rPr>
              <a:t>EQUI JOIN</a:t>
            </a:r>
          </a:p>
          <a:p>
            <a:r>
              <a:rPr lang="en-US" sz="2000" b="1" dirty="0" smtClean="0">
                <a:latin typeface="Calibri" pitchFamily="34" charset="0"/>
              </a:rPr>
              <a:t>INNER JOIN</a:t>
            </a:r>
          </a:p>
          <a:p>
            <a:r>
              <a:rPr lang="en-US" sz="2000" b="1" dirty="0" smtClean="0">
                <a:latin typeface="Calibri" pitchFamily="34" charset="0"/>
              </a:rPr>
              <a:t>NATURAL JOIN</a:t>
            </a:r>
          </a:p>
          <a:p>
            <a:r>
              <a:rPr lang="en-US" sz="2000" b="1" dirty="0" smtClean="0">
                <a:latin typeface="Calibri" pitchFamily="34" charset="0"/>
              </a:rPr>
              <a:t>CROSS JOIN</a:t>
            </a:r>
          </a:p>
          <a:p>
            <a:r>
              <a:rPr lang="en-US" sz="2000" b="1" dirty="0" smtClean="0">
                <a:latin typeface="Calibri" pitchFamily="34" charset="0"/>
              </a:rPr>
              <a:t>OUTER JOIN</a:t>
            </a:r>
          </a:p>
          <a:p>
            <a:r>
              <a:rPr lang="en-US" sz="2000" b="1" dirty="0" smtClean="0">
                <a:latin typeface="Calibri" pitchFamily="34" charset="0"/>
              </a:rPr>
              <a:t>LEFT JOIN</a:t>
            </a:r>
          </a:p>
          <a:p>
            <a:r>
              <a:rPr lang="en-US" sz="2000" b="1" dirty="0" smtClean="0">
                <a:latin typeface="Calibri" pitchFamily="34" charset="0"/>
              </a:rPr>
              <a:t>RIGHT JOIN</a:t>
            </a:r>
          </a:p>
          <a:p>
            <a:pPr>
              <a:buNone/>
            </a:pPr>
            <a:endParaRPr lang="en-US" sz="2000" b="1" dirty="0" smtClean="0">
              <a:latin typeface="Calibri" pitchFamily="34" charset="0"/>
            </a:endParaRPr>
          </a:p>
          <a:p>
            <a:pPr>
              <a:buNone/>
            </a:pPr>
            <a:endParaRPr lang="en-US" sz="2000" dirty="0">
              <a:latin typeface="Calibri"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7239000" cy="6227136"/>
          </a:xfrm>
        </p:spPr>
        <p:txBody>
          <a:bodyPr/>
          <a:lstStyle/>
          <a:p>
            <a:pPr>
              <a:buNone/>
            </a:pPr>
            <a:r>
              <a:rPr lang="en-US" sz="2000" b="1" dirty="0" smtClean="0">
                <a:solidFill>
                  <a:srgbClr val="002060"/>
                </a:solidFill>
                <a:latin typeface="Calibri" pitchFamily="34" charset="0"/>
              </a:rPr>
              <a:t>	</a:t>
            </a:r>
            <a:r>
              <a:rPr lang="en-US" sz="2000" b="1" u="sng" dirty="0" smtClean="0">
                <a:solidFill>
                  <a:srgbClr val="002060"/>
                </a:solidFill>
                <a:latin typeface="Calibri" pitchFamily="34" charset="0"/>
              </a:rPr>
              <a:t>UNION ALL</a:t>
            </a:r>
          </a:p>
          <a:p>
            <a:pPr>
              <a:buNone/>
            </a:pPr>
            <a:r>
              <a:rPr lang="en-US" sz="2000" dirty="0" smtClean="0">
                <a:latin typeface="Calibri" pitchFamily="34" charset="0"/>
              </a:rPr>
              <a:t>	This operation is similar to Union. But it also shows the duplicate rows.</a:t>
            </a:r>
          </a:p>
          <a:p>
            <a:endParaRPr lang="en-US" dirty="0"/>
          </a:p>
        </p:txBody>
      </p:sp>
      <p:sp>
        <p:nvSpPr>
          <p:cNvPr id="4" name="Rectangle 1"/>
          <p:cNvSpPr>
            <a:spLocks noChangeArrowheads="1"/>
          </p:cNvSpPr>
          <p:nvPr/>
        </p:nvSpPr>
        <p:spPr bwMode="auto">
          <a:xfrm>
            <a:off x="304800" y="1219200"/>
            <a:ext cx="7848600" cy="576996"/>
          </a:xfrm>
          <a:prstGeom prst="rect">
            <a:avLst/>
          </a:prstGeom>
          <a:solidFill>
            <a:srgbClr val="1E2A37"/>
          </a:solidFill>
          <a:ln w="9525">
            <a:noFill/>
            <a:miter lim="800000"/>
            <a:headEnd/>
            <a:tailEnd/>
          </a:ln>
          <a:effectLst/>
        </p:spPr>
        <p:txBody>
          <a:bodyPr vert="horz" wrap="square" lIns="0" tIns="133308" rIns="0" bIns="133308"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66D9EF"/>
                </a:solidFill>
                <a:effectLst/>
                <a:latin typeface="Courier New" pitchFamily="49" charset="0"/>
                <a:cs typeface="Arial" pitchFamily="34" charset="0"/>
              </a:rPr>
              <a:t>SELECT</a:t>
            </a:r>
            <a:r>
              <a:rPr kumimoji="0" lang="en-US" sz="2000" b="0" i="0" u="none" strike="noStrike" cap="none" normalizeH="0" baseline="0" dirty="0" smtClean="0">
                <a:ln>
                  <a:noFill/>
                </a:ln>
                <a:solidFill>
                  <a:srgbClr val="F8F8F2"/>
                </a:solidFill>
                <a:effectLst/>
                <a:latin typeface="Courier New" pitchFamily="49" charset="0"/>
                <a:cs typeface="Arial" pitchFamily="34" charset="0"/>
              </a:rPr>
              <a:t> * </a:t>
            </a:r>
            <a:r>
              <a:rPr kumimoji="0" lang="en-US" sz="2000" b="0" i="0" u="none" strike="noStrike" cap="none" normalizeH="0" baseline="0" dirty="0" smtClean="0">
                <a:ln>
                  <a:noFill/>
                </a:ln>
                <a:solidFill>
                  <a:srgbClr val="66D9EF"/>
                </a:solidFill>
                <a:effectLst/>
                <a:latin typeface="Courier New" pitchFamily="49" charset="0"/>
                <a:cs typeface="Arial" pitchFamily="34" charset="0"/>
              </a:rPr>
              <a:t>FROM</a:t>
            </a:r>
            <a:r>
              <a:rPr kumimoji="0" lang="en-US" sz="2000" b="0" i="0" u="none" strike="noStrike" cap="none" normalizeH="0" baseline="0" dirty="0" smtClean="0">
                <a:ln>
                  <a:noFill/>
                </a:ln>
                <a:solidFill>
                  <a:srgbClr val="F8F8F2"/>
                </a:solidFill>
                <a:effectLst/>
                <a:latin typeface="Courier New" pitchFamily="49" charset="0"/>
                <a:cs typeface="Arial" pitchFamily="34" charset="0"/>
              </a:rPr>
              <a:t> </a:t>
            </a:r>
            <a:r>
              <a:rPr kumimoji="0" lang="en-US" sz="2000" b="0" i="0" u="none" strike="noStrike" cap="none" normalizeH="0" baseline="0" dirty="0" smtClean="0">
                <a:ln>
                  <a:noFill/>
                </a:ln>
                <a:solidFill>
                  <a:srgbClr val="66D9EF"/>
                </a:solidFill>
                <a:effectLst/>
                <a:latin typeface="Courier New" pitchFamily="49" charset="0"/>
                <a:cs typeface="Arial" pitchFamily="34" charset="0"/>
              </a:rPr>
              <a:t>First</a:t>
            </a:r>
            <a:r>
              <a:rPr kumimoji="0" lang="en-US" sz="2000" b="0" i="0" u="none" strike="noStrike" cap="none" normalizeH="0" baseline="0" dirty="0" smtClean="0">
                <a:ln>
                  <a:noFill/>
                </a:ln>
                <a:solidFill>
                  <a:srgbClr val="F8F8F2"/>
                </a:solidFill>
                <a:effectLst/>
                <a:latin typeface="Courier New" pitchFamily="49" charset="0"/>
                <a:cs typeface="Arial" pitchFamily="34" charset="0"/>
              </a:rPr>
              <a:t> </a:t>
            </a:r>
            <a:r>
              <a:rPr kumimoji="0" lang="en-US" sz="2000" b="0" i="0" u="none" strike="noStrike" cap="none" normalizeH="0" baseline="0" dirty="0" smtClean="0">
                <a:ln>
                  <a:noFill/>
                </a:ln>
                <a:solidFill>
                  <a:srgbClr val="66D9EF"/>
                </a:solidFill>
                <a:effectLst/>
                <a:latin typeface="Courier New" pitchFamily="49" charset="0"/>
                <a:cs typeface="Arial" pitchFamily="34" charset="0"/>
              </a:rPr>
              <a:t>UNION ALL</a:t>
            </a:r>
            <a:r>
              <a:rPr kumimoji="0" lang="en-US" sz="2000" b="0" i="0" u="none" strike="noStrike" cap="none" normalizeH="0" baseline="0" dirty="0" smtClean="0">
                <a:ln>
                  <a:noFill/>
                </a:ln>
                <a:solidFill>
                  <a:srgbClr val="F8F8F2"/>
                </a:solidFill>
                <a:effectLst/>
                <a:latin typeface="Courier New" pitchFamily="49" charset="0"/>
                <a:cs typeface="Arial" pitchFamily="34" charset="0"/>
              </a:rPr>
              <a:t> </a:t>
            </a:r>
            <a:r>
              <a:rPr kumimoji="0" lang="en-US" sz="2000" b="0" i="0" u="none" strike="noStrike" cap="none" normalizeH="0" baseline="0" dirty="0" smtClean="0">
                <a:ln>
                  <a:noFill/>
                </a:ln>
                <a:solidFill>
                  <a:srgbClr val="66D9EF"/>
                </a:solidFill>
                <a:effectLst/>
                <a:latin typeface="Courier New" pitchFamily="49" charset="0"/>
                <a:cs typeface="Arial" pitchFamily="34" charset="0"/>
              </a:rPr>
              <a:t>SELECT</a:t>
            </a:r>
            <a:r>
              <a:rPr kumimoji="0" lang="en-US" sz="2000" b="0" i="0" u="none" strike="noStrike" cap="none" normalizeH="0" baseline="0" dirty="0" smtClean="0">
                <a:ln>
                  <a:noFill/>
                </a:ln>
                <a:solidFill>
                  <a:srgbClr val="F8F8F2"/>
                </a:solidFill>
                <a:effectLst/>
                <a:latin typeface="Courier New" pitchFamily="49" charset="0"/>
                <a:cs typeface="Arial" pitchFamily="34" charset="0"/>
              </a:rPr>
              <a:t> * </a:t>
            </a:r>
            <a:r>
              <a:rPr kumimoji="0" lang="en-US" sz="2000" b="0" i="0" u="none" strike="noStrike" cap="none" normalizeH="0" baseline="0" dirty="0" smtClean="0">
                <a:ln>
                  <a:noFill/>
                </a:ln>
                <a:solidFill>
                  <a:srgbClr val="66D9EF"/>
                </a:solidFill>
                <a:effectLst/>
                <a:latin typeface="Courier New" pitchFamily="49" charset="0"/>
                <a:cs typeface="Arial" pitchFamily="34" charset="0"/>
              </a:rPr>
              <a:t>FROM</a:t>
            </a:r>
            <a:r>
              <a:rPr kumimoji="0" lang="en-US" sz="2000" b="0" i="0" u="none" strike="noStrike" cap="none" normalizeH="0" baseline="0" dirty="0" smtClean="0">
                <a:ln>
                  <a:noFill/>
                </a:ln>
                <a:solidFill>
                  <a:srgbClr val="F8F8F2"/>
                </a:solidFill>
                <a:effectLst/>
                <a:latin typeface="Courier New" pitchFamily="49" charset="0"/>
                <a:cs typeface="Arial" pitchFamily="34" charset="0"/>
              </a:rPr>
              <a:t> </a:t>
            </a:r>
            <a:r>
              <a:rPr kumimoji="0" lang="en-US" sz="2000" b="0" i="0" u="none" strike="noStrike" cap="none" normalizeH="0" baseline="0" dirty="0" smtClean="0">
                <a:ln>
                  <a:noFill/>
                </a:ln>
                <a:solidFill>
                  <a:srgbClr val="66D9EF"/>
                </a:solidFill>
                <a:effectLst/>
                <a:latin typeface="Courier New" pitchFamily="49" charset="0"/>
                <a:cs typeface="Arial" pitchFamily="34" charset="0"/>
              </a:rPr>
              <a:t>Second</a:t>
            </a:r>
            <a:r>
              <a:rPr kumimoji="0" lang="en-US" sz="2000" b="0" i="0" u="none" strike="noStrike" cap="none" normalizeH="0" baseline="0" dirty="0" smtClean="0">
                <a:ln>
                  <a:noFill/>
                </a:ln>
                <a:solidFill>
                  <a:srgbClr val="F8F8F2"/>
                </a:solidFill>
                <a:effectLst/>
                <a:latin typeface="Courier New" pitchFamily="49" charset="0"/>
                <a:cs typeface="Arial" pitchFamily="34" charset="0"/>
              </a:rPr>
              <a:t>;</a:t>
            </a:r>
            <a:r>
              <a:rPr kumimoji="0" lang="en-US" sz="2000" b="0" i="0" u="none" strike="noStrike" cap="none" normalizeH="0" baseline="0" dirty="0" smtClean="0">
                <a:ln>
                  <a:noFill/>
                </a:ln>
                <a:solidFill>
                  <a:schemeClr val="tx1"/>
                </a:solidFill>
                <a:effectLst/>
                <a:latin typeface="Arial" pitchFamily="34" charset="0"/>
                <a:cs typeface="Arial" pitchFamily="34" charset="0"/>
              </a:rPr>
              <a:t> </a:t>
            </a:r>
          </a:p>
        </p:txBody>
      </p:sp>
      <p:sp>
        <p:nvSpPr>
          <p:cNvPr id="33793" name="Rectangle 1"/>
          <p:cNvSpPr>
            <a:spLocks noChangeArrowheads="1"/>
          </p:cNvSpPr>
          <p:nvPr/>
        </p:nvSpPr>
        <p:spPr bwMode="auto">
          <a:xfrm>
            <a:off x="304800" y="1828800"/>
            <a:ext cx="7391400" cy="564176"/>
          </a:xfrm>
          <a:prstGeom prst="rect">
            <a:avLst/>
          </a:prstGeom>
          <a:solidFill>
            <a:srgbClr val="F9F2F4"/>
          </a:solidFill>
          <a:ln w="9525">
            <a:noFill/>
            <a:miter lim="800000"/>
            <a:headEnd/>
            <a:tailEnd/>
          </a:ln>
          <a:effectLst/>
        </p:spPr>
        <p:txBody>
          <a:bodyPr vert="horz" wrap="square" lIns="91440" tIns="158700" rIns="91440" bIns="952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tabLst/>
            </a:pPr>
            <a:r>
              <a:rPr kumimoji="0" lang="en-US" sz="2000" b="1" i="0" u="sng" strike="noStrike" cap="none" normalizeH="0" baseline="0" dirty="0" smtClean="0">
                <a:ln>
                  <a:noFill/>
                </a:ln>
                <a:solidFill>
                  <a:srgbClr val="002060"/>
                </a:solidFill>
                <a:effectLst/>
                <a:latin typeface="Calibri" pitchFamily="34" charset="0"/>
                <a:cs typeface="Arial" pitchFamily="34" charset="0"/>
              </a:rPr>
              <a:t>INTERSECT</a:t>
            </a:r>
          </a:p>
        </p:txBody>
      </p:sp>
      <p:sp>
        <p:nvSpPr>
          <p:cNvPr id="6" name="Rectangle 1"/>
          <p:cNvSpPr>
            <a:spLocks noChangeArrowheads="1"/>
          </p:cNvSpPr>
          <p:nvPr/>
        </p:nvSpPr>
        <p:spPr bwMode="auto">
          <a:xfrm>
            <a:off x="304800" y="2438400"/>
            <a:ext cx="7848600" cy="576996"/>
          </a:xfrm>
          <a:prstGeom prst="rect">
            <a:avLst/>
          </a:prstGeom>
          <a:solidFill>
            <a:srgbClr val="1E2A37"/>
          </a:solidFill>
          <a:ln w="9525">
            <a:noFill/>
            <a:miter lim="800000"/>
            <a:headEnd/>
            <a:tailEnd/>
          </a:ln>
          <a:effectLst/>
        </p:spPr>
        <p:txBody>
          <a:bodyPr vert="horz" wrap="square" lIns="0" tIns="133308" rIns="0" bIns="133308"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66D9EF"/>
                </a:solidFill>
                <a:effectLst/>
                <a:latin typeface="Courier New" pitchFamily="49" charset="0"/>
                <a:cs typeface="Arial" pitchFamily="34" charset="0"/>
              </a:rPr>
              <a:t>SELECT</a:t>
            </a:r>
            <a:r>
              <a:rPr kumimoji="0" lang="en-US" sz="2000" b="0" i="0" u="none" strike="noStrike" cap="none" normalizeH="0" baseline="0" dirty="0" smtClean="0">
                <a:ln>
                  <a:noFill/>
                </a:ln>
                <a:solidFill>
                  <a:srgbClr val="F8F8F2"/>
                </a:solidFill>
                <a:effectLst/>
                <a:latin typeface="Courier New" pitchFamily="49" charset="0"/>
                <a:cs typeface="Arial" pitchFamily="34" charset="0"/>
              </a:rPr>
              <a:t> * </a:t>
            </a:r>
            <a:r>
              <a:rPr kumimoji="0" lang="en-US" sz="2000" b="0" i="0" u="none" strike="noStrike" cap="none" normalizeH="0" baseline="0" dirty="0" smtClean="0">
                <a:ln>
                  <a:noFill/>
                </a:ln>
                <a:solidFill>
                  <a:srgbClr val="66D9EF"/>
                </a:solidFill>
                <a:effectLst/>
                <a:latin typeface="Courier New" pitchFamily="49" charset="0"/>
                <a:cs typeface="Arial" pitchFamily="34" charset="0"/>
              </a:rPr>
              <a:t>FROM</a:t>
            </a:r>
            <a:r>
              <a:rPr kumimoji="0" lang="en-US" sz="2000" b="0" i="0" u="none" strike="noStrike" cap="none" normalizeH="0" baseline="0" dirty="0" smtClean="0">
                <a:ln>
                  <a:noFill/>
                </a:ln>
                <a:solidFill>
                  <a:srgbClr val="F8F8F2"/>
                </a:solidFill>
                <a:effectLst/>
                <a:latin typeface="Courier New" pitchFamily="49" charset="0"/>
                <a:cs typeface="Arial" pitchFamily="34" charset="0"/>
              </a:rPr>
              <a:t> </a:t>
            </a:r>
            <a:r>
              <a:rPr kumimoji="0" lang="en-US" sz="2000" b="0" i="0" u="none" strike="noStrike" cap="none" normalizeH="0" baseline="0" dirty="0" smtClean="0">
                <a:ln>
                  <a:noFill/>
                </a:ln>
                <a:solidFill>
                  <a:srgbClr val="66D9EF"/>
                </a:solidFill>
                <a:effectLst/>
                <a:latin typeface="Courier New" pitchFamily="49" charset="0"/>
                <a:cs typeface="Arial" pitchFamily="34" charset="0"/>
              </a:rPr>
              <a:t>First</a:t>
            </a:r>
            <a:r>
              <a:rPr kumimoji="0" lang="en-US" sz="2000" b="0" i="0" u="none" strike="noStrike" cap="none" normalizeH="0" baseline="0" dirty="0" smtClean="0">
                <a:ln>
                  <a:noFill/>
                </a:ln>
                <a:solidFill>
                  <a:srgbClr val="F8F8F2"/>
                </a:solidFill>
                <a:effectLst/>
                <a:latin typeface="Courier New" pitchFamily="49" charset="0"/>
                <a:cs typeface="Arial" pitchFamily="34" charset="0"/>
              </a:rPr>
              <a:t> </a:t>
            </a:r>
            <a:r>
              <a:rPr kumimoji="0" lang="en-US" sz="2000" b="0" i="0" u="none" strike="noStrike" cap="none" normalizeH="0" baseline="0" dirty="0" smtClean="0">
                <a:ln>
                  <a:noFill/>
                </a:ln>
                <a:solidFill>
                  <a:srgbClr val="66D9EF"/>
                </a:solidFill>
                <a:effectLst/>
                <a:latin typeface="Courier New" pitchFamily="49" charset="0"/>
                <a:cs typeface="Arial" pitchFamily="34" charset="0"/>
              </a:rPr>
              <a:t>INTERSECT</a:t>
            </a:r>
            <a:r>
              <a:rPr kumimoji="0" lang="en-US" sz="2000" b="0" i="0" u="none" strike="noStrike" cap="none" normalizeH="0" dirty="0" smtClean="0">
                <a:ln>
                  <a:noFill/>
                </a:ln>
                <a:solidFill>
                  <a:srgbClr val="66D9EF"/>
                </a:solidFill>
                <a:effectLst/>
                <a:latin typeface="Courier New" pitchFamily="49" charset="0"/>
                <a:cs typeface="Arial" pitchFamily="34" charset="0"/>
              </a:rPr>
              <a:t> </a:t>
            </a:r>
            <a:r>
              <a:rPr kumimoji="0" lang="en-US" sz="2000" b="0" i="0" u="none" strike="noStrike" cap="none" normalizeH="0" baseline="0" dirty="0" smtClean="0">
                <a:ln>
                  <a:noFill/>
                </a:ln>
                <a:solidFill>
                  <a:srgbClr val="66D9EF"/>
                </a:solidFill>
                <a:effectLst/>
                <a:latin typeface="Courier New" pitchFamily="49" charset="0"/>
                <a:cs typeface="Arial" pitchFamily="34" charset="0"/>
              </a:rPr>
              <a:t>SELECT</a:t>
            </a:r>
            <a:r>
              <a:rPr kumimoji="0" lang="en-US" sz="2000" b="0" i="0" u="none" strike="noStrike" cap="none" normalizeH="0" baseline="0" dirty="0" smtClean="0">
                <a:ln>
                  <a:noFill/>
                </a:ln>
                <a:solidFill>
                  <a:srgbClr val="F8F8F2"/>
                </a:solidFill>
                <a:effectLst/>
                <a:latin typeface="Courier New" pitchFamily="49" charset="0"/>
                <a:cs typeface="Arial" pitchFamily="34" charset="0"/>
              </a:rPr>
              <a:t> * </a:t>
            </a:r>
            <a:r>
              <a:rPr kumimoji="0" lang="en-US" sz="2000" b="0" i="0" u="none" strike="noStrike" cap="none" normalizeH="0" baseline="0" dirty="0" smtClean="0">
                <a:ln>
                  <a:noFill/>
                </a:ln>
                <a:solidFill>
                  <a:srgbClr val="66D9EF"/>
                </a:solidFill>
                <a:effectLst/>
                <a:latin typeface="Courier New" pitchFamily="49" charset="0"/>
                <a:cs typeface="Arial" pitchFamily="34" charset="0"/>
              </a:rPr>
              <a:t>FROM</a:t>
            </a:r>
            <a:r>
              <a:rPr kumimoji="0" lang="en-US" sz="2000" b="0" i="0" u="none" strike="noStrike" cap="none" normalizeH="0" baseline="0" dirty="0" smtClean="0">
                <a:ln>
                  <a:noFill/>
                </a:ln>
                <a:solidFill>
                  <a:srgbClr val="F8F8F2"/>
                </a:solidFill>
                <a:effectLst/>
                <a:latin typeface="Courier New" pitchFamily="49" charset="0"/>
                <a:cs typeface="Arial" pitchFamily="34" charset="0"/>
              </a:rPr>
              <a:t> </a:t>
            </a:r>
            <a:r>
              <a:rPr kumimoji="0" lang="en-US" sz="2000" b="0" i="0" u="none" strike="noStrike" cap="none" normalizeH="0" baseline="0" dirty="0" smtClean="0">
                <a:ln>
                  <a:noFill/>
                </a:ln>
                <a:solidFill>
                  <a:srgbClr val="66D9EF"/>
                </a:solidFill>
                <a:effectLst/>
                <a:latin typeface="Courier New" pitchFamily="49" charset="0"/>
                <a:cs typeface="Arial" pitchFamily="34" charset="0"/>
              </a:rPr>
              <a:t>Second</a:t>
            </a:r>
            <a:r>
              <a:rPr kumimoji="0" lang="en-US" sz="2000" b="0" i="0" u="none" strike="noStrike" cap="none" normalizeH="0" baseline="0" dirty="0" smtClean="0">
                <a:ln>
                  <a:noFill/>
                </a:ln>
                <a:solidFill>
                  <a:srgbClr val="F8F8F2"/>
                </a:solidFill>
                <a:effectLst/>
                <a:latin typeface="Courier New" pitchFamily="49" charset="0"/>
                <a:cs typeface="Arial" pitchFamily="34" charset="0"/>
              </a:rPr>
              <a:t>;</a:t>
            </a:r>
            <a:r>
              <a:rPr kumimoji="0" lang="en-US" sz="2000" b="0" i="0" u="none" strike="noStrike" cap="none" normalizeH="0" baseline="0" dirty="0" smtClean="0">
                <a:ln>
                  <a:noFill/>
                </a:ln>
                <a:solidFill>
                  <a:schemeClr val="tx1"/>
                </a:solidFill>
                <a:effectLst/>
                <a:latin typeface="Arial" pitchFamily="34" charset="0"/>
                <a:cs typeface="Arial" pitchFamily="34" charset="0"/>
              </a:rPr>
              <a:t> </a:t>
            </a:r>
          </a:p>
        </p:txBody>
      </p:sp>
      <p:sp>
        <p:nvSpPr>
          <p:cNvPr id="33794" name="Rectangle 2"/>
          <p:cNvSpPr>
            <a:spLocks noChangeArrowheads="1"/>
          </p:cNvSpPr>
          <p:nvPr/>
        </p:nvSpPr>
        <p:spPr bwMode="auto">
          <a:xfrm>
            <a:off x="381000" y="3124200"/>
            <a:ext cx="7772400" cy="1487506"/>
          </a:xfrm>
          <a:prstGeom prst="rect">
            <a:avLst/>
          </a:prstGeom>
          <a:solidFill>
            <a:srgbClr val="F9F2F4"/>
          </a:solidFill>
          <a:ln w="9525">
            <a:noFill/>
            <a:miter lim="800000"/>
            <a:headEnd/>
            <a:tailEnd/>
          </a:ln>
          <a:effectLst/>
        </p:spPr>
        <p:txBody>
          <a:bodyPr vert="horz" wrap="square" lIns="91440" tIns="158700" rIns="91440" bIns="952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dirty="0" smtClean="0">
                <a:ln>
                  <a:noFill/>
                </a:ln>
                <a:solidFill>
                  <a:srgbClr val="002060"/>
                </a:solidFill>
                <a:effectLst/>
                <a:latin typeface="Calibri" pitchFamily="34" charset="0"/>
                <a:cs typeface="Arial" pitchFamily="34" charset="0"/>
              </a:rPr>
              <a:t>MINUS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effectLst/>
                <a:latin typeface="Calibri" pitchFamily="34" charset="0"/>
                <a:cs typeface="Arial" pitchFamily="34" charset="0"/>
              </a:rPr>
              <a:t>The Minus operation combines results of two </a:t>
            </a:r>
            <a:r>
              <a:rPr kumimoji="0" lang="en-US" sz="2000" b="0" i="0" u="none" strike="noStrike" cap="none" normalizeH="0" baseline="0" dirty="0" smtClean="0">
                <a:ln>
                  <a:noFill/>
                </a:ln>
                <a:effectLst/>
                <a:latin typeface="Calibri" pitchFamily="34" charset="0"/>
                <a:cs typeface="Courier New" pitchFamily="49" charset="0"/>
              </a:rPr>
              <a:t>SELECT</a:t>
            </a:r>
            <a:r>
              <a:rPr kumimoji="0" lang="en-US" sz="2000" b="0" i="0" u="none" strike="noStrike" cap="none" normalizeH="0" baseline="0" dirty="0" smtClean="0">
                <a:ln>
                  <a:noFill/>
                </a:ln>
                <a:effectLst/>
                <a:latin typeface="Calibri" pitchFamily="34" charset="0"/>
                <a:cs typeface="Arial" pitchFamily="34" charset="0"/>
              </a:rPr>
              <a:t> statements and return only those in the final result, which belongs to the first set of the result.</a:t>
            </a:r>
          </a:p>
        </p:txBody>
      </p:sp>
      <p:sp>
        <p:nvSpPr>
          <p:cNvPr id="8" name="Rectangle 1"/>
          <p:cNvSpPr>
            <a:spLocks noChangeArrowheads="1"/>
          </p:cNvSpPr>
          <p:nvPr/>
        </p:nvSpPr>
        <p:spPr bwMode="auto">
          <a:xfrm>
            <a:off x="381000" y="4648200"/>
            <a:ext cx="7848600" cy="576996"/>
          </a:xfrm>
          <a:prstGeom prst="rect">
            <a:avLst/>
          </a:prstGeom>
          <a:solidFill>
            <a:srgbClr val="1E2A37"/>
          </a:solidFill>
          <a:ln w="9525">
            <a:noFill/>
            <a:miter lim="800000"/>
            <a:headEnd/>
            <a:tailEnd/>
          </a:ln>
          <a:effectLst/>
        </p:spPr>
        <p:txBody>
          <a:bodyPr vert="horz" wrap="square" lIns="0" tIns="133308" rIns="0" bIns="133308"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66D9EF"/>
                </a:solidFill>
                <a:effectLst/>
                <a:latin typeface="Courier New" pitchFamily="49" charset="0"/>
                <a:cs typeface="Arial" pitchFamily="34" charset="0"/>
              </a:rPr>
              <a:t>SELECT</a:t>
            </a:r>
            <a:r>
              <a:rPr kumimoji="0" lang="en-US" sz="2000" b="0" i="0" u="none" strike="noStrike" cap="none" normalizeH="0" baseline="0" dirty="0" smtClean="0">
                <a:ln>
                  <a:noFill/>
                </a:ln>
                <a:solidFill>
                  <a:srgbClr val="F8F8F2"/>
                </a:solidFill>
                <a:effectLst/>
                <a:latin typeface="Courier New" pitchFamily="49" charset="0"/>
                <a:cs typeface="Arial" pitchFamily="34" charset="0"/>
              </a:rPr>
              <a:t> * </a:t>
            </a:r>
            <a:r>
              <a:rPr kumimoji="0" lang="en-US" sz="2000" b="0" i="0" u="none" strike="noStrike" cap="none" normalizeH="0" baseline="0" dirty="0" smtClean="0">
                <a:ln>
                  <a:noFill/>
                </a:ln>
                <a:solidFill>
                  <a:srgbClr val="66D9EF"/>
                </a:solidFill>
                <a:effectLst/>
                <a:latin typeface="Courier New" pitchFamily="49" charset="0"/>
                <a:cs typeface="Arial" pitchFamily="34" charset="0"/>
              </a:rPr>
              <a:t>FROM</a:t>
            </a:r>
            <a:r>
              <a:rPr kumimoji="0" lang="en-US" sz="2000" b="0" i="0" u="none" strike="noStrike" cap="none" normalizeH="0" baseline="0" dirty="0" smtClean="0">
                <a:ln>
                  <a:noFill/>
                </a:ln>
                <a:solidFill>
                  <a:srgbClr val="F8F8F2"/>
                </a:solidFill>
                <a:effectLst/>
                <a:latin typeface="Courier New" pitchFamily="49" charset="0"/>
                <a:cs typeface="Arial" pitchFamily="34" charset="0"/>
              </a:rPr>
              <a:t> </a:t>
            </a:r>
            <a:r>
              <a:rPr kumimoji="0" lang="en-US" sz="2000" b="0" i="0" u="none" strike="noStrike" cap="none" normalizeH="0" baseline="0" dirty="0" smtClean="0">
                <a:ln>
                  <a:noFill/>
                </a:ln>
                <a:solidFill>
                  <a:srgbClr val="66D9EF"/>
                </a:solidFill>
                <a:effectLst/>
                <a:latin typeface="Courier New" pitchFamily="49" charset="0"/>
                <a:cs typeface="Arial" pitchFamily="34" charset="0"/>
              </a:rPr>
              <a:t>First</a:t>
            </a:r>
            <a:r>
              <a:rPr kumimoji="0" lang="en-US" sz="2000" b="0" i="0" u="none" strike="noStrike" cap="none" normalizeH="0" baseline="0" dirty="0" smtClean="0">
                <a:ln>
                  <a:noFill/>
                </a:ln>
                <a:solidFill>
                  <a:srgbClr val="F8F8F2"/>
                </a:solidFill>
                <a:effectLst/>
                <a:latin typeface="Courier New" pitchFamily="49" charset="0"/>
                <a:cs typeface="Arial" pitchFamily="34" charset="0"/>
              </a:rPr>
              <a:t> </a:t>
            </a:r>
            <a:r>
              <a:rPr lang="en-US" sz="2000" dirty="0" smtClean="0">
                <a:solidFill>
                  <a:srgbClr val="66D9EF"/>
                </a:solidFill>
                <a:latin typeface="Courier New" pitchFamily="49" charset="0"/>
                <a:cs typeface="Arial" pitchFamily="34" charset="0"/>
              </a:rPr>
              <a:t>MINUS</a:t>
            </a:r>
            <a:r>
              <a:rPr kumimoji="0" lang="en-US" sz="2000" b="0" i="0" u="none" strike="noStrike" cap="none" normalizeH="0" baseline="0" dirty="0" smtClean="0">
                <a:ln>
                  <a:noFill/>
                </a:ln>
                <a:solidFill>
                  <a:srgbClr val="F8F8F2"/>
                </a:solidFill>
                <a:effectLst/>
                <a:latin typeface="Courier New" pitchFamily="49" charset="0"/>
                <a:cs typeface="Arial" pitchFamily="34" charset="0"/>
              </a:rPr>
              <a:t> </a:t>
            </a:r>
            <a:r>
              <a:rPr kumimoji="0" lang="en-US" sz="2000" b="0" i="0" u="none" strike="noStrike" cap="none" normalizeH="0" baseline="0" dirty="0" smtClean="0">
                <a:ln>
                  <a:noFill/>
                </a:ln>
                <a:solidFill>
                  <a:srgbClr val="66D9EF"/>
                </a:solidFill>
                <a:effectLst/>
                <a:latin typeface="Courier New" pitchFamily="49" charset="0"/>
                <a:cs typeface="Arial" pitchFamily="34" charset="0"/>
              </a:rPr>
              <a:t>SELECT</a:t>
            </a:r>
            <a:r>
              <a:rPr kumimoji="0" lang="en-US" sz="2000" b="0" i="0" u="none" strike="noStrike" cap="none" normalizeH="0" baseline="0" dirty="0" smtClean="0">
                <a:ln>
                  <a:noFill/>
                </a:ln>
                <a:solidFill>
                  <a:srgbClr val="F8F8F2"/>
                </a:solidFill>
                <a:effectLst/>
                <a:latin typeface="Courier New" pitchFamily="49" charset="0"/>
                <a:cs typeface="Arial" pitchFamily="34" charset="0"/>
              </a:rPr>
              <a:t> * </a:t>
            </a:r>
            <a:r>
              <a:rPr kumimoji="0" lang="en-US" sz="2000" b="0" i="0" u="none" strike="noStrike" cap="none" normalizeH="0" baseline="0" dirty="0" smtClean="0">
                <a:ln>
                  <a:noFill/>
                </a:ln>
                <a:solidFill>
                  <a:srgbClr val="66D9EF"/>
                </a:solidFill>
                <a:effectLst/>
                <a:latin typeface="Courier New" pitchFamily="49" charset="0"/>
                <a:cs typeface="Arial" pitchFamily="34" charset="0"/>
              </a:rPr>
              <a:t>FROM</a:t>
            </a:r>
            <a:r>
              <a:rPr kumimoji="0" lang="en-US" sz="2000" b="0" i="0" u="none" strike="noStrike" cap="none" normalizeH="0" baseline="0" dirty="0" smtClean="0">
                <a:ln>
                  <a:noFill/>
                </a:ln>
                <a:solidFill>
                  <a:srgbClr val="F8F8F2"/>
                </a:solidFill>
                <a:effectLst/>
                <a:latin typeface="Courier New" pitchFamily="49" charset="0"/>
                <a:cs typeface="Arial" pitchFamily="34" charset="0"/>
              </a:rPr>
              <a:t> </a:t>
            </a:r>
            <a:r>
              <a:rPr kumimoji="0" lang="en-US" sz="2000" b="0" i="0" u="none" strike="noStrike" cap="none" normalizeH="0" baseline="0" dirty="0" smtClean="0">
                <a:ln>
                  <a:noFill/>
                </a:ln>
                <a:solidFill>
                  <a:srgbClr val="66D9EF"/>
                </a:solidFill>
                <a:effectLst/>
                <a:latin typeface="Courier New" pitchFamily="49" charset="0"/>
                <a:cs typeface="Arial" pitchFamily="34" charset="0"/>
              </a:rPr>
              <a:t>Second</a:t>
            </a:r>
            <a:r>
              <a:rPr kumimoji="0" lang="en-US" sz="2000" b="0" i="0" u="none" strike="noStrike" cap="none" normalizeH="0" baseline="0" dirty="0" smtClean="0">
                <a:ln>
                  <a:noFill/>
                </a:ln>
                <a:solidFill>
                  <a:srgbClr val="F8F8F2"/>
                </a:solidFill>
                <a:effectLst/>
                <a:latin typeface="Courier New" pitchFamily="49" charset="0"/>
                <a:cs typeface="Arial" pitchFamily="34" charset="0"/>
              </a:rPr>
              <a:t>;</a:t>
            </a:r>
            <a:r>
              <a:rPr kumimoji="0" lang="en-US" sz="2000" b="0" i="0" u="none" strike="noStrike" cap="none" normalizeH="0" baseline="0" dirty="0" smtClean="0">
                <a:ln>
                  <a:noFill/>
                </a:ln>
                <a:solidFill>
                  <a:schemeClr val="tx1"/>
                </a:solidFill>
                <a:effectLst/>
                <a:latin typeface="Arial" pitchFamily="34" charset="0"/>
                <a:cs typeface="Arial" pitchFamily="34" charset="0"/>
              </a:rPr>
              <a:t> </a:t>
            </a:r>
          </a:p>
        </p:txBody>
      </p:sp>
      <p:graphicFrame>
        <p:nvGraphicFramePr>
          <p:cNvPr id="9" name="Table 8"/>
          <p:cNvGraphicFramePr>
            <a:graphicFrameLocks noGrp="1"/>
          </p:cNvGraphicFramePr>
          <p:nvPr/>
        </p:nvGraphicFramePr>
        <p:xfrm>
          <a:off x="533400" y="5334000"/>
          <a:ext cx="1323731" cy="1280160"/>
        </p:xfrm>
        <a:graphic>
          <a:graphicData uri="http://schemas.openxmlformats.org/drawingml/2006/table">
            <a:tbl>
              <a:tblPr firstRow="1" bandRow="1">
                <a:tableStyleId>{5C22544A-7EE6-4342-B048-85BDC9FD1C3A}</a:tableStyleId>
              </a:tblPr>
              <a:tblGrid>
                <a:gridCol w="533400"/>
                <a:gridCol w="790331"/>
              </a:tblGrid>
              <a:tr h="370840">
                <a:tc>
                  <a:txBody>
                    <a:bodyPr/>
                    <a:lstStyle/>
                    <a:p>
                      <a:pPr algn="l" fontAlgn="t"/>
                      <a:r>
                        <a:rPr lang="en-US" dirty="0"/>
                        <a:t>ID</a:t>
                      </a:r>
                    </a:p>
                  </a:txBody>
                  <a:tcPr marL="76200" marR="76200" marT="76200" marB="76200"/>
                </a:tc>
                <a:tc>
                  <a:txBody>
                    <a:bodyPr/>
                    <a:lstStyle/>
                    <a:p>
                      <a:pPr algn="l" fontAlgn="t"/>
                      <a:r>
                        <a:rPr lang="en-US" dirty="0"/>
                        <a:t>Name</a:t>
                      </a:r>
                    </a:p>
                  </a:txBody>
                  <a:tcPr marL="76200" marR="76200" marT="76200" marB="76200"/>
                </a:tc>
              </a:tr>
              <a:tr h="370840">
                <a:tc>
                  <a:txBody>
                    <a:bodyPr/>
                    <a:lstStyle/>
                    <a:p>
                      <a:pPr fontAlgn="t"/>
                      <a:r>
                        <a:rPr lang="en-US" dirty="0"/>
                        <a:t>1</a:t>
                      </a:r>
                    </a:p>
                  </a:txBody>
                  <a:tcPr marL="76200" marR="76200" marT="76200" marB="76200"/>
                </a:tc>
                <a:tc>
                  <a:txBody>
                    <a:bodyPr/>
                    <a:lstStyle/>
                    <a:p>
                      <a:pPr fontAlgn="t"/>
                      <a:r>
                        <a:rPr lang="en-US"/>
                        <a:t>abhi</a:t>
                      </a:r>
                    </a:p>
                  </a:txBody>
                  <a:tcPr marL="76200" marR="76200" marT="76200" marB="76200"/>
                </a:tc>
              </a:tr>
              <a:tr h="370840">
                <a:tc>
                  <a:txBody>
                    <a:bodyPr/>
                    <a:lstStyle/>
                    <a:p>
                      <a:pPr fontAlgn="t"/>
                      <a:r>
                        <a:rPr lang="en-US"/>
                        <a:t>2</a:t>
                      </a:r>
                    </a:p>
                  </a:txBody>
                  <a:tcPr marL="76200" marR="76200" marT="76200" marB="76200"/>
                </a:tc>
                <a:tc>
                  <a:txBody>
                    <a:bodyPr/>
                    <a:lstStyle/>
                    <a:p>
                      <a:pPr fontAlgn="t"/>
                      <a:r>
                        <a:rPr lang="en-US" dirty="0" err="1"/>
                        <a:t>adam</a:t>
                      </a:r>
                      <a:endParaRPr lang="en-US" dirty="0"/>
                    </a:p>
                  </a:txBody>
                  <a:tcPr marL="76200" marR="76200" marT="76200" marB="76200"/>
                </a:tc>
              </a:tr>
            </a:tbl>
          </a:graphicData>
        </a:graphic>
      </p:graphicFrame>
      <p:graphicFrame>
        <p:nvGraphicFramePr>
          <p:cNvPr id="10" name="Table 9"/>
          <p:cNvGraphicFramePr>
            <a:graphicFrameLocks noGrp="1"/>
          </p:cNvGraphicFramePr>
          <p:nvPr/>
        </p:nvGraphicFramePr>
        <p:xfrm>
          <a:off x="2819400" y="5334000"/>
          <a:ext cx="1600200" cy="1280160"/>
        </p:xfrm>
        <a:graphic>
          <a:graphicData uri="http://schemas.openxmlformats.org/drawingml/2006/table">
            <a:tbl>
              <a:tblPr firstRow="1" bandRow="1">
                <a:tableStyleId>{5C22544A-7EE6-4342-B048-85BDC9FD1C3A}</a:tableStyleId>
              </a:tblPr>
              <a:tblGrid>
                <a:gridCol w="644804"/>
                <a:gridCol w="955396"/>
              </a:tblGrid>
              <a:tr h="370840">
                <a:tc>
                  <a:txBody>
                    <a:bodyPr/>
                    <a:lstStyle/>
                    <a:p>
                      <a:pPr algn="l" fontAlgn="t"/>
                      <a:r>
                        <a:rPr lang="en-US" dirty="0"/>
                        <a:t>ID</a:t>
                      </a:r>
                    </a:p>
                  </a:txBody>
                  <a:tcPr marL="76200" marR="76200" marT="76200" marB="76200"/>
                </a:tc>
                <a:tc>
                  <a:txBody>
                    <a:bodyPr/>
                    <a:lstStyle/>
                    <a:p>
                      <a:pPr algn="l" fontAlgn="t"/>
                      <a:r>
                        <a:rPr lang="en-US"/>
                        <a:t>Name</a:t>
                      </a:r>
                    </a:p>
                  </a:txBody>
                  <a:tcPr marL="76200" marR="76200" marT="76200" marB="76200"/>
                </a:tc>
              </a:tr>
              <a:tr h="370840">
                <a:tc>
                  <a:txBody>
                    <a:bodyPr/>
                    <a:lstStyle/>
                    <a:p>
                      <a:pPr fontAlgn="t"/>
                      <a:r>
                        <a:rPr lang="en-US" dirty="0"/>
                        <a:t>2</a:t>
                      </a:r>
                    </a:p>
                  </a:txBody>
                  <a:tcPr marL="76200" marR="76200" marT="76200" marB="76200"/>
                </a:tc>
                <a:tc>
                  <a:txBody>
                    <a:bodyPr/>
                    <a:lstStyle/>
                    <a:p>
                      <a:pPr fontAlgn="t"/>
                      <a:r>
                        <a:rPr lang="en-US"/>
                        <a:t>adam</a:t>
                      </a:r>
                    </a:p>
                  </a:txBody>
                  <a:tcPr marL="76200" marR="76200" marT="76200" marB="76200"/>
                </a:tc>
              </a:tr>
              <a:tr h="370840">
                <a:tc>
                  <a:txBody>
                    <a:bodyPr/>
                    <a:lstStyle/>
                    <a:p>
                      <a:pPr fontAlgn="t"/>
                      <a:r>
                        <a:rPr lang="en-US"/>
                        <a:t>3</a:t>
                      </a:r>
                    </a:p>
                  </a:txBody>
                  <a:tcPr marL="76200" marR="76200" marT="76200" marB="76200"/>
                </a:tc>
                <a:tc>
                  <a:txBody>
                    <a:bodyPr/>
                    <a:lstStyle/>
                    <a:p>
                      <a:pPr fontAlgn="t"/>
                      <a:r>
                        <a:rPr lang="en-US" dirty="0"/>
                        <a:t>Chester</a:t>
                      </a:r>
                    </a:p>
                  </a:txBody>
                  <a:tcPr marL="76200" marR="76200" marT="76200" marB="76200"/>
                </a:tc>
              </a:tr>
            </a:tbl>
          </a:graphicData>
        </a:graphic>
      </p:graphicFrame>
      <p:sp>
        <p:nvSpPr>
          <p:cNvPr id="11" name="Right Arrow 10"/>
          <p:cNvSpPr/>
          <p:nvPr/>
        </p:nvSpPr>
        <p:spPr>
          <a:xfrm>
            <a:off x="4800600" y="5638800"/>
            <a:ext cx="1066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Table 11"/>
          <p:cNvGraphicFramePr>
            <a:graphicFrameLocks noGrp="1"/>
          </p:cNvGraphicFramePr>
          <p:nvPr/>
        </p:nvGraphicFramePr>
        <p:xfrm>
          <a:off x="6172200" y="5334000"/>
          <a:ext cx="1600200" cy="853440"/>
        </p:xfrm>
        <a:graphic>
          <a:graphicData uri="http://schemas.openxmlformats.org/drawingml/2006/table">
            <a:tbl>
              <a:tblPr firstRow="1" bandRow="1">
                <a:tableStyleId>{5C22544A-7EE6-4342-B048-85BDC9FD1C3A}</a:tableStyleId>
              </a:tblPr>
              <a:tblGrid>
                <a:gridCol w="644804"/>
                <a:gridCol w="955396"/>
              </a:tblGrid>
              <a:tr h="370840">
                <a:tc>
                  <a:txBody>
                    <a:bodyPr/>
                    <a:lstStyle/>
                    <a:p>
                      <a:pPr algn="l" fontAlgn="t"/>
                      <a:r>
                        <a:rPr lang="en-US" dirty="0"/>
                        <a:t>ID</a:t>
                      </a:r>
                    </a:p>
                  </a:txBody>
                  <a:tcPr marL="76200" marR="76200" marT="76200" marB="76200"/>
                </a:tc>
                <a:tc>
                  <a:txBody>
                    <a:bodyPr/>
                    <a:lstStyle/>
                    <a:p>
                      <a:pPr algn="l" fontAlgn="t"/>
                      <a:r>
                        <a:rPr lang="en-US"/>
                        <a:t>Name</a:t>
                      </a:r>
                    </a:p>
                  </a:txBody>
                  <a:tcPr marL="76200" marR="76200" marT="76200" marB="76200"/>
                </a:tc>
              </a:tr>
              <a:tr h="370840">
                <a:tc>
                  <a:txBody>
                    <a:bodyPr/>
                    <a:lstStyle/>
                    <a:p>
                      <a:pPr fontAlgn="t"/>
                      <a:r>
                        <a:rPr lang="en-US" dirty="0" smtClean="0"/>
                        <a:t>1</a:t>
                      </a:r>
                      <a:endParaRPr lang="en-US" dirty="0"/>
                    </a:p>
                  </a:txBody>
                  <a:tcPr marL="76200" marR="76200" marT="76200" marB="76200"/>
                </a:tc>
                <a:tc>
                  <a:txBody>
                    <a:bodyPr/>
                    <a:lstStyle/>
                    <a:p>
                      <a:pPr fontAlgn="t"/>
                      <a:r>
                        <a:rPr lang="en-US" dirty="0" err="1" smtClean="0"/>
                        <a:t>abhi</a:t>
                      </a:r>
                      <a:endParaRPr lang="en-US" dirty="0"/>
                    </a:p>
                  </a:txBody>
                  <a:tcPr marL="76200" marR="76200" marT="76200" marB="76200"/>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7239000" cy="624840"/>
          </a:xfrm>
        </p:spPr>
        <p:txBody>
          <a:bodyPr>
            <a:normAutofit fontScale="90000"/>
          </a:bodyPr>
          <a:lstStyle/>
          <a:p>
            <a:r>
              <a:rPr lang="en-US" b="0" dirty="0" smtClean="0"/>
              <a:t>SQL GROUP BY Statement</a:t>
            </a:r>
            <a:br>
              <a:rPr lang="en-US" b="0" dirty="0" smtClean="0"/>
            </a:br>
            <a:endParaRPr lang="en-US" dirty="0"/>
          </a:p>
        </p:txBody>
      </p:sp>
      <p:sp>
        <p:nvSpPr>
          <p:cNvPr id="3" name="Content Placeholder 2"/>
          <p:cNvSpPr>
            <a:spLocks noGrp="1"/>
          </p:cNvSpPr>
          <p:nvPr>
            <p:ph idx="1"/>
          </p:nvPr>
        </p:nvSpPr>
        <p:spPr>
          <a:xfrm>
            <a:off x="228600" y="762000"/>
            <a:ext cx="7848600" cy="4846320"/>
          </a:xfrm>
        </p:spPr>
        <p:txBody>
          <a:bodyPr/>
          <a:lstStyle/>
          <a:p>
            <a:pPr algn="just"/>
            <a:r>
              <a:rPr lang="en-US" sz="2000" dirty="0" smtClean="0">
                <a:latin typeface="Calibri" pitchFamily="34" charset="0"/>
              </a:rPr>
              <a:t>The GROUP BY statement groups rows that have the same values into summary rows, like "find the number of customers in each country".</a:t>
            </a:r>
          </a:p>
          <a:p>
            <a:pPr algn="just"/>
            <a:r>
              <a:rPr lang="en-US" sz="2000" dirty="0" smtClean="0">
                <a:latin typeface="Calibri" pitchFamily="34" charset="0"/>
              </a:rPr>
              <a:t>The GROUP BY statement is often used with aggregate functions (COUNT(), MAX(), MIN(), SUM(), AVG()) to group the result-set by one or more columns</a:t>
            </a:r>
            <a:r>
              <a:rPr lang="en-US" dirty="0" smtClean="0"/>
              <a:t>.</a:t>
            </a:r>
          </a:p>
          <a:p>
            <a:endParaRPr lang="en-US" dirty="0"/>
          </a:p>
        </p:txBody>
      </p:sp>
      <p:pic>
        <p:nvPicPr>
          <p:cNvPr id="4" name="Picture 3" descr="6-4-SQL-GROUP-BY-ORDER.png"/>
          <p:cNvPicPr>
            <a:picLocks noChangeAspect="1"/>
          </p:cNvPicPr>
          <p:nvPr/>
        </p:nvPicPr>
        <p:blipFill>
          <a:blip r:embed="rId2"/>
          <a:stretch>
            <a:fillRect/>
          </a:stretch>
        </p:blipFill>
        <p:spPr>
          <a:xfrm>
            <a:off x="533400" y="2667000"/>
            <a:ext cx="7467600" cy="35814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239000" cy="746760"/>
          </a:xfrm>
        </p:spPr>
        <p:txBody>
          <a:bodyPr>
            <a:normAutofit fontScale="90000"/>
          </a:bodyPr>
          <a:lstStyle/>
          <a:p>
            <a:r>
              <a:rPr lang="en-US" b="0" dirty="0" smtClean="0"/>
              <a:t>SQL HAVING Clause</a:t>
            </a:r>
            <a:br>
              <a:rPr lang="en-US" b="0" dirty="0" smtClean="0"/>
            </a:br>
            <a:endParaRPr lang="en-US" dirty="0"/>
          </a:p>
        </p:txBody>
      </p:sp>
      <p:sp>
        <p:nvSpPr>
          <p:cNvPr id="3" name="Content Placeholder 2"/>
          <p:cNvSpPr>
            <a:spLocks noGrp="1"/>
          </p:cNvSpPr>
          <p:nvPr>
            <p:ph idx="1"/>
          </p:nvPr>
        </p:nvSpPr>
        <p:spPr>
          <a:xfrm>
            <a:off x="533400" y="762000"/>
            <a:ext cx="7239000" cy="4846320"/>
          </a:xfrm>
        </p:spPr>
        <p:txBody>
          <a:bodyPr>
            <a:normAutofit/>
          </a:bodyPr>
          <a:lstStyle/>
          <a:p>
            <a:pPr algn="just"/>
            <a:r>
              <a:rPr lang="en-US" sz="2000" dirty="0" smtClean="0">
                <a:latin typeface="Calibri" pitchFamily="34" charset="0"/>
              </a:rPr>
              <a:t>The HAVING clause was added to SQL because the WHERE keyword cannot be used with aggregate functions.</a:t>
            </a:r>
          </a:p>
          <a:p>
            <a:pPr algn="just">
              <a:buNone/>
            </a:pPr>
            <a:endParaRPr lang="en-US" sz="2000" dirty="0" smtClean="0">
              <a:latin typeface="Calibri" pitchFamily="34" charset="0"/>
            </a:endParaRPr>
          </a:p>
          <a:p>
            <a:pPr algn="just">
              <a:buNone/>
            </a:pPr>
            <a:endParaRPr lang="en-US" sz="2000" dirty="0">
              <a:latin typeface="Calibri" pitchFamily="34" charset="0"/>
            </a:endParaRPr>
          </a:p>
        </p:txBody>
      </p:sp>
      <p:pic>
        <p:nvPicPr>
          <p:cNvPr id="4" name="Picture 3" descr="SQL-HAVING-Clause.png"/>
          <p:cNvPicPr>
            <a:picLocks noChangeAspect="1"/>
          </p:cNvPicPr>
          <p:nvPr/>
        </p:nvPicPr>
        <p:blipFill>
          <a:blip r:embed="rId2"/>
          <a:stretch>
            <a:fillRect/>
          </a:stretch>
        </p:blipFill>
        <p:spPr>
          <a:xfrm>
            <a:off x="533400" y="1752600"/>
            <a:ext cx="7391400" cy="421005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3_nrdcgi.png"/>
          <p:cNvPicPr>
            <a:picLocks noGrp="1" noChangeAspect="1"/>
          </p:cNvPicPr>
          <p:nvPr>
            <p:ph idx="1"/>
          </p:nvPr>
        </p:nvPicPr>
        <p:blipFill>
          <a:blip r:embed="rId2"/>
          <a:stretch>
            <a:fillRect/>
          </a:stretch>
        </p:blipFill>
        <p:spPr>
          <a:xfrm>
            <a:off x="228600" y="990600"/>
            <a:ext cx="7772400" cy="5181600"/>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239000" cy="701040"/>
          </a:xfrm>
        </p:spPr>
        <p:txBody>
          <a:bodyPr/>
          <a:lstStyle/>
          <a:p>
            <a:r>
              <a:rPr lang="en-US" dirty="0" err="1" smtClean="0"/>
              <a:t>Equi</a:t>
            </a:r>
            <a:r>
              <a:rPr lang="en-US" dirty="0" smtClean="0"/>
              <a:t> join</a:t>
            </a:r>
            <a:endParaRPr lang="en-US" dirty="0"/>
          </a:p>
        </p:txBody>
      </p:sp>
      <p:sp>
        <p:nvSpPr>
          <p:cNvPr id="3" name="Content Placeholder 2"/>
          <p:cNvSpPr>
            <a:spLocks noGrp="1"/>
          </p:cNvSpPr>
          <p:nvPr>
            <p:ph idx="1"/>
          </p:nvPr>
        </p:nvSpPr>
        <p:spPr>
          <a:xfrm>
            <a:off x="533400" y="1066800"/>
            <a:ext cx="7239000" cy="4846320"/>
          </a:xfrm>
        </p:spPr>
        <p:txBody>
          <a:bodyPr>
            <a:normAutofit/>
          </a:bodyPr>
          <a:lstStyle/>
          <a:p>
            <a:pPr algn="just"/>
            <a:r>
              <a:rPr lang="en-US" sz="2000" dirty="0" smtClean="0">
                <a:latin typeface="Calibri" pitchFamily="34" charset="0"/>
              </a:rPr>
              <a:t>SQL EQUI JOIN performs a JOIN against equality or matching column(s) values of the associated tables. An equal sign (=) is used as comparison operator in the where clause to refer equality.</a:t>
            </a:r>
          </a:p>
          <a:p>
            <a:pPr algn="just"/>
            <a:endParaRPr lang="en-US" sz="2000" dirty="0" smtClean="0">
              <a:latin typeface="Calibri" pitchFamily="34" charset="0"/>
            </a:endParaRPr>
          </a:p>
          <a:p>
            <a:pPr algn="just">
              <a:buNone/>
            </a:pPr>
            <a:r>
              <a:rPr lang="en-US" sz="2000" b="1" u="sng" dirty="0" smtClean="0">
                <a:latin typeface="Calibri" pitchFamily="34" charset="0"/>
              </a:rPr>
              <a:t>SYNTAX:</a:t>
            </a:r>
          </a:p>
          <a:p>
            <a:pPr algn="just"/>
            <a:endParaRPr lang="en-US" sz="2000" b="1" u="sng" dirty="0" smtClean="0">
              <a:latin typeface="Calibri" pitchFamily="34" charset="0"/>
            </a:endParaRPr>
          </a:p>
          <a:p>
            <a:r>
              <a:rPr lang="en-US" sz="2000" dirty="0" smtClean="0">
                <a:latin typeface="Calibri" pitchFamily="34" charset="0"/>
              </a:rPr>
              <a:t>SELECT </a:t>
            </a:r>
            <a:r>
              <a:rPr lang="en-US" sz="2000" dirty="0" err="1" smtClean="0">
                <a:latin typeface="Calibri" pitchFamily="34" charset="0"/>
              </a:rPr>
              <a:t>column_list</a:t>
            </a:r>
            <a:r>
              <a:rPr lang="en-US" sz="2000" dirty="0" smtClean="0">
                <a:latin typeface="Calibri" pitchFamily="34" charset="0"/>
              </a:rPr>
              <a:t> FROM table1, table2.... WHERE table1.column_name = table2.column_name; </a:t>
            </a:r>
          </a:p>
          <a:p>
            <a:pPr>
              <a:buNone/>
            </a:pPr>
            <a:r>
              <a:rPr lang="en-US" sz="2000" dirty="0" smtClean="0">
                <a:latin typeface="Calibri" pitchFamily="34" charset="0"/>
              </a:rPr>
              <a:t>OR</a:t>
            </a:r>
          </a:p>
          <a:p>
            <a:r>
              <a:rPr lang="en-US" sz="2000" dirty="0" smtClean="0">
                <a:latin typeface="Calibri" pitchFamily="34" charset="0"/>
              </a:rPr>
              <a:t>SELECT * FROM table1 JOIN table2 [ON (</a:t>
            </a:r>
            <a:r>
              <a:rPr lang="en-US" sz="2000" dirty="0" err="1" smtClean="0">
                <a:latin typeface="Calibri" pitchFamily="34" charset="0"/>
              </a:rPr>
              <a:t>join_condition</a:t>
            </a:r>
            <a:r>
              <a:rPr lang="en-US" sz="2000" dirty="0" smtClean="0">
                <a:latin typeface="Calibri" pitchFamily="34" charset="0"/>
              </a:rPr>
              <a:t>)]</a:t>
            </a:r>
          </a:p>
          <a:p>
            <a:pPr algn="just">
              <a:buNone/>
            </a:pPr>
            <a:endParaRPr lang="en-US" sz="2000" b="1" u="sng" dirty="0">
              <a:latin typeface="Calibri"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239000" cy="548640"/>
          </a:xfrm>
        </p:spPr>
        <p:txBody>
          <a:bodyPr>
            <a:normAutofit fontScale="90000"/>
          </a:bodyPr>
          <a:lstStyle/>
          <a:p>
            <a:r>
              <a:rPr lang="en-US" dirty="0" smtClean="0"/>
              <a:t>EXAMPLE</a:t>
            </a:r>
            <a:endParaRPr lang="en-US" dirty="0"/>
          </a:p>
        </p:txBody>
      </p:sp>
      <p:pic>
        <p:nvPicPr>
          <p:cNvPr id="4" name="Content Placeholder 3" descr="sql-equi-join-image.gif"/>
          <p:cNvPicPr>
            <a:picLocks noGrp="1" noChangeAspect="1"/>
          </p:cNvPicPr>
          <p:nvPr>
            <p:ph idx="1"/>
          </p:nvPr>
        </p:nvPicPr>
        <p:blipFill>
          <a:blip r:embed="rId2"/>
          <a:stretch>
            <a:fillRect/>
          </a:stretch>
        </p:blipFill>
        <p:spPr>
          <a:xfrm>
            <a:off x="457200" y="838200"/>
            <a:ext cx="7543800" cy="5618163"/>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239000" cy="624840"/>
          </a:xfrm>
        </p:spPr>
        <p:txBody>
          <a:bodyPr/>
          <a:lstStyle/>
          <a:p>
            <a:r>
              <a:rPr lang="en-US" dirty="0" smtClean="0"/>
              <a:t>  INNER JOIN</a:t>
            </a:r>
            <a:endParaRPr lang="en-US" dirty="0"/>
          </a:p>
        </p:txBody>
      </p:sp>
      <p:sp>
        <p:nvSpPr>
          <p:cNvPr id="3" name="Content Placeholder 2"/>
          <p:cNvSpPr>
            <a:spLocks noGrp="1"/>
          </p:cNvSpPr>
          <p:nvPr>
            <p:ph idx="1"/>
          </p:nvPr>
        </p:nvSpPr>
        <p:spPr>
          <a:xfrm>
            <a:off x="457200" y="990600"/>
            <a:ext cx="7239000" cy="5638800"/>
          </a:xfrm>
        </p:spPr>
        <p:txBody>
          <a:bodyPr/>
          <a:lstStyle/>
          <a:p>
            <a:pPr algn="just"/>
            <a:endParaRPr lang="en-US" sz="2000" dirty="0" smtClean="0">
              <a:latin typeface="Calibri" pitchFamily="34" charset="0"/>
            </a:endParaRPr>
          </a:p>
          <a:p>
            <a:pPr algn="just"/>
            <a:r>
              <a:rPr lang="en-US" sz="2000" dirty="0" smtClean="0">
                <a:latin typeface="Calibri" pitchFamily="34" charset="0"/>
              </a:rPr>
              <a:t>The inner JOIN is used to return rows from both tables that satisfy the given condition.</a:t>
            </a:r>
          </a:p>
          <a:p>
            <a:endParaRPr lang="en-US" dirty="0"/>
          </a:p>
        </p:txBody>
      </p:sp>
      <p:pic>
        <p:nvPicPr>
          <p:cNvPr id="5" name="Picture 4" descr="img_innerjoin.gif"/>
          <p:cNvPicPr>
            <a:picLocks noChangeAspect="1"/>
          </p:cNvPicPr>
          <p:nvPr/>
        </p:nvPicPr>
        <p:blipFill>
          <a:blip r:embed="rId2"/>
          <a:stretch>
            <a:fillRect/>
          </a:stretch>
        </p:blipFill>
        <p:spPr>
          <a:xfrm>
            <a:off x="1371600" y="2362200"/>
            <a:ext cx="5181600" cy="32766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239000" cy="701040"/>
          </a:xfrm>
        </p:spPr>
        <p:txBody>
          <a:bodyPr/>
          <a:lstStyle/>
          <a:p>
            <a:r>
              <a:rPr lang="en-US" smtClean="0"/>
              <a:t>  INNER </a:t>
            </a:r>
            <a:r>
              <a:rPr lang="en-US" dirty="0" smtClean="0"/>
              <a:t>JOIN(SYNTAX)</a:t>
            </a:r>
            <a:endParaRPr lang="en-US" dirty="0"/>
          </a:p>
        </p:txBody>
      </p:sp>
      <p:sp>
        <p:nvSpPr>
          <p:cNvPr id="5" name="Content Placeholder 4"/>
          <p:cNvSpPr>
            <a:spLocks noGrp="1"/>
          </p:cNvSpPr>
          <p:nvPr>
            <p:ph idx="1"/>
          </p:nvPr>
        </p:nvSpPr>
        <p:spPr>
          <a:xfrm>
            <a:off x="457200" y="1143000"/>
            <a:ext cx="7239000" cy="4846320"/>
          </a:xfrm>
        </p:spPr>
        <p:txBody>
          <a:bodyPr>
            <a:normAutofit/>
          </a:bodyPr>
          <a:lstStyle/>
          <a:p>
            <a:r>
              <a:rPr lang="en-US" sz="2000" dirty="0" smtClean="0">
                <a:latin typeface="Calibri" pitchFamily="34" charset="0"/>
              </a:rPr>
              <a:t>SELECT </a:t>
            </a:r>
            <a:r>
              <a:rPr lang="en-US" sz="2000" i="1" dirty="0" err="1" smtClean="0">
                <a:latin typeface="Calibri" pitchFamily="34" charset="0"/>
              </a:rPr>
              <a:t>column_name</a:t>
            </a:r>
            <a:r>
              <a:rPr lang="en-US" sz="2000" i="1" dirty="0" smtClean="0">
                <a:latin typeface="Calibri" pitchFamily="34" charset="0"/>
              </a:rPr>
              <a:t>(s)</a:t>
            </a:r>
            <a:r>
              <a:rPr lang="en-US" sz="2000" dirty="0" smtClean="0">
                <a:latin typeface="Calibri" pitchFamily="34" charset="0"/>
              </a:rPr>
              <a:t/>
            </a:r>
            <a:br>
              <a:rPr lang="en-US" sz="2000" dirty="0" smtClean="0">
                <a:latin typeface="Calibri" pitchFamily="34" charset="0"/>
              </a:rPr>
            </a:br>
            <a:r>
              <a:rPr lang="en-US" sz="2000" dirty="0" smtClean="0">
                <a:latin typeface="Calibri" pitchFamily="34" charset="0"/>
              </a:rPr>
              <a:t>FROM </a:t>
            </a:r>
            <a:r>
              <a:rPr lang="en-US" sz="2000" i="1" dirty="0" smtClean="0">
                <a:latin typeface="Calibri" pitchFamily="34" charset="0"/>
              </a:rPr>
              <a:t>table1</a:t>
            </a:r>
            <a:r>
              <a:rPr lang="en-US" sz="2000" dirty="0" smtClean="0">
                <a:latin typeface="Calibri" pitchFamily="34" charset="0"/>
              </a:rPr>
              <a:t/>
            </a:r>
            <a:br>
              <a:rPr lang="en-US" sz="2000" dirty="0" smtClean="0">
                <a:latin typeface="Calibri" pitchFamily="34" charset="0"/>
              </a:rPr>
            </a:br>
            <a:r>
              <a:rPr lang="en-US" sz="2000" dirty="0" smtClean="0">
                <a:latin typeface="Calibri" pitchFamily="34" charset="0"/>
              </a:rPr>
              <a:t>INNER JOIN </a:t>
            </a:r>
            <a:r>
              <a:rPr lang="en-US" sz="2000" i="1" dirty="0" smtClean="0">
                <a:latin typeface="Calibri" pitchFamily="34" charset="0"/>
              </a:rPr>
              <a:t>table2</a:t>
            </a:r>
            <a:br>
              <a:rPr lang="en-US" sz="2000" i="1" dirty="0" smtClean="0">
                <a:latin typeface="Calibri" pitchFamily="34" charset="0"/>
              </a:rPr>
            </a:br>
            <a:r>
              <a:rPr lang="en-US" sz="2000" dirty="0" smtClean="0">
                <a:latin typeface="Calibri" pitchFamily="34" charset="0"/>
              </a:rPr>
              <a:t>ON </a:t>
            </a:r>
            <a:r>
              <a:rPr lang="en-US" sz="2000" i="1" dirty="0" smtClean="0">
                <a:latin typeface="Calibri" pitchFamily="34" charset="0"/>
              </a:rPr>
              <a:t>table1.column_name </a:t>
            </a:r>
            <a:r>
              <a:rPr lang="en-US" sz="2000" dirty="0" smtClean="0">
                <a:latin typeface="Calibri" pitchFamily="34" charset="0"/>
              </a:rPr>
              <a:t>=</a:t>
            </a:r>
            <a:r>
              <a:rPr lang="en-US" sz="2000" i="1" dirty="0" smtClean="0">
                <a:latin typeface="Calibri" pitchFamily="34" charset="0"/>
              </a:rPr>
              <a:t> table2.column_name</a:t>
            </a:r>
            <a:r>
              <a:rPr lang="en-US" sz="2000" dirty="0" smtClean="0">
                <a:latin typeface="Calibri" pitchFamily="34" charset="0"/>
              </a:rPr>
              <a:t>;</a:t>
            </a:r>
            <a:endParaRPr lang="en-US" sz="2000" dirty="0">
              <a:latin typeface="Calibri" pitchFamily="34" charset="0"/>
            </a:endParaRPr>
          </a:p>
        </p:txBody>
      </p:sp>
      <p:pic>
        <p:nvPicPr>
          <p:cNvPr id="7" name="Picture 6" descr="INNER-JOIN.jpg"/>
          <p:cNvPicPr>
            <a:picLocks noChangeAspect="1"/>
          </p:cNvPicPr>
          <p:nvPr/>
        </p:nvPicPr>
        <p:blipFill>
          <a:blip r:embed="rId2"/>
          <a:stretch>
            <a:fillRect/>
          </a:stretch>
        </p:blipFill>
        <p:spPr>
          <a:xfrm>
            <a:off x="381000" y="2667000"/>
            <a:ext cx="7543800" cy="36195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DIFFERENCE BETWEEN INNER JOIN AND EQUI JOIN</a:t>
            </a:r>
            <a:endParaRPr lang="en-US" dirty="0"/>
          </a:p>
        </p:txBody>
      </p:sp>
      <p:sp>
        <p:nvSpPr>
          <p:cNvPr id="3" name="Content Placeholder 2"/>
          <p:cNvSpPr>
            <a:spLocks noGrp="1"/>
          </p:cNvSpPr>
          <p:nvPr>
            <p:ph idx="1"/>
          </p:nvPr>
        </p:nvSpPr>
        <p:spPr/>
        <p:txBody>
          <a:bodyPr/>
          <a:lstStyle/>
          <a:p>
            <a:pPr algn="just" fontAlgn="t"/>
            <a:endParaRPr lang="en-US" sz="2000" dirty="0" smtClean="0">
              <a:latin typeface="Calibri" pitchFamily="34" charset="0"/>
            </a:endParaRPr>
          </a:p>
          <a:p>
            <a:pPr algn="just" fontAlgn="t"/>
            <a:endParaRPr lang="en-US" sz="2000" dirty="0" smtClean="0">
              <a:latin typeface="Calibri" pitchFamily="34" charset="0"/>
            </a:endParaRPr>
          </a:p>
          <a:p>
            <a:pPr algn="just" fontAlgn="t"/>
            <a:r>
              <a:rPr lang="en-US" sz="2000" dirty="0" smtClean="0">
                <a:latin typeface="Calibri" pitchFamily="34" charset="0"/>
              </a:rPr>
              <a:t>Inner join can have equality (=) and other operators (like &lt;,&gt;,&lt;&gt;) in the join condition.</a:t>
            </a:r>
          </a:p>
          <a:p>
            <a:pPr algn="just" fontAlgn="t"/>
            <a:r>
              <a:rPr lang="en-US" sz="2000" dirty="0" err="1" smtClean="0">
                <a:latin typeface="Calibri" pitchFamily="34" charset="0"/>
              </a:rPr>
              <a:t>Equi</a:t>
            </a:r>
            <a:r>
              <a:rPr lang="en-US" sz="2000" dirty="0" smtClean="0">
                <a:latin typeface="Calibri" pitchFamily="34" charset="0"/>
              </a:rPr>
              <a:t> join only have equality (=) operator in the join condition.</a:t>
            </a:r>
          </a:p>
          <a:p>
            <a:pPr algn="just" fontAlgn="t"/>
            <a:r>
              <a:rPr lang="en-US" sz="2000" dirty="0" err="1" smtClean="0">
                <a:latin typeface="Calibri" pitchFamily="34" charset="0"/>
              </a:rPr>
              <a:t>Equi</a:t>
            </a:r>
            <a:r>
              <a:rPr lang="en-US" sz="2000" dirty="0" smtClean="0">
                <a:latin typeface="Calibri" pitchFamily="34" charset="0"/>
              </a:rPr>
              <a:t> join can be an Inner join, Left Outer join, Right Outer join</a:t>
            </a:r>
          </a:p>
          <a:p>
            <a:endParaRPr lang="en-US" dirty="0" smtClean="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239000" cy="624840"/>
          </a:xfrm>
        </p:spPr>
        <p:txBody>
          <a:bodyPr/>
          <a:lstStyle/>
          <a:p>
            <a:r>
              <a:rPr lang="en-US" dirty="0" smtClean="0"/>
              <a:t>NATURAL JOIN</a:t>
            </a:r>
            <a:endParaRPr lang="en-US" dirty="0"/>
          </a:p>
        </p:txBody>
      </p:sp>
      <p:sp>
        <p:nvSpPr>
          <p:cNvPr id="3" name="Content Placeholder 2"/>
          <p:cNvSpPr>
            <a:spLocks noGrp="1"/>
          </p:cNvSpPr>
          <p:nvPr>
            <p:ph idx="1"/>
          </p:nvPr>
        </p:nvSpPr>
        <p:spPr>
          <a:xfrm>
            <a:off x="381000" y="1066800"/>
            <a:ext cx="7239000" cy="5410200"/>
          </a:xfrm>
        </p:spPr>
        <p:txBody>
          <a:bodyPr>
            <a:normAutofit lnSpcReduction="10000"/>
          </a:bodyPr>
          <a:lstStyle/>
          <a:p>
            <a:pPr algn="just"/>
            <a:r>
              <a:rPr lang="en-US" sz="2000" dirty="0" smtClean="0">
                <a:latin typeface="Calibri" pitchFamily="34" charset="0"/>
              </a:rPr>
              <a:t>We have already learned that an EQUI JOIN performs a JOIN against equality or matching column(s) values of the associated tables and an equal sign (=) is used as comparison operator in the where clause to refer equality.</a:t>
            </a:r>
          </a:p>
          <a:p>
            <a:pPr algn="just"/>
            <a:r>
              <a:rPr lang="en-US" sz="2000" dirty="0" smtClean="0">
                <a:latin typeface="Calibri" pitchFamily="34" charset="0"/>
              </a:rPr>
              <a:t>The SQL NATURAL JOIN is a type of EQUI JOIN and is structured in such a way that, </a:t>
            </a:r>
            <a:r>
              <a:rPr lang="en-US" sz="2000" dirty="0" smtClean="0">
                <a:solidFill>
                  <a:srgbClr val="FF0000"/>
                </a:solidFill>
                <a:latin typeface="Calibri" pitchFamily="34" charset="0"/>
              </a:rPr>
              <a:t>columns with the same name of associated tables will appear once only.</a:t>
            </a:r>
          </a:p>
          <a:p>
            <a:pPr algn="just"/>
            <a:endParaRPr lang="en-US" sz="2000" dirty="0" smtClean="0">
              <a:solidFill>
                <a:srgbClr val="FF0000"/>
              </a:solidFill>
              <a:latin typeface="Calibri" pitchFamily="34" charset="0"/>
            </a:endParaRPr>
          </a:p>
          <a:p>
            <a:pPr>
              <a:buNone/>
            </a:pPr>
            <a:r>
              <a:rPr lang="en-US" sz="2000" b="1" dirty="0" smtClean="0">
                <a:latin typeface="Calibri" pitchFamily="34" charset="0"/>
              </a:rPr>
              <a:t>Natural Join: Guidelines</a:t>
            </a:r>
          </a:p>
          <a:p>
            <a:pPr>
              <a:buNone/>
            </a:pPr>
            <a:r>
              <a:rPr lang="en-US" sz="2000" dirty="0" smtClean="0">
                <a:latin typeface="Calibri" pitchFamily="34" charset="0"/>
              </a:rPr>
              <a:t/>
            </a:r>
            <a:br>
              <a:rPr lang="en-US" sz="2000" dirty="0" smtClean="0">
                <a:latin typeface="Calibri" pitchFamily="34" charset="0"/>
              </a:rPr>
            </a:br>
            <a:r>
              <a:rPr lang="en-US" sz="2000" dirty="0" smtClean="0">
                <a:latin typeface="Calibri" pitchFamily="34" charset="0"/>
              </a:rPr>
              <a:t>- The columns must be the same data type.</a:t>
            </a:r>
            <a:br>
              <a:rPr lang="en-US" sz="2000" dirty="0" smtClean="0">
                <a:latin typeface="Calibri" pitchFamily="34" charset="0"/>
              </a:rPr>
            </a:br>
            <a:r>
              <a:rPr lang="en-US" sz="2000" dirty="0" smtClean="0">
                <a:latin typeface="Calibri" pitchFamily="34" charset="0"/>
              </a:rPr>
              <a:t>- Don’t use ON clause in a natural join.</a:t>
            </a:r>
          </a:p>
          <a:p>
            <a:pPr>
              <a:buNone/>
            </a:pPr>
            <a:endParaRPr lang="en-US" sz="2000" dirty="0" smtClean="0">
              <a:latin typeface="Calibri" pitchFamily="34" charset="0"/>
            </a:endParaRPr>
          </a:p>
          <a:p>
            <a:pPr>
              <a:buNone/>
            </a:pPr>
            <a:r>
              <a:rPr lang="en-US" sz="2000" b="1" dirty="0" smtClean="0">
                <a:latin typeface="Calibri" pitchFamily="34" charset="0"/>
              </a:rPr>
              <a:t>Syntax:</a:t>
            </a:r>
          </a:p>
          <a:p>
            <a:pPr>
              <a:buNone/>
            </a:pPr>
            <a:endParaRPr lang="en-US" sz="2000" dirty="0" smtClean="0">
              <a:latin typeface="Calibri" pitchFamily="34" charset="0"/>
            </a:endParaRPr>
          </a:p>
          <a:p>
            <a:r>
              <a:rPr lang="en-US" sz="2000" dirty="0" smtClean="0">
                <a:latin typeface="Calibri" pitchFamily="34" charset="0"/>
              </a:rPr>
              <a:t>SELECT * FROM table1 NATURAL JOIN table2;</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7239000" cy="609600"/>
          </a:xfrm>
        </p:spPr>
        <p:txBody>
          <a:bodyPr/>
          <a:lstStyle/>
          <a:p>
            <a:r>
              <a:rPr lang="en-US" dirty="0" smtClean="0"/>
              <a:t>EXAMPLE</a:t>
            </a:r>
            <a:endParaRPr lang="en-US" dirty="0"/>
          </a:p>
        </p:txBody>
      </p:sp>
      <p:pic>
        <p:nvPicPr>
          <p:cNvPr id="4" name="Content Placeholder 3" descr="natural-join-example.png"/>
          <p:cNvPicPr>
            <a:picLocks noGrp="1" noChangeAspect="1"/>
          </p:cNvPicPr>
          <p:nvPr>
            <p:ph idx="1"/>
          </p:nvPr>
        </p:nvPicPr>
        <p:blipFill>
          <a:blip r:embed="rId2"/>
          <a:stretch>
            <a:fillRect/>
          </a:stretch>
        </p:blipFill>
        <p:spPr>
          <a:xfrm>
            <a:off x="381000" y="990600"/>
            <a:ext cx="7620000" cy="5465763"/>
          </a:xfr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394</TotalTime>
  <Words>516</Words>
  <Application>Microsoft Office PowerPoint</Application>
  <PresentationFormat>On-screen Show (4:3)</PresentationFormat>
  <Paragraphs>129</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Opulent</vt:lpstr>
      <vt:lpstr>SQL JOIN</vt:lpstr>
      <vt:lpstr>What are JOINS? </vt:lpstr>
      <vt:lpstr>Equi join</vt:lpstr>
      <vt:lpstr>EXAMPLE</vt:lpstr>
      <vt:lpstr>  INNER JOIN</vt:lpstr>
      <vt:lpstr>  INNER JOIN(SYNTAX)</vt:lpstr>
      <vt:lpstr>DIFFERENCE BETWEEN INNER JOIN AND EQUI JOIN</vt:lpstr>
      <vt:lpstr>NATURAL JOIN</vt:lpstr>
      <vt:lpstr>EXAMPLE</vt:lpstr>
      <vt:lpstr>Cross JOIN </vt:lpstr>
      <vt:lpstr>EXAMPLE AND SYNTAX</vt:lpstr>
      <vt:lpstr>Outer JOINs </vt:lpstr>
      <vt:lpstr>LEFT OUTER JOIN</vt:lpstr>
      <vt:lpstr>EXAMPLE AND SYNTAX</vt:lpstr>
      <vt:lpstr>RIGHT OUTER JOIN</vt:lpstr>
      <vt:lpstr>EXAMPLE  AND  SYNTAX</vt:lpstr>
      <vt:lpstr> FULL OUTER JOIN</vt:lpstr>
      <vt:lpstr>EXAMPLE AND SYNTAX</vt:lpstr>
      <vt:lpstr>SET OPERATION</vt:lpstr>
      <vt:lpstr>Slide 20</vt:lpstr>
      <vt:lpstr>SQL GROUP BY Statement </vt:lpstr>
      <vt:lpstr>SQL HAVING Clause </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JOIN</dc:title>
  <dc:creator>UEM</dc:creator>
  <cp:lastModifiedBy>UEM</cp:lastModifiedBy>
  <cp:revision>35</cp:revision>
  <dcterms:created xsi:type="dcterms:W3CDTF">2021-03-15T06:30:28Z</dcterms:created>
  <dcterms:modified xsi:type="dcterms:W3CDTF">2021-03-26T04:54:14Z</dcterms:modified>
</cp:coreProperties>
</file>