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745" r:id="rId2"/>
    <p:sldId id="608" r:id="rId3"/>
    <p:sldId id="785" r:id="rId4"/>
    <p:sldId id="780" r:id="rId5"/>
    <p:sldId id="779" r:id="rId6"/>
    <p:sldId id="778" r:id="rId7"/>
    <p:sldId id="781" r:id="rId8"/>
    <p:sldId id="782" r:id="rId9"/>
    <p:sldId id="777" r:id="rId10"/>
    <p:sldId id="764" r:id="rId11"/>
    <p:sldId id="765" r:id="rId12"/>
    <p:sldId id="766" r:id="rId13"/>
    <p:sldId id="767" r:id="rId14"/>
    <p:sldId id="762" r:id="rId15"/>
    <p:sldId id="763" r:id="rId16"/>
    <p:sldId id="760" r:id="rId17"/>
    <p:sldId id="761" r:id="rId18"/>
    <p:sldId id="758" r:id="rId19"/>
    <p:sldId id="759" r:id="rId20"/>
    <p:sldId id="756" r:id="rId21"/>
    <p:sldId id="757" r:id="rId22"/>
    <p:sldId id="754" r:id="rId23"/>
    <p:sldId id="755" r:id="rId24"/>
    <p:sldId id="753" r:id="rId25"/>
    <p:sldId id="752" r:id="rId26"/>
    <p:sldId id="751" r:id="rId27"/>
    <p:sldId id="750" r:id="rId28"/>
    <p:sldId id="749" r:id="rId29"/>
    <p:sldId id="748" r:id="rId30"/>
    <p:sldId id="747" r:id="rId31"/>
    <p:sldId id="746" r:id="rId32"/>
    <p:sldId id="772" r:id="rId33"/>
    <p:sldId id="771" r:id="rId34"/>
    <p:sldId id="770" r:id="rId35"/>
    <p:sldId id="769" r:id="rId36"/>
    <p:sldId id="768" r:id="rId37"/>
    <p:sldId id="773" r:id="rId38"/>
    <p:sldId id="774" r:id="rId39"/>
    <p:sldId id="776" r:id="rId40"/>
    <p:sldId id="775" r:id="rId41"/>
    <p:sldId id="67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365D"/>
    <a:srgbClr val="F79646"/>
    <a:srgbClr val="D6A904"/>
    <a:srgbClr val="003399"/>
    <a:srgbClr val="222268"/>
    <a:srgbClr val="C75F0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7097" autoAdjust="0"/>
  </p:normalViewPr>
  <p:slideViewPr>
    <p:cSldViewPr>
      <p:cViewPr>
        <p:scale>
          <a:sx n="60" d="100"/>
          <a:sy n="60" d="100"/>
        </p:scale>
        <p:origin x="-1656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7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7BE890-0EB8-449A-B4E3-BCEA41E3B7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C7834-ADDD-41C4-9753-E80B4E898A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E8C8A6D-7B9A-4EE7-B8D8-E69F2A9AAEEC}" type="datetimeFigureOut">
              <a:rPr lang="en-US"/>
              <a:pPr>
                <a:defRPr/>
              </a:pPr>
              <a:t>4/6/2021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28E6821-42FD-40D3-B9E4-BD31190723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55364E5-E335-4C3C-B201-EA9D446A6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4442-3AF4-4A08-AB52-7FEAC6AFC8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15D77-60E4-4E87-A6B3-9EC1ED9A5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A050959-FFD4-4A63-A7FD-F53026D2D99C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89A318-26D3-45E3-83EF-377ED6DD0B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70549C-F774-4370-B932-94317E755B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18C352-D60A-49D1-89FE-7C94B46FF2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C7B6D-7052-433E-8938-E61C1C7D41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13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450B12-2037-4A1D-BEF0-5B17F1D0E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2FD58F-EAE6-4B9F-846B-F18EAFB4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72EDD9-9BF4-42BB-BA7A-5B4EFE9635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548ED-6250-4AC1-BA52-51E2FFCD2C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71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3394AC-85A4-4843-A92C-672C6A47CB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A77C7F-3BF1-400E-A4B9-33DC3CCEE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3D76DD-E519-4C8A-83BD-99E9323174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B6F02-5CE1-4B8C-8A06-57253AFB88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49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FD20DB-5374-4F94-949C-4E1C42375E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72AD30-B65A-47FD-BA15-DDE6C7018C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3853B9-86D1-4F3F-9930-41D746B980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810FD-2729-466D-B1ED-0DC8E31C87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3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BE1E5B-5408-48A5-AB08-FD9E7AD999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1BB9D0-835F-4406-AE09-3CC93F1C46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9F40FB-E8F7-410F-B8F5-5992F6CA98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FCE8C-1190-40DD-B202-DEC78F2BC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89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F4EEE-7CEB-48EF-9D51-2FFA9E868E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E59C6-C1D1-41E4-8158-1DDA818FB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18961-0E84-4B2D-9D2F-E1FE1FB104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93605-A2A6-47FE-86A8-79EFB8498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01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A94DC2-2831-4B85-8097-D35BFD8F9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E5125-209E-4972-8ACC-9EFAAB1BE7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EC79553-C072-4D85-A740-B94DC1980C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F252E-9EDA-48DD-A7C0-EA983FC6CA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71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E64B230-1C65-438B-BD18-99820441D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F5BB3A-5554-4ACC-8B84-A7DCB4193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CA9228-5418-4802-ABAA-E68402ABDF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7C3E1D-8656-4BE8-B98E-70A7E0428E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16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B6345A0-DC63-4460-833F-C4930C7487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6F7612-F8B7-4898-A77F-1F27434400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B3AAC3-F31E-4654-AF9B-410DEBD0E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401095-B550-4096-BF25-4A4FF6832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5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60451-A658-4C8E-AB11-16DC240F91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77C10C-CCBB-43F0-8A81-9D4671B6F0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014EF-9578-4468-93B5-78B0D39DBC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2AAEB-4221-4A0A-A3DC-B59BE83DFF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76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D2FC9-F131-4660-ACEF-4FD16E56D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DCDB5B-86B5-4429-BA74-4F97C6F0C8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D592F-7425-4C3E-95A2-0B25506B45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B2ACAB-D0B5-4084-86FC-02D3F128B7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4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02CC2A-35D4-4796-A271-325EA6D2E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8E2D28-3C6E-4019-BCAA-663D40522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2E080B-BE47-47B4-AB43-56141CAD9B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D982AFC-72DA-47C9-BCC8-86F93353CF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69078A1-0C5C-4343-A0E7-8B003C873D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0B6F6DE-D897-436C-B071-37464A4DB1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9B0E64D9-F165-4B88-826A-6A757971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763" y="304800"/>
            <a:ext cx="7742237" cy="762000"/>
          </a:xfrm>
        </p:spPr>
        <p:txBody>
          <a:bodyPr/>
          <a:lstStyle/>
          <a:p>
            <a:r>
              <a:rPr lang="en-US" altLang="en-US" sz="2200" b="1">
                <a:solidFill>
                  <a:srgbClr val="FF0000"/>
                </a:solidFill>
                <a:latin typeface="Cambria" panose="02040503050406030204" pitchFamily="18" charset="0"/>
              </a:rPr>
              <a:t>UNIVERSITY OF ENGINEERING &amp; MANAGEMENT, KOLKATA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CB8690FC-448D-44A0-9ED8-31485B1FB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Click to edit Master subtitle style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99CAC6-FF1C-4FEB-B0D5-8729521C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" descr="C:\Users\UEM\Desktop\UEM_New_Logo_05-04-2018.jpg">
            <a:extLst>
              <a:ext uri="{FF2B5EF4-FFF2-40B4-BE49-F238E27FC236}">
                <a16:creationId xmlns:a16="http://schemas.microsoft.com/office/drawing/2014/main" id="{AB786878-24F3-4ECF-B9D3-BA00CA38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3038"/>
            <a:ext cx="1173163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Box 1">
            <a:extLst>
              <a:ext uri="{FF2B5EF4-FFF2-40B4-BE49-F238E27FC236}">
                <a16:creationId xmlns:a16="http://schemas.microsoft.com/office/drawing/2014/main" id="{E8EAB66D-6A72-4F2A-B90A-2D9847B27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990600"/>
            <a:ext cx="708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FF"/>
                </a:solidFill>
                <a:latin typeface="Cambria" panose="02040503050406030204" pitchFamily="18" charset="0"/>
              </a:rPr>
              <a:t>Course Name : Database Management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E7AD616-BE9C-4FCE-BA1B-2F1ED6A15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C61F48E7-5384-4567-AFB1-C40BD5CDBAE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74" name="TextBox 7">
            <a:extLst>
              <a:ext uri="{FF2B5EF4-FFF2-40B4-BE49-F238E27FC236}">
                <a16:creationId xmlns:a16="http://schemas.microsoft.com/office/drawing/2014/main" id="{12D8270B-B65A-4A29-BFFA-7397B8D8F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11275" name="Slide Number Placeholder 5">
            <a:extLst>
              <a:ext uri="{FF2B5EF4-FFF2-40B4-BE49-F238E27FC236}">
                <a16:creationId xmlns:a16="http://schemas.microsoft.com/office/drawing/2014/main" id="{9659DC80-804A-4DDB-88E6-D11F7274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7461787-56F0-4EB8-9AB6-F008F0F5ED6A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11276" name="Picture 6" descr="C:\Users\UEM\Desktop\UEM_New_Logo_05-04-2018.jpg">
            <a:extLst>
              <a:ext uri="{FF2B5EF4-FFF2-40B4-BE49-F238E27FC236}">
                <a16:creationId xmlns:a16="http://schemas.microsoft.com/office/drawing/2014/main" id="{5ADD9BCF-6BA2-4C81-8438-ABBA33F44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E48BF9-DA39-46CE-BB47-877A56025D7A}"/>
              </a:ext>
            </a:extLst>
          </p:cNvPr>
          <p:cNvSpPr txBox="1">
            <a:spLocks/>
          </p:cNvSpPr>
          <p:nvPr/>
        </p:nvSpPr>
        <p:spPr bwMode="auto">
          <a:xfrm>
            <a:off x="457200" y="11318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4400" b="1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Example 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750AFD2D-37C3-4C2E-AB0C-5A93FCBFAA10}"/>
              </a:ext>
            </a:extLst>
          </p:cNvPr>
          <p:cNvGraphicFramePr>
            <a:graphicFrameLocks/>
          </p:cNvGraphicFramePr>
          <p:nvPr/>
        </p:nvGraphicFramePr>
        <p:xfrm>
          <a:off x="685800" y="2990850"/>
          <a:ext cx="3124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IN" sz="3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98" name="TextBox 8">
            <a:extLst>
              <a:ext uri="{FF2B5EF4-FFF2-40B4-BE49-F238E27FC236}">
                <a16:creationId xmlns:a16="http://schemas.microsoft.com/office/drawing/2014/main" id="{8993BD86-9543-4835-A796-45F2E8D7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57450"/>
            <a:ext cx="46482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28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 A-&gt; B then ??</a:t>
            </a:r>
          </a:p>
          <a:p>
            <a:r>
              <a:rPr lang="en-IN" altLang="en-US" sz="28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For, t1 [A] = t2[A]</a:t>
            </a:r>
          </a:p>
          <a:p>
            <a:r>
              <a:rPr lang="en-IN" altLang="en-US" sz="28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   t1[B] = t2[B]</a:t>
            </a:r>
          </a:p>
          <a:p>
            <a:r>
              <a:rPr lang="en-IN" altLang="en-US" sz="28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‘t’ stands for tuples, </a:t>
            </a:r>
          </a:p>
          <a:p>
            <a:r>
              <a:rPr lang="en-IN" altLang="en-US" sz="28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‘t1’ show 1</a:t>
            </a:r>
            <a:r>
              <a:rPr lang="en-IN" altLang="en-US" sz="2800" baseline="30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</a:t>
            </a:r>
            <a:r>
              <a:rPr lang="en-IN" altLang="en-US" sz="28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row of table,</a:t>
            </a:r>
          </a:p>
          <a:p>
            <a:r>
              <a:rPr lang="en-IN" altLang="en-US" sz="28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‘t2’ show 2</a:t>
            </a:r>
            <a:r>
              <a:rPr lang="en-IN" altLang="en-US" sz="2800" baseline="30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nd</a:t>
            </a:r>
            <a:r>
              <a:rPr lang="en-IN" altLang="en-US" sz="28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row of table &amp; so on.</a:t>
            </a:r>
          </a:p>
          <a:p>
            <a:r>
              <a:rPr lang="en-IN" altLang="en-US" sz="28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Here,</a:t>
            </a:r>
          </a:p>
          <a:p>
            <a:r>
              <a:rPr lang="en-IN" altLang="en-US" sz="28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is called as determinant</a:t>
            </a:r>
          </a:p>
          <a:p>
            <a:r>
              <a:rPr lang="en-IN" altLang="en-US" sz="28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 is called as dependant</a:t>
            </a: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3B8165F-5EF8-4F2C-B3B4-5D714F3CD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FFB825A0-5E26-4DBA-B1EB-45C667139C6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98" name="TextBox 7">
            <a:extLst>
              <a:ext uri="{FF2B5EF4-FFF2-40B4-BE49-F238E27FC236}">
                <a16:creationId xmlns:a16="http://schemas.microsoft.com/office/drawing/2014/main" id="{E454891B-8DD6-417D-83BC-AFBECFC65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12299" name="Slide Number Placeholder 5">
            <a:extLst>
              <a:ext uri="{FF2B5EF4-FFF2-40B4-BE49-F238E27FC236}">
                <a16:creationId xmlns:a16="http://schemas.microsoft.com/office/drawing/2014/main" id="{46306832-63BF-4F4B-B425-B60CF86E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456D301-FBFB-44CC-ACD3-0DD890548F2B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12300" name="Picture 6" descr="C:\Users\UEM\Desktop\UEM_New_Logo_05-04-2018.jpg">
            <a:extLst>
              <a:ext uri="{FF2B5EF4-FFF2-40B4-BE49-F238E27FC236}">
                <a16:creationId xmlns:a16="http://schemas.microsoft.com/office/drawing/2014/main" id="{41FEB991-E58C-4972-8391-ECE9D4711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BFBC13F-2C6C-4642-948D-00E12B5AFA56}"/>
              </a:ext>
            </a:extLst>
          </p:cNvPr>
          <p:cNvGraphicFramePr>
            <a:graphicFrameLocks/>
          </p:cNvGraphicFramePr>
          <p:nvPr/>
        </p:nvGraphicFramePr>
        <p:xfrm>
          <a:off x="1447800" y="2209800"/>
          <a:ext cx="6400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6E61CD7E-E688-4137-8A2E-8225C5D5F1F4}"/>
              </a:ext>
            </a:extLst>
          </p:cNvPr>
          <p:cNvSpPr txBox="1">
            <a:spLocks/>
          </p:cNvSpPr>
          <p:nvPr/>
        </p:nvSpPr>
        <p:spPr bwMode="auto">
          <a:xfrm>
            <a:off x="457200" y="1066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2800" b="1" u="sng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EXAMPLE TABLE: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0912895-0335-4D59-9888-6FD2E7096D76}"/>
              </a:ext>
            </a:extLst>
          </p:cNvPr>
          <p:cNvSpPr txBox="1">
            <a:spLocks/>
          </p:cNvSpPr>
          <p:nvPr/>
        </p:nvSpPr>
        <p:spPr>
          <a:xfrm>
            <a:off x="609600" y="54864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2800" b="1" dirty="0">
                <a:latin typeface="Times New Roman" pitchFamily="18" charset="0"/>
                <a:ea typeface="+mj-ea"/>
                <a:cs typeface="Times New Roman" pitchFamily="18" charset="0"/>
              </a:rPr>
              <a:t>If I say, A -&gt; B, What it means????</a:t>
            </a: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59B2C37-FBC9-4620-9DD6-3474868B4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23046C2B-2A66-4165-B546-D94A7BFEF5D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22" name="TextBox 7">
            <a:extLst>
              <a:ext uri="{FF2B5EF4-FFF2-40B4-BE49-F238E27FC236}">
                <a16:creationId xmlns:a16="http://schemas.microsoft.com/office/drawing/2014/main" id="{E557FB40-9B1E-40B4-A471-1E7D07F4E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13323" name="Slide Number Placeholder 5">
            <a:extLst>
              <a:ext uri="{FF2B5EF4-FFF2-40B4-BE49-F238E27FC236}">
                <a16:creationId xmlns:a16="http://schemas.microsoft.com/office/drawing/2014/main" id="{7C0E86E9-3CBF-4C74-99B1-DECB8E24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00FC55-6CD9-432D-AA06-49C7537FEFB1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13324" name="Picture 6" descr="C:\Users\UEM\Desktop\UEM_New_Logo_05-04-2018.jpg">
            <a:extLst>
              <a:ext uri="{FF2B5EF4-FFF2-40B4-BE49-F238E27FC236}">
                <a16:creationId xmlns:a16="http://schemas.microsoft.com/office/drawing/2014/main" id="{32D2C3F1-AD08-403C-8368-62DF946A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837261-903F-4C14-86B6-113166962AF7}"/>
              </a:ext>
            </a:extLst>
          </p:cNvPr>
          <p:cNvSpPr txBox="1">
            <a:spLocks/>
          </p:cNvSpPr>
          <p:nvPr/>
        </p:nvSpPr>
        <p:spPr bwMode="auto">
          <a:xfrm>
            <a:off x="457200" y="2789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For one value in A column, the value corresponding in B column is constant.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So, whenever A has value ‘a’, B will always have  value‘2’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If the above said condition exists, then we can declare, A-&gt;B as a F.D.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Now when value of A column is anything else that doesn’t repeat itself in the column then B column can have any other value (doesn’t have to be constant)</a:t>
            </a:r>
          </a:p>
        </p:txBody>
      </p:sp>
      <p:sp>
        <p:nvSpPr>
          <p:cNvPr id="13326" name="Title 1">
            <a:extLst>
              <a:ext uri="{FF2B5EF4-FFF2-40B4-BE49-F238E27FC236}">
                <a16:creationId xmlns:a16="http://schemas.microsoft.com/office/drawing/2014/main" id="{1DE2880A-F0F3-43B5-A262-79E65FC50215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6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 I say, A -&gt; B, What it means????</a:t>
            </a: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35BEC72-AAD4-420B-8AF2-5C2D0434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E2AFC10A-BDDF-41EF-95F2-2662BC4B265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46" name="TextBox 7">
            <a:extLst>
              <a:ext uri="{FF2B5EF4-FFF2-40B4-BE49-F238E27FC236}">
                <a16:creationId xmlns:a16="http://schemas.microsoft.com/office/drawing/2014/main" id="{DB94C39E-83E6-43F2-97D4-30E71F5A8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14347" name="Slide Number Placeholder 5">
            <a:extLst>
              <a:ext uri="{FF2B5EF4-FFF2-40B4-BE49-F238E27FC236}">
                <a16:creationId xmlns:a16="http://schemas.microsoft.com/office/drawing/2014/main" id="{29875598-DAEF-41FA-8110-D13E16FC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C5DA1BD-9731-473B-A172-3668AEDB034C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14348" name="Picture 6" descr="C:\Users\UEM\Desktop\UEM_New_Logo_05-04-2018.jpg">
            <a:extLst>
              <a:ext uri="{FF2B5EF4-FFF2-40B4-BE49-F238E27FC236}">
                <a16:creationId xmlns:a16="http://schemas.microsoft.com/office/drawing/2014/main" id="{10DA38F3-38E6-4682-8FF6-98716E56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23887EE-500D-4DA3-912B-C1CC160BB5FA}"/>
              </a:ext>
            </a:extLst>
          </p:cNvPr>
          <p:cNvSpPr txBox="1">
            <a:spLocks/>
          </p:cNvSpPr>
          <p:nvPr/>
        </p:nvSpPr>
        <p:spPr bwMode="auto">
          <a:xfrm>
            <a:off x="0" y="1371600"/>
            <a:ext cx="480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IN" sz="2200" b="1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Which is a valid FD &amp; </a:t>
            </a:r>
          </a:p>
          <a:p>
            <a:pPr>
              <a:defRPr/>
            </a:pPr>
            <a:r>
              <a:rPr lang="en-IN" sz="2200" b="1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which is not?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138596-84B2-4E1C-99BA-091D031BDEFB}"/>
              </a:ext>
            </a:extLst>
          </p:cNvPr>
          <p:cNvSpPr txBox="1">
            <a:spLocks/>
          </p:cNvSpPr>
          <p:nvPr/>
        </p:nvSpPr>
        <p:spPr bwMode="auto">
          <a:xfrm>
            <a:off x="76200" y="2667000"/>
            <a:ext cx="8686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Tx/>
              <a:buAutoNum type="arabicPeriod"/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 -&gt; BC </a:t>
            </a:r>
          </a:p>
          <a:p>
            <a:pPr>
              <a:spcBef>
                <a:spcPct val="20000"/>
              </a:spcBef>
              <a:buFontTx/>
              <a:buAutoNum type="arabicPeriod"/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DE -&gt; C</a:t>
            </a:r>
          </a:p>
          <a:p>
            <a:pPr>
              <a:spcBef>
                <a:spcPct val="20000"/>
              </a:spcBef>
              <a:buFontTx/>
              <a:buAutoNum type="arabicPeriod"/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 -&gt; DE</a:t>
            </a:r>
          </a:p>
          <a:p>
            <a:pPr>
              <a:spcBef>
                <a:spcPct val="20000"/>
              </a:spcBef>
              <a:buFontTx/>
              <a:buAutoNum type="arabicPeriod"/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BC -&gt; A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A-&gt;BC VALID means: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For any constant value of column ‘A’,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Both the value-pairs of column ‘BC’ remains constant.</a:t>
            </a:r>
            <a:endParaRPr lang="en-IN" sz="2200" kern="0" dirty="0">
              <a:latin typeface="Cambria" pitchFamily="18" charset="0"/>
              <a:ea typeface="Cambria" pitchFamily="18" charset="0"/>
              <a:cs typeface="+mn-cs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75C20CE-AFA3-4613-8957-7F884DA3770E}"/>
              </a:ext>
            </a:extLst>
          </p:cNvPr>
          <p:cNvGraphicFramePr>
            <a:graphicFrameLocks/>
          </p:cNvGraphicFramePr>
          <p:nvPr/>
        </p:nvGraphicFramePr>
        <p:xfrm>
          <a:off x="5334000" y="1524000"/>
          <a:ext cx="34290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156FEA0-0913-4276-8187-74B9EA64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6F3F1B89-D129-4387-8832-35888A99E43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70" name="TextBox 7">
            <a:extLst>
              <a:ext uri="{FF2B5EF4-FFF2-40B4-BE49-F238E27FC236}">
                <a16:creationId xmlns:a16="http://schemas.microsoft.com/office/drawing/2014/main" id="{C8DCCDD1-3AEA-4A8E-B0B6-069604D1D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15371" name="Slide Number Placeholder 5">
            <a:extLst>
              <a:ext uri="{FF2B5EF4-FFF2-40B4-BE49-F238E27FC236}">
                <a16:creationId xmlns:a16="http://schemas.microsoft.com/office/drawing/2014/main" id="{311A1606-95F6-41A2-8670-03D68D44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9147C9-C2C6-4F21-BE42-062A4C379CEF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15372" name="Picture 6" descr="C:\Users\UEM\Desktop\UEM_New_Logo_05-04-2018.jpg">
            <a:extLst>
              <a:ext uri="{FF2B5EF4-FFF2-40B4-BE49-F238E27FC236}">
                <a16:creationId xmlns:a16="http://schemas.microsoft.com/office/drawing/2014/main" id="{E5B91697-4852-4882-A743-D055B3CF2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E633697-4207-47E0-B4F2-532EC0B32B64}"/>
              </a:ext>
            </a:extLst>
          </p:cNvPr>
          <p:cNvSpPr txBox="1">
            <a:spLocks/>
          </p:cNvSpPr>
          <p:nvPr/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>
              <a:defRPr/>
            </a:pPr>
            <a:r>
              <a:rPr lang="en-IN" sz="3200" b="1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How to solve it fast? </a:t>
            </a:r>
            <a:br>
              <a:rPr lang="en-IN" sz="3200" b="1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r>
              <a:rPr lang="en-IN" sz="3200" b="1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[SHORTCUT]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6E8DD4-00B1-4820-B470-DBC165C25716}"/>
              </a:ext>
            </a:extLst>
          </p:cNvPr>
          <p:cNvSpPr txBox="1">
            <a:spLocks/>
          </p:cNvSpPr>
          <p:nvPr/>
        </p:nvSpPr>
        <p:spPr bwMode="auto">
          <a:xfrm>
            <a:off x="457200" y="2865438"/>
            <a:ext cx="8458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For A -&gt;B  on R :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If all values of the dependency’s LHS (A) 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is unique then dependency will hold irrespective of the RHS values (B).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IN" sz="2200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Else, if all values of RHS (B) are same then also dependency will hold good irrespective of LHS values (A).</a:t>
            </a: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CC4ACC7-0FA8-4998-B2B0-F3ADE8C2E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8BB47DE3-E88A-49F2-87A1-019C15A9E7D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394" name="TextBox 7">
            <a:extLst>
              <a:ext uri="{FF2B5EF4-FFF2-40B4-BE49-F238E27FC236}">
                <a16:creationId xmlns:a16="http://schemas.microsoft.com/office/drawing/2014/main" id="{BA94C537-BBFC-4DDD-B379-F59C38B7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16395" name="Slide Number Placeholder 5">
            <a:extLst>
              <a:ext uri="{FF2B5EF4-FFF2-40B4-BE49-F238E27FC236}">
                <a16:creationId xmlns:a16="http://schemas.microsoft.com/office/drawing/2014/main" id="{12226685-DBC6-491C-AEDD-0396954B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92AA041-A242-4CB5-A69B-EAD8E66644C1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16396" name="Picture 6" descr="C:\Users\UEM\Desktop\UEM_New_Logo_05-04-2018.jpg">
            <a:extLst>
              <a:ext uri="{FF2B5EF4-FFF2-40B4-BE49-F238E27FC236}">
                <a16:creationId xmlns:a16="http://schemas.microsoft.com/office/drawing/2014/main" id="{4BCF54E2-89A9-42A2-BD86-C9F37BC0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C9E16BA-6F7E-43A9-8D9F-D1A2BE6DFF22}"/>
              </a:ext>
            </a:extLst>
          </p:cNvPr>
          <p:cNvGraphicFramePr>
            <a:graphicFrameLocks/>
          </p:cNvGraphicFramePr>
          <p:nvPr/>
        </p:nvGraphicFramePr>
        <p:xfrm>
          <a:off x="838200" y="2632075"/>
          <a:ext cx="3429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23" name="TextBox 7">
            <a:extLst>
              <a:ext uri="{FF2B5EF4-FFF2-40B4-BE49-F238E27FC236}">
                <a16:creationId xmlns:a16="http://schemas.microsoft.com/office/drawing/2014/main" id="{04661BB7-BDDB-4DE7-9555-75B655136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362200"/>
            <a:ext cx="4267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24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Show by shortcut which ones hold true?</a:t>
            </a:r>
          </a:p>
          <a:p>
            <a:pPr>
              <a:buFontTx/>
              <a:buAutoNum type="arabicPeriod"/>
            </a:pPr>
            <a:r>
              <a:rPr lang="en-IN" altLang="en-US" sz="24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XY -&gt; Z &amp;&amp; XZ -&gt; Y</a:t>
            </a:r>
          </a:p>
          <a:p>
            <a:pPr>
              <a:buFontTx/>
              <a:buAutoNum type="arabicPeriod"/>
            </a:pPr>
            <a:r>
              <a:rPr lang="en-IN" altLang="en-US" sz="24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YZ -&gt; X &amp;&amp; Y -&gt; Z</a:t>
            </a:r>
          </a:p>
          <a:p>
            <a:pPr>
              <a:buFontTx/>
              <a:buAutoNum type="arabicPeriod"/>
            </a:pPr>
            <a:r>
              <a:rPr lang="en-IN" altLang="en-US" sz="24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YZ -&gt; X &amp;&amp; X -&gt; Z</a:t>
            </a:r>
          </a:p>
          <a:p>
            <a:pPr>
              <a:buFontTx/>
              <a:buAutoNum type="arabicPeriod"/>
            </a:pPr>
            <a:r>
              <a:rPr lang="en-IN" altLang="en-US" sz="24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XZ -&gt; Y &amp;&amp; Y -&gt; Z</a:t>
            </a:r>
          </a:p>
          <a:p>
            <a:pPr>
              <a:buFontTx/>
              <a:buAutoNum type="arabicPeriod"/>
            </a:pPr>
            <a:endParaRPr lang="en-IN" altLang="en-US" sz="2400" b="1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24" name="TextBox 8">
            <a:extLst>
              <a:ext uri="{FF2B5EF4-FFF2-40B4-BE49-F238E27FC236}">
                <a16:creationId xmlns:a16="http://schemas.microsoft.com/office/drawing/2014/main" id="{00225DD4-081A-4B14-84DC-DFA869884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22475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24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Q.1.</a:t>
            </a: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78C377D-4627-4B4F-B312-86663956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A2D1AA7E-9E2C-4EEF-9E7B-201370CCAD9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18" name="TextBox 7">
            <a:extLst>
              <a:ext uri="{FF2B5EF4-FFF2-40B4-BE49-F238E27FC236}">
                <a16:creationId xmlns:a16="http://schemas.microsoft.com/office/drawing/2014/main" id="{9404A9EE-F039-4D5A-A86D-901142C87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17419" name="Slide Number Placeholder 5">
            <a:extLst>
              <a:ext uri="{FF2B5EF4-FFF2-40B4-BE49-F238E27FC236}">
                <a16:creationId xmlns:a16="http://schemas.microsoft.com/office/drawing/2014/main" id="{047793BC-537C-4A81-8572-36052CD3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01A734-BD76-4AD5-A8CF-F2B36B0D41A1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17420" name="Picture 6" descr="C:\Users\UEM\Desktop\UEM_New_Logo_05-04-2018.jpg">
            <a:extLst>
              <a:ext uri="{FF2B5EF4-FFF2-40B4-BE49-F238E27FC236}">
                <a16:creationId xmlns:a16="http://schemas.microsoft.com/office/drawing/2014/main" id="{38D62811-0F15-406C-B3C4-688902976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39F5145-6BC6-4AD4-9FAC-A5D35D6B9AE3}"/>
              </a:ext>
            </a:extLst>
          </p:cNvPr>
          <p:cNvSpPr txBox="1">
            <a:spLocks/>
          </p:cNvSpPr>
          <p:nvPr/>
        </p:nvSpPr>
        <p:spPr bwMode="auto">
          <a:xfrm>
            <a:off x="-228600" y="1066800"/>
            <a:ext cx="967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2400" b="1" u="sng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Attribute Closure/Closure of attribute set(s)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FBA5D9-12FB-449C-B4BD-A5802BBC4190}"/>
              </a:ext>
            </a:extLst>
          </p:cNvPr>
          <p:cNvSpPr txBox="1">
            <a:spLocks/>
          </p:cNvSpPr>
          <p:nvPr/>
        </p:nvSpPr>
        <p:spPr bwMode="auto">
          <a:xfrm>
            <a:off x="533400" y="2057400"/>
            <a:ext cx="800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The closure of attribute set ‘A’ can be defined as a set of attributes that can be functionally determined from ‘A’ and is denoted by (A)+ or A+</a:t>
            </a:r>
          </a:p>
          <a:p>
            <a:pPr algn="just"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R(ABC) : </a:t>
            </a:r>
          </a:p>
          <a:p>
            <a:pPr algn="just"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FD SET GIVEN AS, {A -&gt; B , B-&gt; C }</a:t>
            </a:r>
          </a:p>
          <a:p>
            <a:pPr algn="just"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A+ = AB [As A-&gt;B]</a:t>
            </a:r>
          </a:p>
          <a:p>
            <a:pPr algn="just"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= ABC [As B-&gt;C]</a:t>
            </a:r>
          </a:p>
          <a:p>
            <a:pPr algn="just"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So, A+ = ABC = R </a:t>
            </a:r>
          </a:p>
          <a:p>
            <a:pPr algn="just"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FC17EFE-14A6-4832-B99B-7B22A1109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19634367-C645-4670-B953-8DE3478DB27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42" name="TextBox 7">
            <a:extLst>
              <a:ext uri="{FF2B5EF4-FFF2-40B4-BE49-F238E27FC236}">
                <a16:creationId xmlns:a16="http://schemas.microsoft.com/office/drawing/2014/main" id="{D1650E08-DE98-4D39-8898-F324712A3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18443" name="Slide Number Placeholder 5">
            <a:extLst>
              <a:ext uri="{FF2B5EF4-FFF2-40B4-BE49-F238E27FC236}">
                <a16:creationId xmlns:a16="http://schemas.microsoft.com/office/drawing/2014/main" id="{E3782CF3-6A22-4615-9032-59EC2112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28A617-D9A8-449E-911A-D31FB68E9BDD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18444" name="Picture 6" descr="C:\Users\UEM\Desktop\UEM_New_Logo_05-04-2018.jpg">
            <a:extLst>
              <a:ext uri="{FF2B5EF4-FFF2-40B4-BE49-F238E27FC236}">
                <a16:creationId xmlns:a16="http://schemas.microsoft.com/office/drawing/2014/main" id="{463C1B10-00FF-4EA0-939C-E4E0825A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F5E998-8DD8-419C-9466-5DF3E7F7D1A6}"/>
              </a:ext>
            </a:extLst>
          </p:cNvPr>
          <p:cNvSpPr/>
          <p:nvPr/>
        </p:nvSpPr>
        <p:spPr>
          <a:xfrm>
            <a:off x="457200" y="1458913"/>
            <a:ext cx="8458200" cy="51704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Q. R(ABCDEF) :    FIND – D+ , DE+ </a:t>
            </a:r>
          </a:p>
          <a:p>
            <a:pPr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A-&gt;B, </a:t>
            </a:r>
          </a:p>
          <a:p>
            <a:pPr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C-&gt;DE, </a:t>
            </a:r>
          </a:p>
          <a:p>
            <a:pPr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AC-&gt;F, </a:t>
            </a:r>
          </a:p>
          <a:p>
            <a:pPr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D-&gt; AF, </a:t>
            </a:r>
          </a:p>
          <a:p>
            <a:pPr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E -&gt;CF </a:t>
            </a:r>
          </a:p>
          <a:p>
            <a:pPr algn="just">
              <a:defRPr/>
            </a:pPr>
            <a:endParaRPr lang="en-IN" sz="2200" b="1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AutoNum type="arabicPeriod"/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D+ = DAF = ADF [As, D-&gt; AF]</a:t>
            </a:r>
          </a:p>
          <a:p>
            <a:pPr marL="342900" indent="-342900"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= ABDF [As, A-&gt;B]</a:t>
            </a:r>
          </a:p>
          <a:p>
            <a:pPr marL="342900" indent="-342900" algn="just">
              <a:defRPr/>
            </a:pPr>
            <a:endParaRPr lang="en-IN" sz="2200" b="1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marL="342900" indent="-342900"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2. DE+ = DEAF = ADEF [As, D-&gt; AF]</a:t>
            </a:r>
          </a:p>
          <a:p>
            <a:pPr marL="342900" indent="-342900"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= ABDEF [As, A-&gt;B]</a:t>
            </a:r>
          </a:p>
          <a:p>
            <a:pPr marL="342900" indent="-342900"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= ABCDEF [As, E -&gt;CF ] </a:t>
            </a:r>
          </a:p>
          <a:p>
            <a:pPr marL="342900" indent="-342900"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= R</a:t>
            </a:r>
          </a:p>
          <a:p>
            <a:pPr marL="342900" indent="-342900" algn="just">
              <a:defRPr/>
            </a:pPr>
            <a:endParaRPr lang="en-IN" sz="2200" b="1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9519696-BCD1-4773-8B40-51368E668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830E2599-EE2C-4D8D-833D-2A6988D3B88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66" name="TextBox 7">
            <a:extLst>
              <a:ext uri="{FF2B5EF4-FFF2-40B4-BE49-F238E27FC236}">
                <a16:creationId xmlns:a16="http://schemas.microsoft.com/office/drawing/2014/main" id="{36C18B42-7052-414A-A3F7-9550294A2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19467" name="Slide Number Placeholder 5">
            <a:extLst>
              <a:ext uri="{FF2B5EF4-FFF2-40B4-BE49-F238E27FC236}">
                <a16:creationId xmlns:a16="http://schemas.microsoft.com/office/drawing/2014/main" id="{0C9392BB-BC55-47F7-85E1-D6BA273A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E7C65DF-1A9B-4783-A4F1-D6F3C5A4D2D4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19468" name="Picture 6" descr="C:\Users\UEM\Desktop\UEM_New_Logo_05-04-2018.jpg">
            <a:extLst>
              <a:ext uri="{FF2B5EF4-FFF2-40B4-BE49-F238E27FC236}">
                <a16:creationId xmlns:a16="http://schemas.microsoft.com/office/drawing/2014/main" id="{F3C4C9EC-B9C6-4FCA-8218-C96EB146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70B4C0A-67A7-49BF-B216-11801983F8A4}"/>
              </a:ext>
            </a:extLst>
          </p:cNvPr>
          <p:cNvSpPr txBox="1">
            <a:spLocks/>
          </p:cNvSpPr>
          <p:nvPr/>
        </p:nvSpPr>
        <p:spPr bwMode="auto">
          <a:xfrm>
            <a:off x="533400" y="990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2200" b="1" u="sng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Armstrong’s Axioms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99899-98FE-4CD5-B69C-5AE5FCB8BF75}"/>
              </a:ext>
            </a:extLst>
          </p:cNvPr>
          <p:cNvSpPr txBox="1">
            <a:spLocks/>
          </p:cNvSpPr>
          <p:nvPr/>
        </p:nvSpPr>
        <p:spPr bwMode="auto">
          <a:xfrm>
            <a:off x="457200" y="1905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Axiom is a statement that is taken to be true and serve as a premise or starting point for further arguments.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Armstrong’s axiom hold on every relational database can be used to generate closure set.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Primary rules: (RAT rules)</a:t>
            </a:r>
          </a:p>
          <a:p>
            <a:pPr lvl="1"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Reflexivity : If Y is a subset of X then, X -&gt; Y</a:t>
            </a:r>
          </a:p>
          <a:p>
            <a:pPr lvl="1"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Augmentation : If, X -&gt; Y then, XZ -&gt; YZ</a:t>
            </a:r>
          </a:p>
          <a:p>
            <a:pPr lvl="1"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Transitivity : If X -&gt; Y &amp; Y -&gt; Z , then, X -&gt;Z</a:t>
            </a:r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6DF9755-0693-423C-80ED-AF9152893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227D3FD4-0BC1-4E26-A129-ACE35947D57B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90" name="TextBox 7">
            <a:extLst>
              <a:ext uri="{FF2B5EF4-FFF2-40B4-BE49-F238E27FC236}">
                <a16:creationId xmlns:a16="http://schemas.microsoft.com/office/drawing/2014/main" id="{AF7B1677-F889-4C1D-9F7D-CCE01C4B2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20491" name="Slide Number Placeholder 5">
            <a:extLst>
              <a:ext uri="{FF2B5EF4-FFF2-40B4-BE49-F238E27FC236}">
                <a16:creationId xmlns:a16="http://schemas.microsoft.com/office/drawing/2014/main" id="{18DFA2E2-E03F-48C1-BC12-9C554CF2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1654E5-35E4-48C3-9B06-8167DF0DB5EB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20492" name="Picture 6" descr="C:\Users\UEM\Desktop\UEM_New_Logo_05-04-2018.jpg">
            <a:extLst>
              <a:ext uri="{FF2B5EF4-FFF2-40B4-BE49-F238E27FC236}">
                <a16:creationId xmlns:a16="http://schemas.microsoft.com/office/drawing/2014/main" id="{472918BB-6FEB-4D05-BF84-36FA2FDA9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B7A8999-8242-49CC-A096-8123CAD296FA}"/>
              </a:ext>
            </a:extLst>
          </p:cNvPr>
          <p:cNvSpPr txBox="1">
            <a:spLocks/>
          </p:cNvSpPr>
          <p:nvPr/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IN" sz="3600" b="1" u="sng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Secondary Rules: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398571-23E5-4A70-8F0A-893E5A7AB361}"/>
              </a:ext>
            </a:extLst>
          </p:cNvPr>
          <p:cNvSpPr txBox="1">
            <a:spLocks/>
          </p:cNvSpPr>
          <p:nvPr/>
        </p:nvSpPr>
        <p:spPr bwMode="auto">
          <a:xfrm>
            <a:off x="152400" y="2332038"/>
            <a:ext cx="9067800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-Union : If, X-&gt; Y &amp; X-&gt; Z, then, X-&gt; YZ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-Decomposition: If X-&gt; YZ then, X -&gt; Y and X-&gt; Z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-Pseudo transitivity: If, X-&gt; Y  &amp;&amp; WY -&gt; Z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			then WX -&gt; Z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-Composition: If X-&gt;Y &amp;&amp; Z-&gt; W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		then XZ -&gt; YW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E65E6D-2032-4C5F-97FA-9B19BAD8C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617ABF14-E7E8-4AF3-9AEC-F9C77EE154D0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2" name="TextBox 7">
            <a:extLst>
              <a:ext uri="{FF2B5EF4-FFF2-40B4-BE49-F238E27FC236}">
                <a16:creationId xmlns:a16="http://schemas.microsoft.com/office/drawing/2014/main" id="{5D82D378-27BF-475F-8FA2-E791F00E0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3083" name="Slide Number Placeholder 5">
            <a:extLst>
              <a:ext uri="{FF2B5EF4-FFF2-40B4-BE49-F238E27FC236}">
                <a16:creationId xmlns:a16="http://schemas.microsoft.com/office/drawing/2014/main" id="{90FE7BDB-8960-4A9B-870E-715ECCA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4418E96-955E-4CE8-9523-99BB7E70A6DD}" type="slidenum">
              <a:rPr lang="en-US" altLang="en-US"/>
              <a:pPr/>
              <a:t>2</a:t>
            </a:fld>
            <a:endParaRPr lang="en-US" altLang="en-US"/>
          </a:p>
        </p:txBody>
      </p:sp>
      <p:pic>
        <p:nvPicPr>
          <p:cNvPr id="3084" name="Picture 6" descr="C:\Users\UEM\Desktop\UEM_New_Logo_05-04-2018.jpg">
            <a:extLst>
              <a:ext uri="{FF2B5EF4-FFF2-40B4-BE49-F238E27FC236}">
                <a16:creationId xmlns:a16="http://schemas.microsoft.com/office/drawing/2014/main" id="{10221EBC-5661-4F23-8434-44EF3014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Rectangle 13">
            <a:extLst>
              <a:ext uri="{FF2B5EF4-FFF2-40B4-BE49-F238E27FC236}">
                <a16:creationId xmlns:a16="http://schemas.microsoft.com/office/drawing/2014/main" id="{A2BD0272-B35B-4D7B-8B42-5E66E62FA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82725"/>
            <a:ext cx="7924800" cy="2678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u="sng">
                <a:solidFill>
                  <a:srgbClr val="222222"/>
                </a:solidFill>
                <a:latin typeface="Cambria" panose="02040503050406030204" pitchFamily="18" charset="0"/>
              </a:rPr>
              <a:t>CONCEPT OF KEYS</a:t>
            </a:r>
          </a:p>
          <a:p>
            <a:pPr algn="ctr"/>
            <a:endParaRPr lang="en-US" altLang="en-US" sz="3200" b="1" u="sng">
              <a:solidFill>
                <a:srgbClr val="222222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600" b="1">
                <a:solidFill>
                  <a:srgbClr val="222222"/>
                </a:solidFill>
                <a:latin typeface="Cambria" panose="02040503050406030204" pitchFamily="18" charset="0"/>
              </a:rPr>
              <a:t>What are Keys?</a:t>
            </a:r>
            <a:endParaRPr lang="en-US" altLang="en-US" sz="2600" b="1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600" b="1">
                <a:solidFill>
                  <a:srgbClr val="222222"/>
                </a:solidFill>
                <a:latin typeface="Cambria" panose="02040503050406030204" pitchFamily="18" charset="0"/>
              </a:rPr>
              <a:t>Why we need a Key?</a:t>
            </a:r>
            <a:endParaRPr lang="en-US" altLang="en-US" sz="2600" b="1">
              <a:latin typeface="Cambria" panose="02040503050406030204" pitchFamily="18" charset="0"/>
            </a:endParaRPr>
          </a:p>
          <a:p>
            <a:pPr algn="ctr"/>
            <a:endParaRPr lang="en-US" altLang="en-US" sz="2600" b="1" u="sng">
              <a:solidFill>
                <a:srgbClr val="222222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altLang="en-US" sz="2600" b="1" u="sng">
                <a:solidFill>
                  <a:srgbClr val="222222"/>
                </a:solidFill>
                <a:latin typeface="Cambria" panose="02040503050406030204" pitchFamily="18" charset="0"/>
              </a:rPr>
              <a:t>Take a sample Table...</a:t>
            </a:r>
            <a:endParaRPr lang="en-US" altLang="en-US" sz="2600" u="sng">
              <a:latin typeface="Cambria" panose="02040503050406030204" pitchFamily="18" charset="0"/>
            </a:endParaRP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62E0F7B0-7CD3-4A33-A86D-01B06C4F7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5" t="43750" r="21523" b="11458"/>
          <a:stretch>
            <a:fillRect/>
          </a:stretch>
        </p:blipFill>
        <p:spPr bwMode="auto">
          <a:xfrm>
            <a:off x="1066800" y="3505200"/>
            <a:ext cx="6629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517A37D-A354-470B-919D-6D272C34E2DB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13" name="TextBox 7">
            <a:extLst>
              <a:ext uri="{FF2B5EF4-FFF2-40B4-BE49-F238E27FC236}">
                <a16:creationId xmlns:a16="http://schemas.microsoft.com/office/drawing/2014/main" id="{0AF885A9-D3F5-41D0-8CAE-E85CA51C9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21514" name="Slide Number Placeholder 5">
            <a:extLst>
              <a:ext uri="{FF2B5EF4-FFF2-40B4-BE49-F238E27FC236}">
                <a16:creationId xmlns:a16="http://schemas.microsoft.com/office/drawing/2014/main" id="{9B4E1191-6AEB-41AA-9FCB-CD1FD3D4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302E3C7-F504-429D-A099-32FAB502ACAF}" type="slidenum">
              <a:rPr lang="en-US" altLang="en-US">
                <a:latin typeface="Cambria" panose="02040503050406030204" pitchFamily="18" charset="0"/>
              </a:rPr>
              <a:pPr/>
              <a:t>20</a:t>
            </a:fld>
            <a:endParaRPr lang="en-US" altLang="en-US">
              <a:latin typeface="Cambria" panose="02040503050406030204" pitchFamily="18" charset="0"/>
            </a:endParaRPr>
          </a:p>
        </p:txBody>
      </p:sp>
      <p:pic>
        <p:nvPicPr>
          <p:cNvPr id="21515" name="Picture 6" descr="C:\Users\UEM\Desktop\UEM_New_Logo_05-04-2018.jpg">
            <a:extLst>
              <a:ext uri="{FF2B5EF4-FFF2-40B4-BE49-F238E27FC236}">
                <a16:creationId xmlns:a16="http://schemas.microsoft.com/office/drawing/2014/main" id="{384AA602-9E11-4CAC-9184-CE1F930B9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59C920B-706F-42BB-B301-153A3A6B8006}"/>
              </a:ext>
            </a:extLst>
          </p:cNvPr>
          <p:cNvSpPr txBox="1">
            <a:spLocks/>
          </p:cNvSpPr>
          <p:nvPr/>
        </p:nvSpPr>
        <p:spPr bwMode="auto">
          <a:xfrm>
            <a:off x="304800" y="12192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>
              <a:defRPr/>
            </a:pPr>
            <a:r>
              <a:rPr lang="en-IN" sz="3200" b="1" u="sng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Equivalence of functional dependency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D9AC02-856E-4660-9AED-E40446105C5D}"/>
              </a:ext>
            </a:extLst>
          </p:cNvPr>
          <p:cNvSpPr txBox="1">
            <a:spLocks/>
          </p:cNvSpPr>
          <p:nvPr/>
        </p:nvSpPr>
        <p:spPr bwMode="auto">
          <a:xfrm>
            <a:off x="457200" y="24384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8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For a relation R(ACDEH) :</a:t>
            </a:r>
          </a:p>
          <a:p>
            <a:pPr>
              <a:spcBef>
                <a:spcPct val="20000"/>
              </a:spcBef>
              <a:defRPr/>
            </a:pPr>
            <a:r>
              <a:rPr lang="en-IN" sz="28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F: A-&gt;C			G: A-&gt; CD</a:t>
            </a:r>
          </a:p>
          <a:p>
            <a:pPr>
              <a:spcBef>
                <a:spcPct val="20000"/>
              </a:spcBef>
              <a:defRPr/>
            </a:pPr>
            <a:r>
              <a:rPr lang="en-IN" sz="28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AC-&gt; D		E-&gt; AH</a:t>
            </a:r>
          </a:p>
          <a:p>
            <a:pPr>
              <a:spcBef>
                <a:spcPct val="20000"/>
              </a:spcBef>
              <a:defRPr/>
            </a:pPr>
            <a:r>
              <a:rPr lang="en-IN" sz="28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E-&gt; AD</a:t>
            </a:r>
          </a:p>
          <a:p>
            <a:pPr>
              <a:spcBef>
                <a:spcPct val="20000"/>
              </a:spcBef>
              <a:defRPr/>
            </a:pPr>
            <a:r>
              <a:rPr lang="en-IN" sz="28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E-&gt; H</a:t>
            </a:r>
          </a:p>
          <a:p>
            <a:pPr>
              <a:spcBef>
                <a:spcPct val="20000"/>
              </a:spcBef>
              <a:defRPr/>
            </a:pPr>
            <a:endParaRPr lang="en-IN" sz="28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25A729D-94A0-474E-904A-194BE44D4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C2C09913-3725-46A1-8665-402BB46A0F7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38" name="TextBox 7">
            <a:extLst>
              <a:ext uri="{FF2B5EF4-FFF2-40B4-BE49-F238E27FC236}">
                <a16:creationId xmlns:a16="http://schemas.microsoft.com/office/drawing/2014/main" id="{87BADCC0-26CC-4D64-8917-9833E2D9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22539" name="Slide Number Placeholder 5">
            <a:extLst>
              <a:ext uri="{FF2B5EF4-FFF2-40B4-BE49-F238E27FC236}">
                <a16:creationId xmlns:a16="http://schemas.microsoft.com/office/drawing/2014/main" id="{E5DF2045-7A6D-47FA-8A3E-B35A189A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7B072E-0796-4F56-A86A-7A546F30EAB9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22540" name="Picture 6" descr="C:\Users\UEM\Desktop\UEM_New_Logo_05-04-2018.jpg">
            <a:extLst>
              <a:ext uri="{FF2B5EF4-FFF2-40B4-BE49-F238E27FC236}">
                <a16:creationId xmlns:a16="http://schemas.microsoft.com/office/drawing/2014/main" id="{C3F8DF10-EDF1-4ABB-9CE2-1E474F417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F87530-71A8-4106-A512-A6A5F8AA3A8F}"/>
              </a:ext>
            </a:extLst>
          </p:cNvPr>
          <p:cNvSpPr txBox="1">
            <a:spLocks/>
          </p:cNvSpPr>
          <p:nvPr/>
        </p:nvSpPr>
        <p:spPr bwMode="auto">
          <a:xfrm>
            <a:off x="457200" y="1493838"/>
            <a:ext cx="8229600" cy="61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IN" sz="24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SOLUTION: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Step 1. check the LHS of each set of given FDs, they are different.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For FD Set, F : LHS has A , AC, E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For FD Set G : LHS has A , E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If they were same i.e. In an unilateral platform we can check for the uniformity!!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But that cannot happen here, So starting from STEP 2.</a:t>
            </a:r>
          </a:p>
        </p:txBody>
      </p:sp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55EEF4D-26B5-42EA-8992-288AD3E27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7F18D90C-1CBB-46DE-81FF-651472BAE82F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62" name="TextBox 7">
            <a:extLst>
              <a:ext uri="{FF2B5EF4-FFF2-40B4-BE49-F238E27FC236}">
                <a16:creationId xmlns:a16="http://schemas.microsoft.com/office/drawing/2014/main" id="{C53AA1D4-9626-489F-9971-78BE1CC77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23563" name="Slide Number Placeholder 5">
            <a:extLst>
              <a:ext uri="{FF2B5EF4-FFF2-40B4-BE49-F238E27FC236}">
                <a16:creationId xmlns:a16="http://schemas.microsoft.com/office/drawing/2014/main" id="{84CF474A-43E9-427B-A725-79CC74CA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1239BFB-4CEA-4522-8C7F-9764E4C87F8A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23564" name="Picture 6" descr="C:\Users\UEM\Desktop\UEM_New_Logo_05-04-2018.jpg">
            <a:extLst>
              <a:ext uri="{FF2B5EF4-FFF2-40B4-BE49-F238E27FC236}">
                <a16:creationId xmlns:a16="http://schemas.microsoft.com/office/drawing/2014/main" id="{48D8DABF-47FF-42C3-9C81-E16FB6870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9AB3EA-4725-423E-873D-5DCE13A01BD4}"/>
              </a:ext>
            </a:extLst>
          </p:cNvPr>
          <p:cNvSpPr txBox="1">
            <a:spLocks/>
          </p:cNvSpPr>
          <p:nvPr/>
        </p:nvSpPr>
        <p:spPr bwMode="auto">
          <a:xfrm>
            <a:off x="457200" y="1265238"/>
            <a:ext cx="8229600" cy="589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200" b="1" u="sng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Step 2. 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Find the closure of the LHS elements of each FD Set, using the FDs of the other FD Set.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From FD Set F: (Using the FD set of G)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A+ = ACD [ As A -&gt;CD]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(AC)+ = ACD [As A -&gt;CD]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(E)+ = AEH [As E-&gt; AH] 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		= ACDEH [ As A-&gt;CD]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This means, all FDs that are belonging to FD Set G can serve as all the FDs that belong to F. 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So, we can conclude, F is a proper subset of G.</a:t>
            </a:r>
            <a:endParaRPr lang="en-IN" sz="22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05AF861-9B7C-4967-955A-A1CA47D5C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24847404-C4BE-4C46-AB4B-5D833EA06216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586" name="TextBox 7">
            <a:extLst>
              <a:ext uri="{FF2B5EF4-FFF2-40B4-BE49-F238E27FC236}">
                <a16:creationId xmlns:a16="http://schemas.microsoft.com/office/drawing/2014/main" id="{BA3D6800-8D4B-4901-8186-2763523D4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24587" name="Slide Number Placeholder 5">
            <a:extLst>
              <a:ext uri="{FF2B5EF4-FFF2-40B4-BE49-F238E27FC236}">
                <a16:creationId xmlns:a16="http://schemas.microsoft.com/office/drawing/2014/main" id="{DE374DCD-3C2C-4074-9148-D1FEFC1E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593EDF-25E4-4703-B16D-FF313A47DF32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24588" name="Picture 6" descr="C:\Users\UEM\Desktop\UEM_New_Logo_05-04-2018.jpg">
            <a:extLst>
              <a:ext uri="{FF2B5EF4-FFF2-40B4-BE49-F238E27FC236}">
                <a16:creationId xmlns:a16="http://schemas.microsoft.com/office/drawing/2014/main" id="{76A97713-1A31-48F4-BE98-7CB43725D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C5D5BB-C654-4F1C-BEF2-7CFE5B466A93}"/>
              </a:ext>
            </a:extLst>
          </p:cNvPr>
          <p:cNvSpPr txBox="1">
            <a:spLocks/>
          </p:cNvSpPr>
          <p:nvPr/>
        </p:nvSpPr>
        <p:spPr bwMode="auto">
          <a:xfrm>
            <a:off x="304800" y="1646238"/>
            <a:ext cx="8229600" cy="589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400" b="1" u="sng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Step 2. (Contd.)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From FD Set G: (Using the FD set of F)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A+ = ACD [ As A -&gt;C &amp; AC-&gt;D]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(E)+ = EADH [As E-&gt;AD &amp; E-&gt;H ]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		= ACDEH [ As A-&gt;C]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This means, all FDs that are belonging to FD Set F can serve as all the FDs that belong to G.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So, we can conclude, G is a proper subset of F.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4449C8F-54ED-4020-B0E0-AC4EF99F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5E2F7955-5087-44B3-9386-FB2B089B64D1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10" name="TextBox 7">
            <a:extLst>
              <a:ext uri="{FF2B5EF4-FFF2-40B4-BE49-F238E27FC236}">
                <a16:creationId xmlns:a16="http://schemas.microsoft.com/office/drawing/2014/main" id="{70C11568-C998-4F6D-8367-DC1293509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25611" name="Slide Number Placeholder 5">
            <a:extLst>
              <a:ext uri="{FF2B5EF4-FFF2-40B4-BE49-F238E27FC236}">
                <a16:creationId xmlns:a16="http://schemas.microsoft.com/office/drawing/2014/main" id="{D9271C7B-496D-4641-A631-8DDF0123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EAE0F68-839F-4BDD-A092-64DFCAEB1ED9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25612" name="Picture 6" descr="C:\Users\UEM\Desktop\UEM_New_Logo_05-04-2018.jpg">
            <a:extLst>
              <a:ext uri="{FF2B5EF4-FFF2-40B4-BE49-F238E27FC236}">
                <a16:creationId xmlns:a16="http://schemas.microsoft.com/office/drawing/2014/main" id="{DB9F1661-E959-49FA-8BE3-C71D212DB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822D4B-3CA0-456C-8EB0-6859C7C07604}"/>
              </a:ext>
            </a:extLst>
          </p:cNvPr>
          <p:cNvSpPr txBox="1">
            <a:spLocks/>
          </p:cNvSpPr>
          <p:nvPr/>
        </p:nvSpPr>
        <p:spPr bwMode="auto">
          <a:xfrm>
            <a:off x="457200" y="1493838"/>
            <a:ext cx="8077200" cy="544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IN" sz="2400" b="1" u="sng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Step 3.</a:t>
            </a:r>
          </a:p>
          <a:p>
            <a:pPr>
              <a:spcBef>
                <a:spcPct val="20000"/>
              </a:spcBef>
              <a:defRPr/>
            </a:pPr>
            <a:r>
              <a:rPr lang="en-IN" sz="2400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 Combining the results in step 2.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F is a proper subset of G &amp;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G is a proper subset of F</a:t>
            </a:r>
            <a:r>
              <a:rPr lang="en-IN" sz="2400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endParaRPr lang="en-IN" sz="2400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endParaRPr lang="en-IN" sz="2400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We can conclude, F = G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That means, F &amp; G – FD Sets are equivalent on relation R</a:t>
            </a:r>
          </a:p>
          <a:p>
            <a:pPr>
              <a:spcBef>
                <a:spcPct val="20000"/>
              </a:spcBef>
              <a:defRPr/>
            </a:pPr>
            <a:endParaRPr lang="en-IN" sz="2400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82C210D-EEF5-4336-9188-8776C8FFB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0AEC3359-6037-450A-80E2-90F2FDFD8FB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34" name="TextBox 7">
            <a:extLst>
              <a:ext uri="{FF2B5EF4-FFF2-40B4-BE49-F238E27FC236}">
                <a16:creationId xmlns:a16="http://schemas.microsoft.com/office/drawing/2014/main" id="{4F9088D5-45B6-4CF4-B36B-A19A6D26C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26635" name="Slide Number Placeholder 5">
            <a:extLst>
              <a:ext uri="{FF2B5EF4-FFF2-40B4-BE49-F238E27FC236}">
                <a16:creationId xmlns:a16="http://schemas.microsoft.com/office/drawing/2014/main" id="{4032E283-955E-49EF-84B6-F36053E1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C85DDA1-229C-465C-9C85-729D0578A9C7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26636" name="Picture 6" descr="C:\Users\UEM\Desktop\UEM_New_Logo_05-04-2018.jpg">
            <a:extLst>
              <a:ext uri="{FF2B5EF4-FFF2-40B4-BE49-F238E27FC236}">
                <a16:creationId xmlns:a16="http://schemas.microsoft.com/office/drawing/2014/main" id="{C1E2E3FE-7B1C-4D4A-95F9-6564D5BE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96A719-3480-4664-9047-AD430CB40D19}"/>
              </a:ext>
            </a:extLst>
          </p:cNvPr>
          <p:cNvSpPr txBox="1">
            <a:spLocks/>
          </p:cNvSpPr>
          <p:nvPr/>
        </p:nvSpPr>
        <p:spPr bwMode="auto">
          <a:xfrm>
            <a:off x="457200" y="1066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>
              <a:defRPr/>
            </a:pPr>
            <a:r>
              <a:rPr lang="en-IN" sz="2400" b="1" u="sng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Irreducible Set of functional dependency / Canonical Cover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E73062-1470-4355-AB0A-0602D8620CB6}"/>
              </a:ext>
            </a:extLst>
          </p:cNvPr>
          <p:cNvSpPr txBox="1">
            <a:spLocks/>
          </p:cNvSpPr>
          <p:nvPr/>
        </p:nvSpPr>
        <p:spPr bwMode="auto">
          <a:xfrm>
            <a:off x="152400" y="2133600"/>
            <a:ext cx="8991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4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Redundant elements / FDs : </a:t>
            </a:r>
            <a:r>
              <a:rPr lang="en-IN" sz="24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 Whose presence or absence doesn’t matter on the capability of the Functional Dependency set.</a:t>
            </a:r>
          </a:p>
          <a:p>
            <a:pPr>
              <a:spcBef>
                <a:spcPct val="20000"/>
              </a:spcBef>
              <a:defRPr/>
            </a:pPr>
            <a:endParaRPr lang="en-IN" sz="2400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HOW TO MINIMIZE ??</a:t>
            </a:r>
          </a:p>
          <a:p>
            <a:pPr>
              <a:spcBef>
                <a:spcPct val="20000"/>
              </a:spcBef>
              <a:defRPr/>
            </a:pPr>
            <a:r>
              <a:rPr lang="en-IN" sz="20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Step.1. :Apply decomposition rule on given set of F.D. (Remember Decomposition to be applied only on RHS)</a:t>
            </a:r>
          </a:p>
          <a:p>
            <a:pPr>
              <a:spcBef>
                <a:spcPct val="20000"/>
              </a:spcBef>
              <a:defRPr/>
            </a:pPr>
            <a:r>
              <a:rPr lang="en-IN" sz="20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Step.2. : Find closure of Each LHS, then ignore FDs one by one and see what effects it has on closure set</a:t>
            </a:r>
          </a:p>
          <a:p>
            <a:pPr>
              <a:spcBef>
                <a:spcPct val="20000"/>
              </a:spcBef>
              <a:defRPr/>
            </a:pPr>
            <a:r>
              <a:rPr lang="en-IN" sz="20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Step 3. Identify, if there is no change in one closure with ignoring one FD that means that FD is redundant &amp; can be eliminated </a:t>
            </a:r>
          </a:p>
          <a:p>
            <a:pPr>
              <a:spcBef>
                <a:spcPct val="20000"/>
              </a:spcBef>
              <a:defRPr/>
            </a:pPr>
            <a:r>
              <a:rPr lang="en-IN" sz="20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Step 4. The final set of reduced FDs is canonical cover</a:t>
            </a:r>
          </a:p>
        </p:txBody>
      </p:sp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FAD4A29-2839-4A84-8013-C69312A9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D39072F7-84CA-4EB8-A5CE-7C171F418EB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58" name="TextBox 7">
            <a:extLst>
              <a:ext uri="{FF2B5EF4-FFF2-40B4-BE49-F238E27FC236}">
                <a16:creationId xmlns:a16="http://schemas.microsoft.com/office/drawing/2014/main" id="{5DD14E5D-9538-4A5F-BD68-799D007B4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27659" name="Slide Number Placeholder 5">
            <a:extLst>
              <a:ext uri="{FF2B5EF4-FFF2-40B4-BE49-F238E27FC236}">
                <a16:creationId xmlns:a16="http://schemas.microsoft.com/office/drawing/2014/main" id="{98A8F5E4-3231-4C3E-970E-2C346156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34BB726-4040-4AE0-A496-17544067B95A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27660" name="Picture 6" descr="C:\Users\UEM\Desktop\UEM_New_Logo_05-04-2018.jpg">
            <a:extLst>
              <a:ext uri="{FF2B5EF4-FFF2-40B4-BE49-F238E27FC236}">
                <a16:creationId xmlns:a16="http://schemas.microsoft.com/office/drawing/2014/main" id="{2294FC3B-4D94-4528-B481-F0709CC06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9F4F0D0-A48B-4F9E-BB18-6A62D1468D24}"/>
              </a:ext>
            </a:extLst>
          </p:cNvPr>
          <p:cNvSpPr txBox="1">
            <a:spLocks/>
          </p:cNvSpPr>
          <p:nvPr/>
        </p:nvSpPr>
        <p:spPr bwMode="auto">
          <a:xfrm>
            <a:off x="457200" y="1235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2400" b="1" u="sng" kern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Try with an example:</a:t>
            </a:r>
            <a:endParaRPr lang="en-IN" sz="2400" b="1" u="sng" kern="0" dirty="0">
              <a:solidFill>
                <a:schemeClr val="tx2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28F19F-FD94-4982-A332-CEF45DECD88D}"/>
              </a:ext>
            </a:extLst>
          </p:cNvPr>
          <p:cNvSpPr txBox="1">
            <a:spLocks/>
          </p:cNvSpPr>
          <p:nvPr/>
        </p:nvSpPr>
        <p:spPr bwMode="auto">
          <a:xfrm>
            <a:off x="457200" y="25606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R(WXYZ) :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X-&gt; W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WZ-&gt; XY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Y-&gt; WXZ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Minimize the dependency set : ??</a:t>
            </a:r>
          </a:p>
        </p:txBody>
      </p:sp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6335E26-C035-458C-AEB0-59CDCC5C2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4558E599-2273-44A5-8478-7D27FE9BE370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82" name="TextBox 7">
            <a:extLst>
              <a:ext uri="{FF2B5EF4-FFF2-40B4-BE49-F238E27FC236}">
                <a16:creationId xmlns:a16="http://schemas.microsoft.com/office/drawing/2014/main" id="{657386F5-8B47-4DF5-897C-FBDE9762D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28683" name="Slide Number Placeholder 5">
            <a:extLst>
              <a:ext uri="{FF2B5EF4-FFF2-40B4-BE49-F238E27FC236}">
                <a16:creationId xmlns:a16="http://schemas.microsoft.com/office/drawing/2014/main" id="{F33FB014-B067-457F-9733-C49FF4B1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175BD57-E40C-4509-9B73-FF945332323F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28684" name="Picture 6" descr="C:\Users\UEM\Desktop\UEM_New_Logo_05-04-2018.jpg">
            <a:extLst>
              <a:ext uri="{FF2B5EF4-FFF2-40B4-BE49-F238E27FC236}">
                <a16:creationId xmlns:a16="http://schemas.microsoft.com/office/drawing/2014/main" id="{78DE202B-8545-4349-AE3F-4382BC9E1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13DDF4-E08D-4ECD-BC9A-070918A98FAB}"/>
              </a:ext>
            </a:extLst>
          </p:cNvPr>
          <p:cNvSpPr txBox="1">
            <a:spLocks/>
          </p:cNvSpPr>
          <p:nvPr/>
        </p:nvSpPr>
        <p:spPr bwMode="auto">
          <a:xfrm>
            <a:off x="457200" y="1646238"/>
            <a:ext cx="9220200" cy="566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IN" sz="24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Step 1 :Applying decomposition rule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X-&gt;W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WZ-&gt;X		Remember, only RHS of any FD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WZ-&gt;Y		can be decomposed by 	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Y-&gt;W			decomposition rule, not the LHS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Y-&gt;X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Y-&gt;Z</a:t>
            </a:r>
          </a:p>
        </p:txBody>
      </p:sp>
    </p:spTree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EF3C284-1BF7-436D-A82A-463D6C77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188ECFFD-93B6-463C-AEA6-7662E4C646C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06" name="TextBox 7">
            <a:extLst>
              <a:ext uri="{FF2B5EF4-FFF2-40B4-BE49-F238E27FC236}">
                <a16:creationId xmlns:a16="http://schemas.microsoft.com/office/drawing/2014/main" id="{AE3E1EC7-46CD-4CF4-B79A-EEE83DCB7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29707" name="Slide Number Placeholder 5">
            <a:extLst>
              <a:ext uri="{FF2B5EF4-FFF2-40B4-BE49-F238E27FC236}">
                <a16:creationId xmlns:a16="http://schemas.microsoft.com/office/drawing/2014/main" id="{65331A11-5E87-447D-A143-DB4E14E1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91C4E9-3E6A-471D-8F93-35A3A516777C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29708" name="Picture 6" descr="C:\Users\UEM\Desktop\UEM_New_Logo_05-04-2018.jpg">
            <a:extLst>
              <a:ext uri="{FF2B5EF4-FFF2-40B4-BE49-F238E27FC236}">
                <a16:creationId xmlns:a16="http://schemas.microsoft.com/office/drawing/2014/main" id="{BA174C1E-FA63-49D6-BE22-798266899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7152FA-6C03-4425-8587-01B046C3DD32}"/>
              </a:ext>
            </a:extLst>
          </p:cNvPr>
          <p:cNvSpPr txBox="1">
            <a:spLocks/>
          </p:cNvSpPr>
          <p:nvPr/>
        </p:nvSpPr>
        <p:spPr bwMode="auto">
          <a:xfrm>
            <a:off x="304800" y="1371600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4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Step 2. Identify redundant or non-essential FDs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Consider, FD1 : X-&gt; W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X+ = XW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Now, ignoring X-&gt; W,  what is X+ =??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X+ =X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So, X+ with FD : X-&gt; W &amp; without FD : X-&gt; W  are not the same.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Hence, FD: X-&gt; W is essential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&amp; CANNOT BE REMOVED FROM THE GIVEN FD SET.</a:t>
            </a:r>
          </a:p>
        </p:txBody>
      </p:sp>
    </p:spTree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81940F8-3778-46F1-BC4D-1AF9F6363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52A01D55-EAD8-42BC-A734-4D351E2AE061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30" name="TextBox 7">
            <a:extLst>
              <a:ext uri="{FF2B5EF4-FFF2-40B4-BE49-F238E27FC236}">
                <a16:creationId xmlns:a16="http://schemas.microsoft.com/office/drawing/2014/main" id="{F33B0697-0008-409E-8E93-99833D380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30731" name="Slide Number Placeholder 5">
            <a:extLst>
              <a:ext uri="{FF2B5EF4-FFF2-40B4-BE49-F238E27FC236}">
                <a16:creationId xmlns:a16="http://schemas.microsoft.com/office/drawing/2014/main" id="{E9FE938A-5B15-4A71-86E5-794D4782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A47E6C-214E-420A-9C4A-A76E6624938F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30732" name="Picture 6" descr="C:\Users\UEM\Desktop\UEM_New_Logo_05-04-2018.jpg">
            <a:extLst>
              <a:ext uri="{FF2B5EF4-FFF2-40B4-BE49-F238E27FC236}">
                <a16:creationId xmlns:a16="http://schemas.microsoft.com/office/drawing/2014/main" id="{61CA3788-42F4-43BF-B000-D0CB351C8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7FE9C2-D28E-424E-B8F3-B96AE0F60A22}"/>
              </a:ext>
            </a:extLst>
          </p:cNvPr>
          <p:cNvSpPr txBox="1">
            <a:spLocks/>
          </p:cNvSpPr>
          <p:nvPr/>
        </p:nvSpPr>
        <p:spPr bwMode="auto">
          <a:xfrm>
            <a:off x="304800" y="1371600"/>
            <a:ext cx="86868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Consider, FD 2: WZ-&gt;X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WZ+ = WZXY 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Now, ignoring FD: WZ-&gt;X, [taking other FDs only]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WZ+ = WZXY [As, WZ-&gt;Y &amp; Y-&gt;X]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So, after ignoring FD: WZ-&gt;X, 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WZ+ remains same</a:t>
            </a:r>
          </a:p>
          <a:p>
            <a:pPr>
              <a:spcBef>
                <a:spcPct val="20000"/>
              </a:spcBef>
              <a:defRPr/>
            </a:pPr>
            <a:endParaRPr lang="en-IN" sz="16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This means the presence of FD: WZ-&gt;X doesn’t affect the relation’s FD set, so it is redundant.</a:t>
            </a:r>
          </a:p>
          <a:p>
            <a:pPr>
              <a:spcBef>
                <a:spcPct val="20000"/>
              </a:spcBef>
              <a:defRPr/>
            </a:pPr>
            <a:endParaRPr lang="en-IN" sz="1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Likewise, check for  other FDs &amp; you’ll find 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FD:Y-&gt;W will be redundant one. </a:t>
            </a:r>
          </a:p>
          <a:p>
            <a:pPr>
              <a:spcBef>
                <a:spcPct val="20000"/>
              </a:spcBef>
              <a:defRPr/>
            </a:pPr>
            <a:endParaRPr lang="en-IN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ALL OTHERS ARE ESSENTIAL FDs.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>
            <a:extLst>
              <a:ext uri="{FF2B5EF4-FFF2-40B4-BE49-F238E27FC236}">
                <a16:creationId xmlns:a16="http://schemas.microsoft.com/office/drawing/2014/main" id="{725A7AB3-F358-4AEA-8857-77E00AD9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27038"/>
            <a:ext cx="8915400" cy="5897562"/>
          </a:xfrm>
        </p:spPr>
        <p:txBody>
          <a:bodyPr/>
          <a:lstStyle/>
          <a:p>
            <a:r>
              <a:rPr lang="en-IN" altLang="en-US" sz="28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SUPER KEY: </a:t>
            </a:r>
            <a:r>
              <a:rPr lang="en-IN" altLang="en-US" sz="24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Understand with example </a:t>
            </a:r>
          </a:p>
          <a:p>
            <a:pPr>
              <a:buFontTx/>
              <a:buNone/>
            </a:pPr>
            <a:r>
              <a:rPr lang="en-IN" altLang="en-US" sz="24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Example say, (Enrollment No. , Student Name) or ( Student Name, Phone No.) or (Student Name, Address)</a:t>
            </a:r>
          </a:p>
          <a:p>
            <a:pPr>
              <a:buFontTx/>
              <a:buNone/>
            </a:pPr>
            <a:endParaRPr lang="en-IN" altLang="en-US" sz="2800" b="1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altLang="en-US" sz="28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CANDIDATE KEY: </a:t>
            </a:r>
            <a:r>
              <a:rPr lang="en-IN" altLang="en-US" sz="24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Understand with example – </a:t>
            </a:r>
          </a:p>
          <a:p>
            <a:pPr>
              <a:buFontTx/>
              <a:buNone/>
            </a:pPr>
            <a:r>
              <a:rPr lang="en-IN" altLang="en-US" sz="24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-Minimised version of super key so that the properties of a key remains same </a:t>
            </a:r>
          </a:p>
          <a:p>
            <a:pPr>
              <a:buFontTx/>
              <a:buNone/>
            </a:pPr>
            <a:r>
              <a:rPr lang="en-IN" altLang="en-US" sz="24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- No proper subset of a candidate key is a super key further.</a:t>
            </a:r>
          </a:p>
          <a:p>
            <a:pPr>
              <a:buFontTx/>
              <a:buNone/>
            </a:pPr>
            <a:r>
              <a:rPr lang="en-IN" altLang="en-US" sz="24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Example say, (Enrollment No.) </a:t>
            </a:r>
            <a:endParaRPr lang="en-IN" altLang="en-US" sz="2800" b="1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IN" altLang="en-US" sz="2800" b="1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altLang="en-US" sz="28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PRIMARY KEY: </a:t>
            </a:r>
            <a:r>
              <a:rPr lang="en-IN" altLang="en-US" sz="24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Understand with example </a:t>
            </a:r>
          </a:p>
          <a:p>
            <a:pPr>
              <a:buFontTx/>
              <a:buNone/>
            </a:pPr>
            <a:r>
              <a:rPr lang="en-IN" altLang="en-US" sz="24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-Any one of the candidate keys chosen by DBA as explained.</a:t>
            </a:r>
          </a:p>
          <a:p>
            <a:pPr>
              <a:buFontTx/>
              <a:buNone/>
            </a:pPr>
            <a:r>
              <a:rPr lang="en-IN" altLang="en-US" sz="24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Example say, (Enrollment No.)</a:t>
            </a:r>
          </a:p>
        </p:txBody>
      </p:sp>
      <p:sp>
        <p:nvSpPr>
          <p:cNvPr id="4099" name="Slide Number Placeholder 3">
            <a:extLst>
              <a:ext uri="{FF2B5EF4-FFF2-40B4-BE49-F238E27FC236}">
                <a16:creationId xmlns:a16="http://schemas.microsoft.com/office/drawing/2014/main" id="{9C0AE1D8-8BC9-4181-AF11-B7705263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A75CF9-C29C-4E05-8136-27613B6098AF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DD4A9CB-EE8F-404E-AA69-63848110A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391CCA59-9789-485C-9D8F-C7E43D3160B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54" name="TextBox 7">
            <a:extLst>
              <a:ext uri="{FF2B5EF4-FFF2-40B4-BE49-F238E27FC236}">
                <a16:creationId xmlns:a16="http://schemas.microsoft.com/office/drawing/2014/main" id="{0D928BB9-DA30-47D1-BCE3-5532084B2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31755" name="Slide Number Placeholder 5">
            <a:extLst>
              <a:ext uri="{FF2B5EF4-FFF2-40B4-BE49-F238E27FC236}">
                <a16:creationId xmlns:a16="http://schemas.microsoft.com/office/drawing/2014/main" id="{BBA5C78C-166D-412F-A3F6-4C255898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69EFF5-1379-4D53-8A51-88D3771BBBBB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31756" name="Picture 6" descr="C:\Users\UEM\Desktop\UEM_New_Logo_05-04-2018.jpg">
            <a:extLst>
              <a:ext uri="{FF2B5EF4-FFF2-40B4-BE49-F238E27FC236}">
                <a16:creationId xmlns:a16="http://schemas.microsoft.com/office/drawing/2014/main" id="{B9B6889C-B21A-4EF9-A55B-4B658E32C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7CDAF5-11CC-476F-84DE-F20D05B345A0}"/>
              </a:ext>
            </a:extLst>
          </p:cNvPr>
          <p:cNvSpPr txBox="1">
            <a:spLocks/>
          </p:cNvSpPr>
          <p:nvPr/>
        </p:nvSpPr>
        <p:spPr bwMode="auto">
          <a:xfrm>
            <a:off x="609600" y="1600200"/>
            <a:ext cx="8229600" cy="65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2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Step 3. Find &amp; Eliminate the redundant FDs.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As proved, Redundant FDs: 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WZ-&gt;X  ;  Y-&gt; W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After eliminating the redundant FDs , the final remaining set: 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X-&gt;W,   WZ-&gt;Y ,   Y-&gt;X,   Y-&gt; Z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So, there is no FD which is totally redundant i.e. Repeating itself in the set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Now to check for LHS,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(WZ)+ = WZYX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W+ = W ,    Z+ = Z : SO NONE OF THEM are redundant 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endParaRPr lang="en-IN" sz="22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endParaRPr lang="en-IN" sz="22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endParaRPr lang="en-IN" sz="22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2F369C3-31C2-4C04-A569-AF11FBCFD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64B33CDD-8DEC-4095-9E26-31CBDC090FE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78" name="TextBox 7">
            <a:extLst>
              <a:ext uri="{FF2B5EF4-FFF2-40B4-BE49-F238E27FC236}">
                <a16:creationId xmlns:a16="http://schemas.microsoft.com/office/drawing/2014/main" id="{A69D2823-7D08-4494-93B6-28D88868A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32779" name="Slide Number Placeholder 5">
            <a:extLst>
              <a:ext uri="{FF2B5EF4-FFF2-40B4-BE49-F238E27FC236}">
                <a16:creationId xmlns:a16="http://schemas.microsoft.com/office/drawing/2014/main" id="{783DEDF4-9AA9-4F94-BA33-89511C81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250409-8301-41B2-8018-6E35C977996E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32780" name="Picture 6" descr="C:\Users\UEM\Desktop\UEM_New_Logo_05-04-2018.jpg">
            <a:extLst>
              <a:ext uri="{FF2B5EF4-FFF2-40B4-BE49-F238E27FC236}">
                <a16:creationId xmlns:a16="http://schemas.microsoft.com/office/drawing/2014/main" id="{0BBBA3D8-C110-48A4-8D22-29105C0B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836604-22C7-4D26-B0C2-4E83A069219E}"/>
              </a:ext>
            </a:extLst>
          </p:cNvPr>
          <p:cNvSpPr txBox="1">
            <a:spLocks/>
          </p:cNvSpPr>
          <p:nvPr/>
        </p:nvSpPr>
        <p:spPr bwMode="auto">
          <a:xfrm>
            <a:off x="152400" y="1493838"/>
            <a:ext cx="8991600" cy="574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IN" sz="24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Step 4.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Final FD SET :CANONICAL COVER (i.e. The reduced set of FDs)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X-&gt; W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WZ-&gt;Y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Y-&gt; XZ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 Composition rule applied on Y-&gt; X &amp; Y-&gt; Z]</a:t>
            </a:r>
          </a:p>
        </p:txBody>
      </p:sp>
    </p:spTree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EF96A95-452F-440A-874C-E8EF6AC72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78CFC73D-6231-48EE-B5DF-241D0071B56B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802" name="TextBox 7">
            <a:extLst>
              <a:ext uri="{FF2B5EF4-FFF2-40B4-BE49-F238E27FC236}">
                <a16:creationId xmlns:a16="http://schemas.microsoft.com/office/drawing/2014/main" id="{9F313AC0-21B7-4414-90E0-FFB7CD6CC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33803" name="Slide Number Placeholder 5">
            <a:extLst>
              <a:ext uri="{FF2B5EF4-FFF2-40B4-BE49-F238E27FC236}">
                <a16:creationId xmlns:a16="http://schemas.microsoft.com/office/drawing/2014/main" id="{F05E593D-A266-490E-9B67-B2706614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6C0ACB-953B-4E55-B2CE-6D5C49AFF86C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33804" name="Picture 6" descr="C:\Users\UEM\Desktop\UEM_New_Logo_05-04-2018.jpg">
            <a:extLst>
              <a:ext uri="{FF2B5EF4-FFF2-40B4-BE49-F238E27FC236}">
                <a16:creationId xmlns:a16="http://schemas.microsoft.com/office/drawing/2014/main" id="{D01FA4CE-981D-4292-957F-B7382728E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8319F20-073D-4CF1-AF6A-A122C518A6E5}"/>
              </a:ext>
            </a:extLst>
          </p:cNvPr>
          <p:cNvSpPr txBox="1">
            <a:spLocks/>
          </p:cNvSpPr>
          <p:nvPr/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2400" b="1" u="sng" kern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Types of dependency</a:t>
            </a:r>
            <a:endParaRPr lang="en-IN" sz="2400" b="1" u="sng" kern="0" dirty="0">
              <a:solidFill>
                <a:schemeClr val="tx2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3119A9-F6B4-44B5-9DE6-FEDBCD19115A}"/>
              </a:ext>
            </a:extLst>
          </p:cNvPr>
          <p:cNvSpPr txBox="1">
            <a:spLocks/>
          </p:cNvSpPr>
          <p:nvPr/>
        </p:nvSpPr>
        <p:spPr bwMode="auto">
          <a:xfrm>
            <a:off x="304800" y="16002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Transitive Dependency : </a:t>
            </a: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A-&gt;B, B-&gt;C SO, A-&gt;C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Partial Dependency: </a:t>
            </a: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If AB is candidate key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but B-&gt;C , then B being a part of candidate key determines another non-prime attribute C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Trivial dependency: </a:t>
            </a: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AB-&gt;A 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Non- Trivial dependency: </a:t>
            </a: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Functional dependency which also known as a nontrivial dependency occurs when A-&gt;B holds true where B is not a subset of A.</a:t>
            </a:r>
          </a:p>
        </p:txBody>
      </p:sp>
    </p:spTree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81B54FD-5B79-4DC4-A9ED-2060A97F5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97E95B6-0E71-4114-8454-E6BD5CE931C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26" name="TextBox 7">
            <a:extLst>
              <a:ext uri="{FF2B5EF4-FFF2-40B4-BE49-F238E27FC236}">
                <a16:creationId xmlns:a16="http://schemas.microsoft.com/office/drawing/2014/main" id="{C154C78B-A632-4143-B88B-249D3B95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34827" name="Slide Number Placeholder 5">
            <a:extLst>
              <a:ext uri="{FF2B5EF4-FFF2-40B4-BE49-F238E27FC236}">
                <a16:creationId xmlns:a16="http://schemas.microsoft.com/office/drawing/2014/main" id="{D0D12657-BE2B-49F5-9AD8-F0F44DC0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8C730C3-806A-4714-9ACF-69C4E0132E54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34828" name="Picture 6" descr="C:\Users\UEM\Desktop\UEM_New_Logo_05-04-2018.jpg">
            <a:extLst>
              <a:ext uri="{FF2B5EF4-FFF2-40B4-BE49-F238E27FC236}">
                <a16:creationId xmlns:a16="http://schemas.microsoft.com/office/drawing/2014/main" id="{6F91BBDC-D522-4D0A-8B3F-A6513DFF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B8F0944-27A5-4354-B612-89B22BAB2112}"/>
              </a:ext>
            </a:extLst>
          </p:cNvPr>
          <p:cNvSpPr txBox="1">
            <a:spLocks/>
          </p:cNvSpPr>
          <p:nvPr/>
        </p:nvSpPr>
        <p:spPr bwMode="auto">
          <a:xfrm>
            <a:off x="381000" y="10001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3200" b="1" u="sng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Concept of KEYS in Database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434DDDB-03BA-48EE-AB1B-E68DC88F0EC5}"/>
              </a:ext>
            </a:extLst>
          </p:cNvPr>
          <p:cNvGraphicFramePr>
            <a:graphicFrameLocks/>
          </p:cNvGraphicFramePr>
          <p:nvPr/>
        </p:nvGraphicFramePr>
        <p:xfrm>
          <a:off x="381000" y="2752725"/>
          <a:ext cx="19812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648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648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648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648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648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56" name="TextBox 8">
            <a:extLst>
              <a:ext uri="{FF2B5EF4-FFF2-40B4-BE49-F238E27FC236}">
                <a16:creationId xmlns:a16="http://schemas.microsoft.com/office/drawing/2014/main" id="{B4E94162-DEE4-4FA6-92F7-3EFD2D05B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11388"/>
            <a:ext cx="4953000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22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to retrieve data?????</a:t>
            </a:r>
          </a:p>
          <a:p>
            <a:r>
              <a:rPr lang="en-IN" altLang="en-US" sz="22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-From a column?</a:t>
            </a:r>
          </a:p>
          <a:p>
            <a:r>
              <a:rPr lang="en-IN" altLang="en-US" sz="22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-From a row?</a:t>
            </a:r>
          </a:p>
          <a:p>
            <a:endParaRPr lang="en-IN" altLang="en-US" sz="2200" b="1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altLang="en-US" sz="2200" b="1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altLang="en-US" sz="22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is Key ?? </a:t>
            </a:r>
          </a:p>
          <a:p>
            <a:r>
              <a:rPr lang="en-IN" altLang="en-US" sz="22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(KEY)+ = R</a:t>
            </a:r>
          </a:p>
          <a:p>
            <a:endParaRPr lang="en-IN" altLang="en-US" sz="2200" b="1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altLang="en-US" sz="2200" b="1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altLang="en-US" sz="22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 of Keys – </a:t>
            </a:r>
          </a:p>
          <a:p>
            <a:r>
              <a:rPr lang="en-IN" altLang="en-US" sz="22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-Super key</a:t>
            </a:r>
          </a:p>
          <a:p>
            <a:r>
              <a:rPr lang="en-IN" altLang="en-US" sz="22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-Candidate key</a:t>
            </a:r>
          </a:p>
          <a:p>
            <a:r>
              <a:rPr lang="en-IN" altLang="en-US" sz="22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-Primary key</a:t>
            </a:r>
          </a:p>
        </p:txBody>
      </p:sp>
    </p:spTree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D4D6C5C-2FA4-4494-BCBF-DAB6FB2C5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2A94B754-7BCF-49ED-BDD1-885666953947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50" name="TextBox 7">
            <a:extLst>
              <a:ext uri="{FF2B5EF4-FFF2-40B4-BE49-F238E27FC236}">
                <a16:creationId xmlns:a16="http://schemas.microsoft.com/office/drawing/2014/main" id="{D50954C1-3311-4061-8DB2-A4B01CE7F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35851" name="Slide Number Placeholder 5">
            <a:extLst>
              <a:ext uri="{FF2B5EF4-FFF2-40B4-BE49-F238E27FC236}">
                <a16:creationId xmlns:a16="http://schemas.microsoft.com/office/drawing/2014/main" id="{13B4602D-1147-4F74-8893-03ABA21C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CF8DC98-C3DC-424A-A19B-F71B49E33C39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35852" name="Picture 6" descr="C:\Users\UEM\Desktop\UEM_New_Logo_05-04-2018.jpg">
            <a:extLst>
              <a:ext uri="{FF2B5EF4-FFF2-40B4-BE49-F238E27FC236}">
                <a16:creationId xmlns:a16="http://schemas.microsoft.com/office/drawing/2014/main" id="{78E82B85-DB33-4390-BFBA-5F674BEC4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D45A21E-3299-4B81-9B6C-3EC4F94062BD}"/>
              </a:ext>
            </a:extLst>
          </p:cNvPr>
          <p:cNvSpPr txBox="1">
            <a:spLocks/>
          </p:cNvSpPr>
          <p:nvPr/>
        </p:nvSpPr>
        <p:spPr bwMode="auto">
          <a:xfrm>
            <a:off x="609600" y="1143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3200" b="1" u="sng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Identifying keys from a Table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D3E8D6-5E38-44DD-9A3A-95A6563E6B8E}"/>
              </a:ext>
            </a:extLst>
          </p:cNvPr>
          <p:cNvSpPr txBox="1">
            <a:spLocks/>
          </p:cNvSpPr>
          <p:nvPr/>
        </p:nvSpPr>
        <p:spPr bwMode="auto">
          <a:xfrm>
            <a:off x="304800" y="2027238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Q.1.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R (ABCD) : A-&gt; BC : Is ‘A’ a key??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Solution: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A+ = ??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A+ = ABC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Since attribute A alone cannot be used to determine ABCD – D cannot be found i.e. The relation R(ABCD), So we cannot declare A alone as a key. 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If we take AD+ = ABCD = R , then AD can be a key.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27EECB4-3188-42D4-9E5B-A3CB6E9A3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4CE094CA-2398-4B17-B9A2-9A280F609462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874" name="TextBox 7">
            <a:extLst>
              <a:ext uri="{FF2B5EF4-FFF2-40B4-BE49-F238E27FC236}">
                <a16:creationId xmlns:a16="http://schemas.microsoft.com/office/drawing/2014/main" id="{0686EC31-5930-4101-A404-577CDB229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36875" name="Slide Number Placeholder 5">
            <a:extLst>
              <a:ext uri="{FF2B5EF4-FFF2-40B4-BE49-F238E27FC236}">
                <a16:creationId xmlns:a16="http://schemas.microsoft.com/office/drawing/2014/main" id="{4ADBB7CB-8367-4BB6-ABFE-A3BEC92F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3EDC4B-2A65-4BF0-9188-1C66C2C171B0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36876" name="Picture 6" descr="C:\Users\UEM\Desktop\UEM_New_Logo_05-04-2018.jpg">
            <a:extLst>
              <a:ext uri="{FF2B5EF4-FFF2-40B4-BE49-F238E27FC236}">
                <a16:creationId xmlns:a16="http://schemas.microsoft.com/office/drawing/2014/main" id="{F8E653F2-2EE5-42F9-B33E-0A947D628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7EE9DF-D9A0-4EFB-8094-FD805B5E70D1}"/>
              </a:ext>
            </a:extLst>
          </p:cNvPr>
          <p:cNvSpPr txBox="1">
            <a:spLocks/>
          </p:cNvSpPr>
          <p:nvPr/>
        </p:nvSpPr>
        <p:spPr bwMode="auto">
          <a:xfrm>
            <a:off x="381000" y="1371600"/>
            <a:ext cx="8229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0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Q.2. R(ABCD): ABC-&gt;D , AB-&gt;CD, A-&gt;BCD</a:t>
            </a:r>
          </a:p>
          <a:p>
            <a:pPr>
              <a:spcBef>
                <a:spcPct val="20000"/>
              </a:spcBef>
              <a:defRPr/>
            </a:pPr>
            <a:r>
              <a:rPr lang="en-IN" sz="20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-Find the keys.</a:t>
            </a:r>
          </a:p>
          <a:p>
            <a:pPr>
              <a:spcBef>
                <a:spcPct val="20000"/>
              </a:spcBef>
              <a:defRPr/>
            </a:pPr>
            <a:r>
              <a:rPr lang="en-IN" sz="20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-Understanding super key and candidate key.</a:t>
            </a:r>
          </a:p>
          <a:p>
            <a:pPr>
              <a:spcBef>
                <a:spcPct val="20000"/>
              </a:spcBef>
              <a:defRPr/>
            </a:pPr>
            <a:r>
              <a:rPr lang="en-IN" sz="20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-Difference between super key and candidate key.</a:t>
            </a:r>
          </a:p>
          <a:p>
            <a:pPr>
              <a:spcBef>
                <a:spcPct val="20000"/>
              </a:spcBef>
              <a:defRPr/>
            </a:pPr>
            <a:r>
              <a:rPr lang="en-IN" sz="20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--No proper subset of a </a:t>
            </a:r>
            <a:r>
              <a:rPr lang="en-IN" sz="2000" b="1" kern="0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c.k</a:t>
            </a:r>
            <a:r>
              <a:rPr lang="en-IN" sz="20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. Is a </a:t>
            </a:r>
            <a:r>
              <a:rPr lang="en-IN" sz="2000" b="1" kern="0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s.k</a:t>
            </a:r>
            <a:r>
              <a:rPr lang="en-IN" sz="20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defRPr/>
            </a:pPr>
            <a:r>
              <a:rPr lang="en-IN" sz="20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-What is primary key for the table?</a:t>
            </a:r>
          </a:p>
          <a:p>
            <a:pPr>
              <a:spcBef>
                <a:spcPct val="20000"/>
              </a:spcBef>
              <a:defRPr/>
            </a:pPr>
            <a:endParaRPr lang="en-IN" sz="20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0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KEY Calculation:</a:t>
            </a:r>
          </a:p>
          <a:p>
            <a:pPr>
              <a:spcBef>
                <a:spcPct val="20000"/>
              </a:spcBef>
              <a:defRPr/>
            </a:pPr>
            <a:r>
              <a:rPr lang="en-IN" sz="20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(ABC)+ =ABCD = R </a:t>
            </a:r>
          </a:p>
          <a:p>
            <a:pPr>
              <a:spcBef>
                <a:spcPct val="20000"/>
              </a:spcBef>
              <a:defRPr/>
            </a:pPr>
            <a:r>
              <a:rPr lang="en-IN" sz="20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(AB)+ = ABCD = R</a:t>
            </a:r>
          </a:p>
          <a:p>
            <a:pPr>
              <a:spcBef>
                <a:spcPct val="20000"/>
              </a:spcBef>
              <a:defRPr/>
            </a:pPr>
            <a:r>
              <a:rPr lang="en-IN" sz="20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(A)+ = ABCD = R</a:t>
            </a:r>
          </a:p>
          <a:p>
            <a:pPr>
              <a:spcBef>
                <a:spcPct val="20000"/>
              </a:spcBef>
              <a:defRPr/>
            </a:pPr>
            <a:r>
              <a:rPr lang="en-IN" sz="20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S.K. = ABC, AB, A</a:t>
            </a:r>
          </a:p>
          <a:p>
            <a:pPr>
              <a:spcBef>
                <a:spcPct val="20000"/>
              </a:spcBef>
              <a:defRPr/>
            </a:pPr>
            <a:r>
              <a:rPr lang="en-IN" sz="20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C.K. = minimal S.K. = A</a:t>
            </a:r>
          </a:p>
          <a:p>
            <a:pPr>
              <a:spcBef>
                <a:spcPct val="20000"/>
              </a:spcBef>
              <a:defRPr/>
            </a:pPr>
            <a:r>
              <a:rPr lang="en-IN" sz="20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P.K. = Any of C.K. (Selected by DBA) = A</a:t>
            </a:r>
          </a:p>
          <a:p>
            <a:pPr>
              <a:spcBef>
                <a:spcPct val="20000"/>
              </a:spcBef>
              <a:defRPr/>
            </a:pPr>
            <a:endParaRPr lang="en-IN" sz="2000" kern="0" dirty="0">
              <a:latin typeface="Cambria" pitchFamily="18" charset="0"/>
              <a:ea typeface="Cambria" pitchFamily="18" charset="0"/>
              <a:cs typeface="+mn-cs"/>
            </a:endParaRPr>
          </a:p>
        </p:txBody>
      </p:sp>
    </p:spTree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EA440C2-4A33-48F7-AF57-11E7471B9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4569C46F-D843-4708-81FB-20566EA31D8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898" name="TextBox 7">
            <a:extLst>
              <a:ext uri="{FF2B5EF4-FFF2-40B4-BE49-F238E27FC236}">
                <a16:creationId xmlns:a16="http://schemas.microsoft.com/office/drawing/2014/main" id="{90A51FEC-6975-4A4A-810B-8538A5D88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37899" name="Slide Number Placeholder 5">
            <a:extLst>
              <a:ext uri="{FF2B5EF4-FFF2-40B4-BE49-F238E27FC236}">
                <a16:creationId xmlns:a16="http://schemas.microsoft.com/office/drawing/2014/main" id="{51847F54-B288-4A38-A51C-8540B0DE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525A8EC-C657-45F0-B7F0-0DD5BE2469AD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37900" name="Picture 6" descr="C:\Users\UEM\Desktop\UEM_New_Logo_05-04-2018.jpg">
            <a:extLst>
              <a:ext uri="{FF2B5EF4-FFF2-40B4-BE49-F238E27FC236}">
                <a16:creationId xmlns:a16="http://schemas.microsoft.com/office/drawing/2014/main" id="{C3E35B23-4C4A-4C56-A417-D6E94CA8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B019B6-AB40-4A94-9A6A-E6E0E64E53BF}"/>
              </a:ext>
            </a:extLst>
          </p:cNvPr>
          <p:cNvSpPr txBox="1">
            <a:spLocks/>
          </p:cNvSpPr>
          <p:nvPr/>
        </p:nvSpPr>
        <p:spPr bwMode="auto">
          <a:xfrm>
            <a:off x="457200" y="1417638"/>
            <a:ext cx="8229600" cy="589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Q.3. R(ABCD) : B-&gt;ACD , ACD-&gt; B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	Find the super key and candidate key for the relation.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(B)+ = ABCD = R =S.K.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(ACD)+ = ACDB =ABCD =R = S.K.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What is C.K.? 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ANS: B, ACD -&gt;WHY ??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No proper subset of B or ACD is a S.K.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P.K. = Any one among B or ACD -&gt; Choose anyone , say (B) is the P.K.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8D361667-F677-4F5B-BF25-C3AED2ADF56B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921" name="TextBox 7">
            <a:extLst>
              <a:ext uri="{FF2B5EF4-FFF2-40B4-BE49-F238E27FC236}">
                <a16:creationId xmlns:a16="http://schemas.microsoft.com/office/drawing/2014/main" id="{682AC7FB-5E0F-484D-884E-66C91C57C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38922" name="Slide Number Placeholder 5">
            <a:extLst>
              <a:ext uri="{FF2B5EF4-FFF2-40B4-BE49-F238E27FC236}">
                <a16:creationId xmlns:a16="http://schemas.microsoft.com/office/drawing/2014/main" id="{CB41706F-C395-4128-B920-884B8B0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D655A9-8947-4114-9BEC-C142F6178D21}" type="slidenum">
              <a:rPr lang="en-US" altLang="en-US">
                <a:latin typeface="Cambria" panose="02040503050406030204" pitchFamily="18" charset="0"/>
              </a:rPr>
              <a:pPr/>
              <a:t>37</a:t>
            </a:fld>
            <a:endParaRPr lang="en-US" altLang="en-US">
              <a:latin typeface="Cambria" panose="02040503050406030204" pitchFamily="18" charset="0"/>
            </a:endParaRPr>
          </a:p>
        </p:txBody>
      </p:sp>
      <p:pic>
        <p:nvPicPr>
          <p:cNvPr id="38923" name="Picture 6" descr="C:\Users\UEM\Desktop\UEM_New_Logo_05-04-2018.jpg">
            <a:extLst>
              <a:ext uri="{FF2B5EF4-FFF2-40B4-BE49-F238E27FC236}">
                <a16:creationId xmlns:a16="http://schemas.microsoft.com/office/drawing/2014/main" id="{3C875728-120F-4E7D-BFFD-6CB891548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EB0E36B-2777-400F-9B2B-9DAFF91641D5}"/>
              </a:ext>
            </a:extLst>
          </p:cNvPr>
          <p:cNvSpPr txBox="1">
            <a:spLocks/>
          </p:cNvSpPr>
          <p:nvPr/>
        </p:nvSpPr>
        <p:spPr bwMode="auto">
          <a:xfrm>
            <a:off x="228600" y="1219200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2800" b="1" u="sng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Find the no. Of candidate keys in a relation in DBMS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C52A2D-5894-424F-8645-81CC53A35507}"/>
              </a:ext>
            </a:extLst>
          </p:cNvPr>
          <p:cNvSpPr txBox="1">
            <a:spLocks/>
          </p:cNvSpPr>
          <p:nvPr/>
        </p:nvSpPr>
        <p:spPr bwMode="auto">
          <a:xfrm>
            <a:off x="304800" y="2362200"/>
            <a:ext cx="868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Q.1. R(ABCD) : A-&gt;B , B-&gt;C, C-&gt;A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-What is essential attribute?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-What are prime and non-prime attributes?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ESSENTIAL ATTRIBUTE</a:t>
            </a: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: The attribute(s) which can’t be found out by any other attribute in a given FD.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PRIME ATTRIBUTE: </a:t>
            </a: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The attribute(s) which is a part of any C.K. In a given relation / FD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NON-PRIME ATTRIBUTE: </a:t>
            </a: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The attribute(s) which is NOT a part of any C.K. In a given relation / FD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856647A-56F2-44B2-81D5-4A9A5970E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F381658F-28C8-4139-9C19-DE394FB7459F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946" name="TextBox 7">
            <a:extLst>
              <a:ext uri="{FF2B5EF4-FFF2-40B4-BE49-F238E27FC236}">
                <a16:creationId xmlns:a16="http://schemas.microsoft.com/office/drawing/2014/main" id="{F5202E12-E53B-43BB-942A-3F320E1E6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39947" name="Slide Number Placeholder 5">
            <a:extLst>
              <a:ext uri="{FF2B5EF4-FFF2-40B4-BE49-F238E27FC236}">
                <a16:creationId xmlns:a16="http://schemas.microsoft.com/office/drawing/2014/main" id="{07090502-B238-482F-AB94-5BFEFBFB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B8919E3-D3C8-4FF5-A817-00CCBA409DC5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39948" name="Picture 6" descr="C:\Users\UEM\Desktop\UEM_New_Logo_05-04-2018.jpg">
            <a:extLst>
              <a:ext uri="{FF2B5EF4-FFF2-40B4-BE49-F238E27FC236}">
                <a16:creationId xmlns:a16="http://schemas.microsoft.com/office/drawing/2014/main" id="{0F072ECE-D98C-4C4B-89F4-7BC3B8A36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A79717-F9FA-4776-84BC-EDBDD4A5C190}"/>
              </a:ext>
            </a:extLst>
          </p:cNvPr>
          <p:cNvSpPr txBox="1">
            <a:spLocks/>
          </p:cNvSpPr>
          <p:nvPr/>
        </p:nvSpPr>
        <p:spPr bwMode="auto">
          <a:xfrm>
            <a:off x="381000" y="1752600"/>
            <a:ext cx="82296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200" b="1" u="sng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R(ABCD) : A-&gt;B , B-&gt;C, C-&gt;A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u="sng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ESSENTIAL ATTRIBUTE: </a:t>
            </a: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D [As D can’t be found / determined by any other attribute in the given FD SET]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So, ‘D’ should always be a part of the C.K.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&amp; Always, (C.K.)+ = R 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(D)+ != R , So, D is not a C.K.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Now, group ‘D’ with all other attributes possible.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(AD)+ = ABCD = R , So, (AD) is a C.K.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(BD)+ = BCDA= ABCD =R , So, (BD) is a C.K.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(CD)+ = CDAB = ABCD = R, So, (CD) is a C.K.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9B988D0-076C-425D-97C1-370050C82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4998B011-B896-42F5-A86A-7DD55A18DD5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970" name="TextBox 7">
            <a:extLst>
              <a:ext uri="{FF2B5EF4-FFF2-40B4-BE49-F238E27FC236}">
                <a16:creationId xmlns:a16="http://schemas.microsoft.com/office/drawing/2014/main" id="{2E603DB9-1DEC-48E5-A8D1-4F7B9C629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40971" name="Slide Number Placeholder 5">
            <a:extLst>
              <a:ext uri="{FF2B5EF4-FFF2-40B4-BE49-F238E27FC236}">
                <a16:creationId xmlns:a16="http://schemas.microsoft.com/office/drawing/2014/main" id="{BEFFADF7-2E34-4276-8826-29ECC686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F7716FA-BE18-4ADC-80A1-9169F9CC2A51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40972" name="Picture 6" descr="C:\Users\UEM\Desktop\UEM_New_Logo_05-04-2018.jpg">
            <a:extLst>
              <a:ext uri="{FF2B5EF4-FFF2-40B4-BE49-F238E27FC236}">
                <a16:creationId xmlns:a16="http://schemas.microsoft.com/office/drawing/2014/main" id="{BE0F27D9-412E-4FF1-B79F-1C73F328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47F21E-8608-4472-99FA-CF696E75427E}"/>
              </a:ext>
            </a:extLst>
          </p:cNvPr>
          <p:cNvSpPr txBox="1">
            <a:spLocks/>
          </p:cNvSpPr>
          <p:nvPr/>
        </p:nvSpPr>
        <p:spPr bwMode="auto">
          <a:xfrm>
            <a:off x="228600" y="1676400"/>
            <a:ext cx="8763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Now, Can BCD or ACD be C.K. In the given relation / FD SET?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See, as already AD, BD, CD has been proved to be C.K. And now if we add any other attribute on them 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i.e. Suppose we include ‘A’ to ‘CD’ then as ‘CD’ is already  C.K. Hence ACD will be a superset of ‘CD’ i.e. ACD will be a super key S.K. Not anymore a C.K. 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Again, if we take ‘ABC’ then it cannot find R as ‘D’ cannot be determined by an of A/B/C , so ‘ABC’ cannot be any key. 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Hence , C.K. Present in the table will be : AD, BD, CD 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No. of C.K. In the table = 3</a:t>
            </a:r>
            <a:endParaRPr lang="en-IN" sz="22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13529FF-5F6C-4347-81B6-C507A026B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BBE31A0-94A6-4AF6-9B2D-F6F02D8534E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30" name="TextBox 7">
            <a:extLst>
              <a:ext uri="{FF2B5EF4-FFF2-40B4-BE49-F238E27FC236}">
                <a16:creationId xmlns:a16="http://schemas.microsoft.com/office/drawing/2014/main" id="{D60376B2-2D6C-46CC-8C19-4D148475F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5131" name="Slide Number Placeholder 5">
            <a:extLst>
              <a:ext uri="{FF2B5EF4-FFF2-40B4-BE49-F238E27FC236}">
                <a16:creationId xmlns:a16="http://schemas.microsoft.com/office/drawing/2014/main" id="{D6BA7710-C163-40B2-8DBB-EEC9CB6D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9AA2E5-E526-4C3B-ADCC-9EA001F811B3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5132" name="Picture 6" descr="C:\Users\UEM\Desktop\UEM_New_Logo_05-04-2018.jpg">
            <a:extLst>
              <a:ext uri="{FF2B5EF4-FFF2-40B4-BE49-F238E27FC236}">
                <a16:creationId xmlns:a16="http://schemas.microsoft.com/office/drawing/2014/main" id="{10176AE9-4252-433D-B8E2-8A504C377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3" name="Rectangle 1">
            <a:extLst>
              <a:ext uri="{FF2B5EF4-FFF2-40B4-BE49-F238E27FC236}">
                <a16:creationId xmlns:a16="http://schemas.microsoft.com/office/drawing/2014/main" id="{BDF5F399-495F-4C03-A730-F7699C7B7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1200"/>
            <a:ext cx="83820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u="sng">
                <a:solidFill>
                  <a:srgbClr val="222222"/>
                </a:solidFill>
                <a:latin typeface="Cambria" panose="02040503050406030204" pitchFamily="18" charset="0"/>
              </a:rPr>
              <a:t>KEY: </a:t>
            </a:r>
            <a:r>
              <a:rPr lang="en-US" altLang="en-US" sz="3200" b="1">
                <a:solidFill>
                  <a:srgbClr val="222222"/>
                </a:solidFill>
                <a:latin typeface="Cambria" panose="02040503050406030204" pitchFamily="18" charset="0"/>
              </a:rPr>
              <a:t>Unique identifier of a tuple in a table.</a:t>
            </a:r>
          </a:p>
          <a:p>
            <a:endParaRPr lang="en-US" altLang="en-US" sz="2200" b="1" u="sng">
              <a:solidFill>
                <a:srgbClr val="222222"/>
              </a:solidFill>
              <a:latin typeface="Cambria" panose="02040503050406030204" pitchFamily="18" charset="0"/>
            </a:endParaRPr>
          </a:p>
          <a:p>
            <a:r>
              <a:rPr lang="en-US" altLang="en-US" sz="2800" b="1" u="sng">
                <a:solidFill>
                  <a:srgbClr val="222222"/>
                </a:solidFill>
                <a:latin typeface="Cambria" panose="02040503050406030204" pitchFamily="18" charset="0"/>
              </a:rPr>
              <a:t>Various Keys in Database Management System</a:t>
            </a:r>
            <a:endParaRPr lang="en-US" altLang="en-US" sz="2800">
              <a:latin typeface="Cambria" panose="02040503050406030204" pitchFamily="18" charset="0"/>
            </a:endParaRPr>
          </a:p>
          <a:p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DBMS has following 7 to 8 types of Keys each have their different functionality:</a:t>
            </a:r>
          </a:p>
          <a:p>
            <a:endParaRPr lang="en-US" altLang="en-US" sz="2200">
              <a:latin typeface="Cambria" panose="02040503050406030204" pitchFamily="18" charset="0"/>
            </a:endParaRPr>
          </a:p>
          <a:p>
            <a:r>
              <a:rPr lang="en-US" altLang="en-US" sz="2800" b="1" u="sng">
                <a:solidFill>
                  <a:srgbClr val="222222"/>
                </a:solidFill>
                <a:latin typeface="Cambria" panose="02040503050406030204" pitchFamily="18" charset="0"/>
              </a:rPr>
              <a:t>Super Key -</a:t>
            </a:r>
            <a:r>
              <a:rPr lang="en-US" altLang="en-US" sz="2800" b="1">
                <a:solidFill>
                  <a:srgbClr val="222222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A superkey is a group of single or multiple keys which identifies rows in a table. A Super key may have additional attributes that are not needed for unique identification.</a:t>
            </a:r>
            <a:endParaRPr lang="en-US" altLang="en-US" sz="2200">
              <a:latin typeface="Cambria" panose="02040503050406030204" pitchFamily="18" charset="0"/>
            </a:endParaRPr>
          </a:p>
          <a:p>
            <a:endParaRPr lang="en-US" altLang="en-US" sz="220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DDD95DA-CFC0-4254-BD64-90F2D1C87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631AD66F-A159-4A91-9284-30103111D587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994" name="TextBox 7">
            <a:extLst>
              <a:ext uri="{FF2B5EF4-FFF2-40B4-BE49-F238E27FC236}">
                <a16:creationId xmlns:a16="http://schemas.microsoft.com/office/drawing/2014/main" id="{A76C6CE0-8A1B-48DE-B5E0-34B4CEED1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41995" name="Slide Number Placeholder 5">
            <a:extLst>
              <a:ext uri="{FF2B5EF4-FFF2-40B4-BE49-F238E27FC236}">
                <a16:creationId xmlns:a16="http://schemas.microsoft.com/office/drawing/2014/main" id="{B29EC39E-859E-4A69-A73F-29E1BFD9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FE0118-0E72-46ED-98EC-5683377575D4}" type="slidenum">
              <a:rPr lang="en-US" altLang="en-US"/>
              <a:pPr/>
              <a:t>40</a:t>
            </a:fld>
            <a:endParaRPr lang="en-US" altLang="en-US"/>
          </a:p>
        </p:txBody>
      </p:sp>
      <p:pic>
        <p:nvPicPr>
          <p:cNvPr id="41996" name="Picture 6" descr="C:\Users\UEM\Desktop\UEM_New_Logo_05-04-2018.jpg">
            <a:extLst>
              <a:ext uri="{FF2B5EF4-FFF2-40B4-BE49-F238E27FC236}">
                <a16:creationId xmlns:a16="http://schemas.microsoft.com/office/drawing/2014/main" id="{A269F334-9C32-433D-9191-3A23E1D2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B6919D-A853-44EF-9FAD-A6C7746C3E39}"/>
              </a:ext>
            </a:extLst>
          </p:cNvPr>
          <p:cNvSpPr txBox="1">
            <a:spLocks/>
          </p:cNvSpPr>
          <p:nvPr/>
        </p:nvSpPr>
        <p:spPr bwMode="auto">
          <a:xfrm>
            <a:off x="152400" y="1371600"/>
            <a:ext cx="8839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Q.2. R(ABCDE)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BC-&gt; ADE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D-&gt; B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Find the candidate keys for the relation.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Q.3. R (ABCDE)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AB-&gt;CD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D-&gt;A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BC-&gt;DE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 Find the candidate keys for the relation.</a:t>
            </a:r>
          </a:p>
        </p:txBody>
      </p:sp>
    </p:spTree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70B778B-A58C-4080-BB45-D84FD917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B77CAF0E-9FAD-47F5-B7E6-F674012CC1ED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018" name="TextBox 11">
            <a:extLst>
              <a:ext uri="{FF2B5EF4-FFF2-40B4-BE49-F238E27FC236}">
                <a16:creationId xmlns:a16="http://schemas.microsoft.com/office/drawing/2014/main" id="{D42B5C36-5C22-4BE7-A766-91B74F2D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613" y="2084388"/>
            <a:ext cx="29305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4400" b="1">
                <a:latin typeface="Cambria" panose="02040503050406030204" pitchFamily="18" charset="0"/>
              </a:rPr>
              <a:t>Thank You</a:t>
            </a:r>
          </a:p>
        </p:txBody>
      </p:sp>
      <p:sp>
        <p:nvSpPr>
          <p:cNvPr id="43019" name="Slide Number Placeholder 7">
            <a:extLst>
              <a:ext uri="{FF2B5EF4-FFF2-40B4-BE49-F238E27FC236}">
                <a16:creationId xmlns:a16="http://schemas.microsoft.com/office/drawing/2014/main" id="{A71AF86D-CAC0-4AF6-9322-192A2FD0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13A0C1-7093-44C3-8992-89559C9577CC}" type="slidenum">
              <a:rPr lang="en-US" altLang="en-US"/>
              <a:pPr/>
              <a:t>41</a:t>
            </a:fld>
            <a:endParaRPr lang="en-US" altLang="en-US"/>
          </a:p>
        </p:txBody>
      </p:sp>
      <p:pic>
        <p:nvPicPr>
          <p:cNvPr id="43020" name="Picture 8" descr="handshake-graphic-vector-1275087.jpg">
            <a:extLst>
              <a:ext uri="{FF2B5EF4-FFF2-40B4-BE49-F238E27FC236}">
                <a16:creationId xmlns:a16="http://schemas.microsoft.com/office/drawing/2014/main" id="{87A8F707-DE83-4783-936F-A37973437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3124200"/>
            <a:ext cx="2438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Picture 7" descr="C:\Users\UEM\Desktop\UEM_New_Logo_05-04-2018.jpg">
            <a:extLst>
              <a:ext uri="{FF2B5EF4-FFF2-40B4-BE49-F238E27FC236}">
                <a16:creationId xmlns:a16="http://schemas.microsoft.com/office/drawing/2014/main" id="{E9678239-E70A-4806-8DAB-24938A15F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4209EFA-566C-4F71-B8AD-B1A85884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8417E0A8-509E-499B-B3E9-6A1957D2A531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54" name="TextBox 7">
            <a:extLst>
              <a:ext uri="{FF2B5EF4-FFF2-40B4-BE49-F238E27FC236}">
                <a16:creationId xmlns:a16="http://schemas.microsoft.com/office/drawing/2014/main" id="{62A1624F-D063-428A-BA6F-E9D5EC92A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6155" name="Slide Number Placeholder 5">
            <a:extLst>
              <a:ext uri="{FF2B5EF4-FFF2-40B4-BE49-F238E27FC236}">
                <a16:creationId xmlns:a16="http://schemas.microsoft.com/office/drawing/2014/main" id="{52AB9D3E-483B-416C-BDCD-0E08F033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C53591-1A35-4CE5-B64E-B49CB7B6C20A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6156" name="Picture 6" descr="C:\Users\UEM\Desktop\UEM_New_Logo_05-04-2018.jpg">
            <a:extLst>
              <a:ext uri="{FF2B5EF4-FFF2-40B4-BE49-F238E27FC236}">
                <a16:creationId xmlns:a16="http://schemas.microsoft.com/office/drawing/2014/main" id="{C4705D6A-FCD8-4D10-9C85-E543B5513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7" name="Rectangle 1">
            <a:extLst>
              <a:ext uri="{FF2B5EF4-FFF2-40B4-BE49-F238E27FC236}">
                <a16:creationId xmlns:a16="http://schemas.microsoft.com/office/drawing/2014/main" id="{8B4ED6FC-4B76-432C-8FF7-71E065285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89916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u="sng">
                <a:solidFill>
                  <a:srgbClr val="222222"/>
                </a:solidFill>
                <a:latin typeface="Cambria" panose="02040503050406030204" pitchFamily="18" charset="0"/>
              </a:rPr>
              <a:t>Candidate Key -</a:t>
            </a:r>
            <a:r>
              <a:rPr lang="en-US" altLang="en-US" sz="2800" b="1">
                <a:solidFill>
                  <a:srgbClr val="222222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200" b="1">
                <a:solidFill>
                  <a:srgbClr val="222222"/>
                </a:solidFill>
                <a:latin typeface="Cambria" panose="02040503050406030204" pitchFamily="18" charset="0"/>
              </a:rPr>
              <a:t>CANDIDATE KEY</a:t>
            </a:r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 is a set of attributes that uniquely identify tuples in a table. Candidate Key is a super key with no repeated attributes. Every table must have at least a single candidate key. A table can have multiple candidate keys but only a single primary key.</a:t>
            </a:r>
          </a:p>
          <a:p>
            <a:endParaRPr lang="en-US" altLang="en-US" sz="2200">
              <a:latin typeface="Cambria" panose="02040503050406030204" pitchFamily="18" charset="0"/>
            </a:endParaRPr>
          </a:p>
          <a:p>
            <a:endParaRPr lang="en-US" altLang="en-US" sz="2200">
              <a:latin typeface="Cambria" panose="02040503050406030204" pitchFamily="18" charset="0"/>
            </a:endParaRPr>
          </a:p>
          <a:p>
            <a:r>
              <a:rPr lang="en-US" altLang="en-US" sz="2200" b="1" u="sng">
                <a:solidFill>
                  <a:srgbClr val="222222"/>
                </a:solidFill>
                <a:latin typeface="Cambria" panose="02040503050406030204" pitchFamily="18" charset="0"/>
              </a:rPr>
              <a:t>Properties of Candidate key:</a:t>
            </a:r>
            <a:endParaRPr lang="en-US" altLang="en-US" sz="2200">
              <a:latin typeface="Cambria" panose="02040503050406030204" pitchFamily="18" charset="0"/>
            </a:endParaRPr>
          </a:p>
          <a:p>
            <a:pPr>
              <a:buFontTx/>
              <a:buChar char="•"/>
            </a:pPr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It must contain unique values</a:t>
            </a:r>
          </a:p>
          <a:p>
            <a:pPr>
              <a:buFontTx/>
              <a:buChar char="•"/>
            </a:pPr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Candidate key may have multiple attributes</a:t>
            </a:r>
          </a:p>
          <a:p>
            <a:pPr>
              <a:buFontTx/>
              <a:buChar char="•"/>
            </a:pPr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Must not contain null values</a:t>
            </a:r>
          </a:p>
          <a:p>
            <a:pPr>
              <a:buFontTx/>
              <a:buChar char="•"/>
            </a:pPr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It should contain minimum fields to ensure uniqueness</a:t>
            </a:r>
            <a:endParaRPr lang="en-US" altLang="en-US" sz="2200">
              <a:latin typeface="Cambria" panose="02040503050406030204" pitchFamily="18" charset="0"/>
            </a:endParaRPr>
          </a:p>
          <a:p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Uniquely identify each record in a table</a:t>
            </a:r>
            <a:r>
              <a:rPr lang="en-US" altLang="en-US" sz="2200">
                <a:latin typeface="Cambria" panose="02040503050406030204" pitchFamily="18" charset="0"/>
              </a:rPr>
              <a:t> 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7A67AAA-E118-4F43-A38F-72E62FF56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6043912D-66F3-4A48-8AD6-266502EA6E86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78" name="Slide Number Placeholder 5">
            <a:extLst>
              <a:ext uri="{FF2B5EF4-FFF2-40B4-BE49-F238E27FC236}">
                <a16:creationId xmlns:a16="http://schemas.microsoft.com/office/drawing/2014/main" id="{71B3C292-8C97-43B0-BBCC-7F6A42EB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3ED3A66-0555-442F-8D45-F526DA911E78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7179" name="Picture 6" descr="C:\Users\UEM\Desktop\UEM_New_Logo_05-04-2018.jpg">
            <a:extLst>
              <a:ext uri="{FF2B5EF4-FFF2-40B4-BE49-F238E27FC236}">
                <a16:creationId xmlns:a16="http://schemas.microsoft.com/office/drawing/2014/main" id="{4C02AC31-2763-444B-B3C0-28C9D4011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Rectangle 1">
            <a:extLst>
              <a:ext uri="{FF2B5EF4-FFF2-40B4-BE49-F238E27FC236}">
                <a16:creationId xmlns:a16="http://schemas.microsoft.com/office/drawing/2014/main" id="{A8B290B0-B6F2-4465-83EF-DDA951CF6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8077200" cy="5021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2696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u="sng">
                <a:solidFill>
                  <a:srgbClr val="222222"/>
                </a:solidFill>
                <a:latin typeface="Cambria" panose="02040503050406030204" pitchFamily="18" charset="0"/>
              </a:rPr>
              <a:t>Primary Key -</a:t>
            </a:r>
            <a:r>
              <a:rPr lang="en-US" altLang="en-US" sz="3200" b="1">
                <a:solidFill>
                  <a:srgbClr val="222222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200" b="1">
                <a:solidFill>
                  <a:srgbClr val="222222"/>
                </a:solidFill>
                <a:latin typeface="Cambria" panose="02040503050406030204" pitchFamily="18" charset="0"/>
              </a:rPr>
              <a:t>PRIMARY KEY</a:t>
            </a:r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 is a column or group of columns in a table that uniquely identify every row in that table. The Primary Key can't be a duplicate meaning the same value can't appear more than once in the table. A table cannot have more than one primary key.</a:t>
            </a:r>
          </a:p>
          <a:p>
            <a:pPr>
              <a:buFontTx/>
              <a:buChar char="•"/>
            </a:pPr>
            <a:endParaRPr lang="en-US" altLang="en-US" sz="2200">
              <a:solidFill>
                <a:srgbClr val="222222"/>
              </a:solidFill>
              <a:latin typeface="Cambria" panose="02040503050406030204" pitchFamily="18" charset="0"/>
            </a:endParaRPr>
          </a:p>
          <a:p>
            <a:pPr>
              <a:buFontTx/>
              <a:buChar char="•"/>
            </a:pPr>
            <a:endParaRPr lang="en-US" altLang="en-US" sz="2200" b="1">
              <a:solidFill>
                <a:srgbClr val="4F81BD"/>
              </a:solidFill>
              <a:latin typeface="Cambria" panose="02040503050406030204" pitchFamily="18" charset="0"/>
            </a:endParaRPr>
          </a:p>
          <a:p>
            <a:r>
              <a:rPr lang="en-US" altLang="en-US" sz="2200" b="1" u="sng">
                <a:solidFill>
                  <a:srgbClr val="222222"/>
                </a:solidFill>
                <a:latin typeface="Cambria" panose="02040503050406030204" pitchFamily="18" charset="0"/>
              </a:rPr>
              <a:t>Rules for defining Primary key:</a:t>
            </a:r>
            <a:endParaRPr lang="en-US" altLang="en-US" sz="2200" b="1">
              <a:solidFill>
                <a:srgbClr val="4F81BD"/>
              </a:solidFill>
              <a:latin typeface="Cambria" panose="02040503050406030204" pitchFamily="18" charset="0"/>
            </a:endParaRPr>
          </a:p>
          <a:p>
            <a:pPr>
              <a:buFontTx/>
              <a:buChar char="•"/>
            </a:pPr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Two rows can't have the same primary key value</a:t>
            </a:r>
          </a:p>
          <a:p>
            <a:pPr>
              <a:buFontTx/>
              <a:buChar char="•"/>
            </a:pPr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It must for every row to have a primary key value.</a:t>
            </a:r>
          </a:p>
          <a:p>
            <a:pPr>
              <a:buFontTx/>
              <a:buChar char="•"/>
            </a:pPr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The primary key field cannot be null.</a:t>
            </a:r>
          </a:p>
          <a:p>
            <a:pPr>
              <a:buFontTx/>
              <a:buChar char="•"/>
            </a:pPr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The value in a primary key column can never be modified or updated if any foreign key refers to that primary key.</a:t>
            </a:r>
            <a:endParaRPr lang="en-US" altLang="en-US" sz="2200">
              <a:latin typeface="Cambria" panose="02040503050406030204" pitchFamily="18" charset="0"/>
            </a:endParaRPr>
          </a:p>
          <a:p>
            <a:endParaRPr lang="en-US" altLang="en-US" sz="220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CD3ECCC-0E0E-415B-88EF-BF183A8E7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5F11B28A-5409-4A67-9AD5-5F682A110752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02" name="TextBox 7">
            <a:extLst>
              <a:ext uri="{FF2B5EF4-FFF2-40B4-BE49-F238E27FC236}">
                <a16:creationId xmlns:a16="http://schemas.microsoft.com/office/drawing/2014/main" id="{EBCA41A0-A322-4708-B281-5A81566F8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8203" name="Slide Number Placeholder 5">
            <a:extLst>
              <a:ext uri="{FF2B5EF4-FFF2-40B4-BE49-F238E27FC236}">
                <a16:creationId xmlns:a16="http://schemas.microsoft.com/office/drawing/2014/main" id="{3F3B710D-BD61-4381-82A1-C6BD5467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D5216D-DD9D-4394-990E-CBF506095571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8204" name="Picture 6" descr="C:\Users\UEM\Desktop\UEM_New_Logo_05-04-2018.jpg">
            <a:extLst>
              <a:ext uri="{FF2B5EF4-FFF2-40B4-BE49-F238E27FC236}">
                <a16:creationId xmlns:a16="http://schemas.microsoft.com/office/drawing/2014/main" id="{0AED2FA3-6250-433A-B71B-308160DC8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5" name="Rectangle 1">
            <a:extLst>
              <a:ext uri="{FF2B5EF4-FFF2-40B4-BE49-F238E27FC236}">
                <a16:creationId xmlns:a16="http://schemas.microsoft.com/office/drawing/2014/main" id="{7541B140-A28F-4E11-AC11-65EE2B42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1600"/>
            <a:ext cx="8229600" cy="5016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200">
              <a:latin typeface="Cambria" panose="02040503050406030204" pitchFamily="18" charset="0"/>
            </a:endParaRPr>
          </a:p>
          <a:p>
            <a:pPr>
              <a:buFontTx/>
              <a:buChar char="•"/>
            </a:pPr>
            <a:r>
              <a:rPr lang="en-US" altLang="en-US" sz="2800" b="1" u="sng">
                <a:solidFill>
                  <a:srgbClr val="222222"/>
                </a:solidFill>
                <a:latin typeface="Cambria" panose="02040503050406030204" pitchFamily="18" charset="0"/>
              </a:rPr>
              <a:t>Alternate Key -</a:t>
            </a:r>
            <a:r>
              <a:rPr lang="en-US" altLang="en-US" sz="2800">
                <a:solidFill>
                  <a:srgbClr val="222222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200" b="1">
                <a:solidFill>
                  <a:srgbClr val="222222"/>
                </a:solidFill>
                <a:latin typeface="Cambria" panose="02040503050406030204" pitchFamily="18" charset="0"/>
              </a:rPr>
              <a:t>ALTERNATE KEYS</a:t>
            </a:r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 is a column or group of columns in a table that uniquely identify every row in that table. A table can have </a:t>
            </a:r>
            <a:r>
              <a:rPr lang="en-US" altLang="en-US" sz="2200" b="1">
                <a:solidFill>
                  <a:srgbClr val="222222"/>
                </a:solidFill>
                <a:latin typeface="Cambria" panose="02040503050406030204" pitchFamily="18" charset="0"/>
              </a:rPr>
              <a:t>multiple choices for a primary key</a:t>
            </a:r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 but only one can be set as the primary key. All the keys which are not primary key are called an Alternate Key.</a:t>
            </a:r>
          </a:p>
          <a:p>
            <a:endParaRPr lang="en-US" altLang="en-US" sz="2200">
              <a:latin typeface="Cambria" panose="02040503050406030204" pitchFamily="18" charset="0"/>
            </a:endParaRPr>
          </a:p>
          <a:p>
            <a:pPr>
              <a:buFontTx/>
              <a:buChar char="•"/>
            </a:pPr>
            <a:r>
              <a:rPr lang="en-US" altLang="en-US" sz="2800" b="1" u="sng">
                <a:solidFill>
                  <a:srgbClr val="222222"/>
                </a:solidFill>
                <a:latin typeface="Cambria" panose="02040503050406030204" pitchFamily="18" charset="0"/>
              </a:rPr>
              <a:t>Foreign Key -</a:t>
            </a:r>
            <a:r>
              <a:rPr lang="en-US" altLang="en-US" sz="2800">
                <a:solidFill>
                  <a:srgbClr val="222222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200" b="1">
                <a:solidFill>
                  <a:srgbClr val="222222"/>
                </a:solidFill>
                <a:latin typeface="Cambria" panose="02040503050406030204" pitchFamily="18" charset="0"/>
              </a:rPr>
              <a:t>FOREIGN KEY</a:t>
            </a:r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 is a column that creates a relationship between two tables. </a:t>
            </a:r>
            <a:r>
              <a:rPr lang="en-US" altLang="en-US" sz="2200" b="1">
                <a:solidFill>
                  <a:srgbClr val="222222"/>
                </a:solidFill>
                <a:latin typeface="Cambria" panose="02040503050406030204" pitchFamily="18" charset="0"/>
              </a:rPr>
              <a:t>The purpose of foreign keys is to maintain data integrity and allow navigation between two different instances of an entity.</a:t>
            </a:r>
            <a:r>
              <a:rPr lang="en-US" altLang="en-US" sz="2200">
                <a:solidFill>
                  <a:srgbClr val="222222"/>
                </a:solidFill>
                <a:latin typeface="Cambria" panose="02040503050406030204" pitchFamily="18" charset="0"/>
              </a:rPr>
              <a:t> It acts as a cross-reference between two tables as it references the primary key of another table.</a:t>
            </a:r>
            <a:endParaRPr lang="en-US" altLang="en-US" sz="2200">
              <a:latin typeface="Cambria" panose="02040503050406030204" pitchFamily="18" charset="0"/>
            </a:endParaRPr>
          </a:p>
          <a:p>
            <a:endParaRPr lang="en-US" altLang="en-US" sz="220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E6B7AAF-3C9F-499E-AAB3-43EF4730E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A4CD8D39-DF73-464F-AF0A-6C0653B739D6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26" name="TextBox 7">
            <a:extLst>
              <a:ext uri="{FF2B5EF4-FFF2-40B4-BE49-F238E27FC236}">
                <a16:creationId xmlns:a16="http://schemas.microsoft.com/office/drawing/2014/main" id="{5D60B2DE-94C7-4FA6-A2A4-1DAB13BB1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9227" name="Slide Number Placeholder 5">
            <a:extLst>
              <a:ext uri="{FF2B5EF4-FFF2-40B4-BE49-F238E27FC236}">
                <a16:creationId xmlns:a16="http://schemas.microsoft.com/office/drawing/2014/main" id="{2C99573E-33E8-45E7-BC25-6693DAE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6D2346A-8F52-40C2-B339-BC1FC998653B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9228" name="Picture 6" descr="C:\Users\UEM\Desktop\UEM_New_Logo_05-04-2018.jpg">
            <a:extLst>
              <a:ext uri="{FF2B5EF4-FFF2-40B4-BE49-F238E27FC236}">
                <a16:creationId xmlns:a16="http://schemas.microsoft.com/office/drawing/2014/main" id="{81B8A23B-5B4F-4386-B19C-BFCBBAEAD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7">
            <a:extLst>
              <a:ext uri="{FF2B5EF4-FFF2-40B4-BE49-F238E27FC236}">
                <a16:creationId xmlns:a16="http://schemas.microsoft.com/office/drawing/2014/main" id="{09454CF3-82EE-4D7A-9B0B-7D36F238D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4" t="10574" r="33710" b="6017"/>
          <a:stretch>
            <a:fillRect/>
          </a:stretch>
        </p:blipFill>
        <p:spPr bwMode="auto">
          <a:xfrm>
            <a:off x="685800" y="1371600"/>
            <a:ext cx="7848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45B134C-BEBF-4261-8D7A-17E86217B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2ECCD26-AE4C-41D4-8CF0-A9AB906E6BF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135572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50" name="TextBox 7">
            <a:extLst>
              <a:ext uri="{FF2B5EF4-FFF2-40B4-BE49-F238E27FC236}">
                <a16:creationId xmlns:a16="http://schemas.microsoft.com/office/drawing/2014/main" id="{DDE31CB0-782D-44D0-8C74-2754F1126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  <a:p>
            <a:pPr algn="ctr"/>
            <a:endParaRPr lang="en-US" altLang="en-US" sz="2200" b="1">
              <a:latin typeface="Cambria" panose="02040503050406030204" pitchFamily="18" charset="0"/>
            </a:endParaRPr>
          </a:p>
        </p:txBody>
      </p:sp>
      <p:sp>
        <p:nvSpPr>
          <p:cNvPr id="10251" name="Slide Number Placeholder 5">
            <a:extLst>
              <a:ext uri="{FF2B5EF4-FFF2-40B4-BE49-F238E27FC236}">
                <a16:creationId xmlns:a16="http://schemas.microsoft.com/office/drawing/2014/main" id="{16B919DE-2BE5-4A6F-B0FC-9BE3E6BC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2194B18-3CAF-4A37-AA2A-BFA648C71A72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10252" name="Picture 6" descr="C:\Users\UEM\Desktop\UEM_New_Logo_05-04-2018.jpg">
            <a:extLst>
              <a:ext uri="{FF2B5EF4-FFF2-40B4-BE49-F238E27FC236}">
                <a16:creationId xmlns:a16="http://schemas.microsoft.com/office/drawing/2014/main" id="{70611024-50F1-4608-980D-B0D95A98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8BE9382-D2EE-4DD5-8571-450E885DBDAA}"/>
              </a:ext>
            </a:extLst>
          </p:cNvPr>
          <p:cNvSpPr txBox="1">
            <a:spLocks/>
          </p:cNvSpPr>
          <p:nvPr/>
        </p:nvSpPr>
        <p:spPr bwMode="auto">
          <a:xfrm>
            <a:off x="228600" y="12954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>
              <a:defRPr/>
            </a:pPr>
            <a:r>
              <a:rPr lang="en-IN" sz="3000" b="1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What is a Functional Dependency (FD)?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A89A10-D6B9-4A0A-9EE7-6C8AF389BB0A}"/>
              </a:ext>
            </a:extLst>
          </p:cNvPr>
          <p:cNvSpPr txBox="1">
            <a:spLocks/>
          </p:cNvSpPr>
          <p:nvPr/>
        </p:nvSpPr>
        <p:spPr bwMode="auto">
          <a:xfrm>
            <a:off x="228600" y="25146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Dependency of one or more attributes of a relation on one or more attributes of the same relation.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Not about any calculation or computation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About logical dependency for searching of values inside tables 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Not exactly mathematical functions alike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If, a         b then from attribute a we can search for / find the value of b , but b is not to be computed from </a:t>
            </a:r>
            <a:r>
              <a:rPr lang="en-IN" sz="2200" kern="0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a’s</a:t>
            </a: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value.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557BAD-83DF-4113-AB6E-FB5C5515A1DE}"/>
              </a:ext>
            </a:extLst>
          </p:cNvPr>
          <p:cNvCxnSpPr/>
          <p:nvPr/>
        </p:nvCxnSpPr>
        <p:spPr>
          <a:xfrm>
            <a:off x="914400" y="47228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17112</TotalTime>
  <Words>2194</Words>
  <Application>Microsoft Office PowerPoint</Application>
  <PresentationFormat>On-screen Show (4:3)</PresentationFormat>
  <Paragraphs>759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 Design</vt:lpstr>
      <vt:lpstr>UNIVERSITY OF ENGINEERING &amp; MANAGEMENT, KOLKATA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Unknown User</cp:lastModifiedBy>
  <cp:revision>1741</cp:revision>
  <dcterms:created xsi:type="dcterms:W3CDTF">2013-04-07T05:59:11Z</dcterms:created>
  <dcterms:modified xsi:type="dcterms:W3CDTF">2021-04-06T07:47:05Z</dcterms:modified>
</cp:coreProperties>
</file>