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896" r:id="rId2"/>
    <p:sldId id="608" r:id="rId3"/>
    <p:sldId id="882" r:id="rId4"/>
    <p:sldId id="883" r:id="rId5"/>
    <p:sldId id="884" r:id="rId6"/>
    <p:sldId id="885" r:id="rId7"/>
    <p:sldId id="886" r:id="rId8"/>
    <p:sldId id="887" r:id="rId9"/>
    <p:sldId id="890" r:id="rId10"/>
    <p:sldId id="891" r:id="rId11"/>
    <p:sldId id="892" r:id="rId12"/>
    <p:sldId id="893" r:id="rId13"/>
    <p:sldId id="894" r:id="rId14"/>
    <p:sldId id="895" r:id="rId15"/>
    <p:sldId id="671" r:id="rId16"/>
  </p:sldIdLst>
  <p:sldSz cx="12069763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00FF"/>
    <a:srgbClr val="17365D"/>
    <a:srgbClr val="F79646"/>
    <a:srgbClr val="D6A904"/>
    <a:srgbClr val="003399"/>
    <a:srgbClr val="222268"/>
    <a:srgbClr val="C75F09"/>
    <a:srgbClr val="3333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39" autoAdjust="0"/>
    <p:restoredTop sz="99821" autoAdjust="0"/>
  </p:normalViewPr>
  <p:slideViewPr>
    <p:cSldViewPr>
      <p:cViewPr>
        <p:scale>
          <a:sx n="77" d="100"/>
          <a:sy n="77" d="100"/>
        </p:scale>
        <p:origin x="-468" y="-6"/>
      </p:cViewPr>
      <p:guideLst>
        <p:guide orient="horz" pos="2160"/>
        <p:guide pos="38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176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93D522B-1DA3-4698-8934-DB15BE9F09AD}" type="datetimeFigureOut">
              <a:rPr lang="en-US"/>
              <a:pPr>
                <a:defRPr/>
              </a:pPr>
              <a:t>08-Mar-21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2750" y="685800"/>
            <a:ext cx="6032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N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B13CD2E-CCD7-40B9-B420-0532C4392A2B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Sandip Mandal             WhatsApp - 8449007365               Email - sandip.mandal@uem.edu.in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B13CD2E-CCD7-40B9-B420-0532C4392A2B}" type="slidenum">
              <a:rPr lang="en-IN" altLang="en-US" smtClean="0"/>
              <a:pPr>
                <a:defRPr/>
              </a:pPr>
              <a:t>1</a:t>
            </a:fld>
            <a:endParaRPr lang="en-I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322"/>
            <a:fld id="{6FB0DF38-B9A6-421D-98FE-F840B1B70812}" type="slidenum">
              <a:rPr lang="en-US" altLang="en-US" smtClean="0">
                <a:ea typeface="ＭＳ Ｐゴシック" pitchFamily="34" charset="-128"/>
              </a:rPr>
              <a:pPr defTabSz="911322"/>
              <a:t>11</a:t>
            </a:fld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322"/>
            <a:fld id="{013EFB97-A7C0-49BC-96CF-679E6875CA5A}" type="slidenum">
              <a:rPr lang="en-US" altLang="en-US" smtClean="0">
                <a:ea typeface="ＭＳ Ｐゴシック" pitchFamily="34" charset="-128"/>
              </a:rPr>
              <a:pPr defTabSz="911322"/>
              <a:t>12</a:t>
            </a:fld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322"/>
            <a:fld id="{368185AF-77B0-48CA-9708-AEEB080D8A3C}" type="slidenum">
              <a:rPr lang="en-US" altLang="en-US" smtClean="0">
                <a:ea typeface="ＭＳ Ｐゴシック" pitchFamily="34" charset="-128"/>
              </a:rPr>
              <a:pPr defTabSz="911322"/>
              <a:t>13</a:t>
            </a:fld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322"/>
            <a:fld id="{77170CC3-8988-4986-B850-02E4357209B2}" type="slidenum">
              <a:rPr lang="en-US" altLang="en-US" smtClean="0">
                <a:ea typeface="ＭＳ Ｐゴシック" pitchFamily="34" charset="-128"/>
              </a:rPr>
              <a:pPr defTabSz="911322"/>
              <a:t>14</a:t>
            </a:fld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 txBox="1">
            <a:spLocks noGrp="1" noChangeArrowheads="1"/>
          </p:cNvSpPr>
          <p:nvPr/>
        </p:nvSpPr>
        <p:spPr bwMode="auto">
          <a:xfrm>
            <a:off x="3887133" y="8688049"/>
            <a:ext cx="2970868" cy="45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4" tIns="45708" rIns="91414" bIns="45708" anchor="b"/>
          <a:lstStyle/>
          <a:p>
            <a:pPr algn="r"/>
            <a:fld id="{330D2C24-CEFD-47C8-A181-EB6AD36FE9BA}" type="slidenum">
              <a:rPr lang="en-US" altLang="en-US" sz="1200"/>
              <a:pPr algn="r"/>
              <a:t>3</a:t>
            </a:fld>
            <a:endParaRPr lang="en-US" altLang="en-US" sz="1200" dirty="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3887133" y="8688049"/>
            <a:ext cx="2970868" cy="45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4" tIns="45708" rIns="91414" bIns="45708" anchor="b"/>
          <a:lstStyle/>
          <a:p>
            <a:pPr algn="r"/>
            <a:fld id="{4238E6E3-AC97-4FF2-B388-911E282D6A0B}" type="slidenum">
              <a:rPr lang="en-US" altLang="en-US" sz="1200"/>
              <a:pPr algn="r"/>
              <a:t>4</a:t>
            </a:fld>
            <a:endParaRPr lang="en-US" altLang="en-US" sz="1200" dirty="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 txBox="1">
            <a:spLocks noGrp="1" noChangeArrowheads="1"/>
          </p:cNvSpPr>
          <p:nvPr/>
        </p:nvSpPr>
        <p:spPr bwMode="auto">
          <a:xfrm>
            <a:off x="3887133" y="8688049"/>
            <a:ext cx="2970868" cy="45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4" tIns="45708" rIns="91414" bIns="45708" anchor="b"/>
          <a:lstStyle/>
          <a:p>
            <a:pPr algn="r"/>
            <a:fld id="{AAA7D251-0164-435F-A4C2-B80A5878C6FE}" type="slidenum">
              <a:rPr lang="en-US" altLang="en-US" sz="1200"/>
              <a:pPr algn="r"/>
              <a:t>5</a:t>
            </a:fld>
            <a:endParaRPr lang="en-US" altLang="en-US" sz="1200" dirty="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 txBox="1">
            <a:spLocks noGrp="1" noChangeArrowheads="1"/>
          </p:cNvSpPr>
          <p:nvPr/>
        </p:nvSpPr>
        <p:spPr bwMode="auto">
          <a:xfrm>
            <a:off x="3887133" y="8688049"/>
            <a:ext cx="2970868" cy="45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4" tIns="45708" rIns="91414" bIns="45708" anchor="b"/>
          <a:lstStyle/>
          <a:p>
            <a:pPr algn="r"/>
            <a:fld id="{6DC290B1-DEDD-4D2F-8903-C1F13F643EDA}" type="slidenum">
              <a:rPr lang="en-US" altLang="en-US" sz="1200"/>
              <a:pPr algn="r"/>
              <a:t>6</a:t>
            </a:fld>
            <a:endParaRPr lang="en-US" altLang="en-US" sz="1200" dirty="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 txBox="1">
            <a:spLocks noGrp="1" noChangeArrowheads="1"/>
          </p:cNvSpPr>
          <p:nvPr/>
        </p:nvSpPr>
        <p:spPr bwMode="auto">
          <a:xfrm>
            <a:off x="3887133" y="8688049"/>
            <a:ext cx="2970868" cy="45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4" tIns="45708" rIns="91414" bIns="45708" anchor="b"/>
          <a:lstStyle/>
          <a:p>
            <a:pPr algn="r"/>
            <a:fld id="{D09D6F34-77E1-4DDA-AC58-ECC7CF80AD1C}" type="slidenum">
              <a:rPr lang="en-US" altLang="en-US" sz="1200"/>
              <a:pPr algn="r"/>
              <a:t>7</a:t>
            </a:fld>
            <a:endParaRPr lang="en-US" altLang="en-US" sz="1200" dirty="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322"/>
            <a:fld id="{68FC845C-53BE-4FF9-A914-73AC3269B1BD}" type="slidenum">
              <a:rPr lang="en-US" altLang="en-US" smtClean="0">
                <a:ea typeface="ＭＳ Ｐゴシック" pitchFamily="34" charset="-128"/>
              </a:rPr>
              <a:pPr defTabSz="911322"/>
              <a:t>8</a:t>
            </a:fld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322"/>
            <a:fld id="{51FE9AEC-02D0-47ED-9431-84ECF60B251B}" type="slidenum">
              <a:rPr lang="en-US" altLang="en-US" smtClean="0">
                <a:ea typeface="ＭＳ Ｐゴシック" pitchFamily="34" charset="-128"/>
              </a:rPr>
              <a:pPr defTabSz="911322"/>
              <a:t>9</a:t>
            </a:fld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322"/>
            <a:fld id="{89F6FBDF-BB32-44FA-BE92-2E0BF06ED350}" type="slidenum">
              <a:rPr lang="en-US" altLang="en-US" smtClean="0">
                <a:ea typeface="ＭＳ Ｐゴシック" pitchFamily="34" charset="-128"/>
              </a:rPr>
              <a:pPr defTabSz="911322"/>
              <a:t>10</a:t>
            </a:fld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5232" y="2130428"/>
            <a:ext cx="10259299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465" y="3886200"/>
            <a:ext cx="8448834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A483D-8246-420E-95D4-A292EB671B87}" type="datetime1">
              <a:rPr lang="en-US" smtClean="0"/>
              <a:t>08-Mar-21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Sandip Mandal          WhatsApp - 84491007365              sandip.mandal@uem.edu.in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B1044B-C5E1-439C-BAED-2255E0F074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D19157-787B-4C49-942E-8AB06582B52E}" type="datetime1">
              <a:rPr lang="en-US" smtClean="0"/>
              <a:t>08-Mar-21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Sandip Mandal          WhatsApp - 84491007365              sandip.mandal@uem.edu.in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79072-4CD9-4185-B1AD-323A207CA0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0578" y="274641"/>
            <a:ext cx="2715697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3488" y="274641"/>
            <a:ext cx="7945927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DBA25-5D95-4245-ACC9-B1F13DEC1EAB}" type="datetime1">
              <a:rPr lang="en-US" smtClean="0"/>
              <a:t>08-Mar-21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Sandip Mandal          WhatsApp - 84491007365              sandip.mandal@uem.edu.in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369AF-CB7E-4E74-A371-18184F65C5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70445-9E3D-4755-8FA8-A1339B336B74}" type="datetime1">
              <a:rPr lang="en-US" smtClean="0"/>
              <a:t>08-Mar-21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Sandip Mandal          WhatsApp - 84491007365              sandip.mandal@uem.edu.in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5E143-D998-4CC1-B2CC-197D418EEB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428" y="4406903"/>
            <a:ext cx="102592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428" y="2906713"/>
            <a:ext cx="10259299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32670-9D6B-4AFC-84FC-F294ADFBECBC}" type="datetime1">
              <a:rPr lang="en-US" smtClean="0"/>
              <a:t>08-Mar-21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Sandip Mandal          WhatsApp - 84491007365              sandip.mandal@uem.edu.in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4D0D3-2F2F-441C-A4C2-7AAD4B201E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488" y="1600203"/>
            <a:ext cx="53308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5463" y="1600203"/>
            <a:ext cx="53308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D07EB-B833-4333-AB3A-75F69C1FABB7}" type="datetime1">
              <a:rPr lang="en-US" smtClean="0"/>
              <a:t>08-Mar-21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Sandip Mandal          WhatsApp - 84491007365              sandip.mandal@uem.edu.in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7F8F78-FD33-4B31-97CF-5551EFC067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489" y="1535113"/>
            <a:ext cx="533290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3489" y="2174875"/>
            <a:ext cx="533290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31273" y="1535113"/>
            <a:ext cx="533500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1273" y="2174875"/>
            <a:ext cx="533500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C309B-34D7-4BEA-AC72-AB2B8A999F54}" type="datetime1">
              <a:rPr lang="en-US" smtClean="0"/>
              <a:t>08-Mar-21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Sandip Mandal          WhatsApp - 84491007365              sandip.mandal@uem.edu.in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0C8859-FC70-4BB0-AE42-8FD27ABD66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6551E7-C694-4F36-9C96-D1D9387641A7}" type="datetime1">
              <a:rPr lang="en-US" smtClean="0"/>
              <a:t>08-Mar-21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Sandip Mandal          WhatsApp - 84491007365              sandip.mandal@uem.edu.in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6FE12F-001F-4AEE-9B8E-525CC2BAE4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758B2-F405-4AE5-BA7F-FD8AA24E725A}" type="datetime1">
              <a:rPr lang="en-US" smtClean="0"/>
              <a:t>08-Mar-21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Sandip Mandal          WhatsApp - 84491007365              sandip.mandal@uem.edu.in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248CA-2848-43CF-90E6-C2E1464A63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489" y="273050"/>
            <a:ext cx="397086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8942" y="273053"/>
            <a:ext cx="674733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3489" y="1435103"/>
            <a:ext cx="397086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10762-9932-4A57-BF8E-301EE8DCB30B}" type="datetime1">
              <a:rPr lang="en-US" smtClean="0"/>
              <a:t>08-Mar-21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Sandip Mandal          WhatsApp - 84491007365              sandip.mandal@uem.edu.in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45631-2CEF-45D4-BB84-CE70857140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5759" y="4800600"/>
            <a:ext cx="724185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65759" y="612775"/>
            <a:ext cx="724185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5759" y="5367338"/>
            <a:ext cx="724185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8D764-2818-4A28-BD7C-69494A077463}" type="datetime1">
              <a:rPr lang="en-US" smtClean="0"/>
              <a:t>08-Mar-21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Sandip Mandal          WhatsApp - 84491007365              sandip.mandal@uem.edu.in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960AC-025D-45BC-B683-B31DC1DEE0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3488" y="274638"/>
            <a:ext cx="108627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3488" y="1600203"/>
            <a:ext cx="108627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3488" y="6245225"/>
            <a:ext cx="281627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4A23241-31A2-4E61-9DF7-66B521FAD2F1}" type="datetime1">
              <a:rPr lang="en-US" smtClean="0"/>
              <a:t>08-Mar-21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23836" y="6245225"/>
            <a:ext cx="382209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Sandip Mandal          WhatsApp - 84491007365              sandip.mandal@uem.edu.in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9997" y="6245225"/>
            <a:ext cx="281627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CCA1D89-19CA-43D3-83D6-2A6F46FAD6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1850279" y="304800"/>
            <a:ext cx="10219484" cy="762000"/>
          </a:xfrm>
        </p:spPr>
        <p:txBody>
          <a:bodyPr/>
          <a:lstStyle/>
          <a:p>
            <a:pPr algn="l"/>
            <a:r>
              <a:rPr lang="en-US" altLang="en-US" sz="2200" b="1" dirty="0" smtClean="0">
                <a:solidFill>
                  <a:srgbClr val="FF0000"/>
                </a:solidFill>
                <a:latin typeface="Cambria" pitchFamily="18" charset="0"/>
              </a:rPr>
              <a:t>   UNIVERSITY OF ENGINEERING &amp; MANAGEMENT, KOLKATA</a:t>
            </a: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7482681" y="3962400"/>
            <a:ext cx="4419600" cy="1752600"/>
          </a:xfrm>
        </p:spPr>
        <p:txBody>
          <a:bodyPr/>
          <a:lstStyle/>
          <a:p>
            <a:pPr algn="l"/>
            <a:r>
              <a:rPr lang="en-US" altLang="en-US" sz="2000" dirty="0" smtClean="0"/>
              <a:t>Dr. </a:t>
            </a:r>
            <a:r>
              <a:rPr lang="en-US" altLang="en-US" sz="2000" dirty="0" err="1" smtClean="0"/>
              <a:t>Sandip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Mandal</a:t>
            </a:r>
            <a:endParaRPr lang="en-US" altLang="en-US" sz="2000" dirty="0" smtClean="0"/>
          </a:p>
          <a:p>
            <a:pPr algn="l"/>
            <a:r>
              <a:rPr lang="en-US" altLang="en-US" sz="2000" dirty="0" smtClean="0"/>
              <a:t>Dept. of CSE, UEM Kolkata</a:t>
            </a:r>
          </a:p>
          <a:p>
            <a:pPr algn="l"/>
            <a:r>
              <a:rPr lang="en-US" altLang="en-US" sz="2000" dirty="0" err="1" smtClean="0"/>
              <a:t>WhatsApp</a:t>
            </a:r>
            <a:r>
              <a:rPr lang="en-US" altLang="en-US" sz="2000" dirty="0" smtClean="0"/>
              <a:t> : +91-8449007365</a:t>
            </a:r>
          </a:p>
          <a:p>
            <a:pPr algn="l"/>
            <a:r>
              <a:rPr lang="en-US" altLang="en-US" sz="2000" dirty="0" smtClean="0"/>
              <a:t>Email : sandip.mandal@uem.edu.in</a:t>
            </a:r>
          </a:p>
        </p:txBody>
      </p:sp>
      <p:pic>
        <p:nvPicPr>
          <p:cNvPr id="2052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1633538"/>
            <a:ext cx="7121158" cy="431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1744" y="173041"/>
            <a:ext cx="1548535" cy="108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4" name="TextBox 1"/>
          <p:cNvSpPr txBox="1">
            <a:spLocks noChangeArrowheads="1"/>
          </p:cNvSpPr>
          <p:nvPr/>
        </p:nvSpPr>
        <p:spPr bwMode="auto">
          <a:xfrm>
            <a:off x="2011627" y="1074741"/>
            <a:ext cx="9354066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ambria" pitchFamily="18" charset="0"/>
              </a:rPr>
              <a:t>Course Name </a:t>
            </a:r>
            <a:r>
              <a:rPr lang="en-US" b="1" dirty="0" smtClean="0">
                <a:solidFill>
                  <a:srgbClr val="0000FF"/>
                </a:solidFill>
                <a:latin typeface="Cambria" pitchFamily="18" charset="0"/>
              </a:rPr>
              <a:t>: Database Management System </a:t>
            </a:r>
            <a:endParaRPr lang="en-US" b="1" dirty="0">
              <a:solidFill>
                <a:srgbClr val="0000FF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24681" y="1143000"/>
            <a:ext cx="10862787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Alternative ER Notations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700881" y="1981200"/>
            <a:ext cx="10866978" cy="622300"/>
          </a:xfrm>
        </p:spPr>
        <p:txBody>
          <a:bodyPr/>
          <a:lstStyle/>
          <a:p>
            <a:pPr eaLnBrk="1" hangingPunct="1">
              <a:buFont typeface="Monotype Sorts" charset="2"/>
              <a:buNone/>
            </a:pPr>
            <a:r>
              <a:rPr lang="en-US" altLang="en-US" sz="1800" b="1" dirty="0" smtClean="0">
                <a:ea typeface="ＭＳ Ｐゴシック" pitchFamily="34" charset="-128"/>
              </a:rPr>
              <a:t>                                             Chen                      IDE1FX (Crows feet notation)</a:t>
            </a:r>
          </a:p>
        </p:txBody>
      </p:sp>
      <p:pic>
        <p:nvPicPr>
          <p:cNvPr id="90116" name="Picture 5"/>
          <p:cNvPicPr>
            <a:picLocks noChangeAspect="1" noChangeArrowheads="1"/>
          </p:cNvPicPr>
          <p:nvPr/>
        </p:nvPicPr>
        <p:blipFill>
          <a:blip r:embed="rId3"/>
          <a:srcRect t="22716" b="11975"/>
          <a:stretch>
            <a:fillRect/>
          </a:stretch>
        </p:blipFill>
        <p:spPr bwMode="auto">
          <a:xfrm>
            <a:off x="1615281" y="2057400"/>
            <a:ext cx="9972222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Group 3"/>
          <p:cNvGraphicFramePr>
            <a:graphicFrameLocks noGrp="1"/>
          </p:cNvGraphicFramePr>
          <p:nvPr/>
        </p:nvGraphicFramePr>
        <p:xfrm>
          <a:off x="0" y="0"/>
          <a:ext cx="12069763" cy="1355742"/>
        </p:xfrm>
        <a:graphic>
          <a:graphicData uri="http://schemas.openxmlformats.org/drawingml/2006/table">
            <a:tbl>
              <a:tblPr/>
              <a:tblGrid>
                <a:gridCol w="1414426"/>
                <a:gridCol w="10353593"/>
                <a:gridCol w="301744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1162" y="152400"/>
            <a:ext cx="166588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4681" y="1447800"/>
            <a:ext cx="10862787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UML	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1005681" y="2743200"/>
            <a:ext cx="9794110" cy="2282825"/>
          </a:xfrm>
        </p:spPr>
        <p:txBody>
          <a:bodyPr/>
          <a:lstStyle/>
          <a:p>
            <a:pPr eaLnBrk="1" hangingPunct="1"/>
            <a:r>
              <a:rPr lang="en-US" altLang="en-US" sz="1800" b="1" dirty="0" smtClean="0">
                <a:solidFill>
                  <a:srgbClr val="000099"/>
                </a:solidFill>
                <a:ea typeface="ＭＳ Ｐゴシック" pitchFamily="34" charset="-128"/>
              </a:rPr>
              <a:t>UML</a:t>
            </a:r>
            <a:r>
              <a:rPr lang="en-US" altLang="en-US" sz="1800" dirty="0" smtClean="0">
                <a:ea typeface="ＭＳ Ｐゴシック" pitchFamily="34" charset="-128"/>
              </a:rPr>
              <a:t>: Unified Modeling Language</a:t>
            </a:r>
          </a:p>
          <a:p>
            <a:pPr eaLnBrk="1" hangingPunct="1"/>
            <a:r>
              <a:rPr lang="en-US" altLang="en-US" sz="1800" dirty="0" smtClean="0">
                <a:ea typeface="ＭＳ Ｐゴシック" pitchFamily="34" charset="-128"/>
              </a:rPr>
              <a:t>UML has many components to graphically model different aspects of an entire software system</a:t>
            </a:r>
          </a:p>
          <a:p>
            <a:pPr eaLnBrk="1" hangingPunct="1"/>
            <a:r>
              <a:rPr lang="en-US" altLang="en-US" sz="1800" dirty="0" smtClean="0">
                <a:ea typeface="ＭＳ Ｐゴシック" pitchFamily="34" charset="-128"/>
              </a:rPr>
              <a:t>UML Class Diagrams correspond to E-R Diagram, but several differences.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0" y="0"/>
          <a:ext cx="12069763" cy="1355742"/>
        </p:xfrm>
        <a:graphic>
          <a:graphicData uri="http://schemas.openxmlformats.org/drawingml/2006/table">
            <a:tbl>
              <a:tblPr/>
              <a:tblGrid>
                <a:gridCol w="1414426"/>
                <a:gridCol w="10353593"/>
                <a:gridCol w="301744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162" y="152400"/>
            <a:ext cx="166588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5681" y="1447800"/>
            <a:ext cx="10661624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ER vs. UML Class Diagrams</a:t>
            </a:r>
          </a:p>
        </p:txBody>
      </p:sp>
      <p:pic>
        <p:nvPicPr>
          <p:cNvPr id="92164" name="Picture 5"/>
          <p:cNvPicPr>
            <a:picLocks noChangeAspect="1" noChangeArrowheads="1"/>
          </p:cNvPicPr>
          <p:nvPr/>
        </p:nvPicPr>
        <p:blipFill>
          <a:blip r:embed="rId3"/>
          <a:srcRect b="44093"/>
          <a:stretch>
            <a:fillRect/>
          </a:stretch>
        </p:blipFill>
        <p:spPr bwMode="auto">
          <a:xfrm>
            <a:off x="777081" y="2162175"/>
            <a:ext cx="10929841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Group 3"/>
          <p:cNvGraphicFramePr>
            <a:graphicFrameLocks noGrp="1"/>
          </p:cNvGraphicFramePr>
          <p:nvPr/>
        </p:nvGraphicFramePr>
        <p:xfrm>
          <a:off x="0" y="0"/>
          <a:ext cx="12069763" cy="1355742"/>
        </p:xfrm>
        <a:graphic>
          <a:graphicData uri="http://schemas.openxmlformats.org/drawingml/2006/table">
            <a:tbl>
              <a:tblPr/>
              <a:tblGrid>
                <a:gridCol w="1414426"/>
                <a:gridCol w="10353593"/>
                <a:gridCol w="301744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 descr="C:\Users\UEM\Desktop\UEM_New_Logo_05-04-2018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1162" y="152400"/>
            <a:ext cx="166588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548481" y="1295400"/>
            <a:ext cx="10862787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ER vs. UML Class Diagrams</a:t>
            </a:r>
          </a:p>
        </p:txBody>
      </p:sp>
      <p:sp>
        <p:nvSpPr>
          <p:cNvPr id="93187" name="Text Box 82"/>
          <p:cNvSpPr txBox="1">
            <a:spLocks noChangeArrowheads="1"/>
          </p:cNvSpPr>
          <p:nvPr/>
        </p:nvSpPr>
        <p:spPr bwMode="auto">
          <a:xfrm>
            <a:off x="1767681" y="2286000"/>
            <a:ext cx="3082399" cy="376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 defTabSz="449263" eaLnBrk="1">
              <a:lnSpc>
                <a:spcPct val="104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1800" b="1" dirty="0">
                <a:solidFill>
                  <a:srgbClr val="000000"/>
                </a:solidFill>
                <a:latin typeface="Arial" pitchFamily="34" charset="0"/>
              </a:rPr>
              <a:t>ER Diagram Notation</a:t>
            </a:r>
          </a:p>
        </p:txBody>
      </p:sp>
      <p:sp>
        <p:nvSpPr>
          <p:cNvPr id="93188" name="Text Box 83"/>
          <p:cNvSpPr txBox="1">
            <a:spLocks noChangeArrowheads="1"/>
          </p:cNvSpPr>
          <p:nvPr/>
        </p:nvSpPr>
        <p:spPr bwMode="auto">
          <a:xfrm>
            <a:off x="7025481" y="2362200"/>
            <a:ext cx="2680075" cy="376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 defTabSz="449263" eaLnBrk="1">
              <a:lnSpc>
                <a:spcPct val="104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1800" b="1" dirty="0">
                <a:solidFill>
                  <a:srgbClr val="000000"/>
                </a:solidFill>
                <a:latin typeface="Arial" pitchFamily="34" charset="0"/>
              </a:rPr>
              <a:t>Equivalent in UML</a:t>
            </a:r>
          </a:p>
        </p:txBody>
      </p:sp>
      <p:pic>
        <p:nvPicPr>
          <p:cNvPr id="93190" name="Picture 5"/>
          <p:cNvPicPr>
            <a:picLocks noChangeAspect="1" noChangeArrowheads="1"/>
          </p:cNvPicPr>
          <p:nvPr/>
        </p:nvPicPr>
        <p:blipFill>
          <a:blip r:embed="rId3"/>
          <a:srcRect t="56212" r="11429"/>
          <a:stretch>
            <a:fillRect/>
          </a:stretch>
        </p:blipFill>
        <p:spPr bwMode="auto">
          <a:xfrm>
            <a:off x="1005681" y="2590800"/>
            <a:ext cx="10389216" cy="394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Group 3"/>
          <p:cNvGraphicFramePr>
            <a:graphicFrameLocks noGrp="1"/>
          </p:cNvGraphicFramePr>
          <p:nvPr/>
        </p:nvGraphicFramePr>
        <p:xfrm>
          <a:off x="0" y="0"/>
          <a:ext cx="12069763" cy="1355742"/>
        </p:xfrm>
        <a:graphic>
          <a:graphicData uri="http://schemas.openxmlformats.org/drawingml/2006/table">
            <a:tbl>
              <a:tblPr/>
              <a:tblGrid>
                <a:gridCol w="1414426"/>
                <a:gridCol w="10353593"/>
                <a:gridCol w="301744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9" descr="C:\Users\UEM\Desktop\UEM_New_Logo_05-04-2018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1162" y="152400"/>
            <a:ext cx="166588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4681" y="1295400"/>
            <a:ext cx="10862787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UML Class Diagrams (Cont.)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1081881" y="2667000"/>
            <a:ext cx="9714483" cy="2511425"/>
          </a:xfrm>
        </p:spPr>
        <p:txBody>
          <a:bodyPr/>
          <a:lstStyle/>
          <a:p>
            <a:pPr eaLnBrk="1" hangingPunct="1"/>
            <a:r>
              <a:rPr lang="en-US" altLang="en-US" sz="1800" dirty="0" smtClean="0">
                <a:ea typeface="ＭＳ Ｐゴシック" pitchFamily="34" charset="-128"/>
              </a:rPr>
              <a:t>Binary relationship sets are represented in UML by just drawing a line connecting the entity sets. The relationship set name is written adjacent to the line.  </a:t>
            </a:r>
          </a:p>
          <a:p>
            <a:pPr eaLnBrk="1" hangingPunct="1"/>
            <a:r>
              <a:rPr lang="en-US" altLang="en-US" sz="1800" dirty="0" smtClean="0">
                <a:ea typeface="ＭＳ Ｐゴシック" pitchFamily="34" charset="-128"/>
              </a:rPr>
              <a:t>The role played by an entity set in a relationship set may also be specified by writing the role name on the line, adjacent to the entity set. </a:t>
            </a:r>
          </a:p>
          <a:p>
            <a:pPr eaLnBrk="1" hangingPunct="1"/>
            <a:r>
              <a:rPr lang="en-US" altLang="en-US" sz="1800" dirty="0" smtClean="0">
                <a:ea typeface="ＭＳ Ｐゴシック" pitchFamily="34" charset="-128"/>
              </a:rPr>
              <a:t>The relationship set name may alternatively be written in a box, along with attributes of the relationship set, and the box is connected, using a dotted line, to the line depicting the  relationship set.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0" y="0"/>
          <a:ext cx="12069763" cy="1355742"/>
        </p:xfrm>
        <a:graphic>
          <a:graphicData uri="http://schemas.openxmlformats.org/drawingml/2006/table">
            <a:tbl>
              <a:tblPr/>
              <a:tblGrid>
                <a:gridCol w="1414426"/>
                <a:gridCol w="10353593"/>
                <a:gridCol w="301744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162" y="152400"/>
            <a:ext cx="166588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3"/>
          <p:cNvGraphicFramePr>
            <a:graphicFrameLocks noGrp="1"/>
          </p:cNvGraphicFramePr>
          <p:nvPr/>
        </p:nvGraphicFramePr>
        <p:xfrm>
          <a:off x="0" y="0"/>
          <a:ext cx="12069763" cy="1355742"/>
        </p:xfrm>
        <a:graphic>
          <a:graphicData uri="http://schemas.openxmlformats.org/drawingml/2006/table">
            <a:tbl>
              <a:tblPr/>
              <a:tblGrid>
                <a:gridCol w="1414426"/>
                <a:gridCol w="10353593"/>
                <a:gridCol w="301744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06" name="TextBox 11"/>
          <p:cNvSpPr txBox="1">
            <a:spLocks noChangeArrowheads="1"/>
          </p:cNvSpPr>
          <p:nvPr/>
        </p:nvSpPr>
        <p:spPr bwMode="auto">
          <a:xfrm>
            <a:off x="3672681" y="1676400"/>
            <a:ext cx="3868192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IN" altLang="en-US" sz="4400" b="1" dirty="0">
                <a:latin typeface="Cambria" pitchFamily="18" charset="0"/>
              </a:rPr>
              <a:t>Thank You</a:t>
            </a:r>
          </a:p>
        </p:txBody>
      </p:sp>
      <p:pic>
        <p:nvPicPr>
          <p:cNvPr id="4108" name="Picture 8" descr="handshake-graphic-vector-1275087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29881" y="2438400"/>
            <a:ext cx="321860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9" name="Picture 7" descr="C:\Users\UEM\Desktop\UEM_New_Logo_05-04-201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162" y="152400"/>
            <a:ext cx="166588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3"/>
          <p:cNvGraphicFramePr>
            <a:graphicFrameLocks noGrp="1"/>
          </p:cNvGraphicFramePr>
          <p:nvPr/>
        </p:nvGraphicFramePr>
        <p:xfrm>
          <a:off x="0" y="0"/>
          <a:ext cx="12069763" cy="1355742"/>
        </p:xfrm>
        <a:graphic>
          <a:graphicData uri="http://schemas.openxmlformats.org/drawingml/2006/table">
            <a:tbl>
              <a:tblPr/>
              <a:tblGrid>
                <a:gridCol w="1414426"/>
                <a:gridCol w="10353593"/>
                <a:gridCol w="301744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82" name="TextBox 7"/>
          <p:cNvSpPr txBox="1">
            <a:spLocks noChangeArrowheads="1"/>
          </p:cNvSpPr>
          <p:nvPr/>
        </p:nvSpPr>
        <p:spPr bwMode="auto">
          <a:xfrm>
            <a:off x="764838" y="1905003"/>
            <a:ext cx="1056104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</p:txBody>
      </p:sp>
      <p:pic>
        <p:nvPicPr>
          <p:cNvPr id="3084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162" y="152400"/>
            <a:ext cx="166588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5232" y="2590803"/>
            <a:ext cx="10259299" cy="147002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Module 2: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Extension of ER Model and UML</a:t>
            </a:r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8081" y="1447800"/>
            <a:ext cx="10661624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Entities vs. Attributes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05681" y="2133600"/>
            <a:ext cx="10452079" cy="3429000"/>
          </a:xfrm>
        </p:spPr>
        <p:txBody>
          <a:bodyPr/>
          <a:lstStyle/>
          <a:p>
            <a:pPr eaLnBrk="1" hangingPunct="1"/>
            <a:r>
              <a:rPr lang="en-US" altLang="en-US" sz="1800" dirty="0" smtClean="0">
                <a:ea typeface="ＭＳ Ｐゴシック" pitchFamily="34" charset="-128"/>
              </a:rPr>
              <a:t>Use of entity sets vs. attributes</a:t>
            </a:r>
            <a:br>
              <a:rPr lang="en-US" altLang="en-US" sz="1800" dirty="0" smtClean="0">
                <a:ea typeface="ＭＳ Ｐゴシック" pitchFamily="34" charset="-128"/>
              </a:rPr>
            </a:br>
            <a:r>
              <a:rPr lang="en-US" altLang="en-US" sz="2000" b="1" dirty="0" smtClean="0">
                <a:solidFill>
                  <a:schemeClr val="tx2"/>
                </a:solidFill>
                <a:ea typeface="ＭＳ Ｐゴシック" pitchFamily="34" charset="-128"/>
              </a:rPr>
              <a:t/>
            </a:r>
            <a:br>
              <a:rPr lang="en-US" altLang="en-US" sz="2000" b="1" dirty="0" smtClean="0">
                <a:solidFill>
                  <a:schemeClr val="tx2"/>
                </a:solidFill>
                <a:ea typeface="ＭＳ Ｐゴシック" pitchFamily="34" charset="-128"/>
              </a:rPr>
            </a:br>
            <a:r>
              <a:rPr lang="en-US" altLang="en-US" sz="2000" dirty="0" smtClean="0">
                <a:ea typeface="ＭＳ Ｐゴシック" pitchFamily="34" charset="-128"/>
              </a:rPr>
              <a:t/>
            </a:r>
            <a:br>
              <a:rPr lang="en-US" altLang="en-US" sz="2000" dirty="0" smtClean="0">
                <a:ea typeface="ＭＳ Ｐゴシック" pitchFamily="34" charset="-128"/>
              </a:rPr>
            </a:br>
            <a:r>
              <a:rPr lang="en-US" altLang="en-US" sz="2000" dirty="0" smtClean="0">
                <a:ea typeface="ＭＳ Ｐゴシック" pitchFamily="34" charset="-128"/>
              </a:rPr>
              <a:t/>
            </a:r>
            <a:br>
              <a:rPr lang="en-US" altLang="en-US" sz="2000" dirty="0" smtClean="0">
                <a:ea typeface="ＭＳ Ｐゴシック" pitchFamily="34" charset="-128"/>
              </a:rPr>
            </a:br>
            <a:r>
              <a:rPr lang="en-US" altLang="en-US" sz="2000" dirty="0" smtClean="0">
                <a:ea typeface="ＭＳ Ｐゴシック" pitchFamily="34" charset="-128"/>
              </a:rPr>
              <a:t/>
            </a:r>
            <a:br>
              <a:rPr lang="en-US" altLang="en-US" sz="2000" dirty="0" smtClean="0">
                <a:ea typeface="ＭＳ Ｐゴシック" pitchFamily="34" charset="-128"/>
              </a:rPr>
            </a:br>
            <a:endParaRPr lang="en-US" altLang="en-US" sz="2000" dirty="0" smtClean="0">
              <a:ea typeface="ＭＳ Ｐゴシック" pitchFamily="34" charset="-128"/>
            </a:endParaRPr>
          </a:p>
          <a:p>
            <a:pPr eaLnBrk="1" hangingPunct="1"/>
            <a:endParaRPr lang="en-US" altLang="en-US" sz="2000" dirty="0" smtClean="0">
              <a:ea typeface="ＭＳ Ｐゴシック" pitchFamily="34" charset="-128"/>
            </a:endParaRPr>
          </a:p>
          <a:p>
            <a:pPr eaLnBrk="1" hangingPunct="1"/>
            <a:endParaRPr lang="en-US" altLang="en-US" sz="2000" dirty="0" smtClean="0">
              <a:ea typeface="ＭＳ Ｐゴシック" pitchFamily="34" charset="-128"/>
            </a:endParaRPr>
          </a:p>
          <a:p>
            <a:pPr eaLnBrk="1" hangingPunct="1"/>
            <a:r>
              <a:rPr lang="en-US" altLang="en-US" sz="1800" dirty="0" smtClean="0">
                <a:ea typeface="ＭＳ Ｐゴシック" pitchFamily="34" charset="-128"/>
              </a:rPr>
              <a:t>Use of phone as an entity allows extra information about phone numbers (plus multiple phone numbers)</a:t>
            </a:r>
          </a:p>
        </p:txBody>
      </p:sp>
      <p:pic>
        <p:nvPicPr>
          <p:cNvPr id="80900" name="Picture 5"/>
          <p:cNvPicPr>
            <a:picLocks noChangeAspect="1" noChangeArrowheads="1"/>
          </p:cNvPicPr>
          <p:nvPr/>
        </p:nvPicPr>
        <p:blipFill>
          <a:blip r:embed="rId3"/>
          <a:srcRect b="18642"/>
          <a:stretch>
            <a:fillRect/>
          </a:stretch>
        </p:blipFill>
        <p:spPr bwMode="auto">
          <a:xfrm>
            <a:off x="1691481" y="2743200"/>
            <a:ext cx="8038127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Group 3"/>
          <p:cNvGraphicFramePr>
            <a:graphicFrameLocks noGrp="1"/>
          </p:cNvGraphicFramePr>
          <p:nvPr/>
        </p:nvGraphicFramePr>
        <p:xfrm>
          <a:off x="0" y="0"/>
          <a:ext cx="12069763" cy="1355742"/>
        </p:xfrm>
        <a:graphic>
          <a:graphicData uri="http://schemas.openxmlformats.org/drawingml/2006/table">
            <a:tbl>
              <a:tblPr/>
              <a:tblGrid>
                <a:gridCol w="1414426"/>
                <a:gridCol w="10353593"/>
                <a:gridCol w="301744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1162" y="152400"/>
            <a:ext cx="166588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08139" y="1371600"/>
            <a:ext cx="10661624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Entities vs. Relationship sets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81200"/>
            <a:ext cx="9087945" cy="1566862"/>
          </a:xfrm>
        </p:spPr>
        <p:txBody>
          <a:bodyPr/>
          <a:lstStyle/>
          <a:p>
            <a:pPr eaLnBrk="1" hangingPunct="1"/>
            <a:r>
              <a:rPr lang="en-US" altLang="en-US" sz="1800" b="1" dirty="0" smtClean="0">
                <a:solidFill>
                  <a:srgbClr val="000099"/>
                </a:solidFill>
                <a:ea typeface="ＭＳ Ｐゴシック" pitchFamily="34" charset="-128"/>
              </a:rPr>
              <a:t>Use of entity sets vs. relationship sets</a:t>
            </a:r>
          </a:p>
          <a:p>
            <a:pPr eaLnBrk="1" hangingPunct="1">
              <a:buFont typeface="Monotype Sorts" charset="2"/>
              <a:buNone/>
            </a:pPr>
            <a:r>
              <a:rPr lang="en-US" altLang="en-US" sz="1800" dirty="0" smtClean="0">
                <a:ea typeface="ＭＳ Ｐゴシック" pitchFamily="34" charset="-128"/>
              </a:rPr>
              <a:t>      Possible guideline is to designate a relationship set to describe an action that occurs between entities</a:t>
            </a:r>
            <a:endParaRPr lang="en-US" altLang="en-US" sz="1800" b="1" dirty="0" smtClean="0">
              <a:solidFill>
                <a:srgbClr val="000099"/>
              </a:solidFill>
              <a:ea typeface="ＭＳ Ｐゴシック" pitchFamily="34" charset="-128"/>
            </a:endParaRPr>
          </a:p>
          <a:p>
            <a:pPr eaLnBrk="1" hangingPunct="1"/>
            <a:endParaRPr lang="en-US" altLang="en-US" sz="1800" b="1" dirty="0" smtClean="0">
              <a:solidFill>
                <a:srgbClr val="000099"/>
              </a:solidFill>
              <a:ea typeface="ＭＳ Ｐゴシック" pitchFamily="34" charset="-128"/>
            </a:endParaRPr>
          </a:p>
          <a:p>
            <a:pPr eaLnBrk="1" hangingPunct="1"/>
            <a:endParaRPr lang="en-US" altLang="en-US" sz="1800" b="1" dirty="0" smtClean="0">
              <a:solidFill>
                <a:srgbClr val="000099"/>
              </a:solidFill>
              <a:ea typeface="ＭＳ Ｐゴシック" pitchFamily="34" charset="-128"/>
            </a:endParaRPr>
          </a:p>
          <a:p>
            <a:pPr eaLnBrk="1" hangingPunct="1"/>
            <a:endParaRPr lang="en-US" altLang="en-US" sz="1800" b="1" dirty="0" smtClean="0">
              <a:solidFill>
                <a:srgbClr val="000099"/>
              </a:solidFill>
              <a:ea typeface="ＭＳ Ｐゴシック" pitchFamily="34" charset="-128"/>
            </a:endParaRPr>
          </a:p>
          <a:p>
            <a:pPr eaLnBrk="1" hangingPunct="1"/>
            <a:endParaRPr lang="en-US" altLang="en-US" sz="1800" b="1" dirty="0" smtClean="0">
              <a:solidFill>
                <a:srgbClr val="000099"/>
              </a:solidFill>
              <a:ea typeface="ＭＳ Ｐゴシック" pitchFamily="34" charset="-128"/>
            </a:endParaRPr>
          </a:p>
          <a:p>
            <a:pPr eaLnBrk="1" hangingPunct="1"/>
            <a:endParaRPr lang="en-US" altLang="en-US" sz="1800" b="1" dirty="0" smtClean="0">
              <a:solidFill>
                <a:srgbClr val="000099"/>
              </a:solidFill>
              <a:ea typeface="ＭＳ Ｐゴシック" pitchFamily="34" charset="-128"/>
            </a:endParaRPr>
          </a:p>
          <a:p>
            <a:pPr eaLnBrk="1" hangingPunct="1"/>
            <a:endParaRPr lang="en-US" altLang="en-US" sz="1800" b="1" dirty="0" smtClean="0">
              <a:solidFill>
                <a:srgbClr val="000099"/>
              </a:solidFill>
              <a:ea typeface="ＭＳ Ｐゴシック" pitchFamily="34" charset="-128"/>
            </a:endParaRPr>
          </a:p>
          <a:p>
            <a:pPr eaLnBrk="1" hangingPunct="1">
              <a:buFont typeface="Monotype Sorts" charset="2"/>
              <a:buNone/>
            </a:pPr>
            <a:endParaRPr lang="en-US" altLang="en-US" sz="1800" b="1" dirty="0" smtClean="0">
              <a:solidFill>
                <a:srgbClr val="000099"/>
              </a:solidFill>
              <a:ea typeface="ＭＳ Ｐゴシック" pitchFamily="34" charset="-128"/>
            </a:endParaRPr>
          </a:p>
          <a:p>
            <a:pPr eaLnBrk="1" hangingPunct="1"/>
            <a:r>
              <a:rPr lang="en-US" altLang="en-US" sz="1800" b="1" dirty="0" smtClean="0">
                <a:solidFill>
                  <a:srgbClr val="000099"/>
                </a:solidFill>
                <a:ea typeface="ＭＳ Ｐゴシック" pitchFamily="34" charset="-128"/>
              </a:rPr>
              <a:t>Placement of relationship attributes</a:t>
            </a:r>
          </a:p>
          <a:p>
            <a:pPr eaLnBrk="1" hangingPunct="1"/>
            <a:endParaRPr lang="en-US" altLang="en-US" sz="1800" b="1" dirty="0" smtClean="0">
              <a:solidFill>
                <a:srgbClr val="000099"/>
              </a:solidFill>
              <a:ea typeface="ＭＳ Ｐゴシック" pitchFamily="34" charset="-128"/>
            </a:endParaRPr>
          </a:p>
          <a:p>
            <a:pPr eaLnBrk="1" hangingPunct="1"/>
            <a:endParaRPr lang="en-US" altLang="en-US" sz="1800" b="1" dirty="0" smtClean="0">
              <a:solidFill>
                <a:srgbClr val="000099"/>
              </a:solidFill>
              <a:ea typeface="ＭＳ Ｐゴシック" pitchFamily="34" charset="-128"/>
            </a:endParaRPr>
          </a:p>
          <a:p>
            <a:pPr eaLnBrk="1" hangingPunct="1"/>
            <a:endParaRPr lang="en-US" altLang="en-US" sz="1800" b="1" dirty="0" smtClean="0">
              <a:solidFill>
                <a:srgbClr val="000099"/>
              </a:solidFill>
              <a:ea typeface="ＭＳ Ｐゴシック" pitchFamily="34" charset="-128"/>
            </a:endParaRPr>
          </a:p>
          <a:p>
            <a:pPr marL="37931725" lvl="1" indent="-37474525" eaLnBrk="1" hangingPunct="1"/>
            <a:endParaRPr lang="en-US" altLang="en-US" sz="1800" dirty="0" smtClean="0">
              <a:solidFill>
                <a:srgbClr val="000099"/>
              </a:solidFill>
              <a:ea typeface="ＭＳ Ｐゴシック" pitchFamily="34" charset="-128"/>
            </a:endParaRPr>
          </a:p>
        </p:txBody>
      </p:sp>
      <p:pic>
        <p:nvPicPr>
          <p:cNvPr id="8192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9681" y="2971800"/>
            <a:ext cx="7516360" cy="209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615281" y="5715000"/>
            <a:ext cx="7868397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sz="1800" dirty="0">
                <a:latin typeface="+mn-lt"/>
                <a:ea typeface="ＭＳ Ｐゴシック" charset="-128"/>
              </a:rPr>
              <a:t>For example, attribute date as attribute of advisor or as attribute of student</a:t>
            </a:r>
          </a:p>
        </p:txBody>
      </p:sp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0" y="0"/>
          <a:ext cx="12069763" cy="1355742"/>
        </p:xfrm>
        <a:graphic>
          <a:graphicData uri="http://schemas.openxmlformats.org/drawingml/2006/table">
            <a:tbl>
              <a:tblPr/>
              <a:tblGrid>
                <a:gridCol w="1414426"/>
                <a:gridCol w="10353593"/>
                <a:gridCol w="301744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1162" y="152400"/>
            <a:ext cx="166588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8081" y="1752600"/>
            <a:ext cx="10661624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Binary Vs. Non-Binary Relationships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53281" y="2438400"/>
            <a:ext cx="10512847" cy="3502025"/>
          </a:xfrm>
        </p:spPr>
        <p:txBody>
          <a:bodyPr/>
          <a:lstStyle/>
          <a:p>
            <a:pPr eaLnBrk="1" hangingPunct="1"/>
            <a:r>
              <a:rPr lang="en-US" altLang="en-US" sz="1800" dirty="0" smtClean="0">
                <a:ea typeface="ＭＳ Ｐゴシック" pitchFamily="34" charset="-128"/>
              </a:rPr>
              <a:t>Although it is possible to replace any non-binary (</a:t>
            </a:r>
            <a:r>
              <a:rPr lang="en-US" altLang="en-US" sz="1800" i="1" dirty="0" smtClean="0">
                <a:ea typeface="ＭＳ Ｐゴシック" pitchFamily="34" charset="-128"/>
              </a:rPr>
              <a:t>n</a:t>
            </a:r>
            <a:r>
              <a:rPr lang="en-US" altLang="en-US" sz="1800" dirty="0" smtClean="0">
                <a:ea typeface="ＭＳ Ｐゴシック" pitchFamily="34" charset="-128"/>
              </a:rPr>
              <a:t>-</a:t>
            </a:r>
            <a:r>
              <a:rPr lang="en-US" altLang="en-US" sz="1800" dirty="0" err="1" smtClean="0">
                <a:ea typeface="ＭＳ Ｐゴシック" pitchFamily="34" charset="-128"/>
              </a:rPr>
              <a:t>ary</a:t>
            </a:r>
            <a:r>
              <a:rPr lang="en-US" altLang="en-US" sz="1800" dirty="0" smtClean="0">
                <a:ea typeface="ＭＳ Ｐゴシック" pitchFamily="34" charset="-128"/>
              </a:rPr>
              <a:t>, for </a:t>
            </a:r>
            <a:r>
              <a:rPr lang="en-US" altLang="en-US" sz="1800" i="1" dirty="0" smtClean="0">
                <a:ea typeface="ＭＳ Ｐゴシック" pitchFamily="34" charset="-128"/>
              </a:rPr>
              <a:t>n</a:t>
            </a:r>
            <a:r>
              <a:rPr lang="en-US" altLang="en-US" sz="1800" dirty="0" smtClean="0">
                <a:ea typeface="ＭＳ Ｐゴシック" pitchFamily="34" charset="-128"/>
              </a:rPr>
              <a:t> &gt; 2) relationship set by a number of distinct binary relationship sets, a </a:t>
            </a:r>
            <a:r>
              <a:rPr lang="en-US" altLang="en-US" sz="1800" i="1" dirty="0" smtClean="0">
                <a:ea typeface="ＭＳ Ｐゴシック" pitchFamily="34" charset="-128"/>
              </a:rPr>
              <a:t>n</a:t>
            </a:r>
            <a:r>
              <a:rPr lang="en-US" altLang="en-US" sz="1800" dirty="0" smtClean="0">
                <a:ea typeface="ＭＳ Ｐゴシック" pitchFamily="34" charset="-128"/>
              </a:rPr>
              <a:t>-</a:t>
            </a:r>
            <a:r>
              <a:rPr lang="en-US" altLang="en-US" sz="1800" dirty="0" err="1" smtClean="0">
                <a:ea typeface="ＭＳ Ｐゴシック" pitchFamily="34" charset="-128"/>
              </a:rPr>
              <a:t>ary</a:t>
            </a:r>
            <a:r>
              <a:rPr lang="en-US" altLang="en-US" sz="1800" dirty="0" smtClean="0">
                <a:ea typeface="ＭＳ Ｐゴシック" pitchFamily="34" charset="-128"/>
              </a:rPr>
              <a:t> relationship set shows more clearly that several entities participate in a single relationship.</a:t>
            </a:r>
          </a:p>
          <a:p>
            <a:pPr eaLnBrk="1" hangingPunct="1"/>
            <a:r>
              <a:rPr lang="en-US" altLang="en-US" sz="1800" dirty="0" smtClean="0">
                <a:ea typeface="ＭＳ Ｐゴシック" pitchFamily="34" charset="-128"/>
              </a:rPr>
              <a:t>Some relationships that appear to be non-binary may be better represented using binary relationships</a:t>
            </a:r>
          </a:p>
          <a:p>
            <a:pPr lvl="1" eaLnBrk="1" hangingPunct="1"/>
            <a:r>
              <a:rPr lang="en-US" altLang="en-US" sz="1800" b="1" dirty="0" smtClean="0">
                <a:ea typeface="ＭＳ Ｐゴシック" pitchFamily="34" charset="-128"/>
              </a:rPr>
              <a:t>For example,  a ternary relationship </a:t>
            </a:r>
            <a:r>
              <a:rPr lang="en-US" altLang="en-US" sz="1800" b="1" i="1" dirty="0" smtClean="0">
                <a:ea typeface="ＭＳ Ｐゴシック" pitchFamily="34" charset="-128"/>
              </a:rPr>
              <a:t>parents</a:t>
            </a:r>
            <a:r>
              <a:rPr lang="en-US" altLang="en-US" sz="1800" b="1" dirty="0" smtClean="0">
                <a:ea typeface="ＭＳ Ｐゴシック" pitchFamily="34" charset="-128"/>
              </a:rPr>
              <a:t>, relating a child to his/her father and mother, is best replaced by two binary relationships,  </a:t>
            </a:r>
            <a:r>
              <a:rPr lang="en-US" altLang="en-US" sz="1800" b="1" i="1" dirty="0" smtClean="0">
                <a:ea typeface="ＭＳ Ｐゴシック" pitchFamily="34" charset="-128"/>
              </a:rPr>
              <a:t>father</a:t>
            </a:r>
            <a:r>
              <a:rPr lang="en-US" altLang="en-US" sz="1800" b="1" dirty="0" smtClean="0">
                <a:ea typeface="ＭＳ Ｐゴシック" pitchFamily="34" charset="-128"/>
              </a:rPr>
              <a:t> and </a:t>
            </a:r>
            <a:r>
              <a:rPr lang="en-US" altLang="en-US" sz="1800" b="1" i="1" dirty="0" smtClean="0">
                <a:ea typeface="ＭＳ Ｐゴシック" pitchFamily="34" charset="-128"/>
              </a:rPr>
              <a:t>mother</a:t>
            </a:r>
          </a:p>
          <a:p>
            <a:pPr lvl="2" eaLnBrk="1" hangingPunct="1"/>
            <a:r>
              <a:rPr lang="en-US" altLang="en-US" sz="1800" b="1" dirty="0" smtClean="0">
                <a:ea typeface="ＭＳ Ｐゴシック" pitchFamily="34" charset="-128"/>
              </a:rPr>
              <a:t>Using two binary relationships allows partial information (e.g., only mother being known)</a:t>
            </a:r>
          </a:p>
          <a:p>
            <a:pPr lvl="1" eaLnBrk="1" hangingPunct="1"/>
            <a:r>
              <a:rPr lang="en-US" altLang="en-US" sz="1800" b="1" dirty="0" smtClean="0">
                <a:ea typeface="ＭＳ Ｐゴシック" pitchFamily="34" charset="-128"/>
              </a:rPr>
              <a:t>But there are some relationships that are naturally non-binary</a:t>
            </a:r>
          </a:p>
          <a:p>
            <a:pPr lvl="2" eaLnBrk="1" hangingPunct="1"/>
            <a:r>
              <a:rPr lang="en-US" altLang="en-US" sz="1800" b="1" dirty="0" smtClean="0">
                <a:ea typeface="ＭＳ Ｐゴシック" pitchFamily="34" charset="-128"/>
              </a:rPr>
              <a:t>Example: </a:t>
            </a:r>
            <a:r>
              <a:rPr lang="en-US" altLang="en-US" sz="1800" b="1" i="1" dirty="0" err="1" smtClean="0">
                <a:ea typeface="ＭＳ Ｐゴシック" pitchFamily="34" charset="-128"/>
              </a:rPr>
              <a:t>proj_guide</a:t>
            </a:r>
            <a:endParaRPr lang="en-US" altLang="en-US" sz="1800" b="1" i="1" dirty="0" smtClean="0">
              <a:ea typeface="ＭＳ Ｐゴシック" pitchFamily="34" charset="-128"/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0" y="0"/>
          <a:ext cx="12069763" cy="1355742"/>
        </p:xfrm>
        <a:graphic>
          <a:graphicData uri="http://schemas.openxmlformats.org/drawingml/2006/table">
            <a:tbl>
              <a:tblPr/>
              <a:tblGrid>
                <a:gridCol w="1414426"/>
                <a:gridCol w="10353593"/>
                <a:gridCol w="301744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162" y="152400"/>
            <a:ext cx="166588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34281" y="1524000"/>
            <a:ext cx="10661624" cy="609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solidFill>
                  <a:schemeClr val="tx2">
                    <a:satMod val="130000"/>
                  </a:schemeClr>
                </a:solidFill>
              </a:rPr>
              <a:t>Converting Non-Binary Relationships to Binary Form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86681" y="2286000"/>
            <a:ext cx="10273966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 dirty="0" smtClean="0">
                <a:ea typeface="ＭＳ Ｐゴシック" pitchFamily="34" charset="-128"/>
              </a:rPr>
              <a:t>In general, any non-binary relationship can be represented using binary relationships by creating an artificial entity set.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>
                <a:ea typeface="ＭＳ Ｐゴシック" pitchFamily="34" charset="-128"/>
              </a:rPr>
              <a:t>Replace </a:t>
            </a:r>
            <a:r>
              <a:rPr lang="en-US" altLang="en-US" sz="1800" i="1" dirty="0" smtClean="0">
                <a:ea typeface="ＭＳ Ｐゴシック" pitchFamily="34" charset="-128"/>
              </a:rPr>
              <a:t>R </a:t>
            </a:r>
            <a:r>
              <a:rPr lang="en-US" altLang="en-US" sz="1800" dirty="0" smtClean="0">
                <a:ea typeface="ＭＳ Ｐゴシック" pitchFamily="34" charset="-128"/>
              </a:rPr>
              <a:t>between entity sets A, B and C</a:t>
            </a:r>
            <a:r>
              <a:rPr lang="en-US" altLang="en-US" sz="1800" i="1" dirty="0" smtClean="0">
                <a:ea typeface="ＭＳ Ｐゴシック" pitchFamily="34" charset="-128"/>
              </a:rPr>
              <a:t> </a:t>
            </a:r>
            <a:r>
              <a:rPr lang="en-US" altLang="en-US" sz="1800" dirty="0" smtClean="0">
                <a:ea typeface="ＭＳ Ｐゴシック" pitchFamily="34" charset="-128"/>
              </a:rPr>
              <a:t>by an entity set </a:t>
            </a:r>
            <a:r>
              <a:rPr lang="en-US" altLang="en-US" sz="1800" i="1" dirty="0" smtClean="0">
                <a:ea typeface="ＭＳ Ｐゴシック" pitchFamily="34" charset="-128"/>
              </a:rPr>
              <a:t>E</a:t>
            </a:r>
            <a:r>
              <a:rPr lang="en-US" altLang="en-US" sz="1800" dirty="0" smtClean="0">
                <a:ea typeface="ＭＳ Ｐゴシック" pitchFamily="34" charset="-128"/>
              </a:rPr>
              <a:t>, and three relationship sets: </a:t>
            </a:r>
          </a:p>
          <a:p>
            <a:pPr eaLnBrk="1" hangingPunct="1">
              <a:lnSpc>
                <a:spcPct val="90000"/>
              </a:lnSpc>
              <a:buFont typeface="Monotype Sorts" charset="2"/>
              <a:buNone/>
            </a:pPr>
            <a:r>
              <a:rPr lang="en-US" altLang="en-US" sz="1800" dirty="0" smtClean="0">
                <a:ea typeface="ＭＳ Ｐゴシック" pitchFamily="34" charset="-128"/>
              </a:rPr>
              <a:t>		1. </a:t>
            </a:r>
            <a:r>
              <a:rPr lang="en-US" altLang="en-US" sz="1800" i="1" dirty="0" smtClean="0">
                <a:ea typeface="ＭＳ Ｐゴシック" pitchFamily="34" charset="-128"/>
              </a:rPr>
              <a:t>R</a:t>
            </a:r>
            <a:r>
              <a:rPr lang="en-US" altLang="en-US" sz="1800" i="1" baseline="-25000" dirty="0" smtClean="0">
                <a:ea typeface="ＭＳ Ｐゴシック" pitchFamily="34" charset="-128"/>
              </a:rPr>
              <a:t>A</a:t>
            </a:r>
            <a:r>
              <a:rPr lang="en-US" altLang="en-US" sz="1800" dirty="0" smtClean="0">
                <a:ea typeface="ＭＳ Ｐゴシック" pitchFamily="34" charset="-128"/>
              </a:rPr>
              <a:t>, relating </a:t>
            </a:r>
            <a:r>
              <a:rPr lang="en-US" altLang="en-US" sz="1800" i="1" dirty="0" smtClean="0">
                <a:ea typeface="ＭＳ Ｐゴシック" pitchFamily="34" charset="-128"/>
              </a:rPr>
              <a:t>E </a:t>
            </a:r>
            <a:r>
              <a:rPr lang="en-US" altLang="en-US" sz="1800" dirty="0" smtClean="0">
                <a:ea typeface="ＭＳ Ｐゴシック" pitchFamily="34" charset="-128"/>
              </a:rPr>
              <a:t>and </a:t>
            </a:r>
            <a:r>
              <a:rPr lang="en-US" altLang="en-US" sz="1800" i="1" dirty="0" smtClean="0">
                <a:ea typeface="ＭＳ Ｐゴシック" pitchFamily="34" charset="-128"/>
              </a:rPr>
              <a:t>A        </a:t>
            </a:r>
            <a:r>
              <a:rPr lang="en-US" altLang="en-US" sz="1800" dirty="0" smtClean="0">
                <a:ea typeface="ＭＳ Ｐゴシック" pitchFamily="34" charset="-128"/>
              </a:rPr>
              <a:t>2.  </a:t>
            </a:r>
            <a:r>
              <a:rPr lang="en-US" altLang="en-US" sz="1800" i="1" dirty="0" smtClean="0">
                <a:ea typeface="ＭＳ Ｐゴシック" pitchFamily="34" charset="-128"/>
              </a:rPr>
              <a:t>R</a:t>
            </a:r>
            <a:r>
              <a:rPr lang="en-US" altLang="en-US" sz="1800" i="1" baseline="-25000" dirty="0" smtClean="0">
                <a:ea typeface="ＭＳ Ｐゴシック" pitchFamily="34" charset="-128"/>
              </a:rPr>
              <a:t>B</a:t>
            </a:r>
            <a:r>
              <a:rPr lang="en-US" altLang="en-US" sz="1800" dirty="0" smtClean="0">
                <a:ea typeface="ＭＳ Ｐゴシック" pitchFamily="34" charset="-128"/>
              </a:rPr>
              <a:t>, relating </a:t>
            </a:r>
            <a:r>
              <a:rPr lang="en-US" altLang="en-US" sz="1800" i="1" dirty="0" smtClean="0">
                <a:ea typeface="ＭＳ Ｐゴシック" pitchFamily="34" charset="-128"/>
              </a:rPr>
              <a:t>E </a:t>
            </a:r>
            <a:r>
              <a:rPr lang="en-US" altLang="en-US" sz="1800" dirty="0" smtClean="0">
                <a:ea typeface="ＭＳ Ｐゴシック" pitchFamily="34" charset="-128"/>
              </a:rPr>
              <a:t>and </a:t>
            </a:r>
            <a:r>
              <a:rPr lang="en-US" altLang="en-US" sz="1800" i="1" dirty="0" smtClean="0">
                <a:ea typeface="ＭＳ Ｐゴシック" pitchFamily="34" charset="-128"/>
              </a:rPr>
              <a:t>B      </a:t>
            </a:r>
            <a:br>
              <a:rPr lang="en-US" altLang="en-US" sz="1800" i="1" dirty="0" smtClean="0">
                <a:ea typeface="ＭＳ Ｐゴシック" pitchFamily="34" charset="-128"/>
              </a:rPr>
            </a:br>
            <a:r>
              <a:rPr lang="en-US" altLang="en-US" sz="1800" i="1" dirty="0" smtClean="0">
                <a:ea typeface="ＭＳ Ｐゴシック" pitchFamily="34" charset="-128"/>
              </a:rPr>
              <a:t>         </a:t>
            </a:r>
            <a:r>
              <a:rPr lang="en-US" altLang="en-US" sz="1800" dirty="0" smtClean="0">
                <a:ea typeface="ＭＳ Ｐゴシック" pitchFamily="34" charset="-128"/>
              </a:rPr>
              <a:t>3. </a:t>
            </a:r>
            <a:r>
              <a:rPr lang="en-US" altLang="en-US" sz="1800" i="1" dirty="0" smtClean="0">
                <a:ea typeface="ＭＳ Ｐゴシック" pitchFamily="34" charset="-128"/>
              </a:rPr>
              <a:t>R</a:t>
            </a:r>
            <a:r>
              <a:rPr lang="en-US" altLang="en-US" sz="1800" i="1" baseline="-25000" dirty="0" smtClean="0">
                <a:ea typeface="ＭＳ Ｐゴシック" pitchFamily="34" charset="-128"/>
              </a:rPr>
              <a:t>C</a:t>
            </a:r>
            <a:r>
              <a:rPr lang="en-US" altLang="en-US" sz="1800" dirty="0" smtClean="0">
                <a:ea typeface="ＭＳ Ｐゴシック" pitchFamily="34" charset="-128"/>
              </a:rPr>
              <a:t>, relating </a:t>
            </a:r>
            <a:r>
              <a:rPr lang="en-US" altLang="en-US" sz="1800" i="1" dirty="0" smtClean="0">
                <a:ea typeface="ＭＳ Ｐゴシック" pitchFamily="34" charset="-128"/>
              </a:rPr>
              <a:t>E </a:t>
            </a:r>
            <a:r>
              <a:rPr lang="en-US" altLang="en-US" sz="1800" dirty="0" smtClean="0">
                <a:ea typeface="ＭＳ Ｐゴシック" pitchFamily="34" charset="-128"/>
              </a:rPr>
              <a:t>and </a:t>
            </a:r>
            <a:r>
              <a:rPr lang="en-US" altLang="en-US" sz="1800" i="1" dirty="0" smtClean="0">
                <a:ea typeface="ＭＳ Ｐゴシック" pitchFamily="34" charset="-128"/>
              </a:rPr>
              <a:t>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>
                <a:ea typeface="ＭＳ Ｐゴシック" pitchFamily="34" charset="-128"/>
              </a:rPr>
              <a:t>Create an identifying attribute for </a:t>
            </a:r>
            <a:r>
              <a:rPr lang="en-US" altLang="en-US" sz="1800" i="1" dirty="0" smtClean="0">
                <a:ea typeface="ＭＳ Ｐゴシック" pitchFamily="34" charset="-128"/>
              </a:rPr>
              <a:t>E and </a:t>
            </a:r>
            <a:r>
              <a:rPr lang="en-US" altLang="en-US" sz="1800" dirty="0" smtClean="0">
                <a:ea typeface="ＭＳ Ｐゴシック" pitchFamily="34" charset="-128"/>
              </a:rPr>
              <a:t>add any attributes of </a:t>
            </a:r>
            <a:r>
              <a:rPr lang="en-US" altLang="en-US" sz="1800" i="1" dirty="0" smtClean="0">
                <a:ea typeface="ＭＳ Ｐゴシック" pitchFamily="34" charset="-128"/>
              </a:rPr>
              <a:t>R </a:t>
            </a:r>
            <a:r>
              <a:rPr lang="en-US" altLang="en-US" sz="1800" dirty="0" smtClean="0">
                <a:ea typeface="ＭＳ Ｐゴシック" pitchFamily="34" charset="-128"/>
              </a:rPr>
              <a:t>to </a:t>
            </a:r>
            <a:r>
              <a:rPr lang="en-US" altLang="en-US" sz="1800" i="1" dirty="0" smtClean="0">
                <a:ea typeface="ＭＳ Ｐゴシック" pitchFamily="34" charset="-128"/>
              </a:rPr>
              <a:t>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>
                <a:ea typeface="ＭＳ Ｐゴシック" pitchFamily="34" charset="-128"/>
              </a:rPr>
              <a:t>For each relationship (</a:t>
            </a:r>
            <a:r>
              <a:rPr lang="en-US" altLang="en-US" sz="1800" i="1" dirty="0" err="1" smtClean="0">
                <a:ea typeface="ＭＳ Ｐゴシック" pitchFamily="34" charset="-128"/>
              </a:rPr>
              <a:t>a</a:t>
            </a:r>
            <a:r>
              <a:rPr lang="en-US" altLang="en-US" sz="1800" i="1" baseline="-25000" dirty="0" err="1" smtClean="0">
                <a:ea typeface="ＭＳ Ｐゴシック" pitchFamily="34" charset="-128"/>
              </a:rPr>
              <a:t>i</a:t>
            </a:r>
            <a:r>
              <a:rPr lang="en-US" altLang="en-US" sz="1800" i="1" dirty="0" smtClean="0">
                <a:ea typeface="ＭＳ Ｐゴシック" pitchFamily="34" charset="-128"/>
              </a:rPr>
              <a:t> , b</a:t>
            </a:r>
            <a:r>
              <a:rPr lang="en-US" altLang="en-US" sz="1800" i="1" baseline="-25000" dirty="0" smtClean="0">
                <a:ea typeface="ＭＳ Ｐゴシック" pitchFamily="34" charset="-128"/>
              </a:rPr>
              <a:t>i</a:t>
            </a:r>
            <a:r>
              <a:rPr lang="en-US" altLang="en-US" sz="1800" i="1" dirty="0" smtClean="0">
                <a:ea typeface="ＭＳ Ｐゴシック" pitchFamily="34" charset="-128"/>
              </a:rPr>
              <a:t> , </a:t>
            </a:r>
            <a:r>
              <a:rPr lang="en-US" altLang="en-US" sz="1800" i="1" dirty="0" err="1" smtClean="0">
                <a:ea typeface="ＭＳ Ｐゴシック" pitchFamily="34" charset="-128"/>
              </a:rPr>
              <a:t>c</a:t>
            </a:r>
            <a:r>
              <a:rPr lang="en-US" altLang="en-US" sz="1800" i="1" baseline="-25000" dirty="0" err="1" smtClean="0">
                <a:ea typeface="ＭＳ Ｐゴシック" pitchFamily="34" charset="-128"/>
              </a:rPr>
              <a:t>i</a:t>
            </a:r>
            <a:r>
              <a:rPr lang="en-US" altLang="en-US" sz="1800" dirty="0" smtClean="0">
                <a:ea typeface="ＭＳ Ｐゴシック" pitchFamily="34" charset="-128"/>
              </a:rPr>
              <a:t>) in </a:t>
            </a:r>
            <a:r>
              <a:rPr lang="en-US" altLang="en-US" sz="1800" i="1" dirty="0" smtClean="0">
                <a:ea typeface="ＭＳ Ｐゴシック" pitchFamily="34" charset="-128"/>
              </a:rPr>
              <a:t>R,</a:t>
            </a:r>
            <a:r>
              <a:rPr lang="en-US" altLang="en-US" sz="1800" dirty="0" smtClean="0">
                <a:ea typeface="ＭＳ Ｐゴシック" pitchFamily="34" charset="-128"/>
              </a:rPr>
              <a:t> create </a:t>
            </a:r>
          </a:p>
          <a:p>
            <a:pPr eaLnBrk="1" hangingPunct="1">
              <a:lnSpc>
                <a:spcPct val="90000"/>
              </a:lnSpc>
              <a:buFont typeface="Monotype Sorts" charset="2"/>
              <a:buNone/>
            </a:pPr>
            <a:r>
              <a:rPr lang="en-US" altLang="en-US" sz="1800" dirty="0" smtClean="0">
                <a:ea typeface="ＭＳ Ｐゴシック" pitchFamily="34" charset="-128"/>
              </a:rPr>
              <a:t>	      1. a new entity </a:t>
            </a:r>
            <a:r>
              <a:rPr lang="en-US" altLang="en-US" sz="1800" i="1" dirty="0" err="1" smtClean="0">
                <a:ea typeface="ＭＳ Ｐゴシック" pitchFamily="34" charset="-128"/>
              </a:rPr>
              <a:t>e</a:t>
            </a:r>
            <a:r>
              <a:rPr lang="en-US" altLang="en-US" sz="1800" i="1" baseline="-25000" dirty="0" err="1" smtClean="0">
                <a:ea typeface="ＭＳ Ｐゴシック" pitchFamily="34" charset="-128"/>
              </a:rPr>
              <a:t>i</a:t>
            </a:r>
            <a:r>
              <a:rPr lang="en-US" altLang="en-US" sz="1800" i="1" dirty="0" smtClean="0">
                <a:ea typeface="ＭＳ Ｐゴシック" pitchFamily="34" charset="-128"/>
              </a:rPr>
              <a:t> </a:t>
            </a:r>
            <a:r>
              <a:rPr lang="en-US" altLang="en-US" sz="1800" dirty="0" smtClean="0">
                <a:ea typeface="ＭＳ Ｐゴシック" pitchFamily="34" charset="-128"/>
              </a:rPr>
              <a:t>in the entity set </a:t>
            </a:r>
            <a:r>
              <a:rPr lang="en-US" altLang="en-US" sz="1800" i="1" dirty="0" smtClean="0">
                <a:ea typeface="ＭＳ Ｐゴシック" pitchFamily="34" charset="-128"/>
              </a:rPr>
              <a:t>E       </a:t>
            </a:r>
            <a:r>
              <a:rPr lang="en-US" altLang="en-US" sz="1800" dirty="0" smtClean="0">
                <a:ea typeface="ＭＳ Ｐゴシック" pitchFamily="34" charset="-128"/>
              </a:rPr>
              <a:t>2. add (</a:t>
            </a:r>
            <a:r>
              <a:rPr lang="en-US" altLang="en-US" sz="1800" i="1" dirty="0" err="1" smtClean="0">
                <a:ea typeface="ＭＳ Ｐゴシック" pitchFamily="34" charset="-128"/>
              </a:rPr>
              <a:t>e</a:t>
            </a:r>
            <a:r>
              <a:rPr lang="en-US" altLang="en-US" sz="1800" i="1" baseline="-25000" dirty="0" err="1" smtClean="0">
                <a:ea typeface="ＭＳ Ｐゴシック" pitchFamily="34" charset="-128"/>
              </a:rPr>
              <a:t>i</a:t>
            </a:r>
            <a:r>
              <a:rPr lang="en-US" altLang="en-US" sz="1800" i="1" dirty="0" smtClean="0">
                <a:ea typeface="ＭＳ Ｐゴシック" pitchFamily="34" charset="-128"/>
              </a:rPr>
              <a:t> , </a:t>
            </a:r>
            <a:r>
              <a:rPr lang="en-US" altLang="en-US" sz="1800" i="1" dirty="0" err="1" smtClean="0">
                <a:ea typeface="ＭＳ Ｐゴシック" pitchFamily="34" charset="-128"/>
              </a:rPr>
              <a:t>a</a:t>
            </a:r>
            <a:r>
              <a:rPr lang="en-US" altLang="en-US" sz="1800" i="1" baseline="-25000" dirty="0" err="1" smtClean="0">
                <a:ea typeface="ＭＳ Ｐゴシック" pitchFamily="34" charset="-128"/>
              </a:rPr>
              <a:t>i</a:t>
            </a:r>
            <a:r>
              <a:rPr lang="en-US" altLang="en-US" sz="1800" i="1" baseline="-25000" dirty="0" smtClean="0">
                <a:ea typeface="ＭＳ Ｐゴシック" pitchFamily="34" charset="-128"/>
              </a:rPr>
              <a:t> </a:t>
            </a:r>
            <a:r>
              <a:rPr lang="en-US" altLang="en-US" sz="1800" dirty="0" smtClean="0">
                <a:ea typeface="ＭＳ Ｐゴシック" pitchFamily="34" charset="-128"/>
              </a:rPr>
              <a:t>) to </a:t>
            </a:r>
            <a:r>
              <a:rPr lang="en-US" altLang="en-US" sz="1800" i="1" dirty="0" smtClean="0">
                <a:ea typeface="ＭＳ Ｐゴシック" pitchFamily="34" charset="-128"/>
              </a:rPr>
              <a:t>R</a:t>
            </a:r>
            <a:r>
              <a:rPr lang="en-US" altLang="en-US" sz="1800" i="1" baseline="-25000" dirty="0" smtClean="0">
                <a:ea typeface="ＭＳ Ｐゴシック" pitchFamily="34" charset="-128"/>
              </a:rPr>
              <a:t>A</a:t>
            </a:r>
          </a:p>
          <a:p>
            <a:pPr eaLnBrk="1" hangingPunct="1">
              <a:lnSpc>
                <a:spcPct val="90000"/>
              </a:lnSpc>
              <a:buFont typeface="Monotype Sorts" charset="2"/>
              <a:buNone/>
            </a:pPr>
            <a:r>
              <a:rPr lang="en-US" altLang="en-US" sz="1800" dirty="0" smtClean="0">
                <a:ea typeface="ＭＳ Ｐゴシック" pitchFamily="34" charset="-128"/>
              </a:rPr>
              <a:t>	      3. add (</a:t>
            </a:r>
            <a:r>
              <a:rPr lang="en-US" altLang="en-US" sz="1800" i="1" dirty="0" err="1" smtClean="0">
                <a:ea typeface="ＭＳ Ｐゴシック" pitchFamily="34" charset="-128"/>
              </a:rPr>
              <a:t>e</a:t>
            </a:r>
            <a:r>
              <a:rPr lang="en-US" altLang="en-US" sz="1800" i="1" baseline="-25000" dirty="0" err="1" smtClean="0">
                <a:ea typeface="ＭＳ Ｐゴシック" pitchFamily="34" charset="-128"/>
              </a:rPr>
              <a:t>i</a:t>
            </a:r>
            <a:r>
              <a:rPr lang="en-US" altLang="en-US" sz="1800" i="1" dirty="0" smtClean="0">
                <a:ea typeface="ＭＳ Ｐゴシック" pitchFamily="34" charset="-128"/>
              </a:rPr>
              <a:t> , b</a:t>
            </a:r>
            <a:r>
              <a:rPr lang="en-US" altLang="en-US" sz="1800" i="1" baseline="-25000" dirty="0" smtClean="0">
                <a:ea typeface="ＭＳ Ｐゴシック" pitchFamily="34" charset="-128"/>
              </a:rPr>
              <a:t>i</a:t>
            </a:r>
            <a:r>
              <a:rPr lang="en-US" altLang="en-US" sz="1800" i="1" dirty="0" smtClean="0">
                <a:ea typeface="ＭＳ Ｐゴシック" pitchFamily="34" charset="-128"/>
              </a:rPr>
              <a:t> </a:t>
            </a:r>
            <a:r>
              <a:rPr lang="en-US" altLang="en-US" sz="1800" dirty="0" smtClean="0">
                <a:ea typeface="ＭＳ Ｐゴシック" pitchFamily="34" charset="-128"/>
              </a:rPr>
              <a:t>) to </a:t>
            </a:r>
            <a:r>
              <a:rPr lang="en-US" altLang="en-US" sz="1800" i="1" dirty="0" smtClean="0">
                <a:ea typeface="ＭＳ Ｐゴシック" pitchFamily="34" charset="-128"/>
              </a:rPr>
              <a:t>R</a:t>
            </a:r>
            <a:r>
              <a:rPr lang="en-US" altLang="en-US" sz="1800" i="1" baseline="-25000" dirty="0" smtClean="0">
                <a:ea typeface="ＭＳ Ｐゴシック" pitchFamily="34" charset="-128"/>
              </a:rPr>
              <a:t>B</a:t>
            </a:r>
            <a:r>
              <a:rPr lang="en-US" altLang="en-US" sz="1800" i="1" dirty="0" smtClean="0">
                <a:ea typeface="ＭＳ Ｐゴシック" pitchFamily="34" charset="-128"/>
              </a:rPr>
              <a:t>      </a:t>
            </a:r>
            <a:r>
              <a:rPr lang="en-US" altLang="en-US" sz="1800" dirty="0" smtClean="0">
                <a:ea typeface="ＭＳ Ｐゴシック" pitchFamily="34" charset="-128"/>
              </a:rPr>
              <a:t>	                4. add (</a:t>
            </a:r>
            <a:r>
              <a:rPr lang="en-US" altLang="en-US" sz="1800" i="1" dirty="0" err="1" smtClean="0">
                <a:ea typeface="ＭＳ Ｐゴシック" pitchFamily="34" charset="-128"/>
              </a:rPr>
              <a:t>e</a:t>
            </a:r>
            <a:r>
              <a:rPr lang="en-US" altLang="en-US" sz="1800" i="1" baseline="-25000" dirty="0" err="1" smtClean="0">
                <a:ea typeface="ＭＳ Ｐゴシック" pitchFamily="34" charset="-128"/>
              </a:rPr>
              <a:t>i</a:t>
            </a:r>
            <a:r>
              <a:rPr lang="en-US" altLang="en-US" sz="1800" i="1" dirty="0" smtClean="0">
                <a:ea typeface="ＭＳ Ｐゴシック" pitchFamily="34" charset="-128"/>
              </a:rPr>
              <a:t> , </a:t>
            </a:r>
            <a:r>
              <a:rPr lang="en-US" altLang="en-US" sz="1800" i="1" dirty="0" err="1" smtClean="0">
                <a:ea typeface="ＭＳ Ｐゴシック" pitchFamily="34" charset="-128"/>
              </a:rPr>
              <a:t>c</a:t>
            </a:r>
            <a:r>
              <a:rPr lang="en-US" altLang="en-US" sz="1800" i="1" baseline="-25000" dirty="0" err="1" smtClean="0">
                <a:ea typeface="ＭＳ Ｐゴシック" pitchFamily="34" charset="-128"/>
              </a:rPr>
              <a:t>i</a:t>
            </a:r>
            <a:r>
              <a:rPr lang="en-US" altLang="en-US" sz="1800" i="1" baseline="-25000" dirty="0" smtClean="0">
                <a:ea typeface="ＭＳ Ｐゴシック" pitchFamily="34" charset="-128"/>
              </a:rPr>
              <a:t> </a:t>
            </a:r>
            <a:r>
              <a:rPr lang="en-US" altLang="en-US" sz="1800" dirty="0" smtClean="0">
                <a:ea typeface="ＭＳ Ｐゴシック" pitchFamily="34" charset="-128"/>
              </a:rPr>
              <a:t>) to </a:t>
            </a:r>
            <a:r>
              <a:rPr lang="en-US" altLang="en-US" sz="1800" i="1" dirty="0" smtClean="0">
                <a:ea typeface="ＭＳ Ｐゴシック" pitchFamily="34" charset="-128"/>
              </a:rPr>
              <a:t>R</a:t>
            </a:r>
            <a:r>
              <a:rPr lang="en-US" altLang="en-US" sz="1800" i="1" baseline="-25000" dirty="0" smtClean="0">
                <a:ea typeface="ＭＳ Ｐゴシック" pitchFamily="34" charset="-128"/>
              </a:rPr>
              <a:t>C</a:t>
            </a:r>
          </a:p>
        </p:txBody>
      </p:sp>
      <p:pic>
        <p:nvPicPr>
          <p:cNvPr id="8397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96481" y="4343400"/>
            <a:ext cx="7403208" cy="190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Group 3"/>
          <p:cNvGraphicFramePr>
            <a:graphicFrameLocks noGrp="1"/>
          </p:cNvGraphicFramePr>
          <p:nvPr/>
        </p:nvGraphicFramePr>
        <p:xfrm>
          <a:off x="0" y="0"/>
          <a:ext cx="12069763" cy="1355742"/>
        </p:xfrm>
        <a:graphic>
          <a:graphicData uri="http://schemas.openxmlformats.org/drawingml/2006/table">
            <a:tbl>
              <a:tblPr/>
              <a:tblGrid>
                <a:gridCol w="1414426"/>
                <a:gridCol w="10353593"/>
                <a:gridCol w="301744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1162" y="152400"/>
            <a:ext cx="166588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34281" y="1371600"/>
            <a:ext cx="10686769" cy="6969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chemeClr val="tx2">
                    <a:satMod val="130000"/>
                  </a:schemeClr>
                </a:solidFill>
              </a:rPr>
              <a:t>Converting Non-Binary Relationships (Cont.)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7081" y="1981200"/>
            <a:ext cx="9496557" cy="3433762"/>
          </a:xfrm>
        </p:spPr>
        <p:txBody>
          <a:bodyPr/>
          <a:lstStyle/>
          <a:p>
            <a:pPr eaLnBrk="1" hangingPunct="1"/>
            <a:r>
              <a:rPr lang="en-US" altLang="en-US" sz="1800" dirty="0" smtClean="0">
                <a:ea typeface="ＭＳ Ｐゴシック" pitchFamily="34" charset="-128"/>
              </a:rPr>
              <a:t>Also need to translate constraints</a:t>
            </a:r>
          </a:p>
          <a:p>
            <a:pPr lvl="1" eaLnBrk="1" hangingPunct="1"/>
            <a:r>
              <a:rPr lang="en-US" altLang="en-US" sz="1800" dirty="0" smtClean="0">
                <a:ea typeface="ＭＳ Ｐゴシック" pitchFamily="34" charset="-128"/>
              </a:rPr>
              <a:t>Translating all constraints may not be possible</a:t>
            </a:r>
          </a:p>
          <a:p>
            <a:pPr lvl="1" eaLnBrk="1" hangingPunct="1"/>
            <a:r>
              <a:rPr lang="en-US" altLang="en-US" sz="1800" dirty="0" smtClean="0">
                <a:ea typeface="ＭＳ Ｐゴシック" pitchFamily="34" charset="-128"/>
              </a:rPr>
              <a:t>There may be instances in the translated schema that</a:t>
            </a:r>
            <a:br>
              <a:rPr lang="en-US" altLang="en-US" sz="1800" dirty="0" smtClean="0">
                <a:ea typeface="ＭＳ Ｐゴシック" pitchFamily="34" charset="-128"/>
              </a:rPr>
            </a:br>
            <a:r>
              <a:rPr lang="en-US" altLang="en-US" sz="1800" dirty="0" smtClean="0">
                <a:ea typeface="ＭＳ Ｐゴシック" pitchFamily="34" charset="-128"/>
              </a:rPr>
              <a:t>cannot correspond to any instance of </a:t>
            </a:r>
            <a:r>
              <a:rPr lang="en-US" altLang="en-US" sz="1800" i="1" dirty="0" smtClean="0">
                <a:ea typeface="ＭＳ Ｐゴシック" pitchFamily="34" charset="-128"/>
              </a:rPr>
              <a:t>R</a:t>
            </a:r>
          </a:p>
          <a:p>
            <a:pPr lvl="2" eaLnBrk="1" hangingPunct="1"/>
            <a:r>
              <a:rPr lang="en-US" altLang="en-US" sz="1800" dirty="0" smtClean="0">
                <a:ea typeface="ＭＳ Ｐゴシック" pitchFamily="34" charset="-128"/>
              </a:rPr>
              <a:t>Exercise:</a:t>
            </a:r>
            <a:r>
              <a:rPr lang="en-US" altLang="en-US" sz="1800" i="1" dirty="0" smtClean="0">
                <a:ea typeface="ＭＳ Ｐゴシック" pitchFamily="34" charset="-128"/>
              </a:rPr>
              <a:t>  add constraints to the relationships R</a:t>
            </a:r>
            <a:r>
              <a:rPr lang="en-US" altLang="en-US" sz="1800" i="1" baseline="-25000" dirty="0" smtClean="0">
                <a:ea typeface="ＭＳ Ｐゴシック" pitchFamily="34" charset="-128"/>
              </a:rPr>
              <a:t>A</a:t>
            </a:r>
            <a:r>
              <a:rPr lang="en-US" altLang="en-US" sz="1800" i="1" dirty="0" smtClean="0">
                <a:ea typeface="ＭＳ Ｐゴシック" pitchFamily="34" charset="-128"/>
              </a:rPr>
              <a:t>, R</a:t>
            </a:r>
            <a:r>
              <a:rPr lang="en-US" altLang="en-US" sz="1800" i="1" baseline="-25000" dirty="0" smtClean="0">
                <a:ea typeface="ＭＳ Ｐゴシック" pitchFamily="34" charset="-128"/>
              </a:rPr>
              <a:t>B</a:t>
            </a:r>
            <a:r>
              <a:rPr lang="en-US" altLang="en-US" sz="1800" i="1" dirty="0" smtClean="0">
                <a:ea typeface="ＭＳ Ｐゴシック" pitchFamily="34" charset="-128"/>
              </a:rPr>
              <a:t> and R</a:t>
            </a:r>
            <a:r>
              <a:rPr lang="en-US" altLang="en-US" sz="1800" i="1" baseline="-25000" dirty="0" smtClean="0">
                <a:ea typeface="ＭＳ Ｐゴシック" pitchFamily="34" charset="-128"/>
              </a:rPr>
              <a:t>C </a:t>
            </a:r>
            <a:r>
              <a:rPr lang="en-US" altLang="en-US" sz="1800" dirty="0" smtClean="0">
                <a:ea typeface="ＭＳ Ｐゴシック" pitchFamily="34" charset="-128"/>
              </a:rPr>
              <a:t>to ensure that a newly created entity corresponds to exactly one entity in each of entity sets </a:t>
            </a:r>
            <a:r>
              <a:rPr lang="en-US" altLang="en-US" sz="1800" i="1" dirty="0" smtClean="0">
                <a:ea typeface="ＭＳ Ｐゴシック" pitchFamily="34" charset="-128"/>
              </a:rPr>
              <a:t>A, B</a:t>
            </a:r>
            <a:r>
              <a:rPr lang="en-US" altLang="en-US" sz="1800" dirty="0" smtClean="0">
                <a:ea typeface="ＭＳ Ｐゴシック" pitchFamily="34" charset="-128"/>
              </a:rPr>
              <a:t> and </a:t>
            </a:r>
            <a:r>
              <a:rPr lang="en-US" altLang="en-US" sz="1800" i="1" dirty="0" smtClean="0">
                <a:ea typeface="ＭＳ Ｐゴシック" pitchFamily="34" charset="-128"/>
              </a:rPr>
              <a:t>C</a:t>
            </a:r>
          </a:p>
          <a:p>
            <a:pPr lvl="1" eaLnBrk="1" hangingPunct="1"/>
            <a:r>
              <a:rPr lang="en-US" altLang="en-US" sz="1800" dirty="0" smtClean="0">
                <a:ea typeface="ＭＳ Ｐゴシック" pitchFamily="34" charset="-128"/>
              </a:rPr>
              <a:t>We can avoid creating an identifying attribute by making E a weak entity set (described shortly) identified by the three relationship sets </a:t>
            </a:r>
          </a:p>
          <a:p>
            <a:pPr eaLnBrk="1" hangingPunct="1"/>
            <a:endParaRPr lang="en-US" altLang="en-US" sz="1800" dirty="0" smtClean="0">
              <a:ea typeface="ＭＳ Ｐゴシック" pitchFamily="34" charset="-128"/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0" y="0"/>
          <a:ext cx="12069763" cy="1355742"/>
        </p:xfrm>
        <a:graphic>
          <a:graphicData uri="http://schemas.openxmlformats.org/drawingml/2006/table">
            <a:tbl>
              <a:tblPr/>
              <a:tblGrid>
                <a:gridCol w="1414426"/>
                <a:gridCol w="10353593"/>
                <a:gridCol w="301744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162" y="152400"/>
            <a:ext cx="166588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48481" y="1295400"/>
            <a:ext cx="10862787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E-R Design Decisions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1081881" y="2438400"/>
            <a:ext cx="9764774" cy="2411412"/>
          </a:xfrm>
        </p:spPr>
        <p:txBody>
          <a:bodyPr/>
          <a:lstStyle/>
          <a:p>
            <a:pPr eaLnBrk="1" hangingPunct="1"/>
            <a:r>
              <a:rPr lang="en-US" altLang="en-US" sz="1800" dirty="0" smtClean="0">
                <a:ea typeface="ＭＳ Ｐゴシック" pitchFamily="34" charset="-128"/>
              </a:rPr>
              <a:t>The use of an attribute or entity set to represent an object.</a:t>
            </a:r>
          </a:p>
          <a:p>
            <a:pPr eaLnBrk="1" hangingPunct="1"/>
            <a:r>
              <a:rPr lang="en-US" altLang="en-US" sz="1800" dirty="0" smtClean="0">
                <a:ea typeface="ＭＳ Ｐゴシック" pitchFamily="34" charset="-128"/>
              </a:rPr>
              <a:t>Whether a real-world concept is best expressed by an entity set or a relationship set.</a:t>
            </a:r>
          </a:p>
          <a:p>
            <a:pPr eaLnBrk="1" hangingPunct="1"/>
            <a:r>
              <a:rPr lang="en-US" altLang="en-US" sz="1800" dirty="0" smtClean="0">
                <a:ea typeface="ＭＳ Ｐゴシック" pitchFamily="34" charset="-128"/>
              </a:rPr>
              <a:t>The use of a ternary relationship versus a pair of binary relationships.</a:t>
            </a:r>
          </a:p>
          <a:p>
            <a:pPr eaLnBrk="1" hangingPunct="1"/>
            <a:r>
              <a:rPr lang="en-US" altLang="en-US" sz="1800" dirty="0" smtClean="0">
                <a:ea typeface="ＭＳ Ｐゴシック" pitchFamily="34" charset="-128"/>
              </a:rPr>
              <a:t>The use of a strong or weak entity set.</a:t>
            </a:r>
          </a:p>
          <a:p>
            <a:pPr eaLnBrk="1" hangingPunct="1"/>
            <a:r>
              <a:rPr lang="en-US" altLang="en-US" sz="1800" dirty="0" smtClean="0">
                <a:ea typeface="ＭＳ Ｐゴシック" pitchFamily="34" charset="-128"/>
              </a:rPr>
              <a:t>The use of specialization/generalization – contributes to modularity in the design.</a:t>
            </a:r>
          </a:p>
          <a:p>
            <a:pPr eaLnBrk="1" hangingPunct="1"/>
            <a:r>
              <a:rPr lang="en-US" altLang="en-US" sz="1800" dirty="0" smtClean="0">
                <a:ea typeface="ＭＳ Ｐゴシック" pitchFamily="34" charset="-128"/>
              </a:rPr>
              <a:t>The use of aggregation – can treat the aggregate entity set as a single unit without concern for the details of its internal structure.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0" y="0"/>
          <a:ext cx="12069763" cy="1355742"/>
        </p:xfrm>
        <a:graphic>
          <a:graphicData uri="http://schemas.openxmlformats.org/drawingml/2006/table">
            <a:tbl>
              <a:tblPr/>
              <a:tblGrid>
                <a:gridCol w="1414426"/>
                <a:gridCol w="10353593"/>
                <a:gridCol w="301744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162" y="152400"/>
            <a:ext cx="166588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48481" y="1143000"/>
            <a:ext cx="10862787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Alternative ER Notations</a:t>
            </a:r>
          </a:p>
        </p:txBody>
      </p:sp>
      <p:sp>
        <p:nvSpPr>
          <p:cNvPr id="89091" name="Rectangle 116"/>
          <p:cNvSpPr>
            <a:spLocks noGrp="1" noChangeArrowheads="1"/>
          </p:cNvSpPr>
          <p:nvPr>
            <p:ph idx="1"/>
          </p:nvPr>
        </p:nvSpPr>
        <p:spPr>
          <a:xfrm>
            <a:off x="1081881" y="2209800"/>
            <a:ext cx="10112617" cy="606425"/>
          </a:xfrm>
        </p:spPr>
        <p:txBody>
          <a:bodyPr/>
          <a:lstStyle/>
          <a:p>
            <a:pPr eaLnBrk="1" hangingPunct="1"/>
            <a:r>
              <a:rPr lang="en-US" altLang="en-US" sz="2000" dirty="0" smtClean="0">
                <a:ea typeface="ＭＳ Ｐゴシック" pitchFamily="34" charset="-128"/>
              </a:rPr>
              <a:t> </a:t>
            </a:r>
            <a:r>
              <a:rPr lang="en-US" altLang="en-US" sz="1800" dirty="0" smtClean="0">
                <a:ea typeface="ＭＳ Ｐゴシック" pitchFamily="34" charset="-128"/>
              </a:rPr>
              <a:t>Chen, IDE1FX, …</a:t>
            </a:r>
          </a:p>
        </p:txBody>
      </p:sp>
      <p:pic>
        <p:nvPicPr>
          <p:cNvPr id="89092" name="Picture 5"/>
          <p:cNvPicPr>
            <a:picLocks noChangeAspect="1" noChangeArrowheads="1"/>
          </p:cNvPicPr>
          <p:nvPr/>
        </p:nvPicPr>
        <p:blipFill>
          <a:blip r:embed="rId3"/>
          <a:srcRect r="15594" b="76595"/>
          <a:stretch>
            <a:fillRect/>
          </a:stretch>
        </p:blipFill>
        <p:spPr bwMode="auto">
          <a:xfrm>
            <a:off x="1386681" y="3048000"/>
            <a:ext cx="9016699" cy="177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093" name="Picture 5"/>
          <p:cNvPicPr>
            <a:picLocks noChangeAspect="1" noChangeArrowheads="1"/>
          </p:cNvPicPr>
          <p:nvPr/>
        </p:nvPicPr>
        <p:blipFill>
          <a:blip r:embed="rId3"/>
          <a:srcRect t="87552"/>
          <a:stretch>
            <a:fillRect/>
          </a:stretch>
        </p:blipFill>
        <p:spPr bwMode="auto">
          <a:xfrm>
            <a:off x="700881" y="4876800"/>
            <a:ext cx="11191772" cy="98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0" y="0"/>
          <a:ext cx="12069763" cy="1355742"/>
        </p:xfrm>
        <a:graphic>
          <a:graphicData uri="http://schemas.openxmlformats.org/drawingml/2006/table">
            <a:tbl>
              <a:tblPr/>
              <a:tblGrid>
                <a:gridCol w="1414426"/>
                <a:gridCol w="10353593"/>
                <a:gridCol w="301744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20698" marR="120698"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120698" marR="120698"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1162" y="152400"/>
            <a:ext cx="166588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16801</TotalTime>
  <Words>678</Words>
  <Application>Microsoft Office PowerPoint</Application>
  <PresentationFormat>Custom</PresentationFormat>
  <Paragraphs>106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 Design</vt:lpstr>
      <vt:lpstr>   UNIVERSITY OF ENGINEERING &amp; MANAGEMENT, KOLKATA</vt:lpstr>
      <vt:lpstr>Module 2: Extension of ER Model and UML</vt:lpstr>
      <vt:lpstr>Entities vs. Attributes</vt:lpstr>
      <vt:lpstr>Entities vs. Relationship sets</vt:lpstr>
      <vt:lpstr>Binary Vs. Non-Binary Relationships</vt:lpstr>
      <vt:lpstr>Converting Non-Binary Relationships to Binary Form</vt:lpstr>
      <vt:lpstr>Converting Non-Binary Relationships (Cont.)</vt:lpstr>
      <vt:lpstr>E-R Design Decisions</vt:lpstr>
      <vt:lpstr>Alternative ER Notations</vt:lpstr>
      <vt:lpstr>Alternative ER Notations</vt:lpstr>
      <vt:lpstr>UML </vt:lpstr>
      <vt:lpstr>ER vs. UML Class Diagrams</vt:lpstr>
      <vt:lpstr>ER vs. UML Class Diagrams</vt:lpstr>
      <vt:lpstr>UML Class Diagrams (Cont.)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UEMK</cp:lastModifiedBy>
  <cp:revision>1697</cp:revision>
  <dcterms:created xsi:type="dcterms:W3CDTF">2013-04-07T05:59:11Z</dcterms:created>
  <dcterms:modified xsi:type="dcterms:W3CDTF">2021-03-08T14:57:29Z</dcterms:modified>
</cp:coreProperties>
</file>