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30" r:id="rId2"/>
    <p:sldId id="608" r:id="rId3"/>
    <p:sldId id="910" r:id="rId4"/>
    <p:sldId id="911" r:id="rId5"/>
    <p:sldId id="912" r:id="rId6"/>
    <p:sldId id="913" r:id="rId7"/>
    <p:sldId id="914" r:id="rId8"/>
    <p:sldId id="915" r:id="rId9"/>
    <p:sldId id="916" r:id="rId10"/>
    <p:sldId id="917" r:id="rId11"/>
    <p:sldId id="918" r:id="rId12"/>
    <p:sldId id="919" r:id="rId13"/>
    <p:sldId id="931" r:id="rId14"/>
    <p:sldId id="932" r:id="rId15"/>
    <p:sldId id="939" r:id="rId16"/>
    <p:sldId id="940" r:id="rId17"/>
    <p:sldId id="941" r:id="rId18"/>
    <p:sldId id="942" r:id="rId19"/>
    <p:sldId id="929" r:id="rId20"/>
  </p:sldIdLst>
  <p:sldSz cx="12069763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333FF"/>
    <a:srgbClr val="0000FF"/>
    <a:srgbClr val="17365D"/>
    <a:srgbClr val="F79646"/>
    <a:srgbClr val="D6A904"/>
    <a:srgbClr val="003399"/>
    <a:srgbClr val="222268"/>
    <a:srgbClr val="C75F0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9283" autoAdjust="0"/>
  </p:normalViewPr>
  <p:slideViewPr>
    <p:cSldViewPr>
      <p:cViewPr>
        <p:scale>
          <a:sx n="77" d="100"/>
          <a:sy n="77" d="100"/>
        </p:scale>
        <p:origin x="-468" y="0"/>
      </p:cViewPr>
      <p:guideLst>
        <p:guide orient="horz" pos="2160"/>
        <p:guide pos="38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93D522B-1DA3-4698-8934-DB15BE9F09AD}" type="datetimeFigureOut">
              <a:rPr lang="en-US"/>
              <a:pPr>
                <a:defRPr/>
              </a:pPr>
              <a:t>19-Mar-21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13CD2E-CCD7-40B9-B420-0532C4392A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Sandip Mandal             WhatsApp - 8449007365               Email - sandip.mandal@uem.edu.in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13CD2E-CCD7-40B9-B420-0532C4392A2B}" type="slidenum">
              <a:rPr lang="en-IN" altLang="en-US" smtClean="0"/>
              <a:pPr>
                <a:defRPr/>
              </a:pPr>
              <a:t>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3521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7690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32" y="2130428"/>
            <a:ext cx="102592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465" y="3886200"/>
            <a:ext cx="844883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044B-C5E1-439C-BAED-2255E0F07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79072-4CD9-4185-B1AD-323A207CA0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578" y="274641"/>
            <a:ext cx="271569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488" y="274641"/>
            <a:ext cx="794592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369AF-CB7E-4E74-A371-18184F65C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E143-D998-4CC1-B2CC-197D418EE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28" y="4406903"/>
            <a:ext cx="102592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428" y="2906713"/>
            <a:ext cx="1025929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D0D3-2F2F-441C-A4C2-7AAD4B201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488" y="1600203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463" y="1600203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F8F78-FD33-4B31-97CF-5551EFC06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489" y="1535113"/>
            <a:ext cx="53329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489" y="2174875"/>
            <a:ext cx="53329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1273" y="1535113"/>
            <a:ext cx="533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1273" y="2174875"/>
            <a:ext cx="533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C8859-FC70-4BB0-AE42-8FD27ABD6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E12F-001F-4AEE-9B8E-525CC2BAE4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248CA-2848-43CF-90E6-C2E1464A63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3050"/>
            <a:ext cx="39708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42" y="273053"/>
            <a:ext cx="674733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89" y="1435103"/>
            <a:ext cx="39708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45631-2CEF-45D4-BB84-CE7085714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759" y="4800600"/>
            <a:ext cx="7241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5759" y="612775"/>
            <a:ext cx="7241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5759" y="5367338"/>
            <a:ext cx="7241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960AC-025D-45BC-B683-B31DC1DEE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488" y="274638"/>
            <a:ext cx="10862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3488" y="1600203"/>
            <a:ext cx="10862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3488" y="6245225"/>
            <a:ext cx="28162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3836" y="6245225"/>
            <a:ext cx="382209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9997" y="6245225"/>
            <a:ext cx="28162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CCA1D89-19CA-43D3-83D6-2A6F46FAD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850279" y="304800"/>
            <a:ext cx="10219484" cy="762000"/>
          </a:xfrm>
        </p:spPr>
        <p:txBody>
          <a:bodyPr/>
          <a:lstStyle/>
          <a:p>
            <a:pPr algn="l"/>
            <a:r>
              <a:rPr lang="en-US" altLang="en-US" sz="2200" b="1" dirty="0" smtClean="0">
                <a:solidFill>
                  <a:srgbClr val="FF0000"/>
                </a:solidFill>
                <a:latin typeface="Cambria" pitchFamily="18" charset="0"/>
              </a:rPr>
              <a:t>   UNIVERSITY OF ENGINEERING &amp; MANAGEMENT, KOLKATA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7482681" y="3962400"/>
            <a:ext cx="4419600" cy="1752600"/>
          </a:xfrm>
        </p:spPr>
        <p:txBody>
          <a:bodyPr/>
          <a:lstStyle/>
          <a:p>
            <a:pPr algn="l"/>
            <a:r>
              <a:rPr lang="en-US" altLang="en-US" sz="1600" dirty="0" smtClean="0"/>
              <a:t>Dr. </a:t>
            </a:r>
            <a:r>
              <a:rPr lang="en-US" altLang="en-US" sz="1600" dirty="0" err="1" smtClean="0"/>
              <a:t>Sandip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Mandal</a:t>
            </a:r>
            <a:endParaRPr lang="en-US" altLang="en-US" sz="1600" dirty="0" smtClean="0"/>
          </a:p>
          <a:p>
            <a:pPr algn="l"/>
            <a:r>
              <a:rPr lang="en-US" altLang="en-US" sz="1600" dirty="0" smtClean="0"/>
              <a:t>Dept. of CSE, UEM Kolkata</a:t>
            </a:r>
          </a:p>
          <a:p>
            <a:pPr algn="l"/>
            <a:r>
              <a:rPr lang="en-US" altLang="en-US" sz="1600" dirty="0" err="1" smtClean="0"/>
              <a:t>WhatsApp</a:t>
            </a:r>
            <a:r>
              <a:rPr lang="en-US" altLang="en-US" sz="1600" dirty="0" smtClean="0"/>
              <a:t> : +91-8449007365</a:t>
            </a:r>
          </a:p>
          <a:p>
            <a:pPr algn="l"/>
            <a:r>
              <a:rPr lang="en-US" altLang="en-US" sz="1600" dirty="0" smtClean="0"/>
              <a:t>Email : sandip.mandal@uem.edu.in</a:t>
            </a:r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633538"/>
            <a:ext cx="7121158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744" y="173041"/>
            <a:ext cx="1548535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2011627" y="1074741"/>
            <a:ext cx="935406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Course Name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: Database Management System </a:t>
            </a:r>
            <a:endParaRPr lang="en-US" b="1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4478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743200"/>
            <a:ext cx="10073894" cy="3826318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i="1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10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0668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1828800"/>
            <a:ext cx="9816405" cy="84842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rcRect t="-1" b="12878"/>
          <a:stretch/>
        </p:blipFill>
        <p:spPr>
          <a:xfrm>
            <a:off x="1234281" y="2514600"/>
            <a:ext cx="9789272" cy="4134599"/>
          </a:xfrm>
          <a:prstGeom prst="rect">
            <a:avLst/>
          </a:prstGeom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11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3716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681" y="2133600"/>
            <a:ext cx="10134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12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066800"/>
            <a:ext cx="10862787" cy="1143000"/>
          </a:xfrm>
        </p:spPr>
        <p:txBody>
          <a:bodyPr/>
          <a:lstStyle/>
          <a:p>
            <a:r>
              <a:rPr lang="en-US" altLang="en-US" sz="2800" dirty="0" smtClean="0"/>
              <a:t>Banking Example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362200"/>
            <a:ext cx="9816405" cy="21336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branch (branch-name, branch-city, assets)</a:t>
            </a:r>
            <a:br>
              <a:rPr lang="en-US" sz="1800" i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customer (customer-name, customer-street, customer-only)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account (account-number, branch-name, balance)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loan (loan-number, branch-name, amount)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depositor (customer-name, account-number)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borrower (customer-name, loan-number)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13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066800"/>
            <a:ext cx="10862787" cy="1143000"/>
          </a:xfrm>
        </p:spPr>
        <p:txBody>
          <a:bodyPr/>
          <a:lstStyle/>
          <a:p>
            <a:r>
              <a:rPr lang="en-US" altLang="en-US" sz="2800" dirty="0" smtClean="0"/>
              <a:t>Banking Example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362200"/>
            <a:ext cx="9816405" cy="21336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 all loans of over $1200</a:t>
            </a:r>
          </a:p>
          <a:p>
            <a:pPr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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amount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1200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Find the loan number for each loan of an amount greater than $1200</a:t>
            </a:r>
          </a:p>
          <a:p>
            <a:pPr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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loan-number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(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amount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1200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14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066800"/>
            <a:ext cx="10862787" cy="1143000"/>
          </a:xfrm>
        </p:spPr>
        <p:txBody>
          <a:bodyPr/>
          <a:lstStyle/>
          <a:p>
            <a:r>
              <a:rPr lang="en-US" altLang="en-US" sz="2800" dirty="0" smtClean="0"/>
              <a:t>Banking Example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362200"/>
            <a:ext cx="9816405" cy="21336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 the names of all customers who have a loan, an account, or both, from the bank</a:t>
            </a:r>
          </a:p>
          <a:p>
            <a:pPr lvl="1"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customer-name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borrower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 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customer-name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depositor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Find the names of all customers who have a loan and an account at bank.</a:t>
            </a:r>
          </a:p>
          <a:p>
            <a:pPr lvl="1"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customer-name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borrower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 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customer-name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depositor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15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066800"/>
            <a:ext cx="10862787" cy="1143000"/>
          </a:xfrm>
        </p:spPr>
        <p:txBody>
          <a:bodyPr/>
          <a:lstStyle/>
          <a:p>
            <a:r>
              <a:rPr lang="en-US" altLang="en-US" sz="2800" dirty="0" smtClean="0"/>
              <a:t>Banking Example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362200"/>
            <a:ext cx="9816405" cy="21336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 the names of all customers who have a loan at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Perryridge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branch.</a:t>
            </a:r>
          </a:p>
          <a:p>
            <a:pPr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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customer-name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(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branch-name=“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Perryridge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endParaRPr lang="en-US" sz="16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borrower.loan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-number = 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loan.loan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-number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borrower x loan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Find the names of all customers who have a loan at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Perryridge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branch but do not have an account at any branch of the bank.</a:t>
            </a:r>
          </a:p>
          <a:p>
            <a:pPr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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customer-name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(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branch-name = “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Perryridge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endParaRPr lang="en-US" sz="16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(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borrower.loan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-number = 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loan.loan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-number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(borrower x loan)))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–     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customer-name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(depositor)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16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066800"/>
            <a:ext cx="10862787" cy="1143000"/>
          </a:xfrm>
        </p:spPr>
        <p:txBody>
          <a:bodyPr/>
          <a:lstStyle/>
          <a:p>
            <a:r>
              <a:rPr lang="en-US" altLang="en-US" sz="2800" dirty="0" smtClean="0"/>
              <a:t>Banking Example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362200"/>
            <a:ext cx="9816405" cy="21336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 the names of all customers who have a loan at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Perryridge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branch.</a:t>
            </a:r>
          </a:p>
          <a:p>
            <a:pPr lvl="1">
              <a:buFont typeface="Symbol" pitchFamily="18" charset="2"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Query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customer-name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(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branch-name = “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Perryridge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endParaRPr lang="en-US" sz="16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2"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(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borrower.loan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-number = 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loan.loan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-number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(borrower x loan)))</a:t>
            </a:r>
          </a:p>
          <a:p>
            <a:pPr lvl="1"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  Query 2</a:t>
            </a:r>
          </a:p>
          <a:p>
            <a:pPr lvl="1"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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customer-name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(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loan.loan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-number = 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borrower.loan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-number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(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branch-name = “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Perryridge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(loan)) x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                         borrower)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17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066800"/>
            <a:ext cx="10862787" cy="1143000"/>
          </a:xfrm>
        </p:spPr>
        <p:txBody>
          <a:bodyPr/>
          <a:lstStyle/>
          <a:p>
            <a:r>
              <a:rPr lang="en-US" altLang="en-US" sz="2800" dirty="0" smtClean="0"/>
              <a:t>Banking Example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362200"/>
            <a:ext cx="9816405" cy="2133600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 the largest account balance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Rename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relation as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query is:</a:t>
            </a:r>
          </a:p>
          <a:p>
            <a:pPr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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balance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(account)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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account.balance</a:t>
            </a:r>
            <a:endParaRPr lang="en-US" sz="16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(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account.balance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d.balance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account x r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(account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18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06" name="TextBox 11"/>
          <p:cNvSpPr txBox="1">
            <a:spLocks noChangeArrowheads="1"/>
          </p:cNvSpPr>
          <p:nvPr/>
        </p:nvSpPr>
        <p:spPr bwMode="auto">
          <a:xfrm>
            <a:off x="3748881" y="1676400"/>
            <a:ext cx="386819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IN" altLang="en-US" sz="4400" b="1" dirty="0">
                <a:latin typeface="Cambria" pitchFamily="18" charset="0"/>
              </a:rPr>
              <a:t>Thank You</a:t>
            </a:r>
          </a:p>
        </p:txBody>
      </p:sp>
      <p:pic>
        <p:nvPicPr>
          <p:cNvPr id="4108" name="Picture 8" descr="handshake-graphic-vector-127508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3681" y="2667000"/>
            <a:ext cx="321860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7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8" name="Slide Number Placeholder 7"/>
          <p:cNvSpPr txBox="1">
            <a:spLocks/>
          </p:cNvSpPr>
          <p:nvPr/>
        </p:nvSpPr>
        <p:spPr bwMode="auto">
          <a:xfrm>
            <a:off x="9006681" y="6477000"/>
            <a:ext cx="281627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B1044B-C5E1-439C-BAED-2255E0F0746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82" name="TextBox 7"/>
          <p:cNvSpPr txBox="1">
            <a:spLocks noChangeArrowheads="1"/>
          </p:cNvSpPr>
          <p:nvPr/>
        </p:nvSpPr>
        <p:spPr bwMode="auto">
          <a:xfrm>
            <a:off x="764838" y="1905003"/>
            <a:ext cx="1056104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9B0678-47CF-4735-9E05-57D2CA524C6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5232" y="2590803"/>
            <a:ext cx="10259299" cy="1470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3: Relational Algebra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8" name="Slide Number Placeholder 7"/>
          <p:cNvSpPr txBox="1">
            <a:spLocks/>
          </p:cNvSpPr>
          <p:nvPr/>
        </p:nvSpPr>
        <p:spPr bwMode="auto">
          <a:xfrm>
            <a:off x="9006681" y="6477000"/>
            <a:ext cx="281627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B1044B-C5E1-439C-BAED-2255E0F0746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0668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438400"/>
            <a:ext cx="10047801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>
                <a:solidFill>
                  <a:srgbClr val="FF0000"/>
                </a:solidFill>
              </a:rPr>
              <a:t>selec</a:t>
            </a:r>
            <a:r>
              <a:rPr lang="en-US" altLang="en-US" sz="1700" dirty="0">
                <a:solidFill>
                  <a:srgbClr val="FF0000"/>
                </a:solidFill>
              </a:rPr>
              <a:t>t</a:t>
            </a:r>
            <a:r>
              <a:rPr lang="en-US" altLang="en-US" sz="1700" dirty="0"/>
              <a:t> operation selects tuples that satisfy </a:t>
            </a:r>
            <a:r>
              <a:rPr lang="en-US" altLang="en-US" sz="1700" dirty="0">
                <a:solidFill>
                  <a:srgbClr val="00B050"/>
                </a:solidFill>
              </a:rPr>
              <a:t>a given predicate</a:t>
            </a:r>
            <a:r>
              <a:rPr lang="en-US" altLang="en-US" sz="1700" dirty="0"/>
              <a:t>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olidFill>
                  <a:srgbClr val="3333FF"/>
                </a:solidFill>
                <a:sym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3333FF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olidFill>
                  <a:srgbClr val="3333FF"/>
                </a:solidFill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olidFill>
                  <a:srgbClr val="3333FF"/>
                </a:solidFill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olidFill>
                  <a:srgbClr val="3333FF"/>
                </a:solidFill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olidFill>
                  <a:srgbClr val="3333FF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select those tuples of the instructor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rcRect b="31858"/>
          <a:stretch/>
        </p:blipFill>
        <p:spPr>
          <a:xfrm>
            <a:off x="2224881" y="5181600"/>
            <a:ext cx="6510252" cy="1223136"/>
          </a:xfrm>
          <a:prstGeom prst="rect">
            <a:avLst/>
          </a:prstGeom>
        </p:spPr>
      </p:pic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7526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3281" y="2743200"/>
            <a:ext cx="10106392" cy="350932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</a:t>
            </a:r>
            <a:r>
              <a:rPr lang="en-US" altLang="en-US" sz="1700" dirty="0">
                <a:solidFill>
                  <a:srgbClr val="00B050"/>
                </a:solidFill>
                <a:sym typeface="Symbol" panose="05050102010706020507" pitchFamily="18" charset="2"/>
              </a:rPr>
              <a:t>comparisons</a:t>
            </a:r>
            <a:r>
              <a:rPr lang="en-US" altLang="en-US" sz="1700" dirty="0">
                <a:sym typeface="Symbol" panose="05050102010706020507" pitchFamily="18" charset="2"/>
              </a:rPr>
              <a:t>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dirty="0">
                <a:solidFill>
                  <a:srgbClr val="3333FF"/>
                </a:solidFill>
                <a:sym typeface="Symbol" panose="05050102010706020507" pitchFamily="18" charset="2"/>
              </a:rPr>
              <a:t>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</a:t>
            </a:r>
            <a:r>
              <a:rPr lang="en-US" altLang="en-US" sz="1700" dirty="0">
                <a:solidFill>
                  <a:srgbClr val="00B050"/>
                </a:solidFill>
                <a:sym typeface="Symbol" panose="05050102010706020507" pitchFamily="18" charset="2"/>
              </a:rPr>
              <a:t>connectives</a:t>
            </a:r>
            <a:r>
              <a:rPr lang="en-US" altLang="en-US" sz="1700" dirty="0"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</a:t>
            </a:r>
            <a:r>
              <a:rPr lang="en-US" altLang="en-US" sz="1700" dirty="0">
                <a:solidFill>
                  <a:srgbClr val="3333FF"/>
                </a:solidFill>
                <a:sym typeface="Symbol" panose="05050102010706020507" pitchFamily="18" charset="2"/>
              </a:rPr>
              <a:t> (</a:t>
            </a:r>
            <a:r>
              <a:rPr lang="en-US" altLang="en-US" sz="1700" b="1" dirty="0">
                <a:solidFill>
                  <a:srgbClr val="3333FF"/>
                </a:solidFill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olidFill>
                  <a:srgbClr val="3333FF"/>
                </a:solidFill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olidFill>
                  <a:srgbClr val="3333FF"/>
                </a:solidFill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olidFill>
                  <a:srgbClr val="3333FF"/>
                </a:solidFill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olidFill>
                  <a:srgbClr val="3333FF"/>
                </a:solidFill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olidFill>
                  <a:srgbClr val="3333FF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Find the instructors in Physics with a salary greater $90,000</a:t>
            </a:r>
            <a:r>
              <a:rPr lang="en-US" altLang="en-US" sz="1700" dirty="0">
                <a:sym typeface="Symbol" panose="05050102010706020507" pitchFamily="18" charset="2"/>
              </a:rPr>
              <a:t>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8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1430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286000"/>
            <a:ext cx="10141547" cy="2960687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i="1" dirty="0" smtClean="0"/>
              <a:t>An </a:t>
            </a:r>
            <a:r>
              <a:rPr lang="en-US" altLang="en-US" sz="1700" i="1" dirty="0">
                <a:solidFill>
                  <a:srgbClr val="00B050"/>
                </a:solidFill>
              </a:rPr>
              <a:t>unary operation </a:t>
            </a:r>
            <a:r>
              <a:rPr lang="en-US" altLang="en-US" sz="1700" i="1" dirty="0"/>
              <a:t>that returns its argument relation, </a:t>
            </a:r>
            <a:r>
              <a:rPr lang="en-US" altLang="en-US" sz="1700" i="1" u="sng" dirty="0"/>
              <a:t>with certain attributes left out</a:t>
            </a:r>
            <a:r>
              <a:rPr lang="en-US" altLang="en-US" sz="1700" i="1" dirty="0"/>
              <a:t>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i="1" u="sng" dirty="0" smtClean="0"/>
              <a:t>Duplicate rows removed from result, since relations are sets</a:t>
            </a:r>
            <a:endParaRPr lang="en-US" altLang="en-US" sz="1700" i="1" u="sng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1430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1981200"/>
            <a:ext cx="10444032" cy="1567751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rcRect b="9823"/>
          <a:stretch/>
        </p:blipFill>
        <p:spPr>
          <a:xfrm>
            <a:off x="3139281" y="2895600"/>
            <a:ext cx="5565857" cy="3749887"/>
          </a:xfrm>
          <a:prstGeom prst="rect">
            <a:avLst/>
          </a:prstGeom>
        </p:spPr>
      </p:pic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2192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362200"/>
            <a:ext cx="9977335" cy="2339364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i="1" dirty="0">
                <a:solidFill>
                  <a:srgbClr val="00B050"/>
                </a:solidFill>
              </a:rPr>
              <a:t>relational-algebra expression</a:t>
            </a:r>
            <a:r>
              <a:rPr lang="en-US" altLang="en-US" sz="1700" dirty="0" smtClean="0"/>
              <a:t>.</a:t>
            </a:r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Consider  the query -- </a:t>
            </a:r>
            <a:r>
              <a:rPr lang="en-US" altLang="en-US" sz="1700" i="1" dirty="0"/>
              <a:t>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 smtClean="0">
                <a:sym typeface="Symbol" panose="05050102010706020507" pitchFamily="18" charset="2"/>
              </a:rPr>
              <a:t>)</a:t>
            </a:r>
            <a:r>
              <a:rPr lang="en-US" altLang="ja-JP" dirty="0" smtClean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3716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5681" y="2590800"/>
            <a:ext cx="10176702" cy="304907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i="1" dirty="0"/>
              <a:t>The Cartesian-product operation (denoted by X)  allows us to combine information from any two relations. </a:t>
            </a:r>
            <a:endParaRPr lang="en-US" altLang="en-US" sz="1700" i="1" dirty="0" smtClean="0"/>
          </a:p>
          <a:p>
            <a:pPr>
              <a:tabLst>
                <a:tab pos="3149600" algn="ctr"/>
              </a:tabLst>
            </a:pPr>
            <a:r>
              <a:rPr lang="en-US" altLang="en-US" sz="1700" i="1" dirty="0" smtClean="0"/>
              <a:t> </a:t>
            </a:r>
            <a:endParaRPr lang="en-US" altLang="en-US" sz="1700" i="1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</a:t>
            </a:r>
            <a:r>
              <a:rPr lang="en-US" altLang="en-US" sz="1700" i="1" dirty="0">
                <a:solidFill>
                  <a:srgbClr val="00B050"/>
                </a:solidFill>
              </a:rPr>
              <a:t>instructor</a:t>
            </a:r>
            <a:r>
              <a:rPr lang="en-US" altLang="en-US" sz="1700" dirty="0">
                <a:solidFill>
                  <a:srgbClr val="00B050"/>
                </a:solidFill>
              </a:rPr>
              <a:t>  X  </a:t>
            </a:r>
            <a:r>
              <a:rPr lang="en-US" altLang="en-US" sz="1700" i="1" dirty="0" smtClean="0">
                <a:solidFill>
                  <a:srgbClr val="00B050"/>
                </a:solidFill>
              </a:rPr>
              <a:t>teaches</a:t>
            </a:r>
          </a:p>
          <a:p>
            <a:pPr>
              <a:buNone/>
              <a:tabLst>
                <a:tab pos="3149600" algn="ctr"/>
              </a:tabLst>
            </a:pPr>
            <a:endParaRPr lang="en-US" altLang="en-US" sz="1700" i="1" dirty="0"/>
          </a:p>
          <a:p>
            <a:pPr>
              <a:tabLst>
                <a:tab pos="3149600" algn="ctr"/>
              </a:tabLst>
            </a:pPr>
            <a:r>
              <a:rPr lang="en-US" altLang="en-US" sz="1700" u="sng" dirty="0">
                <a:solidFill>
                  <a:srgbClr val="0000FF"/>
                </a:solidFill>
              </a:rPr>
              <a:t>We construct a tuple of the result out of each possible pair of tuples</a:t>
            </a:r>
            <a:r>
              <a:rPr lang="en-US" altLang="en-US" sz="1700" dirty="0"/>
              <a:t>: </a:t>
            </a:r>
            <a:r>
              <a:rPr lang="en-US" altLang="en-US" sz="1700" i="1" dirty="0">
                <a:solidFill>
                  <a:srgbClr val="FF0000"/>
                </a:solidFill>
              </a:rPr>
              <a:t>one from the instructor relation and one from the teaches relation (see next slide</a:t>
            </a:r>
            <a:r>
              <a:rPr lang="en-US" altLang="en-US" sz="1700" i="1" dirty="0" smtClean="0">
                <a:solidFill>
                  <a:srgbClr val="FF0000"/>
                </a:solidFill>
              </a:rPr>
              <a:t>)</a:t>
            </a:r>
          </a:p>
          <a:p>
            <a:pPr>
              <a:tabLst>
                <a:tab pos="3149600" algn="ctr"/>
              </a:tabLst>
            </a:pPr>
            <a:endParaRPr lang="en-US" altLang="en-US" sz="1700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8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9881" y="990600"/>
            <a:ext cx="10862787" cy="1143000"/>
          </a:xfrm>
        </p:spPr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rcRect t="-2" b="6551"/>
          <a:stretch/>
        </p:blipFill>
        <p:spPr>
          <a:xfrm>
            <a:off x="1310481" y="1676400"/>
            <a:ext cx="8839199" cy="4863222"/>
          </a:xfrm>
          <a:prstGeom prst="rect">
            <a:avLst/>
          </a:prstGeom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15858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68258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396081" y="6550025"/>
            <a:ext cx="2816278" cy="307975"/>
          </a:xfrm>
        </p:spPr>
        <p:txBody>
          <a:bodyPr/>
          <a:lstStyle/>
          <a:p>
            <a:pPr>
              <a:defRPr/>
            </a:pPr>
            <a:fld id="{02DB2046-E43A-4236-8B55-216F8D4D90F4}" type="datetime1">
              <a:rPr lang="en-US" sz="1000" smtClean="0">
                <a:latin typeface="Times New Roman" pitchFamily="18" charset="0"/>
              </a:rPr>
              <a:pPr>
                <a:defRPr/>
              </a:pPr>
              <a:t>19-Mar-21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06681" y="6477000"/>
            <a:ext cx="2816278" cy="231775"/>
          </a:xfrm>
        </p:spPr>
        <p:txBody>
          <a:bodyPr/>
          <a:lstStyle/>
          <a:p>
            <a:pPr>
              <a:defRPr/>
            </a:pPr>
            <a:fld id="{06B1044B-C5E1-439C-BAED-2255E0F0746D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48881" y="6553200"/>
            <a:ext cx="3822092" cy="30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t-IT" sz="1000" smtClean="0">
                <a:latin typeface="Times New Roman" pitchFamily="18" charset="0"/>
                <a:cs typeface="Times New Roman" pitchFamily="18" charset="0"/>
              </a:rPr>
              <a:t>Dr. Sandip Mandal    +91-8449007365      sandip.mandal@uem.edu.in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1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18034</TotalTime>
  <Words>1090</Words>
  <Application>Microsoft Office PowerPoint</Application>
  <PresentationFormat>Custom</PresentationFormat>
  <Paragraphs>216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   UNIVERSITY OF ENGINEERING &amp; MANAGEMENT, KOLKATA</vt:lpstr>
      <vt:lpstr>Module 3: 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Banking Example</vt:lpstr>
      <vt:lpstr>Banking Example</vt:lpstr>
      <vt:lpstr>Banking Example</vt:lpstr>
      <vt:lpstr>Banking Example</vt:lpstr>
      <vt:lpstr>Banking Example</vt:lpstr>
      <vt:lpstr>Banking Example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UEMK</cp:lastModifiedBy>
  <cp:revision>1705</cp:revision>
  <dcterms:created xsi:type="dcterms:W3CDTF">2013-04-07T05:59:11Z</dcterms:created>
  <dcterms:modified xsi:type="dcterms:W3CDTF">2021-03-19T06:27:52Z</dcterms:modified>
</cp:coreProperties>
</file>