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2"/>
  </p:notesMasterIdLst>
  <p:sldIdLst>
    <p:sldId id="270" r:id="rId4"/>
    <p:sldId id="271" r:id="rId5"/>
    <p:sldId id="272" r:id="rId6"/>
    <p:sldId id="273" r:id="rId7"/>
    <p:sldId id="274"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D0491-D162-4E00-B368-1371A0FC64B1}"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2F37E-3E33-48CE-9E15-824FBC86A8DF}" type="slidenum">
              <a:rPr lang="en-US" smtClean="0"/>
              <a:t>‹#›</a:t>
            </a:fld>
            <a:endParaRPr lang="en-US"/>
          </a:p>
        </p:txBody>
      </p:sp>
    </p:spTree>
    <p:extLst>
      <p:ext uri="{BB962C8B-B14F-4D97-AF65-F5344CB8AC3E}">
        <p14:creationId xmlns:p14="http://schemas.microsoft.com/office/powerpoint/2010/main" val="277781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89412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Rot="1" noChangeAspect="1" noChangeArrowheads="1" noTextEdit="1"/>
          </p:cNvSpPr>
          <p:nvPr>
            <p:ph type="sldImg"/>
          </p:nvPr>
        </p:nvSpPr>
        <p:spPr bwMode="auto">
          <a:xfrm>
            <a:off x="835025" y="1004888"/>
            <a:ext cx="6100763" cy="3432175"/>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extLst>
      <p:ext uri="{BB962C8B-B14F-4D97-AF65-F5344CB8AC3E}">
        <p14:creationId xmlns:p14="http://schemas.microsoft.com/office/powerpoint/2010/main" val="24466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835025" y="1004888"/>
            <a:ext cx="6100763" cy="34321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extLst>
      <p:ext uri="{BB962C8B-B14F-4D97-AF65-F5344CB8AC3E}">
        <p14:creationId xmlns:p14="http://schemas.microsoft.com/office/powerpoint/2010/main" val="148286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835025" y="1004888"/>
            <a:ext cx="6100763" cy="34321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185863" y="4772025"/>
            <a:ext cx="5405437" cy="3810000"/>
          </a:xfrm>
          <a:prstGeom prst="rect">
            <a:avLst/>
          </a:prstGeom>
          <a:noFill/>
          <a:ln>
            <a:miter lim="800000"/>
            <a:headEnd/>
            <a:tailEnd/>
          </a:ln>
        </p:spPr>
        <p:txBody>
          <a:bodyPr lIns="0" tIns="0" rIns="0" bIns="0">
            <a:spAutoFit/>
          </a:bodyPr>
          <a:lstStyle/>
          <a:p>
            <a:endParaRPr lang="en-US"/>
          </a:p>
        </p:txBody>
      </p:sp>
    </p:spTree>
    <p:extLst>
      <p:ext uri="{BB962C8B-B14F-4D97-AF65-F5344CB8AC3E}">
        <p14:creationId xmlns:p14="http://schemas.microsoft.com/office/powerpoint/2010/main" val="214826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D430412-330E-41C4-92D7-FD39618E3458}"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0037780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81876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314973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993C63-2635-47D2-A6C0-F9EC75788D23}" type="datetime1">
              <a:rPr lang="en-US" smtClean="0">
                <a:solidFill>
                  <a:srgbClr val="696464"/>
                </a:solidFill>
              </a:rPr>
              <a:pPr/>
              <a:t>3/25/2021</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17287641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33E62A-42C7-4939-9E5C-FBC035ACB225}" type="datetime1">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670151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r>
              <a:rPr lang="en-US" smtClean="0">
                <a:solidFill>
                  <a:srgbClr val="696464"/>
                </a:solidFill>
              </a:rPr>
              <a:t>WhatsApp NO. : 9564842816</a:t>
            </a:r>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59813371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176FB3E-3EEC-4FDA-8985-25966FAE09D1}" type="datetime1">
              <a:rPr lang="en-US" smtClean="0">
                <a:solidFill>
                  <a:srgbClr val="696464"/>
                </a:solidFill>
              </a:rPr>
              <a:pPr/>
              <a:t>3/25/2021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37632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solidFill>
                  <a:srgbClr val="696464"/>
                </a:solidFill>
              </a:rPr>
              <a:pPr/>
              <a:t>3/25/2021</a:t>
            </a:fld>
            <a:endParaRPr lang="en-US">
              <a:solidFill>
                <a:srgbClr val="696464"/>
              </a:solidFill>
            </a:endParaRPr>
          </a:p>
        </p:txBody>
      </p:sp>
      <p:sp>
        <p:nvSpPr>
          <p:cNvPr id="8" name="Footer Placeholder 7"/>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60991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1C4B70-FFA3-4CCA-89F2-88ADBE30B7E3}" type="datetime1">
              <a:rPr lang="en-US" smtClean="0">
                <a:solidFill>
                  <a:srgbClr val="696464"/>
                </a:solidFill>
              </a:rPr>
              <a:pPr/>
              <a:t>3/25/2021</a:t>
            </a:fld>
            <a:endParaRPr lang="en-US">
              <a:solidFill>
                <a:srgbClr val="696464"/>
              </a:solidFill>
            </a:endParaRPr>
          </a:p>
        </p:txBody>
      </p:sp>
      <p:sp>
        <p:nvSpPr>
          <p:cNvPr id="4" name="Footer Placeholder 3"/>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77886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solidFill>
                  <a:srgbClr val="696464"/>
                </a:solidFill>
              </a:rPr>
              <a:pPr/>
              <a:t>3/25/2021</a:t>
            </a:fld>
            <a:endParaRPr lang="en-US">
              <a:solidFill>
                <a:srgbClr val="696464"/>
              </a:solidFill>
            </a:endParaRPr>
          </a:p>
        </p:txBody>
      </p:sp>
      <p:sp>
        <p:nvSpPr>
          <p:cNvPr id="3" name="Footer Placeholder 2"/>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394337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solidFill>
                  <a:srgbClr val="696464"/>
                </a:solidFill>
              </a:rPr>
              <a:pPr/>
              <a:t>3/25/2021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95289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82873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solidFill>
                  <a:srgbClr val="696464"/>
                </a:solidFill>
              </a:rPr>
              <a:pPr/>
              <a:t>3/25/2021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1013179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760733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349529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D430412-330E-41C4-92D7-FD39618E3458}"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569490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212282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232847751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9723863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674348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9405298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317827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163025598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6879353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3039974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37054396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181918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56086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39523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233224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6D430412-330E-41C4-92D7-FD39618E3458}" type="slidenum">
              <a:rPr lang="en-US" smtClean="0"/>
              <a:pPr/>
              <a:t>‹#›</a:t>
            </a:fld>
            <a:endParaRPr lang="en-US"/>
          </a:p>
        </p:txBody>
      </p:sp>
    </p:spTree>
    <p:extLst>
      <p:ext uri="{BB962C8B-B14F-4D97-AF65-F5344CB8AC3E}">
        <p14:creationId xmlns:p14="http://schemas.microsoft.com/office/powerpoint/2010/main" val="400356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6D430412-330E-41C4-92D7-FD39618E3458}"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82747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6D430412-330E-41C4-92D7-FD39618E3458}"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190087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D430412-330E-41C4-92D7-FD39618E3458}" type="slidenum">
              <a:rPr lang="en-US" smtClean="0"/>
              <a:pPr/>
              <a:t>‹#›</a:t>
            </a:fld>
            <a:endParaRPr lang="en-US"/>
          </a:p>
        </p:txBody>
      </p:sp>
    </p:spTree>
    <p:extLst>
      <p:ext uri="{BB962C8B-B14F-4D97-AF65-F5344CB8AC3E}">
        <p14:creationId xmlns:p14="http://schemas.microsoft.com/office/powerpoint/2010/main" val="3460221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solidFill>
                  <a:srgbClr val="696464"/>
                </a:solidFill>
              </a:rPr>
              <a:pPr/>
              <a:t>3/25/2021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smtClean="0">
                <a:solidFill>
                  <a:srgbClr val="696464"/>
                </a:solidFill>
              </a:rPr>
              <a:t>WhatsApp NO. : 9564842816</a:t>
            </a:r>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1618676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7F7A96B-86EC-4FC1-9A5C-CB61D5A6A354}" type="datetimeFigureOut">
              <a:rPr lang="en-US" smtClean="0">
                <a:solidFill>
                  <a:srgbClr val="696464"/>
                </a:solidFill>
              </a:rPr>
              <a:pPr/>
              <a:t>3/25/2021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D430412-330E-41C4-92D7-FD39618E3458}" type="slidenum">
              <a:rPr lang="en-US" smtClean="0"/>
              <a:pPr/>
              <a:t>‹#›</a:t>
            </a:fld>
            <a:endParaRPr lang="en-US"/>
          </a:p>
        </p:txBody>
      </p:sp>
    </p:spTree>
    <p:extLst>
      <p:ext uri="{BB962C8B-B14F-4D97-AF65-F5344CB8AC3E}">
        <p14:creationId xmlns:p14="http://schemas.microsoft.com/office/powerpoint/2010/main" val="34537883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2800" dirty="0" err="1" smtClean="0"/>
              <a:t>Sudeshna</a:t>
            </a:r>
            <a:r>
              <a:rPr lang="en-US" sz="2800" dirty="0" smtClean="0"/>
              <a:t> </a:t>
            </a:r>
            <a:r>
              <a:rPr lang="en-US" sz="2800" dirty="0" err="1" smtClean="0"/>
              <a:t>Kundu</a:t>
            </a:r>
            <a:r>
              <a:rPr lang="en-US" sz="2800" dirty="0" smtClean="0"/>
              <a:t> (</a:t>
            </a:r>
            <a:r>
              <a:rPr lang="en-US" sz="2800" dirty="0" err="1" smtClean="0"/>
              <a:t>Mondal</a:t>
            </a:r>
            <a:r>
              <a:rPr lang="en-US" sz="2800" dirty="0" smtClean="0"/>
              <a:t>)</a:t>
            </a:r>
            <a:endParaRPr lang="en-US" sz="2800" dirty="0"/>
          </a:p>
        </p:txBody>
      </p:sp>
      <p:sp>
        <p:nvSpPr>
          <p:cNvPr id="2" name="Title 1"/>
          <p:cNvSpPr>
            <a:spLocks noGrp="1"/>
          </p:cNvSpPr>
          <p:nvPr>
            <p:ph type="ctrTitle"/>
          </p:nvPr>
        </p:nvSpPr>
        <p:spPr/>
        <p:txBody>
          <a:bodyPr/>
          <a:lstStyle/>
          <a:p>
            <a:r>
              <a:rPr lang="en-US" dirty="0" smtClean="0"/>
              <a:t>Object Oriented Programming using JAVA</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Tree>
    <p:extLst>
      <p:ext uri="{BB962C8B-B14F-4D97-AF65-F5344CB8AC3E}">
        <p14:creationId xmlns:p14="http://schemas.microsoft.com/office/powerpoint/2010/main" val="171060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5600" y="914400"/>
            <a:ext cx="6858000" cy="5564432"/>
          </a:xfrm>
          <a:prstGeom prst="rect">
            <a:avLst/>
          </a:prstGeom>
        </p:spPr>
      </p:pic>
      <p:sp>
        <p:nvSpPr>
          <p:cNvPr id="6" name="Rectangle 5"/>
          <p:cNvSpPr/>
          <p:nvPr/>
        </p:nvSpPr>
        <p:spPr>
          <a:xfrm>
            <a:off x="1752601" y="304800"/>
            <a:ext cx="3993401" cy="369332"/>
          </a:xfrm>
          <a:prstGeom prst="rect">
            <a:avLst/>
          </a:prstGeom>
        </p:spPr>
        <p:txBody>
          <a:bodyPr wrap="none">
            <a:spAutoFit/>
          </a:bodyPr>
          <a:lstStyle/>
          <a:p>
            <a:pPr lvl="1"/>
            <a:r>
              <a:rPr lang="en-US" b="1" dirty="0">
                <a:solidFill>
                  <a:srgbClr val="FF0000"/>
                </a:solidFill>
                <a:latin typeface="Georgia" panose="02040502050405020303" pitchFamily="18" charset="0"/>
              </a:rPr>
              <a:t>Types of Inheritance in Java</a:t>
            </a:r>
          </a:p>
        </p:txBody>
      </p:sp>
    </p:spTree>
    <p:extLst>
      <p:ext uri="{BB962C8B-B14F-4D97-AF65-F5344CB8AC3E}">
        <p14:creationId xmlns:p14="http://schemas.microsoft.com/office/powerpoint/2010/main" val="3832950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609601"/>
            <a:ext cx="5562600" cy="5632311"/>
          </a:xfrm>
          <a:prstGeom prst="rect">
            <a:avLst/>
          </a:prstGeom>
        </p:spPr>
        <p:txBody>
          <a:bodyPr wrap="square">
            <a:spAutoFit/>
          </a:bodyPr>
          <a:lstStyle/>
          <a:p>
            <a:r>
              <a:rPr lang="en-US" sz="2000" dirty="0">
                <a:solidFill>
                  <a:prstClr val="black"/>
                </a:solidFill>
              </a:rPr>
              <a:t>class Employee{  </a:t>
            </a:r>
          </a:p>
          <a:p>
            <a:r>
              <a:rPr lang="en-US" sz="2000" dirty="0">
                <a:solidFill>
                  <a:prstClr val="black"/>
                </a:solidFill>
              </a:rPr>
              <a:t> float salary=40000;  </a:t>
            </a:r>
          </a:p>
          <a:p>
            <a:r>
              <a:rPr lang="en-US" sz="2000" dirty="0">
                <a:solidFill>
                  <a:prstClr val="black"/>
                </a:solidFill>
              </a:rPr>
              <a:t>}  </a:t>
            </a:r>
          </a:p>
          <a:p>
            <a:r>
              <a:rPr lang="en-US" sz="2000" dirty="0">
                <a:solidFill>
                  <a:prstClr val="black"/>
                </a:solidFill>
              </a:rPr>
              <a:t>class Programmer extends Employee{  </a:t>
            </a:r>
          </a:p>
          <a:p>
            <a:r>
              <a:rPr lang="en-US" sz="2000" dirty="0">
                <a:solidFill>
                  <a:prstClr val="black"/>
                </a:solidFill>
              </a:rPr>
              <a:t> </a:t>
            </a:r>
            <a:r>
              <a:rPr lang="en-US" sz="2000" dirty="0" err="1">
                <a:solidFill>
                  <a:prstClr val="black"/>
                </a:solidFill>
              </a:rPr>
              <a:t>int</a:t>
            </a:r>
            <a:r>
              <a:rPr lang="en-US" sz="2000" dirty="0">
                <a:solidFill>
                  <a:prstClr val="black"/>
                </a:solidFill>
              </a:rPr>
              <a:t> bonus=10000; </a:t>
            </a:r>
          </a:p>
          <a:p>
            <a:r>
              <a:rPr lang="en-US" sz="2000" dirty="0">
                <a:solidFill>
                  <a:prstClr val="black"/>
                </a:solidFill>
              </a:rPr>
              <a:t>void display()</a:t>
            </a:r>
          </a:p>
          <a:p>
            <a:r>
              <a:rPr lang="en-US" sz="2000" dirty="0">
                <a:solidFill>
                  <a:prstClr val="black"/>
                </a:solidFill>
              </a:rPr>
              <a:t>{</a:t>
            </a:r>
          </a:p>
          <a:p>
            <a:r>
              <a:rPr lang="en-US" sz="2000" dirty="0">
                <a:solidFill>
                  <a:prstClr val="black"/>
                </a:solidFill>
              </a:rPr>
              <a:t> </a:t>
            </a:r>
            <a:r>
              <a:rPr lang="en-US" sz="2000" dirty="0" err="1">
                <a:solidFill>
                  <a:prstClr val="black"/>
                </a:solidFill>
              </a:rPr>
              <a:t>System.out.println</a:t>
            </a:r>
            <a:r>
              <a:rPr lang="en-US" sz="2000" dirty="0">
                <a:solidFill>
                  <a:prstClr val="black"/>
                </a:solidFill>
              </a:rPr>
              <a:t>("Programmer salary is:"+salary);  </a:t>
            </a:r>
          </a:p>
          <a:p>
            <a:r>
              <a:rPr lang="en-US" sz="2000" dirty="0">
                <a:solidFill>
                  <a:prstClr val="black"/>
                </a:solidFill>
              </a:rPr>
              <a:t> </a:t>
            </a:r>
            <a:r>
              <a:rPr lang="en-US" sz="2000" dirty="0" err="1">
                <a:solidFill>
                  <a:prstClr val="black"/>
                </a:solidFill>
              </a:rPr>
              <a:t>System.out.println</a:t>
            </a:r>
            <a:r>
              <a:rPr lang="en-US" sz="2000" dirty="0">
                <a:solidFill>
                  <a:prstClr val="black"/>
                </a:solidFill>
              </a:rPr>
              <a:t>("Bonus of Programmer is:"+bonus); </a:t>
            </a:r>
          </a:p>
          <a:p>
            <a:r>
              <a:rPr lang="en-US" sz="2000" dirty="0">
                <a:solidFill>
                  <a:prstClr val="black"/>
                </a:solidFill>
              </a:rPr>
              <a:t>}</a:t>
            </a:r>
          </a:p>
          <a:p>
            <a:r>
              <a:rPr lang="en-US" sz="2000" dirty="0">
                <a:solidFill>
                  <a:prstClr val="black"/>
                </a:solidFill>
              </a:rPr>
              <a:t>}</a:t>
            </a:r>
          </a:p>
          <a:p>
            <a:r>
              <a:rPr lang="en-US" sz="2000" dirty="0">
                <a:solidFill>
                  <a:prstClr val="black"/>
                </a:solidFill>
              </a:rPr>
              <a:t>class </a:t>
            </a:r>
            <a:r>
              <a:rPr lang="en-US" sz="2000" dirty="0" err="1">
                <a:solidFill>
                  <a:prstClr val="black"/>
                </a:solidFill>
              </a:rPr>
              <a:t>EmployeeMain</a:t>
            </a:r>
            <a:r>
              <a:rPr lang="en-US" sz="2000" dirty="0">
                <a:solidFill>
                  <a:prstClr val="black"/>
                </a:solidFill>
              </a:rPr>
              <a:t>{</a:t>
            </a:r>
          </a:p>
          <a:p>
            <a:r>
              <a:rPr lang="en-US" sz="2000" dirty="0">
                <a:solidFill>
                  <a:prstClr val="black"/>
                </a:solidFill>
              </a:rPr>
              <a:t> </a:t>
            </a:r>
          </a:p>
          <a:p>
            <a:r>
              <a:rPr lang="en-US" sz="2000" dirty="0">
                <a:solidFill>
                  <a:prstClr val="black"/>
                </a:solidFill>
              </a:rPr>
              <a:t> public static void main(String </a:t>
            </a:r>
            <a:r>
              <a:rPr lang="en-US" sz="2000" dirty="0" err="1">
                <a:solidFill>
                  <a:prstClr val="black"/>
                </a:solidFill>
              </a:rPr>
              <a:t>args</a:t>
            </a:r>
            <a:r>
              <a:rPr lang="en-US" sz="2000" dirty="0">
                <a:solidFill>
                  <a:prstClr val="black"/>
                </a:solidFill>
              </a:rPr>
              <a:t>[]){  </a:t>
            </a:r>
          </a:p>
          <a:p>
            <a:r>
              <a:rPr lang="en-US" sz="2000" dirty="0">
                <a:solidFill>
                  <a:prstClr val="black"/>
                </a:solidFill>
              </a:rPr>
              <a:t>   Programmer p=new Programmer();  </a:t>
            </a:r>
          </a:p>
          <a:p>
            <a:r>
              <a:rPr lang="en-US" sz="2000" dirty="0">
                <a:solidFill>
                  <a:prstClr val="black"/>
                </a:solidFill>
              </a:rPr>
              <a:t>   </a:t>
            </a:r>
            <a:r>
              <a:rPr lang="en-US" sz="2000" dirty="0" err="1">
                <a:solidFill>
                  <a:prstClr val="black"/>
                </a:solidFill>
              </a:rPr>
              <a:t>p.display</a:t>
            </a:r>
            <a:r>
              <a:rPr lang="en-US" sz="2000" dirty="0">
                <a:solidFill>
                  <a:prstClr val="black"/>
                </a:solidFill>
              </a:rPr>
              <a:t>();</a:t>
            </a:r>
          </a:p>
          <a:p>
            <a:r>
              <a:rPr lang="en-US" sz="2000" dirty="0">
                <a:solidFill>
                  <a:prstClr val="black"/>
                </a:solidFill>
              </a:rPr>
              <a:t>}  </a:t>
            </a:r>
          </a:p>
          <a:p>
            <a:r>
              <a:rPr lang="en-US" sz="2000" dirty="0">
                <a:solidFill>
                  <a:prstClr val="black"/>
                </a:solidFill>
              </a:rPr>
              <a:t>}</a:t>
            </a:r>
          </a:p>
        </p:txBody>
      </p:sp>
      <p:sp>
        <p:nvSpPr>
          <p:cNvPr id="5" name="TextBox 4"/>
          <p:cNvSpPr txBox="1"/>
          <p:nvPr/>
        </p:nvSpPr>
        <p:spPr>
          <a:xfrm>
            <a:off x="6629400" y="304800"/>
            <a:ext cx="3181640" cy="523220"/>
          </a:xfrm>
          <a:prstGeom prst="rect">
            <a:avLst/>
          </a:prstGeom>
          <a:noFill/>
        </p:spPr>
        <p:txBody>
          <a:bodyPr wrap="none" rtlCol="0">
            <a:spAutoFit/>
          </a:bodyPr>
          <a:lstStyle/>
          <a:p>
            <a:r>
              <a:rPr lang="en-US" sz="2800" dirty="0">
                <a:solidFill>
                  <a:srgbClr val="FF0000"/>
                </a:solidFill>
              </a:rPr>
              <a:t>Single level Inheritance</a:t>
            </a:r>
          </a:p>
        </p:txBody>
      </p:sp>
      <p:pic>
        <p:nvPicPr>
          <p:cNvPr id="2050" name="Picture 2" descr="Single level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05200"/>
            <a:ext cx="4191000" cy="244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53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612845"/>
            <a:ext cx="7467600" cy="5016758"/>
          </a:xfrm>
          <a:prstGeom prst="rect">
            <a:avLst/>
          </a:prstGeom>
        </p:spPr>
        <p:txBody>
          <a:bodyPr wrap="square">
            <a:spAutoFit/>
          </a:bodyPr>
          <a:lstStyle/>
          <a:p>
            <a:r>
              <a:rPr lang="en-US" sz="2000" dirty="0">
                <a:solidFill>
                  <a:prstClr val="black"/>
                </a:solidFill>
              </a:rPr>
              <a:t>class Animal{  </a:t>
            </a:r>
          </a:p>
          <a:p>
            <a:r>
              <a:rPr lang="en-US" sz="2000" dirty="0">
                <a:solidFill>
                  <a:prstClr val="black"/>
                </a:solidFill>
              </a:rPr>
              <a:t>void eat(){</a:t>
            </a:r>
            <a:r>
              <a:rPr lang="en-US" sz="2000" dirty="0" err="1">
                <a:solidFill>
                  <a:prstClr val="black"/>
                </a:solidFill>
              </a:rPr>
              <a:t>System.out.println</a:t>
            </a:r>
            <a:r>
              <a:rPr lang="en-US" sz="2000" dirty="0">
                <a:solidFill>
                  <a:prstClr val="black"/>
                </a:solidFill>
              </a:rPr>
              <a:t>("eating...");}  </a:t>
            </a:r>
          </a:p>
          <a:p>
            <a:r>
              <a:rPr lang="en-US" sz="2000" dirty="0">
                <a:solidFill>
                  <a:prstClr val="black"/>
                </a:solidFill>
              </a:rPr>
              <a:t>}  </a:t>
            </a:r>
          </a:p>
          <a:p>
            <a:r>
              <a:rPr lang="en-US" sz="2000" dirty="0">
                <a:solidFill>
                  <a:prstClr val="black"/>
                </a:solidFill>
              </a:rPr>
              <a:t>class Dog extends Animal{  </a:t>
            </a:r>
          </a:p>
          <a:p>
            <a:r>
              <a:rPr lang="en-US" sz="2000" dirty="0">
                <a:solidFill>
                  <a:prstClr val="black"/>
                </a:solidFill>
              </a:rPr>
              <a:t>void bark(){</a:t>
            </a:r>
            <a:r>
              <a:rPr lang="en-US" sz="2000" dirty="0" err="1">
                <a:solidFill>
                  <a:prstClr val="black"/>
                </a:solidFill>
              </a:rPr>
              <a:t>System.out.println</a:t>
            </a:r>
            <a:r>
              <a:rPr lang="en-US" sz="2000" dirty="0">
                <a:solidFill>
                  <a:prstClr val="black"/>
                </a:solidFill>
              </a:rPr>
              <a:t>("barking...");}  </a:t>
            </a:r>
          </a:p>
          <a:p>
            <a:r>
              <a:rPr lang="en-US" sz="2000" dirty="0">
                <a:solidFill>
                  <a:prstClr val="black"/>
                </a:solidFill>
              </a:rPr>
              <a:t>}  </a:t>
            </a:r>
          </a:p>
          <a:p>
            <a:r>
              <a:rPr lang="en-US" sz="2000" dirty="0">
                <a:solidFill>
                  <a:prstClr val="black"/>
                </a:solidFill>
              </a:rPr>
              <a:t>class </a:t>
            </a:r>
            <a:r>
              <a:rPr lang="en-US" sz="2000" dirty="0" err="1">
                <a:solidFill>
                  <a:prstClr val="black"/>
                </a:solidFill>
              </a:rPr>
              <a:t>BabyDog</a:t>
            </a:r>
            <a:r>
              <a:rPr lang="en-US" sz="2000" dirty="0">
                <a:solidFill>
                  <a:prstClr val="black"/>
                </a:solidFill>
              </a:rPr>
              <a:t> extends Dog{  </a:t>
            </a:r>
          </a:p>
          <a:p>
            <a:r>
              <a:rPr lang="en-US" sz="2000" dirty="0">
                <a:solidFill>
                  <a:prstClr val="black"/>
                </a:solidFill>
              </a:rPr>
              <a:t>void weep(){</a:t>
            </a:r>
            <a:r>
              <a:rPr lang="en-US" sz="2000" dirty="0" err="1">
                <a:solidFill>
                  <a:prstClr val="black"/>
                </a:solidFill>
              </a:rPr>
              <a:t>System.out.println</a:t>
            </a:r>
            <a:r>
              <a:rPr lang="en-US" sz="2000" dirty="0">
                <a:solidFill>
                  <a:prstClr val="black"/>
                </a:solidFill>
              </a:rPr>
              <a:t>("weeping...");}  </a:t>
            </a:r>
          </a:p>
          <a:p>
            <a:r>
              <a:rPr lang="en-US" sz="2000" dirty="0">
                <a:solidFill>
                  <a:prstClr val="black"/>
                </a:solidFill>
              </a:rPr>
              <a:t>}  </a:t>
            </a:r>
          </a:p>
          <a:p>
            <a:r>
              <a:rPr lang="en-US" sz="2000" dirty="0">
                <a:solidFill>
                  <a:prstClr val="black"/>
                </a:solidFill>
              </a:rPr>
              <a:t>class TestInheritance2{  </a:t>
            </a:r>
          </a:p>
          <a:p>
            <a:r>
              <a:rPr lang="en-US" sz="2000" dirty="0">
                <a:solidFill>
                  <a:prstClr val="black"/>
                </a:solidFill>
              </a:rPr>
              <a:t>public static void main(String </a:t>
            </a:r>
            <a:r>
              <a:rPr lang="en-US" sz="2000" dirty="0" err="1">
                <a:solidFill>
                  <a:prstClr val="black"/>
                </a:solidFill>
              </a:rPr>
              <a:t>args</a:t>
            </a:r>
            <a:r>
              <a:rPr lang="en-US" sz="2000" dirty="0">
                <a:solidFill>
                  <a:prstClr val="black"/>
                </a:solidFill>
              </a:rPr>
              <a:t>[]){  </a:t>
            </a:r>
          </a:p>
          <a:p>
            <a:r>
              <a:rPr lang="en-US" sz="2000" dirty="0" err="1">
                <a:solidFill>
                  <a:prstClr val="black"/>
                </a:solidFill>
              </a:rPr>
              <a:t>BabyDog</a:t>
            </a:r>
            <a:r>
              <a:rPr lang="en-US" sz="2000" dirty="0">
                <a:solidFill>
                  <a:prstClr val="black"/>
                </a:solidFill>
              </a:rPr>
              <a:t> d=new </a:t>
            </a:r>
            <a:r>
              <a:rPr lang="en-US" sz="2000" dirty="0" err="1">
                <a:solidFill>
                  <a:prstClr val="black"/>
                </a:solidFill>
              </a:rPr>
              <a:t>BabyDog</a:t>
            </a:r>
            <a:r>
              <a:rPr lang="en-US" sz="2000" dirty="0">
                <a:solidFill>
                  <a:prstClr val="black"/>
                </a:solidFill>
              </a:rPr>
              <a:t>();  </a:t>
            </a:r>
          </a:p>
          <a:p>
            <a:r>
              <a:rPr lang="en-US" sz="2000" dirty="0" err="1">
                <a:solidFill>
                  <a:prstClr val="black"/>
                </a:solidFill>
              </a:rPr>
              <a:t>d.weep</a:t>
            </a:r>
            <a:r>
              <a:rPr lang="en-US" sz="2000" dirty="0">
                <a:solidFill>
                  <a:prstClr val="black"/>
                </a:solidFill>
              </a:rPr>
              <a:t>();  </a:t>
            </a:r>
          </a:p>
          <a:p>
            <a:r>
              <a:rPr lang="en-US" sz="2000" dirty="0" err="1">
                <a:solidFill>
                  <a:prstClr val="black"/>
                </a:solidFill>
              </a:rPr>
              <a:t>d.bark</a:t>
            </a:r>
            <a:r>
              <a:rPr lang="en-US" sz="2000" dirty="0">
                <a:solidFill>
                  <a:prstClr val="black"/>
                </a:solidFill>
              </a:rPr>
              <a:t>();  </a:t>
            </a:r>
          </a:p>
          <a:p>
            <a:r>
              <a:rPr lang="en-US" sz="2000" dirty="0">
                <a:solidFill>
                  <a:prstClr val="black"/>
                </a:solidFill>
              </a:rPr>
              <a:t>d.eat();  </a:t>
            </a:r>
          </a:p>
          <a:p>
            <a:r>
              <a:rPr lang="en-US" sz="2000" dirty="0">
                <a:solidFill>
                  <a:prstClr val="black"/>
                </a:solidFill>
              </a:rPr>
              <a:t>}} </a:t>
            </a:r>
          </a:p>
        </p:txBody>
      </p:sp>
      <p:sp>
        <p:nvSpPr>
          <p:cNvPr id="3" name="TextBox 2"/>
          <p:cNvSpPr txBox="1"/>
          <p:nvPr/>
        </p:nvSpPr>
        <p:spPr>
          <a:xfrm>
            <a:off x="6629400" y="304800"/>
            <a:ext cx="3231334" cy="523220"/>
          </a:xfrm>
          <a:prstGeom prst="rect">
            <a:avLst/>
          </a:prstGeom>
          <a:noFill/>
        </p:spPr>
        <p:txBody>
          <a:bodyPr wrap="none" rtlCol="0">
            <a:spAutoFit/>
          </a:bodyPr>
          <a:lstStyle/>
          <a:p>
            <a:r>
              <a:rPr lang="en-US" sz="2800" dirty="0">
                <a:solidFill>
                  <a:srgbClr val="FF0000"/>
                </a:solidFill>
              </a:rPr>
              <a:t>Multi-level Inheritance</a:t>
            </a:r>
          </a:p>
        </p:txBody>
      </p:sp>
      <p:pic>
        <p:nvPicPr>
          <p:cNvPr id="3074" name="Picture 2" descr="Multilevel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733801"/>
            <a:ext cx="4343400" cy="25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573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609601"/>
            <a:ext cx="7467600" cy="5632311"/>
          </a:xfrm>
          <a:prstGeom prst="rect">
            <a:avLst/>
          </a:prstGeom>
        </p:spPr>
        <p:txBody>
          <a:bodyPr wrap="square">
            <a:spAutoFit/>
          </a:bodyPr>
          <a:lstStyle/>
          <a:p>
            <a:r>
              <a:rPr lang="en-US" sz="2000" dirty="0">
                <a:solidFill>
                  <a:prstClr val="black"/>
                </a:solidFill>
              </a:rPr>
              <a:t>class A{  </a:t>
            </a:r>
          </a:p>
          <a:p>
            <a:r>
              <a:rPr lang="en-US" sz="2000" dirty="0">
                <a:solidFill>
                  <a:prstClr val="black"/>
                </a:solidFill>
              </a:rPr>
              <a:t>void </a:t>
            </a:r>
            <a:r>
              <a:rPr lang="en-US" sz="2000" dirty="0" err="1">
                <a:solidFill>
                  <a:prstClr val="black"/>
                </a:solidFill>
              </a:rPr>
              <a:t>msg</a:t>
            </a:r>
            <a:r>
              <a:rPr lang="en-US" sz="2000" dirty="0">
                <a:solidFill>
                  <a:prstClr val="black"/>
                </a:solidFill>
              </a:rPr>
              <a:t>(){</a:t>
            </a:r>
            <a:r>
              <a:rPr lang="en-US" sz="2000" dirty="0" err="1">
                <a:solidFill>
                  <a:prstClr val="black"/>
                </a:solidFill>
              </a:rPr>
              <a:t>System.out.println</a:t>
            </a:r>
            <a:r>
              <a:rPr lang="en-US" sz="2000" dirty="0">
                <a:solidFill>
                  <a:prstClr val="black"/>
                </a:solidFill>
              </a:rPr>
              <a:t>("Hello");}  </a:t>
            </a:r>
          </a:p>
          <a:p>
            <a:r>
              <a:rPr lang="en-US" sz="2000" dirty="0">
                <a:solidFill>
                  <a:prstClr val="black"/>
                </a:solidFill>
              </a:rPr>
              <a:t>}  </a:t>
            </a:r>
          </a:p>
          <a:p>
            <a:r>
              <a:rPr lang="en-US" sz="2000" dirty="0">
                <a:solidFill>
                  <a:prstClr val="black"/>
                </a:solidFill>
              </a:rPr>
              <a:t>class B{  </a:t>
            </a:r>
          </a:p>
          <a:p>
            <a:r>
              <a:rPr lang="en-US" sz="2000" dirty="0">
                <a:solidFill>
                  <a:prstClr val="black"/>
                </a:solidFill>
              </a:rPr>
              <a:t>void </a:t>
            </a:r>
            <a:r>
              <a:rPr lang="en-US" sz="2000" dirty="0" err="1">
                <a:solidFill>
                  <a:prstClr val="black"/>
                </a:solidFill>
              </a:rPr>
              <a:t>msg</a:t>
            </a:r>
            <a:r>
              <a:rPr lang="en-US" sz="2000" dirty="0">
                <a:solidFill>
                  <a:prstClr val="black"/>
                </a:solidFill>
              </a:rPr>
              <a:t>(){</a:t>
            </a:r>
            <a:r>
              <a:rPr lang="en-US" sz="2000" dirty="0" err="1">
                <a:solidFill>
                  <a:prstClr val="black"/>
                </a:solidFill>
              </a:rPr>
              <a:t>System.out.println</a:t>
            </a:r>
            <a:r>
              <a:rPr lang="en-US" sz="2000" dirty="0">
                <a:solidFill>
                  <a:prstClr val="black"/>
                </a:solidFill>
              </a:rPr>
              <a:t>("Welcome");}  </a:t>
            </a:r>
          </a:p>
          <a:p>
            <a:r>
              <a:rPr lang="en-US" sz="2000" dirty="0">
                <a:solidFill>
                  <a:prstClr val="black"/>
                </a:solidFill>
              </a:rPr>
              <a:t>}  </a:t>
            </a:r>
          </a:p>
          <a:p>
            <a:r>
              <a:rPr lang="en-US" sz="2000" dirty="0">
                <a:solidFill>
                  <a:prstClr val="black"/>
                </a:solidFill>
              </a:rPr>
              <a:t>class C extends A,B</a:t>
            </a:r>
          </a:p>
          <a:p>
            <a:r>
              <a:rPr lang="en-US" sz="2000" dirty="0">
                <a:solidFill>
                  <a:prstClr val="black"/>
                </a:solidFill>
              </a:rPr>
              <a:t>   { </a:t>
            </a:r>
          </a:p>
          <a:p>
            <a:r>
              <a:rPr lang="en-US" sz="2000" dirty="0">
                <a:solidFill>
                  <a:prstClr val="black"/>
                </a:solidFill>
              </a:rPr>
              <a:t>	</a:t>
            </a:r>
            <a:r>
              <a:rPr lang="en-US" sz="2000" dirty="0" err="1">
                <a:solidFill>
                  <a:prstClr val="black"/>
                </a:solidFill>
              </a:rPr>
              <a:t>int</a:t>
            </a:r>
            <a:r>
              <a:rPr lang="en-US" sz="2000" dirty="0">
                <a:solidFill>
                  <a:prstClr val="black"/>
                </a:solidFill>
              </a:rPr>
              <a:t> c=10;</a:t>
            </a:r>
          </a:p>
          <a:p>
            <a:r>
              <a:rPr lang="en-US" sz="2000" dirty="0">
                <a:solidFill>
                  <a:prstClr val="black"/>
                </a:solidFill>
              </a:rPr>
              <a:t>   }</a:t>
            </a:r>
          </a:p>
          <a:p>
            <a:r>
              <a:rPr lang="en-US" sz="2000" dirty="0">
                <a:solidFill>
                  <a:prstClr val="black"/>
                </a:solidFill>
              </a:rPr>
              <a:t>class TestInheritance3</a:t>
            </a:r>
          </a:p>
          <a:p>
            <a:r>
              <a:rPr lang="en-US" sz="2000" dirty="0">
                <a:solidFill>
                  <a:prstClr val="black"/>
                </a:solidFill>
              </a:rPr>
              <a:t>{</a:t>
            </a:r>
          </a:p>
          <a:p>
            <a:r>
              <a:rPr lang="en-US" sz="2000" dirty="0">
                <a:solidFill>
                  <a:prstClr val="black"/>
                </a:solidFill>
              </a:rPr>
              <a:t> public static void main(String </a:t>
            </a:r>
            <a:r>
              <a:rPr lang="en-US" sz="2000" dirty="0" err="1">
                <a:solidFill>
                  <a:prstClr val="black"/>
                </a:solidFill>
              </a:rPr>
              <a:t>args</a:t>
            </a:r>
            <a:r>
              <a:rPr lang="en-US" sz="2000" dirty="0">
                <a:solidFill>
                  <a:prstClr val="black"/>
                </a:solidFill>
              </a:rPr>
              <a:t>[]){  </a:t>
            </a:r>
          </a:p>
          <a:p>
            <a:r>
              <a:rPr lang="en-US" sz="2000" dirty="0">
                <a:solidFill>
                  <a:prstClr val="black"/>
                </a:solidFill>
              </a:rPr>
              <a:t>   C </a:t>
            </a:r>
            <a:r>
              <a:rPr lang="en-US" sz="2000" dirty="0" err="1">
                <a:solidFill>
                  <a:prstClr val="black"/>
                </a:solidFill>
              </a:rPr>
              <a:t>obj</a:t>
            </a:r>
            <a:r>
              <a:rPr lang="en-US" sz="2000" dirty="0">
                <a:solidFill>
                  <a:prstClr val="black"/>
                </a:solidFill>
              </a:rPr>
              <a:t>=new C();  </a:t>
            </a:r>
          </a:p>
          <a:p>
            <a:r>
              <a:rPr lang="en-US" sz="2000" dirty="0">
                <a:solidFill>
                  <a:prstClr val="black"/>
                </a:solidFill>
              </a:rPr>
              <a:t>   obj.msg();//Now which </a:t>
            </a:r>
            <a:r>
              <a:rPr lang="en-US" sz="2000" dirty="0" err="1">
                <a:solidFill>
                  <a:prstClr val="black"/>
                </a:solidFill>
              </a:rPr>
              <a:t>msg</a:t>
            </a:r>
            <a:r>
              <a:rPr lang="en-US" sz="2000" dirty="0">
                <a:solidFill>
                  <a:prstClr val="black"/>
                </a:solidFill>
              </a:rPr>
              <a:t>() method</a:t>
            </a:r>
          </a:p>
          <a:p>
            <a:r>
              <a:rPr lang="en-US" sz="2000" dirty="0">
                <a:solidFill>
                  <a:prstClr val="black"/>
                </a:solidFill>
              </a:rPr>
              <a:t> would be invoked?  </a:t>
            </a:r>
          </a:p>
          <a:p>
            <a:r>
              <a:rPr lang="en-US" sz="2000" dirty="0">
                <a:solidFill>
                  <a:prstClr val="black"/>
                </a:solidFill>
              </a:rPr>
              <a:t>}  </a:t>
            </a:r>
          </a:p>
          <a:p>
            <a:r>
              <a:rPr lang="en-US" sz="2000" dirty="0">
                <a:solidFill>
                  <a:prstClr val="black"/>
                </a:solidFill>
              </a:rPr>
              <a:t>}</a:t>
            </a:r>
          </a:p>
        </p:txBody>
      </p:sp>
      <p:sp>
        <p:nvSpPr>
          <p:cNvPr id="3" name="TextBox 2"/>
          <p:cNvSpPr txBox="1"/>
          <p:nvPr/>
        </p:nvSpPr>
        <p:spPr>
          <a:xfrm>
            <a:off x="6629400" y="304800"/>
            <a:ext cx="2835200" cy="523220"/>
          </a:xfrm>
          <a:prstGeom prst="rect">
            <a:avLst/>
          </a:prstGeom>
          <a:noFill/>
        </p:spPr>
        <p:txBody>
          <a:bodyPr wrap="none" rtlCol="0">
            <a:spAutoFit/>
          </a:bodyPr>
          <a:lstStyle/>
          <a:p>
            <a:r>
              <a:rPr lang="en-US" sz="2800" dirty="0">
                <a:solidFill>
                  <a:srgbClr val="FF0000"/>
                </a:solidFill>
              </a:rPr>
              <a:t>Multiple Inheritance</a:t>
            </a:r>
          </a:p>
        </p:txBody>
      </p:sp>
      <p:pic>
        <p:nvPicPr>
          <p:cNvPr id="4098" name="Picture 2" descr="Multiple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057400"/>
            <a:ext cx="4876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082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152400"/>
            <a:ext cx="3307252" cy="523220"/>
          </a:xfrm>
          <a:prstGeom prst="rect">
            <a:avLst/>
          </a:prstGeom>
          <a:noFill/>
        </p:spPr>
        <p:txBody>
          <a:bodyPr wrap="none" rtlCol="0">
            <a:spAutoFit/>
          </a:bodyPr>
          <a:lstStyle/>
          <a:p>
            <a:r>
              <a:rPr lang="en-US" sz="2800" dirty="0">
                <a:solidFill>
                  <a:srgbClr val="FF0000"/>
                </a:solidFill>
              </a:rPr>
              <a:t>Hierarchical Inheritance</a:t>
            </a:r>
          </a:p>
        </p:txBody>
      </p:sp>
      <p:pic>
        <p:nvPicPr>
          <p:cNvPr id="5122" name="Picture 2" descr="Hierarchical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819400"/>
            <a:ext cx="6248400"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52600" y="762001"/>
            <a:ext cx="4572000" cy="2031325"/>
          </a:xfrm>
          <a:prstGeom prst="rect">
            <a:avLst/>
          </a:prstGeom>
        </p:spPr>
        <p:txBody>
          <a:bodyPr>
            <a:spAutoFit/>
          </a:bodyPr>
          <a:lstStyle/>
          <a:p>
            <a:r>
              <a:rPr lang="en-US" dirty="0">
                <a:solidFill>
                  <a:prstClr val="black"/>
                </a:solidFill>
              </a:rPr>
              <a:t>A class which is inherited by many subclasses is known as hierarchical inheritance. In other words, when one class is extended by many subclasses, it is known as hierarchical inheritance. In this kind of inheritance, one class can be a parent of many other classes. Hierarchical inheritance is as shown in the below diagram.</a:t>
            </a:r>
          </a:p>
        </p:txBody>
      </p:sp>
    </p:spTree>
    <p:extLst>
      <p:ext uri="{BB962C8B-B14F-4D97-AF65-F5344CB8AC3E}">
        <p14:creationId xmlns:p14="http://schemas.microsoft.com/office/powerpoint/2010/main" val="1652719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152400"/>
            <a:ext cx="3307252" cy="523220"/>
          </a:xfrm>
          <a:prstGeom prst="rect">
            <a:avLst/>
          </a:prstGeom>
          <a:noFill/>
        </p:spPr>
        <p:txBody>
          <a:bodyPr wrap="none" rtlCol="0">
            <a:spAutoFit/>
          </a:bodyPr>
          <a:lstStyle/>
          <a:p>
            <a:r>
              <a:rPr lang="en-US" sz="2800" dirty="0">
                <a:solidFill>
                  <a:srgbClr val="FF0000"/>
                </a:solidFill>
              </a:rPr>
              <a:t>Hierarchical Inheritance</a:t>
            </a:r>
          </a:p>
        </p:txBody>
      </p:sp>
      <p:sp>
        <p:nvSpPr>
          <p:cNvPr id="5" name="Rectangle 4"/>
          <p:cNvSpPr/>
          <p:nvPr/>
        </p:nvSpPr>
        <p:spPr>
          <a:xfrm>
            <a:off x="1600200" y="762001"/>
            <a:ext cx="6705600" cy="5632311"/>
          </a:xfrm>
          <a:prstGeom prst="rect">
            <a:avLst/>
          </a:prstGeom>
        </p:spPr>
        <p:txBody>
          <a:bodyPr wrap="square">
            <a:spAutoFit/>
          </a:bodyPr>
          <a:lstStyle/>
          <a:p>
            <a:r>
              <a:rPr lang="en-US" dirty="0">
                <a:solidFill>
                  <a:prstClr val="black"/>
                </a:solidFill>
              </a:rPr>
              <a:t>public class A </a:t>
            </a:r>
          </a:p>
          <a:p>
            <a:r>
              <a:rPr lang="en-US" dirty="0">
                <a:solidFill>
                  <a:prstClr val="black"/>
                </a:solidFill>
              </a:rPr>
              <a:t>{ </a:t>
            </a:r>
          </a:p>
          <a:p>
            <a:r>
              <a:rPr lang="en-US" dirty="0">
                <a:solidFill>
                  <a:prstClr val="black"/>
                </a:solidFill>
              </a:rPr>
              <a:t> public void </a:t>
            </a:r>
            <a:r>
              <a:rPr lang="en-US" dirty="0" err="1">
                <a:solidFill>
                  <a:prstClr val="black"/>
                </a:solidFill>
              </a:rPr>
              <a:t>msgA</a:t>
            </a:r>
            <a:r>
              <a:rPr lang="en-US" dirty="0">
                <a:solidFill>
                  <a:prstClr val="black"/>
                </a:solidFill>
              </a:rPr>
              <a:t>() </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("Method of class A"); </a:t>
            </a:r>
          </a:p>
          <a:p>
            <a:r>
              <a:rPr lang="en-US" dirty="0">
                <a:solidFill>
                  <a:prstClr val="black"/>
                </a:solidFill>
              </a:rPr>
              <a:t> } </a:t>
            </a:r>
          </a:p>
          <a:p>
            <a:r>
              <a:rPr lang="en-US" dirty="0">
                <a:solidFill>
                  <a:prstClr val="black"/>
                </a:solidFill>
              </a:rPr>
              <a:t>} </a:t>
            </a:r>
          </a:p>
          <a:p>
            <a:r>
              <a:rPr lang="en-US" dirty="0">
                <a:solidFill>
                  <a:prstClr val="black"/>
                </a:solidFill>
              </a:rPr>
              <a:t>public class B extends A </a:t>
            </a:r>
          </a:p>
          <a:p>
            <a:r>
              <a:rPr lang="en-US" dirty="0">
                <a:solidFill>
                  <a:prstClr val="black"/>
                </a:solidFill>
              </a:rPr>
              <a:t>{ </a:t>
            </a:r>
          </a:p>
          <a:p>
            <a:r>
              <a:rPr lang="en-US" dirty="0">
                <a:solidFill>
                  <a:prstClr val="black"/>
                </a:solidFill>
              </a:rPr>
              <a:t>   // Empty class B, inherits </a:t>
            </a:r>
            <a:r>
              <a:rPr lang="en-US" dirty="0" err="1">
                <a:solidFill>
                  <a:prstClr val="black"/>
                </a:solidFill>
              </a:rPr>
              <a:t>msgA</a:t>
            </a:r>
            <a:r>
              <a:rPr lang="en-US" dirty="0">
                <a:solidFill>
                  <a:prstClr val="black"/>
                </a:solidFill>
              </a:rPr>
              <a:t> of parent class A.</a:t>
            </a:r>
          </a:p>
          <a:p>
            <a:r>
              <a:rPr lang="en-US" dirty="0">
                <a:solidFill>
                  <a:prstClr val="black"/>
                </a:solidFill>
              </a:rPr>
              <a:t> } </a:t>
            </a:r>
          </a:p>
          <a:p>
            <a:r>
              <a:rPr lang="en-US" dirty="0">
                <a:solidFill>
                  <a:prstClr val="black"/>
                </a:solidFill>
              </a:rPr>
              <a:t>public class C extends A </a:t>
            </a:r>
          </a:p>
          <a:p>
            <a:r>
              <a:rPr lang="en-US" dirty="0">
                <a:solidFill>
                  <a:prstClr val="black"/>
                </a:solidFill>
              </a:rPr>
              <a:t>{ </a:t>
            </a:r>
          </a:p>
          <a:p>
            <a:r>
              <a:rPr lang="en-US" dirty="0">
                <a:solidFill>
                  <a:prstClr val="black"/>
                </a:solidFill>
              </a:rPr>
              <a:t> // Empty class C, inherits </a:t>
            </a:r>
            <a:r>
              <a:rPr lang="en-US" dirty="0" err="1">
                <a:solidFill>
                  <a:prstClr val="black"/>
                </a:solidFill>
              </a:rPr>
              <a:t>msgA</a:t>
            </a:r>
            <a:r>
              <a:rPr lang="en-US" dirty="0">
                <a:solidFill>
                  <a:prstClr val="black"/>
                </a:solidFill>
              </a:rPr>
              <a:t> of parent class A. </a:t>
            </a:r>
          </a:p>
          <a:p>
            <a:r>
              <a:rPr lang="en-US" dirty="0">
                <a:solidFill>
                  <a:prstClr val="black"/>
                </a:solidFill>
              </a:rPr>
              <a:t> } </a:t>
            </a:r>
          </a:p>
          <a:p>
            <a:r>
              <a:rPr lang="en-US" dirty="0">
                <a:solidFill>
                  <a:prstClr val="black"/>
                </a:solidFill>
              </a:rPr>
              <a:t>public class D extends A </a:t>
            </a:r>
          </a:p>
          <a:p>
            <a:r>
              <a:rPr lang="en-US" dirty="0">
                <a:solidFill>
                  <a:prstClr val="black"/>
                </a:solidFill>
              </a:rPr>
              <a:t>{ </a:t>
            </a:r>
          </a:p>
          <a:p>
            <a:r>
              <a:rPr lang="en-US" dirty="0">
                <a:solidFill>
                  <a:prstClr val="black"/>
                </a:solidFill>
              </a:rPr>
              <a:t>  // Empty class D, inherits </a:t>
            </a:r>
            <a:r>
              <a:rPr lang="en-US" dirty="0" err="1">
                <a:solidFill>
                  <a:prstClr val="black"/>
                </a:solidFill>
              </a:rPr>
              <a:t>msgA</a:t>
            </a:r>
            <a:r>
              <a:rPr lang="en-US" dirty="0">
                <a:solidFill>
                  <a:prstClr val="black"/>
                </a:solidFill>
              </a:rPr>
              <a:t> of parent class A. </a:t>
            </a:r>
          </a:p>
          <a:p>
            <a:r>
              <a:rPr lang="en-US" dirty="0">
                <a:solidFill>
                  <a:prstClr val="black"/>
                </a:solidFill>
              </a:rPr>
              <a:t> } </a:t>
            </a:r>
          </a:p>
          <a:p>
            <a:endParaRPr lang="en-US" dirty="0">
              <a:solidFill>
                <a:prstClr val="black"/>
              </a:solidFill>
            </a:endParaRPr>
          </a:p>
        </p:txBody>
      </p:sp>
      <p:sp>
        <p:nvSpPr>
          <p:cNvPr id="6" name="Rectangle 5"/>
          <p:cNvSpPr/>
          <p:nvPr/>
        </p:nvSpPr>
        <p:spPr>
          <a:xfrm>
            <a:off x="6324600" y="381000"/>
            <a:ext cx="4572000" cy="3970318"/>
          </a:xfrm>
          <a:prstGeom prst="rect">
            <a:avLst/>
          </a:prstGeom>
        </p:spPr>
        <p:txBody>
          <a:bodyPr>
            <a:spAutoFit/>
          </a:bodyPr>
          <a:lstStyle/>
          <a:p>
            <a:r>
              <a:rPr lang="en-US" dirty="0">
                <a:solidFill>
                  <a:prstClr val="black"/>
                </a:solidFill>
              </a:rPr>
              <a:t>public class </a:t>
            </a:r>
            <a:r>
              <a:rPr lang="en-US" dirty="0" err="1">
                <a:solidFill>
                  <a:prstClr val="black"/>
                </a:solidFill>
              </a:rPr>
              <a:t>MyClass</a:t>
            </a:r>
            <a:r>
              <a:rPr lang="en-US" dirty="0">
                <a:solidFill>
                  <a:prstClr val="black"/>
                </a:solidFill>
              </a:rPr>
              <a:t> </a:t>
            </a:r>
          </a:p>
          <a:p>
            <a:r>
              <a:rPr lang="en-US" dirty="0">
                <a:solidFill>
                  <a:prstClr val="black"/>
                </a:solidFill>
              </a:rPr>
              <a:t>{ </a:t>
            </a:r>
          </a:p>
          <a:p>
            <a:r>
              <a:rPr lang="en-US" dirty="0">
                <a:solidFill>
                  <a:prstClr val="black"/>
                </a:solidFill>
              </a:rPr>
              <a:t>  public static void main(String[] </a:t>
            </a:r>
            <a:r>
              <a:rPr lang="en-US" dirty="0" err="1">
                <a:solidFill>
                  <a:prstClr val="black"/>
                </a:solidFill>
              </a:rPr>
              <a:t>args</a:t>
            </a:r>
            <a:r>
              <a:rPr lang="en-US" dirty="0">
                <a:solidFill>
                  <a:prstClr val="black"/>
                </a:solidFill>
              </a:rPr>
              <a:t>) </a:t>
            </a:r>
          </a:p>
          <a:p>
            <a:r>
              <a:rPr lang="en-US" dirty="0">
                <a:solidFill>
                  <a:prstClr val="black"/>
                </a:solidFill>
              </a:rPr>
              <a:t>  { </a:t>
            </a:r>
          </a:p>
          <a:p>
            <a:r>
              <a:rPr lang="en-US" dirty="0">
                <a:solidFill>
                  <a:prstClr val="black"/>
                </a:solidFill>
              </a:rPr>
              <a:t>// Create the object of class B, class C, and class D. </a:t>
            </a:r>
          </a:p>
          <a:p>
            <a:r>
              <a:rPr lang="en-US" dirty="0">
                <a:solidFill>
                  <a:prstClr val="black"/>
                </a:solidFill>
              </a:rPr>
              <a:t>    B obj1 = new B();     </a:t>
            </a:r>
          </a:p>
          <a:p>
            <a:r>
              <a:rPr lang="en-US" dirty="0">
                <a:solidFill>
                  <a:prstClr val="black"/>
                </a:solidFill>
              </a:rPr>
              <a:t>    C obj2 = new C(); </a:t>
            </a:r>
          </a:p>
          <a:p>
            <a:r>
              <a:rPr lang="en-US" dirty="0">
                <a:solidFill>
                  <a:prstClr val="black"/>
                </a:solidFill>
              </a:rPr>
              <a:t>    D obj3 = new D(); </a:t>
            </a:r>
          </a:p>
          <a:p>
            <a:r>
              <a:rPr lang="en-US" dirty="0">
                <a:solidFill>
                  <a:prstClr val="black"/>
                </a:solidFill>
              </a:rPr>
              <a:t>// Calling inherited function from the base class. </a:t>
            </a:r>
          </a:p>
          <a:p>
            <a:r>
              <a:rPr lang="en-US" dirty="0">
                <a:solidFill>
                  <a:prstClr val="black"/>
                </a:solidFill>
              </a:rPr>
              <a:t>    obj1.msgA();  </a:t>
            </a:r>
          </a:p>
          <a:p>
            <a:r>
              <a:rPr lang="en-US" dirty="0">
                <a:solidFill>
                  <a:prstClr val="black"/>
                </a:solidFill>
              </a:rPr>
              <a:t>   obj2.msgA();   </a:t>
            </a:r>
          </a:p>
          <a:p>
            <a:r>
              <a:rPr lang="en-US" dirty="0">
                <a:solidFill>
                  <a:prstClr val="black"/>
                </a:solidFill>
              </a:rPr>
              <a:t>  obj3.msgA(); </a:t>
            </a:r>
          </a:p>
          <a:p>
            <a:r>
              <a:rPr lang="en-US" dirty="0">
                <a:solidFill>
                  <a:prstClr val="black"/>
                </a:solidFill>
              </a:rPr>
              <a:t>  } </a:t>
            </a:r>
          </a:p>
          <a:p>
            <a:r>
              <a:rPr lang="en-US" dirty="0">
                <a:solidFill>
                  <a:prstClr val="black"/>
                </a:solidFill>
              </a:rPr>
              <a:t> }</a:t>
            </a:r>
          </a:p>
        </p:txBody>
      </p:sp>
    </p:spTree>
    <p:extLst>
      <p:ext uri="{BB962C8B-B14F-4D97-AF65-F5344CB8AC3E}">
        <p14:creationId xmlns:p14="http://schemas.microsoft.com/office/powerpoint/2010/main" val="1841974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1" y="152400"/>
            <a:ext cx="2648417" cy="523220"/>
          </a:xfrm>
          <a:prstGeom prst="rect">
            <a:avLst/>
          </a:prstGeom>
          <a:noFill/>
        </p:spPr>
        <p:txBody>
          <a:bodyPr wrap="none" rtlCol="0">
            <a:spAutoFit/>
          </a:bodyPr>
          <a:lstStyle/>
          <a:p>
            <a:r>
              <a:rPr lang="en-US" sz="2800" dirty="0">
                <a:solidFill>
                  <a:srgbClr val="FF0000"/>
                </a:solidFill>
              </a:rPr>
              <a:t>Hybrid Inheritance</a:t>
            </a:r>
          </a:p>
        </p:txBody>
      </p:sp>
      <p:pic>
        <p:nvPicPr>
          <p:cNvPr id="6146" name="Picture 2" descr="Hybrid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667001"/>
            <a:ext cx="7077075" cy="3781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52600" y="685800"/>
            <a:ext cx="8153400" cy="1754326"/>
          </a:xfrm>
          <a:prstGeom prst="rect">
            <a:avLst/>
          </a:prstGeom>
        </p:spPr>
        <p:txBody>
          <a:bodyPr wrap="square">
            <a:spAutoFit/>
          </a:bodyPr>
          <a:lstStyle/>
          <a:p>
            <a:r>
              <a:rPr lang="en-US" dirty="0">
                <a:solidFill>
                  <a:prstClr val="black"/>
                </a:solidFill>
              </a:rPr>
              <a:t>A hybrid inheritance in Java is a combination of single and multiple inheritance. A typical flow diagram is shown in the below image. A hybrid inheritance can be achieved in the same way as multiple inheritance using interfaces in Java.</a:t>
            </a:r>
          </a:p>
          <a:p>
            <a:endParaRPr lang="en-US" dirty="0">
              <a:solidFill>
                <a:prstClr val="black"/>
              </a:solidFill>
            </a:endParaRPr>
          </a:p>
          <a:p>
            <a:r>
              <a:rPr lang="en-US" b="1" dirty="0">
                <a:solidFill>
                  <a:prstClr val="black"/>
                </a:solidFill>
              </a:rPr>
              <a:t>By using interfaces, we can achieve multiple as well as a hybrid inheritance in Java. It is not allowed in Java.</a:t>
            </a:r>
          </a:p>
        </p:txBody>
      </p:sp>
    </p:spTree>
    <p:extLst>
      <p:ext uri="{BB962C8B-B14F-4D97-AF65-F5344CB8AC3E}">
        <p14:creationId xmlns:p14="http://schemas.microsoft.com/office/powerpoint/2010/main" val="3512698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228600"/>
            <a:ext cx="2732608" cy="523220"/>
          </a:xfrm>
          <a:prstGeom prst="rect">
            <a:avLst/>
          </a:prstGeom>
          <a:noFill/>
        </p:spPr>
        <p:txBody>
          <a:bodyPr wrap="none" rtlCol="0">
            <a:spAutoFit/>
          </a:bodyPr>
          <a:lstStyle/>
          <a:p>
            <a:r>
              <a:rPr lang="en-US" sz="2800" dirty="0">
                <a:solidFill>
                  <a:srgbClr val="FF0000"/>
                </a:solidFill>
              </a:rPr>
              <a:t>Method Overriding</a:t>
            </a:r>
          </a:p>
        </p:txBody>
      </p:sp>
      <p:sp>
        <p:nvSpPr>
          <p:cNvPr id="2" name="Rectangle 1"/>
          <p:cNvSpPr/>
          <p:nvPr/>
        </p:nvSpPr>
        <p:spPr>
          <a:xfrm>
            <a:off x="1981200" y="762000"/>
            <a:ext cx="8382000" cy="1477328"/>
          </a:xfrm>
          <a:prstGeom prst="rect">
            <a:avLst/>
          </a:prstGeom>
        </p:spPr>
        <p:txBody>
          <a:bodyPr wrap="square">
            <a:spAutoFit/>
          </a:bodyPr>
          <a:lstStyle/>
          <a:p>
            <a:r>
              <a:rPr lang="en-US" b="1" dirty="0">
                <a:solidFill>
                  <a:prstClr val="black"/>
                </a:solidFill>
              </a:rPr>
              <a:t>If subclass (child class) has the same method as declared in the parent class, it is known as method overriding in Java.</a:t>
            </a:r>
          </a:p>
          <a:p>
            <a:endParaRPr lang="en-US" b="1" dirty="0">
              <a:solidFill>
                <a:prstClr val="black"/>
              </a:solidFill>
            </a:endParaRPr>
          </a:p>
          <a:p>
            <a:r>
              <a:rPr lang="en-US" b="1" dirty="0">
                <a:solidFill>
                  <a:prstClr val="black"/>
                </a:solidFill>
              </a:rPr>
              <a:t>In other words, If a subclass provides the specific implementation of the method that has been declared by one of its parent class, it is known as method overriding.</a:t>
            </a:r>
          </a:p>
        </p:txBody>
      </p:sp>
      <p:sp>
        <p:nvSpPr>
          <p:cNvPr id="5" name="Rectangle 4"/>
          <p:cNvSpPr/>
          <p:nvPr/>
        </p:nvSpPr>
        <p:spPr>
          <a:xfrm>
            <a:off x="1981200" y="2514600"/>
            <a:ext cx="4038600" cy="3970318"/>
          </a:xfrm>
          <a:prstGeom prst="rect">
            <a:avLst/>
          </a:prstGeom>
        </p:spPr>
        <p:txBody>
          <a:bodyPr wrap="square">
            <a:spAutoFit/>
          </a:bodyPr>
          <a:lstStyle/>
          <a:p>
            <a:r>
              <a:rPr lang="en-US" b="1" dirty="0">
                <a:solidFill>
                  <a:prstClr val="black"/>
                </a:solidFill>
              </a:rPr>
              <a:t>Usage of Java Method Overriding</a:t>
            </a:r>
          </a:p>
          <a:p>
            <a:pPr marL="285750" indent="-285750">
              <a:buFont typeface="Arial" panose="020B0604020202020204" pitchFamily="34" charset="0"/>
              <a:buChar char="•"/>
            </a:pPr>
            <a:r>
              <a:rPr lang="en-US" dirty="0">
                <a:solidFill>
                  <a:prstClr val="black"/>
                </a:solidFill>
              </a:rPr>
              <a:t>Method overriding is used to provide the specific implementation of a method which is already provided by its superclass.</a:t>
            </a:r>
          </a:p>
          <a:p>
            <a:pPr marL="285750" indent="-285750">
              <a:buFont typeface="Arial" panose="020B0604020202020204" pitchFamily="34" charset="0"/>
              <a:buChar char="•"/>
            </a:pPr>
            <a:r>
              <a:rPr lang="en-US" dirty="0">
                <a:solidFill>
                  <a:prstClr val="black"/>
                </a:solidFill>
              </a:rPr>
              <a:t>Method overriding is used for runtime polymorphism</a:t>
            </a:r>
          </a:p>
          <a:p>
            <a:pPr marL="285750" indent="-285750">
              <a:buFont typeface="Arial" panose="020B0604020202020204" pitchFamily="34" charset="0"/>
              <a:buChar char="•"/>
            </a:pPr>
            <a:endParaRPr lang="en-US" dirty="0">
              <a:solidFill>
                <a:prstClr val="black"/>
              </a:solidFill>
            </a:endParaRPr>
          </a:p>
          <a:p>
            <a:r>
              <a:rPr lang="en-US" b="1" dirty="0">
                <a:solidFill>
                  <a:prstClr val="black"/>
                </a:solidFill>
              </a:rPr>
              <a:t>Rules for Java Method Overriding</a:t>
            </a:r>
          </a:p>
          <a:p>
            <a:pPr marL="285750" indent="-285750">
              <a:buFont typeface="Arial" panose="020B0604020202020204" pitchFamily="34" charset="0"/>
              <a:buChar char="•"/>
            </a:pPr>
            <a:r>
              <a:rPr lang="en-US" dirty="0">
                <a:solidFill>
                  <a:prstClr val="black"/>
                </a:solidFill>
              </a:rPr>
              <a:t>The method must have the same name as in the parent class</a:t>
            </a:r>
          </a:p>
          <a:p>
            <a:pPr marL="285750" indent="-285750">
              <a:buFont typeface="Arial" panose="020B0604020202020204" pitchFamily="34" charset="0"/>
              <a:buChar char="•"/>
            </a:pPr>
            <a:r>
              <a:rPr lang="en-US" dirty="0">
                <a:solidFill>
                  <a:prstClr val="black"/>
                </a:solidFill>
              </a:rPr>
              <a:t>The method must have the same parameter as in the parent class.</a:t>
            </a:r>
          </a:p>
          <a:p>
            <a:pPr marL="285750" indent="-285750">
              <a:buFont typeface="Arial" panose="020B0604020202020204" pitchFamily="34" charset="0"/>
              <a:buChar char="•"/>
            </a:pPr>
            <a:r>
              <a:rPr lang="en-US" dirty="0">
                <a:solidFill>
                  <a:prstClr val="black"/>
                </a:solidFill>
              </a:rPr>
              <a:t>There must be an IS-A relationship (inheritance).</a:t>
            </a:r>
          </a:p>
        </p:txBody>
      </p:sp>
      <p:pic>
        <p:nvPicPr>
          <p:cNvPr id="6" name="Picture 5"/>
          <p:cNvPicPr>
            <a:picLocks noChangeAspect="1"/>
          </p:cNvPicPr>
          <p:nvPr/>
        </p:nvPicPr>
        <p:blipFill>
          <a:blip r:embed="rId2"/>
          <a:stretch>
            <a:fillRect/>
          </a:stretch>
        </p:blipFill>
        <p:spPr>
          <a:xfrm>
            <a:off x="5943601" y="2514600"/>
            <a:ext cx="4415051" cy="3882788"/>
          </a:xfrm>
          <a:prstGeom prst="rect">
            <a:avLst/>
          </a:prstGeom>
        </p:spPr>
      </p:pic>
    </p:spTree>
    <p:extLst>
      <p:ext uri="{BB962C8B-B14F-4D97-AF65-F5344CB8AC3E}">
        <p14:creationId xmlns:p14="http://schemas.microsoft.com/office/powerpoint/2010/main" val="3512345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362200"/>
            <a:ext cx="7467600" cy="2862322"/>
          </a:xfrm>
          <a:prstGeom prst="rect">
            <a:avLst/>
          </a:prstGeom>
        </p:spPr>
        <p:txBody>
          <a:bodyPr wrap="square">
            <a:spAutoFit/>
          </a:bodyPr>
          <a:lstStyle/>
          <a:p>
            <a:r>
              <a:rPr lang="en-US" sz="2000" dirty="0">
                <a:solidFill>
                  <a:prstClr val="black"/>
                </a:solidFill>
              </a:rPr>
              <a:t>class Vehicle{  </a:t>
            </a:r>
          </a:p>
          <a:p>
            <a:r>
              <a:rPr lang="en-US" sz="2000" dirty="0">
                <a:solidFill>
                  <a:srgbClr val="00B0F0"/>
                </a:solidFill>
              </a:rPr>
              <a:t>  //defining a method  </a:t>
            </a:r>
          </a:p>
          <a:p>
            <a:r>
              <a:rPr lang="en-US" sz="2000" dirty="0">
                <a:solidFill>
                  <a:prstClr val="black"/>
                </a:solidFill>
              </a:rPr>
              <a:t>  void run(){</a:t>
            </a:r>
            <a:r>
              <a:rPr lang="en-US" sz="2000" dirty="0" err="1">
                <a:solidFill>
                  <a:prstClr val="black"/>
                </a:solidFill>
              </a:rPr>
              <a:t>System.out.println</a:t>
            </a:r>
            <a:r>
              <a:rPr lang="en-US" sz="2000" dirty="0">
                <a:solidFill>
                  <a:prstClr val="black"/>
                </a:solidFill>
              </a:rPr>
              <a:t>("Vehicle is running");}  </a:t>
            </a:r>
          </a:p>
          <a:p>
            <a:r>
              <a:rPr lang="en-US" sz="2000" dirty="0">
                <a:solidFill>
                  <a:prstClr val="black"/>
                </a:solidFill>
              </a:rPr>
              <a:t>}  </a:t>
            </a:r>
          </a:p>
          <a:p>
            <a:r>
              <a:rPr lang="en-US" sz="2000" dirty="0">
                <a:solidFill>
                  <a:srgbClr val="00B0F0"/>
                </a:solidFill>
              </a:rPr>
              <a:t>//Creating a child class  </a:t>
            </a:r>
          </a:p>
          <a:p>
            <a:r>
              <a:rPr lang="en-US" sz="2000" dirty="0">
                <a:solidFill>
                  <a:prstClr val="black"/>
                </a:solidFill>
              </a:rPr>
              <a:t>class Bike2 extends Vehicle{  </a:t>
            </a:r>
          </a:p>
          <a:p>
            <a:r>
              <a:rPr lang="en-US" sz="2000" dirty="0">
                <a:solidFill>
                  <a:prstClr val="black"/>
                </a:solidFill>
              </a:rPr>
              <a:t>  </a:t>
            </a:r>
            <a:r>
              <a:rPr lang="en-US" sz="2000" dirty="0">
                <a:solidFill>
                  <a:srgbClr val="00B0F0"/>
                </a:solidFill>
              </a:rPr>
              <a:t>//defining the same method as in the parent class  </a:t>
            </a:r>
          </a:p>
          <a:p>
            <a:r>
              <a:rPr lang="en-US" sz="2000" dirty="0">
                <a:solidFill>
                  <a:prstClr val="black"/>
                </a:solidFill>
              </a:rPr>
              <a:t>  void run(){</a:t>
            </a:r>
            <a:r>
              <a:rPr lang="en-US" sz="2000" dirty="0" err="1">
                <a:solidFill>
                  <a:prstClr val="black"/>
                </a:solidFill>
              </a:rPr>
              <a:t>System.out.println</a:t>
            </a:r>
            <a:r>
              <a:rPr lang="en-US" sz="2000" dirty="0">
                <a:solidFill>
                  <a:prstClr val="black"/>
                </a:solidFill>
              </a:rPr>
              <a:t>("Bike is running safely");}  </a:t>
            </a:r>
          </a:p>
          <a:p>
            <a:r>
              <a:rPr lang="en-US" sz="2000" dirty="0">
                <a:solidFill>
                  <a:prstClr val="black"/>
                </a:solidFill>
              </a:rPr>
              <a:t>  }</a:t>
            </a:r>
          </a:p>
        </p:txBody>
      </p:sp>
      <p:sp>
        <p:nvSpPr>
          <p:cNvPr id="3" name="TextBox 2"/>
          <p:cNvSpPr txBox="1"/>
          <p:nvPr/>
        </p:nvSpPr>
        <p:spPr>
          <a:xfrm>
            <a:off x="1828800" y="228600"/>
            <a:ext cx="2732608" cy="523220"/>
          </a:xfrm>
          <a:prstGeom prst="rect">
            <a:avLst/>
          </a:prstGeom>
          <a:noFill/>
        </p:spPr>
        <p:txBody>
          <a:bodyPr wrap="none" rtlCol="0">
            <a:spAutoFit/>
          </a:bodyPr>
          <a:lstStyle/>
          <a:p>
            <a:r>
              <a:rPr lang="en-US" sz="2800" dirty="0">
                <a:solidFill>
                  <a:srgbClr val="FF0000"/>
                </a:solidFill>
              </a:rPr>
              <a:t>Method Overriding</a:t>
            </a:r>
          </a:p>
        </p:txBody>
      </p:sp>
      <p:sp>
        <p:nvSpPr>
          <p:cNvPr id="2" name="Rectangle 1"/>
          <p:cNvSpPr/>
          <p:nvPr/>
        </p:nvSpPr>
        <p:spPr>
          <a:xfrm>
            <a:off x="1905000" y="762000"/>
            <a:ext cx="8382000" cy="1477328"/>
          </a:xfrm>
          <a:prstGeom prst="rect">
            <a:avLst/>
          </a:prstGeom>
        </p:spPr>
        <p:txBody>
          <a:bodyPr wrap="square">
            <a:spAutoFit/>
          </a:bodyPr>
          <a:lstStyle/>
          <a:p>
            <a:r>
              <a:rPr lang="en-US" dirty="0">
                <a:solidFill>
                  <a:prstClr val="black"/>
                </a:solidFill>
              </a:rPr>
              <a:t>If subclass (child class) has the same method as declared in the parent class, it is known as method overriding in Java.</a:t>
            </a:r>
          </a:p>
          <a:p>
            <a:endParaRPr lang="en-US" dirty="0">
              <a:solidFill>
                <a:prstClr val="black"/>
              </a:solidFill>
            </a:endParaRPr>
          </a:p>
          <a:p>
            <a:r>
              <a:rPr lang="en-US" dirty="0">
                <a:solidFill>
                  <a:prstClr val="black"/>
                </a:solidFill>
              </a:rPr>
              <a:t>In other words, If a subclass provides the specific implementation of the method that has been declared by one of its parent class, it is known as method overriding.</a:t>
            </a:r>
          </a:p>
        </p:txBody>
      </p:sp>
      <p:sp>
        <p:nvSpPr>
          <p:cNvPr id="5" name="Rectangle 4"/>
          <p:cNvSpPr/>
          <p:nvPr/>
        </p:nvSpPr>
        <p:spPr>
          <a:xfrm>
            <a:off x="6248400" y="4953000"/>
            <a:ext cx="4572000" cy="1754326"/>
          </a:xfrm>
          <a:prstGeom prst="rect">
            <a:avLst/>
          </a:prstGeom>
        </p:spPr>
        <p:txBody>
          <a:bodyPr>
            <a:spAutoFit/>
          </a:bodyPr>
          <a:lstStyle/>
          <a:p>
            <a:r>
              <a:rPr lang="en-US" dirty="0">
                <a:solidFill>
                  <a:prstClr val="black"/>
                </a:solidFill>
              </a:rPr>
              <a:t>class </a:t>
            </a:r>
            <a:r>
              <a:rPr lang="en-US" dirty="0" err="1">
                <a:solidFill>
                  <a:prstClr val="black"/>
                </a:solidFill>
              </a:rPr>
              <a:t>OverrideMain</a:t>
            </a:r>
            <a:endParaRPr lang="en-US" dirty="0">
              <a:solidFill>
                <a:prstClr val="black"/>
              </a:solidFill>
            </a:endParaRPr>
          </a:p>
          <a:p>
            <a:r>
              <a:rPr lang="en-US" dirty="0">
                <a:solidFill>
                  <a:prstClr val="black"/>
                </a:solidFill>
              </a:rPr>
              <a:t>  public static void main(String </a:t>
            </a:r>
            <a:r>
              <a:rPr lang="en-US" dirty="0" err="1">
                <a:solidFill>
                  <a:prstClr val="black"/>
                </a:solidFill>
              </a:rPr>
              <a:t>args</a:t>
            </a:r>
            <a:r>
              <a:rPr lang="en-US" dirty="0">
                <a:solidFill>
                  <a:prstClr val="black"/>
                </a:solidFill>
              </a:rPr>
              <a:t>[]){  </a:t>
            </a:r>
          </a:p>
          <a:p>
            <a:r>
              <a:rPr lang="en-US" dirty="0">
                <a:solidFill>
                  <a:prstClr val="black"/>
                </a:solidFill>
              </a:rPr>
              <a:t>  Bike2 </a:t>
            </a:r>
            <a:r>
              <a:rPr lang="en-US" dirty="0" err="1">
                <a:solidFill>
                  <a:prstClr val="black"/>
                </a:solidFill>
              </a:rPr>
              <a:t>obj</a:t>
            </a:r>
            <a:r>
              <a:rPr lang="en-US" dirty="0">
                <a:solidFill>
                  <a:prstClr val="black"/>
                </a:solidFill>
              </a:rPr>
              <a:t> = new Bike2();//creating object  </a:t>
            </a:r>
          </a:p>
          <a:p>
            <a:r>
              <a:rPr lang="en-US" dirty="0">
                <a:solidFill>
                  <a:prstClr val="black"/>
                </a:solidFill>
              </a:rPr>
              <a:t>  </a:t>
            </a:r>
            <a:r>
              <a:rPr lang="en-US" dirty="0" err="1">
                <a:solidFill>
                  <a:prstClr val="black"/>
                </a:solidFill>
              </a:rPr>
              <a:t>obj.run</a:t>
            </a:r>
            <a:r>
              <a:rPr lang="en-US" dirty="0">
                <a:solidFill>
                  <a:prstClr val="black"/>
                </a:solidFill>
              </a:rPr>
              <a:t>();//calling method  </a:t>
            </a:r>
          </a:p>
          <a:p>
            <a:r>
              <a:rPr lang="en-US" dirty="0">
                <a:solidFill>
                  <a:prstClr val="black"/>
                </a:solidFill>
              </a:rPr>
              <a:t>  }  </a:t>
            </a:r>
          </a:p>
          <a:p>
            <a:r>
              <a:rPr lang="en-US" dirty="0">
                <a:solidFill>
                  <a:prstClr val="black"/>
                </a:solidFill>
              </a:rPr>
              <a:t>}  </a:t>
            </a:r>
          </a:p>
        </p:txBody>
      </p:sp>
    </p:spTree>
    <p:extLst>
      <p:ext uri="{BB962C8B-B14F-4D97-AF65-F5344CB8AC3E}">
        <p14:creationId xmlns:p14="http://schemas.microsoft.com/office/powerpoint/2010/main" val="2953007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304801"/>
            <a:ext cx="6029664" cy="646331"/>
          </a:xfrm>
          <a:prstGeom prst="rect">
            <a:avLst/>
          </a:prstGeom>
        </p:spPr>
        <p:txBody>
          <a:bodyPr wrap="none">
            <a:spAutoFit/>
          </a:bodyPr>
          <a:lstStyle/>
          <a:p>
            <a:r>
              <a:rPr lang="en-US" sz="3600" dirty="0">
                <a:solidFill>
                  <a:prstClr val="black"/>
                </a:solidFill>
              </a:rPr>
              <a:t>Pointing to same instance memory </a:t>
            </a:r>
            <a:endParaRPr lang="en-US" sz="3600" dirty="0">
              <a:solidFill>
                <a:srgbClr val="696464"/>
              </a:solidFill>
              <a:latin typeface="Franklin Gothic Book"/>
            </a:endParaRPr>
          </a:p>
        </p:txBody>
      </p:sp>
      <p:pic>
        <p:nvPicPr>
          <p:cNvPr id="7" name="Picture 6"/>
          <p:cNvPicPr>
            <a:picLocks noChangeAspect="1"/>
          </p:cNvPicPr>
          <p:nvPr/>
        </p:nvPicPr>
        <p:blipFill rotWithShape="1">
          <a:blip r:embed="rId2"/>
          <a:srcRect t="14021" b="-1"/>
          <a:stretch/>
        </p:blipFill>
        <p:spPr>
          <a:xfrm>
            <a:off x="2057400" y="2251882"/>
            <a:ext cx="8305800" cy="3996518"/>
          </a:xfrm>
          <a:prstGeom prst="rect">
            <a:avLst/>
          </a:prstGeom>
        </p:spPr>
      </p:pic>
      <p:sp>
        <p:nvSpPr>
          <p:cNvPr id="9" name="Rectangle 8"/>
          <p:cNvSpPr/>
          <p:nvPr/>
        </p:nvSpPr>
        <p:spPr>
          <a:xfrm>
            <a:off x="6934200" y="914401"/>
            <a:ext cx="3200400" cy="1200329"/>
          </a:xfrm>
          <a:prstGeom prst="rect">
            <a:avLst/>
          </a:prstGeom>
        </p:spPr>
        <p:txBody>
          <a:bodyPr wrap="square">
            <a:spAutoFit/>
          </a:bodyPr>
          <a:lstStyle/>
          <a:p>
            <a:r>
              <a:rPr lang="en-US" b="1" dirty="0">
                <a:solidFill>
                  <a:prstClr val="black"/>
                </a:solidFill>
              </a:rPr>
              <a:t> Demo D1 = new Demo(); </a:t>
            </a:r>
          </a:p>
          <a:p>
            <a:r>
              <a:rPr lang="en-US" b="1" dirty="0">
                <a:solidFill>
                  <a:prstClr val="black"/>
                </a:solidFill>
              </a:rPr>
              <a:t>  </a:t>
            </a:r>
          </a:p>
          <a:p>
            <a:r>
              <a:rPr lang="en-US" b="1" dirty="0">
                <a:solidFill>
                  <a:prstClr val="black"/>
                </a:solidFill>
              </a:rPr>
              <a:t>        // point to same reference </a:t>
            </a:r>
          </a:p>
          <a:p>
            <a:r>
              <a:rPr lang="en-US" b="1" dirty="0">
                <a:solidFill>
                  <a:prstClr val="black"/>
                </a:solidFill>
              </a:rPr>
              <a:t>        Demo G1 = D1; </a:t>
            </a:r>
          </a:p>
        </p:txBody>
      </p:sp>
    </p:spTree>
    <p:extLst>
      <p:ext uri="{BB962C8B-B14F-4D97-AF65-F5344CB8AC3E}">
        <p14:creationId xmlns:p14="http://schemas.microsoft.com/office/powerpoint/2010/main" val="2877219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533401"/>
            <a:ext cx="4471802" cy="646331"/>
          </a:xfrm>
          <a:prstGeom prst="rect">
            <a:avLst/>
          </a:prstGeom>
        </p:spPr>
        <p:txBody>
          <a:bodyPr wrap="none">
            <a:spAutoFit/>
          </a:bodyPr>
          <a:lstStyle/>
          <a:p>
            <a:r>
              <a:rPr lang="en-US" sz="3600" dirty="0">
                <a:solidFill>
                  <a:srgbClr val="696464"/>
                </a:solidFill>
                <a:latin typeface="Franklin Gothic Book"/>
              </a:rPr>
              <a:t>Java Copy </a:t>
            </a:r>
            <a:r>
              <a:rPr lang="en-US" sz="3600" dirty="0">
                <a:solidFill>
                  <a:srgbClr val="696464"/>
                </a:solidFill>
                <a:latin typeface="Franklin Gothic Book"/>
              </a:rPr>
              <a:t>Constructor</a:t>
            </a:r>
            <a:endParaRPr lang="en-US" sz="3600" dirty="0">
              <a:solidFill>
                <a:srgbClr val="696464"/>
              </a:solidFill>
              <a:latin typeface="Franklin Gothic Book"/>
            </a:endParaRPr>
          </a:p>
        </p:txBody>
      </p:sp>
      <p:sp>
        <p:nvSpPr>
          <p:cNvPr id="6" name="Rectangle 5"/>
          <p:cNvSpPr/>
          <p:nvPr/>
        </p:nvSpPr>
        <p:spPr>
          <a:xfrm>
            <a:off x="1752600" y="533401"/>
            <a:ext cx="8763000" cy="3477875"/>
          </a:xfrm>
          <a:prstGeom prst="rect">
            <a:avLst/>
          </a:prstGeom>
        </p:spPr>
        <p:txBody>
          <a:bodyPr wrap="square">
            <a:spAutoFit/>
          </a:bodyPr>
          <a:lstStyle/>
          <a:p>
            <a:endParaRPr lang="en-US" dirty="0">
              <a:solidFill>
                <a:prstClr val="black"/>
              </a:solidFill>
            </a:endParaRPr>
          </a:p>
          <a:p>
            <a:endParaRPr lang="en-US" dirty="0">
              <a:solidFill>
                <a:prstClr val="black"/>
              </a:solidFill>
            </a:endParaRPr>
          </a:p>
          <a:p>
            <a:endParaRPr lang="en-US" dirty="0">
              <a:solidFill>
                <a:prstClr val="black"/>
              </a:solidFill>
            </a:endParaRPr>
          </a:p>
          <a:p>
            <a:r>
              <a:rPr lang="en-US" sz="2000" b="1" dirty="0">
                <a:solidFill>
                  <a:prstClr val="black"/>
                </a:solidFill>
              </a:rPr>
              <a:t>Why copy constructor is required?</a:t>
            </a:r>
          </a:p>
          <a:p>
            <a:endParaRPr lang="en-US" dirty="0">
              <a:solidFill>
                <a:prstClr val="black"/>
              </a:solidFill>
            </a:endParaRPr>
          </a:p>
          <a:p>
            <a:r>
              <a:rPr lang="en-US" dirty="0">
                <a:solidFill>
                  <a:prstClr val="black"/>
                </a:solidFill>
              </a:rPr>
              <a:t>Sometimes, we face a problem where we required to create an exact copy of an existing object of the class. There is also a condition, if we have made any changes in the copy it should not reflect in the original one and vice-versa. For such cases, Java provides the concept of a copy constructor.</a:t>
            </a:r>
          </a:p>
          <a:p>
            <a:endParaRPr lang="en-US" dirty="0">
              <a:solidFill>
                <a:prstClr val="black"/>
              </a:solidFill>
            </a:endParaRPr>
          </a:p>
          <a:p>
            <a:r>
              <a:rPr lang="en-US" sz="2000" b="1" dirty="0">
                <a:solidFill>
                  <a:prstClr val="black"/>
                </a:solidFill>
              </a:rPr>
              <a:t>Copy Constructor</a:t>
            </a:r>
          </a:p>
          <a:p>
            <a:r>
              <a:rPr lang="en-US" dirty="0">
                <a:solidFill>
                  <a:prstClr val="black"/>
                </a:solidFill>
              </a:rPr>
              <a:t>In Java, a copy constructor is a special type of constructor that creates an object using another object of the same Java class. It returns a duplicate copy of an existing object of the class.</a:t>
            </a:r>
          </a:p>
        </p:txBody>
      </p:sp>
    </p:spTree>
    <p:extLst>
      <p:ext uri="{BB962C8B-B14F-4D97-AF65-F5344CB8AC3E}">
        <p14:creationId xmlns:p14="http://schemas.microsoft.com/office/powerpoint/2010/main" val="2492042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304801"/>
            <a:ext cx="8763000" cy="3139321"/>
          </a:xfrm>
          <a:prstGeom prst="rect">
            <a:avLst/>
          </a:prstGeom>
        </p:spPr>
        <p:txBody>
          <a:bodyPr wrap="square">
            <a:spAutoFit/>
          </a:bodyPr>
          <a:lstStyle/>
          <a:p>
            <a:r>
              <a:rPr lang="en-US" dirty="0">
                <a:solidFill>
                  <a:prstClr val="black"/>
                </a:solidFill>
              </a:rPr>
              <a:t>public class Fruit  </a:t>
            </a:r>
          </a:p>
          <a:p>
            <a:r>
              <a:rPr lang="en-US" dirty="0">
                <a:solidFill>
                  <a:prstClr val="black"/>
                </a:solidFill>
              </a:rPr>
              <a:t>{  </a:t>
            </a:r>
          </a:p>
          <a:p>
            <a:r>
              <a:rPr lang="en-US" dirty="0">
                <a:solidFill>
                  <a:prstClr val="black"/>
                </a:solidFill>
              </a:rPr>
              <a:t>private double </a:t>
            </a:r>
            <a:r>
              <a:rPr lang="en-US" dirty="0" err="1">
                <a:solidFill>
                  <a:prstClr val="black"/>
                </a:solidFill>
              </a:rPr>
              <a:t>fprice</a:t>
            </a:r>
            <a:r>
              <a:rPr lang="en-US" dirty="0">
                <a:solidFill>
                  <a:prstClr val="black"/>
                </a:solidFill>
              </a:rPr>
              <a:t>;  </a:t>
            </a:r>
          </a:p>
          <a:p>
            <a:r>
              <a:rPr lang="en-US" dirty="0">
                <a:solidFill>
                  <a:prstClr val="black"/>
                </a:solidFill>
              </a:rPr>
              <a:t>private String </a:t>
            </a:r>
            <a:r>
              <a:rPr lang="en-US" dirty="0" err="1">
                <a:solidFill>
                  <a:prstClr val="black"/>
                </a:solidFill>
              </a:rPr>
              <a:t>fname</a:t>
            </a:r>
            <a:r>
              <a:rPr lang="en-US" dirty="0">
                <a:solidFill>
                  <a:prstClr val="black"/>
                </a:solidFill>
              </a:rPr>
              <a:t>;  </a:t>
            </a:r>
          </a:p>
          <a:p>
            <a:r>
              <a:rPr lang="en-US" dirty="0">
                <a:solidFill>
                  <a:prstClr val="black"/>
                </a:solidFill>
              </a:rPr>
              <a:t>//constructor to initialize roll number </a:t>
            </a:r>
            <a:endParaRPr lang="en-US" dirty="0">
              <a:solidFill>
                <a:prstClr val="black"/>
              </a:solidFill>
            </a:endParaRPr>
          </a:p>
          <a:p>
            <a:r>
              <a:rPr lang="en-US" dirty="0">
                <a:solidFill>
                  <a:prstClr val="black"/>
                </a:solidFill>
              </a:rPr>
              <a:t>and </a:t>
            </a:r>
            <a:r>
              <a:rPr lang="en-US" dirty="0">
                <a:solidFill>
                  <a:prstClr val="black"/>
                </a:solidFill>
              </a:rPr>
              <a:t>name of the student  </a:t>
            </a:r>
          </a:p>
          <a:p>
            <a:r>
              <a:rPr lang="en-US" dirty="0">
                <a:solidFill>
                  <a:prstClr val="black"/>
                </a:solidFill>
              </a:rPr>
              <a:t>Fruit(double </a:t>
            </a:r>
            <a:r>
              <a:rPr lang="en-US" dirty="0" err="1">
                <a:solidFill>
                  <a:prstClr val="black"/>
                </a:solidFill>
              </a:rPr>
              <a:t>fPrice</a:t>
            </a:r>
            <a:r>
              <a:rPr lang="en-US" dirty="0">
                <a:solidFill>
                  <a:prstClr val="black"/>
                </a:solidFill>
              </a:rPr>
              <a:t>, String </a:t>
            </a:r>
            <a:r>
              <a:rPr lang="en-US" dirty="0" err="1">
                <a:solidFill>
                  <a:prstClr val="black"/>
                </a:solidFill>
              </a:rPr>
              <a:t>fName</a:t>
            </a:r>
            <a:r>
              <a:rPr lang="en-US" dirty="0">
                <a:solidFill>
                  <a:prstClr val="black"/>
                </a:solidFill>
              </a:rPr>
              <a:t>)  </a:t>
            </a:r>
          </a:p>
          <a:p>
            <a:r>
              <a:rPr lang="en-US" dirty="0">
                <a:solidFill>
                  <a:prstClr val="black"/>
                </a:solidFill>
              </a:rPr>
              <a:t>{   </a:t>
            </a:r>
          </a:p>
          <a:p>
            <a:r>
              <a:rPr lang="en-US" dirty="0" err="1">
                <a:solidFill>
                  <a:prstClr val="black"/>
                </a:solidFill>
              </a:rPr>
              <a:t>fprice</a:t>
            </a:r>
            <a:r>
              <a:rPr lang="en-US" dirty="0">
                <a:solidFill>
                  <a:prstClr val="black"/>
                </a:solidFill>
              </a:rPr>
              <a:t> = </a:t>
            </a:r>
            <a:r>
              <a:rPr lang="en-US" dirty="0" err="1">
                <a:solidFill>
                  <a:prstClr val="black"/>
                </a:solidFill>
              </a:rPr>
              <a:t>fPrice</a:t>
            </a:r>
            <a:r>
              <a:rPr lang="en-US" dirty="0">
                <a:solidFill>
                  <a:prstClr val="black"/>
                </a:solidFill>
              </a:rPr>
              <a:t>;  </a:t>
            </a:r>
          </a:p>
          <a:p>
            <a:r>
              <a:rPr lang="en-US" dirty="0" err="1">
                <a:solidFill>
                  <a:prstClr val="black"/>
                </a:solidFill>
              </a:rPr>
              <a:t>fname</a:t>
            </a:r>
            <a:r>
              <a:rPr lang="en-US" dirty="0">
                <a:solidFill>
                  <a:prstClr val="black"/>
                </a:solidFill>
              </a:rPr>
              <a:t> = </a:t>
            </a:r>
            <a:r>
              <a:rPr lang="en-US" dirty="0" err="1">
                <a:solidFill>
                  <a:prstClr val="black"/>
                </a:solidFill>
              </a:rPr>
              <a:t>fName</a:t>
            </a:r>
            <a:r>
              <a:rPr lang="en-US" dirty="0">
                <a:solidFill>
                  <a:prstClr val="black"/>
                </a:solidFill>
              </a:rPr>
              <a:t>;  </a:t>
            </a:r>
          </a:p>
          <a:p>
            <a:r>
              <a:rPr lang="en-US" dirty="0">
                <a:solidFill>
                  <a:prstClr val="black"/>
                </a:solidFill>
              </a:rPr>
              <a:t>}  </a:t>
            </a:r>
          </a:p>
        </p:txBody>
      </p:sp>
      <p:sp>
        <p:nvSpPr>
          <p:cNvPr id="5" name="Rectangle 4"/>
          <p:cNvSpPr/>
          <p:nvPr/>
        </p:nvSpPr>
        <p:spPr>
          <a:xfrm>
            <a:off x="5943600" y="609600"/>
            <a:ext cx="4572000" cy="3416320"/>
          </a:xfrm>
          <a:prstGeom prst="rect">
            <a:avLst/>
          </a:prstGeom>
        </p:spPr>
        <p:txBody>
          <a:bodyPr>
            <a:spAutoFit/>
          </a:bodyPr>
          <a:lstStyle/>
          <a:p>
            <a:r>
              <a:rPr lang="en-US" dirty="0">
                <a:solidFill>
                  <a:prstClr val="black"/>
                </a:solidFill>
              </a:rPr>
              <a:t>//</a:t>
            </a:r>
            <a:r>
              <a:rPr lang="en-US" dirty="0">
                <a:solidFill>
                  <a:prstClr val="black"/>
                </a:solidFill>
              </a:rPr>
              <a:t>creating a method that returns the price of the fruit  </a:t>
            </a:r>
          </a:p>
          <a:p>
            <a:r>
              <a:rPr lang="en-US" dirty="0">
                <a:solidFill>
                  <a:prstClr val="black"/>
                </a:solidFill>
              </a:rPr>
              <a:t>double </a:t>
            </a:r>
            <a:r>
              <a:rPr lang="en-US" dirty="0" err="1">
                <a:solidFill>
                  <a:prstClr val="black"/>
                </a:solidFill>
              </a:rPr>
              <a:t>showPrice</a:t>
            </a:r>
            <a:r>
              <a:rPr lang="en-US" dirty="0">
                <a:solidFill>
                  <a:prstClr val="black"/>
                </a:solidFill>
              </a:rPr>
              <a:t>()  </a:t>
            </a:r>
          </a:p>
          <a:p>
            <a:r>
              <a:rPr lang="en-US" dirty="0">
                <a:solidFill>
                  <a:prstClr val="black"/>
                </a:solidFill>
              </a:rPr>
              <a:t>{  </a:t>
            </a:r>
          </a:p>
          <a:p>
            <a:r>
              <a:rPr lang="en-US" dirty="0">
                <a:solidFill>
                  <a:prstClr val="black"/>
                </a:solidFill>
              </a:rPr>
              <a:t>return </a:t>
            </a:r>
            <a:r>
              <a:rPr lang="en-US" dirty="0" err="1">
                <a:solidFill>
                  <a:prstClr val="black"/>
                </a:solidFill>
              </a:rPr>
              <a:t>fprice</a:t>
            </a:r>
            <a:r>
              <a:rPr lang="en-US" dirty="0">
                <a:solidFill>
                  <a:prstClr val="black"/>
                </a:solidFill>
              </a:rPr>
              <a:t>;  </a:t>
            </a:r>
          </a:p>
          <a:p>
            <a:r>
              <a:rPr lang="en-US" dirty="0">
                <a:solidFill>
                  <a:prstClr val="black"/>
                </a:solidFill>
              </a:rPr>
              <a:t>}  </a:t>
            </a:r>
          </a:p>
          <a:p>
            <a:r>
              <a:rPr lang="en-US" dirty="0">
                <a:solidFill>
                  <a:prstClr val="black"/>
                </a:solidFill>
              </a:rPr>
              <a:t>//creating a method that returns the name of the fruit  </a:t>
            </a:r>
          </a:p>
          <a:p>
            <a:r>
              <a:rPr lang="en-US" dirty="0">
                <a:solidFill>
                  <a:prstClr val="black"/>
                </a:solidFill>
              </a:rPr>
              <a:t>String </a:t>
            </a:r>
            <a:r>
              <a:rPr lang="en-US" dirty="0" err="1">
                <a:solidFill>
                  <a:prstClr val="black"/>
                </a:solidFill>
              </a:rPr>
              <a:t>showName</a:t>
            </a:r>
            <a:r>
              <a:rPr lang="en-US" dirty="0">
                <a:solidFill>
                  <a:prstClr val="black"/>
                </a:solidFill>
              </a:rPr>
              <a:t>()  </a:t>
            </a:r>
          </a:p>
          <a:p>
            <a:r>
              <a:rPr lang="en-US" dirty="0">
                <a:solidFill>
                  <a:prstClr val="black"/>
                </a:solidFill>
              </a:rPr>
              <a:t>{  </a:t>
            </a:r>
          </a:p>
          <a:p>
            <a:r>
              <a:rPr lang="en-US" dirty="0">
                <a:solidFill>
                  <a:prstClr val="black"/>
                </a:solidFill>
              </a:rPr>
              <a:t>return </a:t>
            </a:r>
            <a:r>
              <a:rPr lang="en-US" dirty="0" err="1">
                <a:solidFill>
                  <a:prstClr val="black"/>
                </a:solidFill>
              </a:rPr>
              <a:t>fname</a:t>
            </a:r>
            <a:r>
              <a:rPr lang="en-US" dirty="0">
                <a:solidFill>
                  <a:prstClr val="black"/>
                </a:solidFill>
              </a:rPr>
              <a:t>;  </a:t>
            </a:r>
          </a:p>
          <a:p>
            <a:r>
              <a:rPr lang="en-US" dirty="0">
                <a:solidFill>
                  <a:prstClr val="black"/>
                </a:solidFill>
              </a:rPr>
              <a:t>}  </a:t>
            </a:r>
          </a:p>
        </p:txBody>
      </p:sp>
    </p:spTree>
    <p:extLst>
      <p:ext uri="{BB962C8B-B14F-4D97-AF65-F5344CB8AC3E}">
        <p14:creationId xmlns:p14="http://schemas.microsoft.com/office/powerpoint/2010/main" val="3469442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8982" y="1600200"/>
            <a:ext cx="4572000" cy="4801314"/>
          </a:xfrm>
          <a:prstGeom prst="rect">
            <a:avLst/>
          </a:prstGeom>
        </p:spPr>
        <p:txBody>
          <a:bodyPr>
            <a:spAutoFit/>
          </a:bodyPr>
          <a:lstStyle/>
          <a:p>
            <a:r>
              <a:rPr lang="en-US" dirty="0">
                <a:solidFill>
                  <a:prstClr val="black"/>
                </a:solidFill>
              </a:rPr>
              <a:t>//class to create student object and print roll number and name of the student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  </a:t>
            </a:r>
          </a:p>
          <a:p>
            <a:r>
              <a:rPr lang="en-US" dirty="0">
                <a:solidFill>
                  <a:prstClr val="black"/>
                </a:solidFill>
              </a:rPr>
              <a:t>Fruit f1 = new Fruit(399, "Ruby Roman Grapes");  </a:t>
            </a:r>
          </a:p>
          <a:p>
            <a:r>
              <a:rPr lang="en-US" dirty="0" err="1">
                <a:solidFill>
                  <a:prstClr val="black"/>
                </a:solidFill>
              </a:rPr>
              <a:t>System.out.println</a:t>
            </a:r>
            <a:r>
              <a:rPr lang="en-US" dirty="0">
                <a:solidFill>
                  <a:prstClr val="black"/>
                </a:solidFill>
              </a:rPr>
              <a:t>("Name of the first fruit: "+ f1.showName());  </a:t>
            </a:r>
          </a:p>
          <a:p>
            <a:r>
              <a:rPr lang="en-US" dirty="0" err="1">
                <a:solidFill>
                  <a:prstClr val="black"/>
                </a:solidFill>
              </a:rPr>
              <a:t>System.out.println</a:t>
            </a:r>
            <a:r>
              <a:rPr lang="en-US" dirty="0">
                <a:solidFill>
                  <a:prstClr val="black"/>
                </a:solidFill>
              </a:rPr>
              <a:t>("Price of the first fruit: "+ f1.showPrice());  </a:t>
            </a:r>
          </a:p>
          <a:p>
            <a:r>
              <a:rPr lang="en-US" dirty="0">
                <a:solidFill>
                  <a:prstClr val="black"/>
                </a:solidFill>
              </a:rPr>
              <a:t>//passing the parameters to the copy constructor  </a:t>
            </a:r>
          </a:p>
          <a:p>
            <a:r>
              <a:rPr lang="en-US" dirty="0">
                <a:solidFill>
                  <a:prstClr val="black"/>
                </a:solidFill>
              </a:rPr>
              <a:t>Fruit f2 = new Fruit(f1);  </a:t>
            </a:r>
          </a:p>
          <a:p>
            <a:r>
              <a:rPr lang="en-US" dirty="0" err="1">
                <a:solidFill>
                  <a:prstClr val="black"/>
                </a:solidFill>
              </a:rPr>
              <a:t>System.out.println</a:t>
            </a:r>
            <a:r>
              <a:rPr lang="en-US" dirty="0">
                <a:solidFill>
                  <a:prstClr val="black"/>
                </a:solidFill>
              </a:rPr>
              <a:t>("Name of the second fruit: "+ f2.showName());  </a:t>
            </a:r>
          </a:p>
          <a:p>
            <a:r>
              <a:rPr lang="en-US" dirty="0" err="1">
                <a:solidFill>
                  <a:prstClr val="black"/>
                </a:solidFill>
              </a:rPr>
              <a:t>System.out.println</a:t>
            </a:r>
            <a:r>
              <a:rPr lang="en-US" dirty="0">
                <a:solidFill>
                  <a:prstClr val="black"/>
                </a:solidFill>
              </a:rPr>
              <a:t>("Price of the second fruit: "+ f2.showPrice());  </a:t>
            </a:r>
          </a:p>
          <a:p>
            <a:r>
              <a:rPr lang="en-US" dirty="0">
                <a:solidFill>
                  <a:prstClr val="black"/>
                </a:solidFill>
              </a:rPr>
              <a:t>}  </a:t>
            </a:r>
          </a:p>
          <a:p>
            <a:r>
              <a:rPr lang="en-US" dirty="0">
                <a:solidFill>
                  <a:prstClr val="black"/>
                </a:solidFill>
              </a:rPr>
              <a:t>} </a:t>
            </a:r>
          </a:p>
        </p:txBody>
      </p:sp>
      <p:sp>
        <p:nvSpPr>
          <p:cNvPr id="5" name="Rectangle 4"/>
          <p:cNvSpPr/>
          <p:nvPr/>
        </p:nvSpPr>
        <p:spPr>
          <a:xfrm>
            <a:off x="1981200" y="381000"/>
            <a:ext cx="4572000" cy="2308324"/>
          </a:xfrm>
          <a:prstGeom prst="rect">
            <a:avLst/>
          </a:prstGeom>
        </p:spPr>
        <p:txBody>
          <a:bodyPr>
            <a:spAutoFit/>
          </a:bodyPr>
          <a:lstStyle/>
          <a:p>
            <a:r>
              <a:rPr lang="en-US" dirty="0">
                <a:solidFill>
                  <a:prstClr val="black"/>
                </a:solidFill>
              </a:rPr>
              <a:t>//creating a copy constructor  </a:t>
            </a:r>
          </a:p>
          <a:p>
            <a:r>
              <a:rPr lang="en-US" dirty="0">
                <a:solidFill>
                  <a:prstClr val="black"/>
                </a:solidFill>
              </a:rPr>
              <a:t>Fruit(Fruit fruit)  </a:t>
            </a:r>
          </a:p>
          <a:p>
            <a:r>
              <a:rPr lang="en-US" dirty="0">
                <a:solidFill>
                  <a:prstClr val="black"/>
                </a:solidFill>
              </a:rPr>
              <a:t>{  </a:t>
            </a:r>
          </a:p>
          <a:p>
            <a:r>
              <a:rPr lang="en-US" dirty="0" err="1">
                <a:solidFill>
                  <a:prstClr val="black"/>
                </a:solidFill>
              </a:rPr>
              <a:t>System.out.println</a:t>
            </a:r>
            <a:r>
              <a:rPr lang="en-US" dirty="0">
                <a:solidFill>
                  <a:prstClr val="black"/>
                </a:solidFill>
              </a:rPr>
              <a:t>("\</a:t>
            </a:r>
            <a:r>
              <a:rPr lang="en-US" dirty="0" err="1">
                <a:solidFill>
                  <a:prstClr val="black"/>
                </a:solidFill>
              </a:rPr>
              <a:t>nAfter</a:t>
            </a:r>
            <a:r>
              <a:rPr lang="en-US" dirty="0">
                <a:solidFill>
                  <a:prstClr val="black"/>
                </a:solidFill>
              </a:rPr>
              <a:t> invoking the Copy Constructor:\n");  </a:t>
            </a:r>
          </a:p>
          <a:p>
            <a:r>
              <a:rPr lang="en-US" dirty="0" err="1">
                <a:solidFill>
                  <a:prstClr val="black"/>
                </a:solidFill>
              </a:rPr>
              <a:t>fprice</a:t>
            </a:r>
            <a:r>
              <a:rPr lang="en-US" dirty="0">
                <a:solidFill>
                  <a:prstClr val="black"/>
                </a:solidFill>
              </a:rPr>
              <a:t> = </a:t>
            </a:r>
            <a:r>
              <a:rPr lang="en-US" dirty="0" err="1">
                <a:solidFill>
                  <a:prstClr val="black"/>
                </a:solidFill>
              </a:rPr>
              <a:t>fruit.fprice</a:t>
            </a:r>
            <a:r>
              <a:rPr lang="en-US" dirty="0">
                <a:solidFill>
                  <a:prstClr val="black"/>
                </a:solidFill>
              </a:rPr>
              <a:t>;  </a:t>
            </a:r>
          </a:p>
          <a:p>
            <a:r>
              <a:rPr lang="en-US" dirty="0" err="1">
                <a:solidFill>
                  <a:prstClr val="black"/>
                </a:solidFill>
              </a:rPr>
              <a:t>fname</a:t>
            </a:r>
            <a:r>
              <a:rPr lang="en-US" dirty="0">
                <a:solidFill>
                  <a:prstClr val="black"/>
                </a:solidFill>
              </a:rPr>
              <a:t> = </a:t>
            </a:r>
            <a:r>
              <a:rPr lang="en-US" dirty="0" err="1">
                <a:solidFill>
                  <a:prstClr val="black"/>
                </a:solidFill>
              </a:rPr>
              <a:t>fruit.fname</a:t>
            </a:r>
            <a:r>
              <a:rPr lang="en-US" dirty="0">
                <a:solidFill>
                  <a:prstClr val="black"/>
                </a:solidFill>
              </a:rPr>
              <a:t>;  </a:t>
            </a:r>
          </a:p>
          <a:p>
            <a:r>
              <a:rPr lang="en-US" dirty="0">
                <a:solidFill>
                  <a:prstClr val="black"/>
                </a:solidFill>
              </a:rPr>
              <a:t>}  </a:t>
            </a:r>
          </a:p>
        </p:txBody>
      </p:sp>
    </p:spTree>
    <p:extLst>
      <p:ext uri="{BB962C8B-B14F-4D97-AF65-F5344CB8AC3E}">
        <p14:creationId xmlns:p14="http://schemas.microsoft.com/office/powerpoint/2010/main" val="177420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2136001" y="952201"/>
            <a:ext cx="7966080" cy="0"/>
          </a:xfrm>
          <a:prstGeom prst="line">
            <a:avLst/>
          </a:prstGeom>
          <a:noFill/>
          <a:ln w="54720">
            <a:solidFill>
              <a:srgbClr val="000000"/>
            </a:solidFill>
            <a:round/>
            <a:headEnd/>
            <a:tailEnd/>
          </a:ln>
        </p:spPr>
        <p:txBody>
          <a:bodyPr/>
          <a:lstStyle/>
          <a:p>
            <a:endParaRPr lang="en-US" sz="2000">
              <a:solidFill>
                <a:prstClr val="black"/>
              </a:solidFill>
            </a:endParaRPr>
          </a:p>
        </p:txBody>
      </p:sp>
      <p:sp>
        <p:nvSpPr>
          <p:cNvPr id="4098" name="Text Box 2"/>
          <p:cNvSpPr txBox="1">
            <a:spLocks noChangeArrowheads="1"/>
          </p:cNvSpPr>
          <p:nvPr/>
        </p:nvSpPr>
        <p:spPr bwMode="auto">
          <a:xfrm>
            <a:off x="5142721" y="435242"/>
            <a:ext cx="1935360" cy="492443"/>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Lst>
            </a:pPr>
            <a:r>
              <a:rPr lang="en-GB" sz="3200" dirty="0">
                <a:solidFill>
                  <a:prstClr val="black"/>
                </a:solidFill>
              </a:rPr>
              <a:t>Inheritance</a:t>
            </a:r>
          </a:p>
        </p:txBody>
      </p:sp>
      <p:sp>
        <p:nvSpPr>
          <p:cNvPr id="4099" name="Text Box 3"/>
          <p:cNvSpPr txBox="1">
            <a:spLocks noChangeArrowheads="1"/>
          </p:cNvSpPr>
          <p:nvPr/>
        </p:nvSpPr>
        <p:spPr bwMode="auto">
          <a:xfrm>
            <a:off x="2161921" y="1204201"/>
            <a:ext cx="7768800" cy="353173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solidFill>
                  <a:prstClr val="black"/>
                </a:solidFill>
              </a:rPr>
              <a:t>Inheritance is a fundamental Object Oriented concept</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1050" dirty="0">
              <a:solidFill>
                <a:prstClr val="black"/>
              </a:solidFill>
            </a:endParaRPr>
          </a:p>
          <a:p>
            <a:pPr marL="191523" indent="-191523">
              <a:spcBef>
                <a:spcPts val="249"/>
              </a:spcBef>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solidFill>
                  <a:prstClr val="black"/>
                </a:solidFill>
              </a:rPr>
              <a:t>A class can be defined as a "subclass" of another class.</a:t>
            </a:r>
          </a:p>
          <a:p>
            <a:pPr marL="391686" lvl="1" indent="-195843">
              <a:spcBef>
                <a:spcPts val="249"/>
              </a:spcBef>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400" dirty="0">
                <a:solidFill>
                  <a:prstClr val="black"/>
                </a:solidFill>
              </a:rPr>
              <a:t>The subclass inherits all data attributes of its </a:t>
            </a:r>
            <a:r>
              <a:rPr lang="en-GB" sz="2400" dirty="0" err="1">
                <a:solidFill>
                  <a:prstClr val="black"/>
                </a:solidFill>
              </a:rPr>
              <a:t>superclass</a:t>
            </a:r>
            <a:endParaRPr lang="en-GB" sz="2400" dirty="0">
              <a:solidFill>
                <a:prstClr val="black"/>
              </a:solidFill>
            </a:endParaRPr>
          </a:p>
          <a:p>
            <a:pPr marL="391686" lvl="1" indent="-195843">
              <a:spcBef>
                <a:spcPts val="249"/>
              </a:spcBef>
              <a:buClr>
                <a:srgbClr val="000000"/>
              </a:buClr>
              <a:buSzPct val="85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400" dirty="0">
                <a:solidFill>
                  <a:prstClr val="black"/>
                </a:solidFill>
              </a:rPr>
              <a:t>The subclass inherits all methods of its </a:t>
            </a:r>
            <a:r>
              <a:rPr lang="en-GB" sz="2400" dirty="0" err="1">
                <a:solidFill>
                  <a:prstClr val="black"/>
                </a:solidFill>
              </a:rPr>
              <a:t>superclass</a:t>
            </a:r>
            <a:endParaRPr lang="en-GB" sz="2400" dirty="0">
              <a:solidFill>
                <a:prstClr val="black"/>
              </a:solidFill>
            </a:endParaRP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2400" dirty="0">
              <a:solidFill>
                <a:prstClr val="black"/>
              </a:solidFill>
            </a:endParaRPr>
          </a:p>
          <a:p>
            <a:pPr marL="191523" indent="-191523">
              <a:spcBef>
                <a:spcPts val="249"/>
              </a:spcBef>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solidFill>
                  <a:prstClr val="black"/>
                </a:solidFill>
              </a:rPr>
              <a:t>The subclass can:</a:t>
            </a:r>
          </a:p>
          <a:p>
            <a:pPr marL="391686" lvl="1" indent="-195843">
              <a:spcBef>
                <a:spcPts val="249"/>
              </a:spcBef>
              <a:buClr>
                <a:srgbClr val="000000"/>
              </a:buClr>
              <a:buSzPct val="85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400" dirty="0">
                <a:solidFill>
                  <a:prstClr val="black"/>
                </a:solidFill>
              </a:rPr>
              <a:t>Add new functionality</a:t>
            </a:r>
          </a:p>
          <a:p>
            <a:pPr marL="391686" lvl="1" indent="-195843">
              <a:spcBef>
                <a:spcPts val="249"/>
              </a:spcBef>
              <a:buClr>
                <a:srgbClr val="000000"/>
              </a:buClr>
              <a:buSzPct val="85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400" dirty="0">
                <a:solidFill>
                  <a:prstClr val="black"/>
                </a:solidFill>
              </a:rPr>
              <a:t>Use inherited functionality</a:t>
            </a:r>
          </a:p>
          <a:p>
            <a:pPr marL="391686" lvl="1" indent="-195843">
              <a:spcBef>
                <a:spcPts val="249"/>
              </a:spcBef>
              <a:buClr>
                <a:srgbClr val="000000"/>
              </a:buClr>
              <a:buSzPct val="85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400" dirty="0">
                <a:solidFill>
                  <a:prstClr val="black"/>
                </a:solidFill>
              </a:rPr>
              <a:t>Override inherited functionality</a:t>
            </a:r>
          </a:p>
        </p:txBody>
      </p:sp>
      <p:sp>
        <p:nvSpPr>
          <p:cNvPr id="4100" name="AutoShape 4"/>
          <p:cNvSpPr>
            <a:spLocks noChangeArrowheads="1"/>
          </p:cNvSpPr>
          <p:nvPr/>
        </p:nvSpPr>
        <p:spPr bwMode="auto">
          <a:xfrm>
            <a:off x="7164481" y="3410944"/>
            <a:ext cx="1759680" cy="830997"/>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dirty="0">
                <a:solidFill>
                  <a:prstClr val="black"/>
                </a:solidFill>
              </a:rPr>
              <a:t>Person</a:t>
            </a:r>
          </a:p>
          <a:p>
            <a:pPr>
              <a:buClr>
                <a:srgbClr val="000000"/>
              </a:buClr>
              <a:buSzPct val="67000"/>
              <a:tabLst>
                <a:tab pos="656650" algn="l"/>
                <a:tab pos="1313299" algn="l"/>
              </a:tabLst>
            </a:pPr>
            <a:r>
              <a:rPr lang="en-GB" dirty="0">
                <a:solidFill>
                  <a:prstClr val="black"/>
                </a:solidFill>
              </a:rPr>
              <a:t>- name: String          </a:t>
            </a:r>
          </a:p>
          <a:p>
            <a:pPr>
              <a:buClr>
                <a:srgbClr val="000000"/>
              </a:buClr>
              <a:buSzPct val="67000"/>
              <a:tabLst>
                <a:tab pos="656650" algn="l"/>
                <a:tab pos="1313299" algn="l"/>
              </a:tabLst>
            </a:pPr>
            <a:endParaRPr lang="en-GB" dirty="0">
              <a:solidFill>
                <a:prstClr val="black"/>
              </a:solidFill>
            </a:endParaRPr>
          </a:p>
        </p:txBody>
      </p:sp>
      <p:sp>
        <p:nvSpPr>
          <p:cNvPr id="4101" name="Line 5"/>
          <p:cNvSpPr>
            <a:spLocks noChangeShapeType="1"/>
          </p:cNvSpPr>
          <p:nvPr/>
        </p:nvSpPr>
        <p:spPr bwMode="auto">
          <a:xfrm flipV="1">
            <a:off x="8048641" y="4380841"/>
            <a:ext cx="0" cy="744480"/>
          </a:xfrm>
          <a:prstGeom prst="line">
            <a:avLst/>
          </a:prstGeom>
          <a:noFill/>
          <a:ln w="9525">
            <a:solidFill>
              <a:srgbClr val="000000"/>
            </a:solidFill>
            <a:round/>
            <a:headEnd/>
            <a:tailEnd type="triangle" w="lg" len="lg"/>
          </a:ln>
        </p:spPr>
        <p:txBody>
          <a:bodyPr/>
          <a:lstStyle/>
          <a:p>
            <a:endParaRPr lang="en-US" sz="2000">
              <a:solidFill>
                <a:prstClr val="black"/>
              </a:solidFill>
            </a:endParaRPr>
          </a:p>
        </p:txBody>
      </p:sp>
      <p:sp>
        <p:nvSpPr>
          <p:cNvPr id="4102" name="AutoShape 6"/>
          <p:cNvSpPr>
            <a:spLocks noChangeArrowheads="1"/>
          </p:cNvSpPr>
          <p:nvPr/>
        </p:nvSpPr>
        <p:spPr bwMode="auto">
          <a:xfrm>
            <a:off x="7164481" y="5082784"/>
            <a:ext cx="1759680" cy="830997"/>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dirty="0">
                <a:solidFill>
                  <a:prstClr val="black"/>
                </a:solidFill>
              </a:rPr>
              <a:t>Employee</a:t>
            </a:r>
          </a:p>
          <a:p>
            <a:pPr>
              <a:buClr>
                <a:srgbClr val="000000"/>
              </a:buClr>
              <a:buSzPct val="67000"/>
              <a:tabLst>
                <a:tab pos="656650" algn="l"/>
                <a:tab pos="1313299" algn="l"/>
              </a:tabLst>
            </a:pPr>
            <a:r>
              <a:rPr lang="en-GB" dirty="0">
                <a:solidFill>
                  <a:prstClr val="black"/>
                </a:solidFill>
              </a:rPr>
              <a:t>- </a:t>
            </a:r>
            <a:r>
              <a:rPr lang="en-GB" dirty="0" err="1">
                <a:solidFill>
                  <a:prstClr val="black"/>
                </a:solidFill>
              </a:rPr>
              <a:t>employeeID</a:t>
            </a:r>
            <a:r>
              <a:rPr lang="en-GB" dirty="0">
                <a:solidFill>
                  <a:prstClr val="black"/>
                </a:solidFill>
              </a:rPr>
              <a:t>: </a:t>
            </a:r>
            <a:r>
              <a:rPr lang="en-GB" dirty="0" err="1">
                <a:solidFill>
                  <a:prstClr val="black"/>
                </a:solidFill>
              </a:rPr>
              <a:t>int</a:t>
            </a:r>
            <a:endParaRPr lang="en-GB" dirty="0">
              <a:solidFill>
                <a:prstClr val="black"/>
              </a:solidFill>
            </a:endParaRPr>
          </a:p>
          <a:p>
            <a:pPr>
              <a:buClr>
                <a:srgbClr val="000000"/>
              </a:buClr>
              <a:buSzPct val="67000"/>
              <a:tabLst>
                <a:tab pos="656650" algn="l"/>
                <a:tab pos="1313299" algn="l"/>
              </a:tabLst>
            </a:pPr>
            <a:r>
              <a:rPr lang="en-GB" dirty="0">
                <a:solidFill>
                  <a:prstClr val="black"/>
                </a:solidFill>
              </a:rPr>
              <a:t>- salary: </a:t>
            </a:r>
            <a:r>
              <a:rPr lang="en-GB" dirty="0" err="1">
                <a:solidFill>
                  <a:prstClr val="black"/>
                </a:solidFill>
              </a:rPr>
              <a:t>int</a:t>
            </a:r>
            <a:endParaRPr lang="en-GB" dirty="0">
              <a:solidFill>
                <a:prstClr val="black"/>
              </a:solidFill>
            </a:endParaRPr>
          </a:p>
        </p:txBody>
      </p:sp>
      <p:sp>
        <p:nvSpPr>
          <p:cNvPr id="4103" name="Text Box 7"/>
          <p:cNvSpPr txBox="1">
            <a:spLocks noChangeArrowheads="1"/>
          </p:cNvSpPr>
          <p:nvPr/>
        </p:nvSpPr>
        <p:spPr bwMode="auto">
          <a:xfrm>
            <a:off x="6240002" y="3369961"/>
            <a:ext cx="897682" cy="276999"/>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a:solidFill>
                  <a:prstClr val="black"/>
                </a:solidFill>
              </a:rPr>
              <a:t>superclass:</a:t>
            </a:r>
          </a:p>
        </p:txBody>
      </p:sp>
      <p:sp>
        <p:nvSpPr>
          <p:cNvPr id="4104" name="Text Box 8"/>
          <p:cNvSpPr txBox="1">
            <a:spLocks noChangeArrowheads="1"/>
          </p:cNvSpPr>
          <p:nvPr/>
        </p:nvSpPr>
        <p:spPr bwMode="auto">
          <a:xfrm>
            <a:off x="6404162" y="5015882"/>
            <a:ext cx="721351" cy="276999"/>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a:solidFill>
                  <a:prstClr val="black"/>
                </a:solidFill>
              </a:rPr>
              <a:t>subclass:</a:t>
            </a:r>
          </a:p>
        </p:txBody>
      </p:sp>
    </p:spTree>
    <p:extLst>
      <p:ext uri="{BB962C8B-B14F-4D97-AF65-F5344CB8AC3E}">
        <p14:creationId xmlns:p14="http://schemas.microsoft.com/office/powerpoint/2010/main" val="1646794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9680" y="318602"/>
            <a:ext cx="8501760" cy="2246769"/>
          </a:xfrm>
          <a:prstGeom prst="rect">
            <a:avLst/>
          </a:prstGeom>
        </p:spPr>
        <p:txBody>
          <a:bodyPr wrap="square">
            <a:spAutoFit/>
          </a:bodyPr>
          <a:lstStyle/>
          <a:p>
            <a:r>
              <a:rPr lang="en-US" sz="2000" dirty="0">
                <a:solidFill>
                  <a:prstClr val="black"/>
                </a:solidFill>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endParaRPr lang="en-US" sz="2000" dirty="0">
              <a:solidFill>
                <a:prstClr val="black"/>
              </a:solidFill>
            </a:endParaRPr>
          </a:p>
          <a:p>
            <a:r>
              <a:rPr lang="en-US" sz="2000" dirty="0">
                <a:solidFill>
                  <a:prstClr val="black"/>
                </a:solidFill>
              </a:rPr>
              <a:t>Inheritance represents the </a:t>
            </a:r>
            <a:r>
              <a:rPr lang="en-US" sz="2000" b="1" dirty="0">
                <a:solidFill>
                  <a:prstClr val="black"/>
                </a:solidFill>
              </a:rPr>
              <a:t>IS-A relationship</a:t>
            </a:r>
            <a:r>
              <a:rPr lang="en-US" sz="2000" dirty="0">
                <a:solidFill>
                  <a:prstClr val="black"/>
                </a:solidFill>
              </a:rPr>
              <a:t> which is also known as a </a:t>
            </a:r>
            <a:r>
              <a:rPr lang="en-US" sz="2000" i="1" dirty="0">
                <a:solidFill>
                  <a:prstClr val="black"/>
                </a:solidFill>
              </a:rPr>
              <a:t>parent-child</a:t>
            </a:r>
            <a:r>
              <a:rPr lang="en-US" sz="2000" dirty="0">
                <a:solidFill>
                  <a:prstClr val="black"/>
                </a:solidFill>
              </a:rPr>
              <a:t> relationship.</a:t>
            </a:r>
          </a:p>
        </p:txBody>
      </p:sp>
      <p:sp>
        <p:nvSpPr>
          <p:cNvPr id="3" name="Rectangle 2"/>
          <p:cNvSpPr/>
          <p:nvPr/>
        </p:nvSpPr>
        <p:spPr>
          <a:xfrm>
            <a:off x="2017920" y="3221641"/>
            <a:ext cx="8225280" cy="1015663"/>
          </a:xfrm>
          <a:prstGeom prst="rect">
            <a:avLst/>
          </a:prstGeom>
        </p:spPr>
        <p:txBody>
          <a:bodyPr wrap="square">
            <a:spAutoFit/>
          </a:bodyPr>
          <a:lstStyle/>
          <a:p>
            <a:r>
              <a:rPr lang="en-US" sz="2000" b="1" dirty="0">
                <a:solidFill>
                  <a:prstClr val="black"/>
                </a:solidFill>
              </a:rPr>
              <a:t>Why use inheritance in java</a:t>
            </a:r>
          </a:p>
          <a:p>
            <a:pPr>
              <a:buFont typeface="Arial" pitchFamily="34" charset="0"/>
              <a:buChar char="•"/>
            </a:pPr>
            <a:r>
              <a:rPr lang="en-US" sz="2000" dirty="0">
                <a:solidFill>
                  <a:prstClr val="black"/>
                </a:solidFill>
              </a:rPr>
              <a:t>For Method Overriding (so runtime polymorphism can be achieved).</a:t>
            </a:r>
          </a:p>
          <a:p>
            <a:pPr>
              <a:buFont typeface="Arial" pitchFamily="34" charset="0"/>
              <a:buChar char="•"/>
            </a:pPr>
            <a:r>
              <a:rPr lang="en-US" sz="2000" dirty="0">
                <a:solidFill>
                  <a:prstClr val="black"/>
                </a:solidFill>
              </a:rPr>
              <a:t>For Code Reusability.</a:t>
            </a:r>
          </a:p>
        </p:txBody>
      </p:sp>
    </p:spTree>
    <p:extLst>
      <p:ext uri="{BB962C8B-B14F-4D97-AF65-F5344CB8AC3E}">
        <p14:creationId xmlns:p14="http://schemas.microsoft.com/office/powerpoint/2010/main" val="2775536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1"/>
          <p:cNvSpPr>
            <a:spLocks noChangeShapeType="1"/>
          </p:cNvSpPr>
          <p:nvPr/>
        </p:nvSpPr>
        <p:spPr bwMode="auto">
          <a:xfrm>
            <a:off x="2108641" y="952201"/>
            <a:ext cx="7964640" cy="0"/>
          </a:xfrm>
          <a:prstGeom prst="line">
            <a:avLst/>
          </a:prstGeom>
          <a:noFill/>
          <a:ln w="54720">
            <a:solidFill>
              <a:srgbClr val="000000"/>
            </a:solidFill>
            <a:round/>
            <a:headEnd/>
            <a:tailEnd/>
          </a:ln>
        </p:spPr>
        <p:txBody>
          <a:bodyPr/>
          <a:lstStyle/>
          <a:p>
            <a:endParaRPr lang="en-US">
              <a:solidFill>
                <a:prstClr val="black"/>
              </a:solidFill>
            </a:endParaRPr>
          </a:p>
        </p:txBody>
      </p:sp>
      <p:sp>
        <p:nvSpPr>
          <p:cNvPr id="5122" name="Text Box 2"/>
          <p:cNvSpPr txBox="1">
            <a:spLocks noChangeArrowheads="1"/>
          </p:cNvSpPr>
          <p:nvPr/>
        </p:nvSpPr>
        <p:spPr bwMode="auto">
          <a:xfrm>
            <a:off x="4719361" y="435242"/>
            <a:ext cx="3335040" cy="430887"/>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Lst>
            </a:pPr>
            <a:r>
              <a:rPr lang="en-GB" sz="2800">
                <a:solidFill>
                  <a:prstClr val="black"/>
                </a:solidFill>
              </a:rPr>
              <a:t>What really happens?</a:t>
            </a:r>
          </a:p>
        </p:txBody>
      </p:sp>
      <p:sp>
        <p:nvSpPr>
          <p:cNvPr id="5123" name="Text Box 3"/>
          <p:cNvSpPr txBox="1">
            <a:spLocks noChangeArrowheads="1"/>
          </p:cNvSpPr>
          <p:nvPr/>
        </p:nvSpPr>
        <p:spPr bwMode="auto">
          <a:xfrm>
            <a:off x="2134561" y="1204201"/>
            <a:ext cx="7768800" cy="109773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1000" dirty="0">
              <a:solidFill>
                <a:prstClr val="black"/>
              </a:solidFill>
            </a:endParaRPr>
          </a:p>
          <a:p>
            <a:pPr marL="191523" indent="-191523">
              <a:spcBef>
                <a:spcPts val="249"/>
              </a:spcBef>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prstClr val="black"/>
                </a:solidFill>
              </a:rPr>
              <a:t>In this example, we can say that an Employee "is a kind of" Person.  </a:t>
            </a:r>
          </a:p>
          <a:p>
            <a:pPr marL="391686" lvl="1" indent="-195843">
              <a:spcBef>
                <a:spcPts val="249"/>
              </a:spcBef>
              <a:buClr>
                <a:srgbClr val="000000"/>
              </a:buClr>
              <a:buSzPct val="85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solidFill>
                  <a:prstClr val="black"/>
                </a:solidFill>
              </a:rPr>
              <a:t>An Employee object inherits all of the attributes, methods and associations of Person</a:t>
            </a:r>
          </a:p>
        </p:txBody>
      </p:sp>
      <p:sp>
        <p:nvSpPr>
          <p:cNvPr id="5124" name="AutoShape 4"/>
          <p:cNvSpPr>
            <a:spLocks noChangeArrowheads="1"/>
          </p:cNvSpPr>
          <p:nvPr/>
        </p:nvSpPr>
        <p:spPr bwMode="auto">
          <a:xfrm>
            <a:off x="2156160" y="3278937"/>
            <a:ext cx="1759680" cy="738664"/>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600" dirty="0">
                <a:solidFill>
                  <a:prstClr val="black"/>
                </a:solidFill>
              </a:rPr>
              <a:t>Person</a:t>
            </a:r>
          </a:p>
          <a:p>
            <a:pPr>
              <a:buClr>
                <a:srgbClr val="000000"/>
              </a:buClr>
              <a:buSzPct val="67000"/>
              <a:tabLst>
                <a:tab pos="656650" algn="l"/>
                <a:tab pos="1313299" algn="l"/>
              </a:tabLst>
            </a:pPr>
            <a:r>
              <a:rPr lang="en-GB" sz="1600" dirty="0">
                <a:solidFill>
                  <a:prstClr val="black"/>
                </a:solidFill>
              </a:rPr>
              <a:t>- name: String          </a:t>
            </a:r>
          </a:p>
          <a:p>
            <a:pPr>
              <a:buClr>
                <a:srgbClr val="000000"/>
              </a:buClr>
              <a:buSzPct val="67000"/>
              <a:tabLst>
                <a:tab pos="656650" algn="l"/>
                <a:tab pos="1313299" algn="l"/>
              </a:tabLst>
            </a:pPr>
            <a:endParaRPr lang="en-GB" sz="1600" dirty="0">
              <a:solidFill>
                <a:prstClr val="black"/>
              </a:solidFill>
            </a:endParaRPr>
          </a:p>
        </p:txBody>
      </p:sp>
      <p:sp>
        <p:nvSpPr>
          <p:cNvPr id="5125" name="Line 5"/>
          <p:cNvSpPr>
            <a:spLocks noChangeShapeType="1"/>
          </p:cNvSpPr>
          <p:nvPr/>
        </p:nvSpPr>
        <p:spPr bwMode="auto">
          <a:xfrm flipV="1">
            <a:off x="3040320" y="4201948"/>
            <a:ext cx="0" cy="745920"/>
          </a:xfrm>
          <a:prstGeom prst="line">
            <a:avLst/>
          </a:prstGeom>
          <a:noFill/>
          <a:ln w="9525">
            <a:solidFill>
              <a:srgbClr val="000000"/>
            </a:solidFill>
            <a:round/>
            <a:headEnd/>
            <a:tailEnd type="triangle" w="lg" len="lg"/>
          </a:ln>
        </p:spPr>
        <p:txBody>
          <a:bodyPr/>
          <a:lstStyle/>
          <a:p>
            <a:endParaRPr lang="en-US">
              <a:solidFill>
                <a:prstClr val="black"/>
              </a:solidFill>
            </a:endParaRPr>
          </a:p>
        </p:txBody>
      </p:sp>
      <p:sp>
        <p:nvSpPr>
          <p:cNvPr id="5126" name="AutoShape 6"/>
          <p:cNvSpPr>
            <a:spLocks noChangeArrowheads="1"/>
          </p:cNvSpPr>
          <p:nvPr/>
        </p:nvSpPr>
        <p:spPr bwMode="auto">
          <a:xfrm>
            <a:off x="2156160" y="4754936"/>
            <a:ext cx="1759680" cy="738664"/>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600" dirty="0">
                <a:solidFill>
                  <a:prstClr val="black"/>
                </a:solidFill>
              </a:rPr>
              <a:t>Employee</a:t>
            </a:r>
          </a:p>
          <a:p>
            <a:pPr>
              <a:buClr>
                <a:srgbClr val="000000"/>
              </a:buClr>
              <a:buSzPct val="67000"/>
              <a:tabLst>
                <a:tab pos="656650" algn="l"/>
                <a:tab pos="1313299" algn="l"/>
              </a:tabLst>
            </a:pPr>
            <a:r>
              <a:rPr lang="en-GB" sz="1600" dirty="0">
                <a:solidFill>
                  <a:prstClr val="black"/>
                </a:solidFill>
              </a:rPr>
              <a:t>- </a:t>
            </a:r>
            <a:r>
              <a:rPr lang="en-GB" sz="1600" dirty="0" err="1">
                <a:solidFill>
                  <a:prstClr val="black"/>
                </a:solidFill>
              </a:rPr>
              <a:t>employeeID</a:t>
            </a:r>
            <a:r>
              <a:rPr lang="en-GB" sz="1600" dirty="0">
                <a:solidFill>
                  <a:prstClr val="black"/>
                </a:solidFill>
              </a:rPr>
              <a:t>: </a:t>
            </a:r>
            <a:r>
              <a:rPr lang="en-GB" sz="1600" dirty="0" err="1">
                <a:solidFill>
                  <a:prstClr val="black"/>
                </a:solidFill>
              </a:rPr>
              <a:t>int</a:t>
            </a:r>
            <a:endParaRPr lang="en-GB" sz="1600" dirty="0">
              <a:solidFill>
                <a:prstClr val="black"/>
              </a:solidFill>
            </a:endParaRPr>
          </a:p>
          <a:p>
            <a:pPr>
              <a:buClr>
                <a:srgbClr val="000000"/>
              </a:buClr>
              <a:buSzPct val="67000"/>
              <a:tabLst>
                <a:tab pos="656650" algn="l"/>
                <a:tab pos="1313299" algn="l"/>
              </a:tabLst>
            </a:pPr>
            <a:r>
              <a:rPr lang="en-GB" sz="1600" dirty="0">
                <a:solidFill>
                  <a:prstClr val="black"/>
                </a:solidFill>
              </a:rPr>
              <a:t>- salary: </a:t>
            </a:r>
            <a:r>
              <a:rPr lang="en-GB" sz="1600" dirty="0" err="1">
                <a:solidFill>
                  <a:prstClr val="black"/>
                </a:solidFill>
              </a:rPr>
              <a:t>int</a:t>
            </a:r>
            <a:endParaRPr lang="en-GB" sz="1600" dirty="0">
              <a:solidFill>
                <a:prstClr val="black"/>
              </a:solidFill>
            </a:endParaRPr>
          </a:p>
        </p:txBody>
      </p:sp>
      <p:sp>
        <p:nvSpPr>
          <p:cNvPr id="5127" name="Oval 7"/>
          <p:cNvSpPr>
            <a:spLocks noChangeArrowheads="1"/>
          </p:cNvSpPr>
          <p:nvPr/>
        </p:nvSpPr>
        <p:spPr bwMode="auto">
          <a:xfrm>
            <a:off x="4437120" y="3020298"/>
            <a:ext cx="2512800" cy="692468"/>
          </a:xfrm>
          <a:prstGeom prst="ellipse">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 pos="1969949" algn="l"/>
              </a:tabLst>
            </a:pPr>
            <a:r>
              <a:rPr lang="en-GB" sz="1600" dirty="0">
                <a:solidFill>
                  <a:prstClr val="black"/>
                </a:solidFill>
              </a:rPr>
              <a:t>Person</a:t>
            </a:r>
          </a:p>
          <a:p>
            <a:pPr>
              <a:buClr>
                <a:srgbClr val="000000"/>
              </a:buClr>
              <a:buSzPct val="67000"/>
              <a:tabLst>
                <a:tab pos="656650" algn="l"/>
                <a:tab pos="1313299" algn="l"/>
                <a:tab pos="1969949" algn="l"/>
              </a:tabLst>
            </a:pPr>
            <a:r>
              <a:rPr lang="en-GB" sz="1600" dirty="0">
                <a:solidFill>
                  <a:prstClr val="black"/>
                </a:solidFill>
              </a:rPr>
              <a:t>name = "John Smith"</a:t>
            </a:r>
          </a:p>
        </p:txBody>
      </p:sp>
      <p:sp>
        <p:nvSpPr>
          <p:cNvPr id="5128" name="Oval 8"/>
          <p:cNvSpPr>
            <a:spLocks noChangeArrowheads="1"/>
          </p:cNvSpPr>
          <p:nvPr/>
        </p:nvSpPr>
        <p:spPr bwMode="auto">
          <a:xfrm>
            <a:off x="6718081" y="3767240"/>
            <a:ext cx="3042720" cy="1384935"/>
          </a:xfrm>
          <a:prstGeom prst="ellipse">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 pos="1969949" algn="l"/>
              </a:tabLst>
            </a:pPr>
            <a:r>
              <a:rPr lang="en-GB" sz="1600" dirty="0">
                <a:solidFill>
                  <a:prstClr val="black"/>
                </a:solidFill>
              </a:rPr>
              <a:t>Employee</a:t>
            </a:r>
          </a:p>
          <a:p>
            <a:pPr>
              <a:buClr>
                <a:srgbClr val="000000"/>
              </a:buClr>
              <a:buSzPct val="67000"/>
              <a:tabLst>
                <a:tab pos="656650" algn="l"/>
                <a:tab pos="1313299" algn="l"/>
                <a:tab pos="1969949" algn="l"/>
              </a:tabLst>
            </a:pPr>
            <a:r>
              <a:rPr lang="en-GB" sz="1600" dirty="0">
                <a:solidFill>
                  <a:prstClr val="black"/>
                </a:solidFill>
              </a:rPr>
              <a:t>name = "Sally Halls"</a:t>
            </a:r>
          </a:p>
          <a:p>
            <a:pPr>
              <a:buClr>
                <a:srgbClr val="000000"/>
              </a:buClr>
              <a:buSzPct val="67000"/>
              <a:tabLst>
                <a:tab pos="656650" algn="l"/>
                <a:tab pos="1313299" algn="l"/>
                <a:tab pos="1969949" algn="l"/>
              </a:tabLst>
            </a:pPr>
            <a:r>
              <a:rPr lang="en-GB" sz="1600" dirty="0" err="1">
                <a:solidFill>
                  <a:prstClr val="black"/>
                </a:solidFill>
              </a:rPr>
              <a:t>employeeID</a:t>
            </a:r>
            <a:r>
              <a:rPr lang="en-GB" sz="1600" dirty="0">
                <a:solidFill>
                  <a:prstClr val="black"/>
                </a:solidFill>
              </a:rPr>
              <a:t> = 37518</a:t>
            </a:r>
          </a:p>
          <a:p>
            <a:pPr>
              <a:buClr>
                <a:srgbClr val="000000"/>
              </a:buClr>
              <a:buSzPct val="67000"/>
              <a:tabLst>
                <a:tab pos="656650" algn="l"/>
                <a:tab pos="1313299" algn="l"/>
                <a:tab pos="1969949" algn="l"/>
              </a:tabLst>
            </a:pPr>
            <a:r>
              <a:rPr lang="en-GB" sz="1600" dirty="0">
                <a:solidFill>
                  <a:prstClr val="black"/>
                </a:solidFill>
              </a:rPr>
              <a:t>salary = 65000</a:t>
            </a:r>
          </a:p>
        </p:txBody>
      </p:sp>
      <p:sp>
        <p:nvSpPr>
          <p:cNvPr id="5129" name="Text Box 9"/>
          <p:cNvSpPr txBox="1">
            <a:spLocks noChangeArrowheads="1"/>
          </p:cNvSpPr>
          <p:nvPr/>
        </p:nvSpPr>
        <p:spPr bwMode="auto">
          <a:xfrm>
            <a:off x="3469441" y="4249469"/>
            <a:ext cx="798295" cy="246221"/>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sz="1600" dirty="0">
                <a:solidFill>
                  <a:prstClr val="black"/>
                </a:solidFill>
              </a:rPr>
              <a:t>is a kind of</a:t>
            </a:r>
          </a:p>
        </p:txBody>
      </p:sp>
    </p:spTree>
    <p:extLst>
      <p:ext uri="{BB962C8B-B14F-4D97-AF65-F5344CB8AC3E}">
        <p14:creationId xmlns:p14="http://schemas.microsoft.com/office/powerpoint/2010/main" val="3833319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1"/>
          <p:cNvSpPr>
            <a:spLocks noChangeShapeType="1"/>
          </p:cNvSpPr>
          <p:nvPr/>
        </p:nvSpPr>
        <p:spPr bwMode="auto">
          <a:xfrm>
            <a:off x="2186401" y="952201"/>
            <a:ext cx="7964640" cy="0"/>
          </a:xfrm>
          <a:prstGeom prst="line">
            <a:avLst/>
          </a:prstGeom>
          <a:noFill/>
          <a:ln w="54720">
            <a:solidFill>
              <a:srgbClr val="000000"/>
            </a:solidFill>
            <a:round/>
            <a:headEnd/>
            <a:tailEnd/>
          </a:ln>
        </p:spPr>
        <p:txBody>
          <a:bodyPr/>
          <a:lstStyle/>
          <a:p>
            <a:endParaRPr lang="en-US">
              <a:solidFill>
                <a:prstClr val="black"/>
              </a:solidFill>
            </a:endParaRPr>
          </a:p>
        </p:txBody>
      </p:sp>
      <p:sp>
        <p:nvSpPr>
          <p:cNvPr id="6146" name="Text Box 2"/>
          <p:cNvSpPr txBox="1">
            <a:spLocks noChangeArrowheads="1"/>
          </p:cNvSpPr>
          <p:nvPr/>
        </p:nvSpPr>
        <p:spPr bwMode="auto">
          <a:xfrm>
            <a:off x="4611361" y="451082"/>
            <a:ext cx="3800160" cy="430887"/>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Lst>
            </a:pPr>
            <a:r>
              <a:rPr lang="en-GB" sz="2800">
                <a:solidFill>
                  <a:prstClr val="black"/>
                </a:solidFill>
              </a:rPr>
              <a:t>Inheritance in Java</a:t>
            </a:r>
          </a:p>
        </p:txBody>
      </p:sp>
      <p:sp>
        <p:nvSpPr>
          <p:cNvPr id="6147" name="Text Box 3"/>
          <p:cNvSpPr txBox="1">
            <a:spLocks noChangeArrowheads="1"/>
          </p:cNvSpPr>
          <p:nvPr/>
        </p:nvSpPr>
        <p:spPr bwMode="auto">
          <a:xfrm>
            <a:off x="2438400" y="1295401"/>
            <a:ext cx="7768800" cy="276999"/>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prstClr val="black"/>
                </a:solidFill>
              </a:rPr>
              <a:t>Inheritance is declared using the "extends" keyword</a:t>
            </a:r>
          </a:p>
        </p:txBody>
      </p:sp>
      <p:sp>
        <p:nvSpPr>
          <p:cNvPr id="6148" name="AutoShape 4"/>
          <p:cNvSpPr>
            <a:spLocks noChangeArrowheads="1"/>
          </p:cNvSpPr>
          <p:nvPr/>
        </p:nvSpPr>
        <p:spPr bwMode="auto">
          <a:xfrm>
            <a:off x="7842721" y="2393497"/>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2000" dirty="0">
                <a:solidFill>
                  <a:prstClr val="black"/>
                </a:solidFill>
              </a:rPr>
              <a:t>Person</a:t>
            </a:r>
          </a:p>
          <a:p>
            <a:pPr>
              <a:buClr>
                <a:srgbClr val="000000"/>
              </a:buClr>
              <a:buSzPct val="67000"/>
              <a:tabLst>
                <a:tab pos="656650" algn="l"/>
                <a:tab pos="1313299" algn="l"/>
              </a:tabLst>
            </a:pPr>
            <a:r>
              <a:rPr lang="en-GB" sz="2000" dirty="0">
                <a:solidFill>
                  <a:prstClr val="black"/>
                </a:solidFill>
              </a:rPr>
              <a:t>- name: String          </a:t>
            </a:r>
          </a:p>
          <a:p>
            <a:pPr>
              <a:buClr>
                <a:srgbClr val="000000"/>
              </a:buClr>
              <a:buSzPct val="67000"/>
              <a:tabLst>
                <a:tab pos="656650" algn="l"/>
                <a:tab pos="1313299" algn="l"/>
              </a:tabLst>
            </a:pPr>
            <a:endParaRPr lang="en-GB" sz="2000" dirty="0">
              <a:solidFill>
                <a:prstClr val="black"/>
              </a:solidFill>
            </a:endParaRPr>
          </a:p>
        </p:txBody>
      </p:sp>
      <p:sp>
        <p:nvSpPr>
          <p:cNvPr id="6149" name="Line 5"/>
          <p:cNvSpPr>
            <a:spLocks noChangeShapeType="1"/>
          </p:cNvSpPr>
          <p:nvPr/>
        </p:nvSpPr>
        <p:spPr bwMode="auto">
          <a:xfrm flipV="1">
            <a:off x="8726880" y="3408841"/>
            <a:ext cx="0" cy="745920"/>
          </a:xfrm>
          <a:prstGeom prst="line">
            <a:avLst/>
          </a:prstGeom>
          <a:noFill/>
          <a:ln w="9525">
            <a:solidFill>
              <a:srgbClr val="000000"/>
            </a:solidFill>
            <a:round/>
            <a:headEnd/>
            <a:tailEnd type="triangle" w="lg" len="lg"/>
          </a:ln>
        </p:spPr>
        <p:txBody>
          <a:bodyPr/>
          <a:lstStyle/>
          <a:p>
            <a:endParaRPr lang="en-US" sz="2400">
              <a:solidFill>
                <a:prstClr val="black"/>
              </a:solidFill>
            </a:endParaRPr>
          </a:p>
        </p:txBody>
      </p:sp>
      <p:sp>
        <p:nvSpPr>
          <p:cNvPr id="6150" name="AutoShape 6"/>
          <p:cNvSpPr>
            <a:spLocks noChangeArrowheads="1"/>
          </p:cNvSpPr>
          <p:nvPr/>
        </p:nvSpPr>
        <p:spPr bwMode="auto">
          <a:xfrm>
            <a:off x="7842721" y="4065338"/>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2000" dirty="0">
                <a:solidFill>
                  <a:prstClr val="black"/>
                </a:solidFill>
              </a:rPr>
              <a:t>Employee</a:t>
            </a:r>
          </a:p>
          <a:p>
            <a:pPr>
              <a:buClr>
                <a:srgbClr val="000000"/>
              </a:buClr>
              <a:buSzPct val="67000"/>
              <a:tabLst>
                <a:tab pos="656650" algn="l"/>
                <a:tab pos="1313299" algn="l"/>
              </a:tabLst>
            </a:pPr>
            <a:r>
              <a:rPr lang="en-GB" sz="2000" dirty="0">
                <a:solidFill>
                  <a:prstClr val="black"/>
                </a:solidFill>
              </a:rPr>
              <a:t>- </a:t>
            </a:r>
            <a:r>
              <a:rPr lang="en-GB" sz="2000" dirty="0" err="1">
                <a:solidFill>
                  <a:prstClr val="black"/>
                </a:solidFill>
              </a:rPr>
              <a:t>employeeID</a:t>
            </a:r>
            <a:r>
              <a:rPr lang="en-GB" sz="2000" dirty="0">
                <a:solidFill>
                  <a:prstClr val="black"/>
                </a:solidFill>
              </a:rPr>
              <a:t>: </a:t>
            </a:r>
            <a:r>
              <a:rPr lang="en-GB" sz="2000" dirty="0" err="1">
                <a:solidFill>
                  <a:prstClr val="black"/>
                </a:solidFill>
              </a:rPr>
              <a:t>int</a:t>
            </a:r>
            <a:endParaRPr lang="en-GB" sz="2000" dirty="0">
              <a:solidFill>
                <a:prstClr val="black"/>
              </a:solidFill>
            </a:endParaRPr>
          </a:p>
          <a:p>
            <a:pPr>
              <a:buClr>
                <a:srgbClr val="000000"/>
              </a:buClr>
              <a:buSzPct val="67000"/>
              <a:tabLst>
                <a:tab pos="656650" algn="l"/>
                <a:tab pos="1313299" algn="l"/>
              </a:tabLst>
            </a:pPr>
            <a:r>
              <a:rPr lang="en-GB" sz="2000" dirty="0">
                <a:solidFill>
                  <a:prstClr val="black"/>
                </a:solidFill>
              </a:rPr>
              <a:t>- salary: </a:t>
            </a:r>
            <a:r>
              <a:rPr lang="en-GB" sz="2000" dirty="0" err="1">
                <a:solidFill>
                  <a:prstClr val="black"/>
                </a:solidFill>
              </a:rPr>
              <a:t>int</a:t>
            </a:r>
            <a:endParaRPr lang="en-GB" sz="2000" dirty="0">
              <a:solidFill>
                <a:prstClr val="black"/>
              </a:solidFill>
            </a:endParaRPr>
          </a:p>
        </p:txBody>
      </p:sp>
      <p:sp>
        <p:nvSpPr>
          <p:cNvPr id="6151" name="AutoShape 7"/>
          <p:cNvSpPr>
            <a:spLocks noChangeArrowheads="1"/>
          </p:cNvSpPr>
          <p:nvPr/>
        </p:nvSpPr>
        <p:spPr bwMode="auto">
          <a:xfrm>
            <a:off x="2825761" y="2101321"/>
            <a:ext cx="2993760" cy="1471680"/>
          </a:xfrm>
          <a:prstGeom prst="roundRect">
            <a:avLst>
              <a:gd name="adj" fmla="val 97"/>
            </a:avLst>
          </a:prstGeom>
          <a:solidFill>
            <a:srgbClr val="FFFFCC"/>
          </a:solidFill>
          <a:ln w="9525">
            <a:solidFill>
              <a:srgbClr val="000000"/>
            </a:solidFill>
            <a:round/>
            <a:headEnd/>
            <a:tailEnd/>
          </a:ln>
        </p:spPr>
        <p:txBody>
          <a:bodyPr wrap="none" anchor="ctr"/>
          <a:lstStyle/>
          <a:p>
            <a:endParaRPr lang="en-US" sz="2400">
              <a:solidFill>
                <a:prstClr val="black"/>
              </a:solidFill>
            </a:endParaRPr>
          </a:p>
        </p:txBody>
      </p:sp>
      <p:sp>
        <p:nvSpPr>
          <p:cNvPr id="6152" name="Text Box 8"/>
          <p:cNvSpPr txBox="1">
            <a:spLocks noChangeArrowheads="1"/>
          </p:cNvSpPr>
          <p:nvPr/>
        </p:nvSpPr>
        <p:spPr bwMode="auto">
          <a:xfrm>
            <a:off x="3054721" y="2300041"/>
            <a:ext cx="2648160" cy="1184940"/>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dirty="0">
                <a:solidFill>
                  <a:prstClr val="black"/>
                </a:solidFill>
              </a:rPr>
              <a:t>class Person</a:t>
            </a:r>
          </a:p>
          <a:p>
            <a:pPr marL="191523" indent="-191523">
              <a:spcBef>
                <a:spcPts val="249"/>
              </a:spcBef>
              <a:buClr>
                <a:srgbClr val="000000"/>
              </a:buClr>
              <a:buSzPct val="174000"/>
              <a:tabLst>
                <a:tab pos="656650" algn="l"/>
                <a:tab pos="1313299" algn="l"/>
                <a:tab pos="1969949" algn="l"/>
                <a:tab pos="2626599" algn="l"/>
              </a:tabLst>
            </a:pPr>
            <a:r>
              <a:rPr lang="en-GB" dirty="0">
                <a:solidFill>
                  <a:prstClr val="black"/>
                </a:solidFill>
              </a:rPr>
              <a:t>{</a:t>
            </a:r>
          </a:p>
          <a:p>
            <a:pPr marL="191523" indent="-191523">
              <a:spcBef>
                <a:spcPts val="249"/>
              </a:spcBef>
              <a:buClr>
                <a:srgbClr val="000000"/>
              </a:buClr>
              <a:buSzPct val="174000"/>
              <a:tabLst>
                <a:tab pos="656650" algn="l"/>
                <a:tab pos="1313299" algn="l"/>
                <a:tab pos="1969949" algn="l"/>
                <a:tab pos="2626599" algn="l"/>
              </a:tabLst>
            </a:pPr>
            <a:r>
              <a:rPr lang="en-GB" dirty="0">
                <a:solidFill>
                  <a:prstClr val="black"/>
                </a:solidFill>
              </a:rPr>
              <a:t>	String name;</a:t>
            </a:r>
          </a:p>
          <a:p>
            <a:pPr marL="191523" indent="-191523">
              <a:spcBef>
                <a:spcPts val="249"/>
              </a:spcBef>
              <a:buClr>
                <a:srgbClr val="000000"/>
              </a:buClr>
              <a:buSzPct val="174000"/>
              <a:tabLst>
                <a:tab pos="656650" algn="l"/>
                <a:tab pos="1313299" algn="l"/>
                <a:tab pos="1969949" algn="l"/>
                <a:tab pos="2626599" algn="l"/>
              </a:tabLst>
            </a:pPr>
            <a:r>
              <a:rPr lang="en-GB" dirty="0">
                <a:solidFill>
                  <a:prstClr val="black"/>
                </a:solidFill>
              </a:rPr>
              <a:t>	[...]</a:t>
            </a:r>
          </a:p>
        </p:txBody>
      </p:sp>
      <p:sp>
        <p:nvSpPr>
          <p:cNvPr id="6153" name="AutoShape 9"/>
          <p:cNvSpPr>
            <a:spLocks noChangeArrowheads="1"/>
          </p:cNvSpPr>
          <p:nvPr/>
        </p:nvSpPr>
        <p:spPr bwMode="auto">
          <a:xfrm>
            <a:off x="2834401" y="3715561"/>
            <a:ext cx="4335840" cy="1621440"/>
          </a:xfrm>
          <a:prstGeom prst="roundRect">
            <a:avLst>
              <a:gd name="adj" fmla="val 88"/>
            </a:avLst>
          </a:prstGeom>
          <a:solidFill>
            <a:srgbClr val="FFFFCC"/>
          </a:solidFill>
          <a:ln w="9525">
            <a:solidFill>
              <a:srgbClr val="000000"/>
            </a:solidFill>
            <a:round/>
            <a:headEnd/>
            <a:tailEnd/>
          </a:ln>
        </p:spPr>
        <p:txBody>
          <a:bodyPr wrap="none" anchor="ctr"/>
          <a:lstStyle/>
          <a:p>
            <a:endParaRPr lang="en-US" sz="2400">
              <a:solidFill>
                <a:prstClr val="black"/>
              </a:solidFill>
            </a:endParaRPr>
          </a:p>
        </p:txBody>
      </p:sp>
      <p:sp>
        <p:nvSpPr>
          <p:cNvPr id="6154" name="Text Box 10"/>
          <p:cNvSpPr txBox="1">
            <a:spLocks noChangeArrowheads="1"/>
          </p:cNvSpPr>
          <p:nvPr/>
        </p:nvSpPr>
        <p:spPr bwMode="auto">
          <a:xfrm>
            <a:off x="3063361" y="3914281"/>
            <a:ext cx="3657600" cy="1790234"/>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dirty="0">
                <a:solidFill>
                  <a:prstClr val="black"/>
                </a:solidFill>
              </a:rPr>
              <a:t>class Employee extends Person</a:t>
            </a:r>
          </a:p>
          <a:p>
            <a:pPr marL="191523" indent="-191523">
              <a:spcBef>
                <a:spcPts val="249"/>
              </a:spcBef>
              <a:buClr>
                <a:srgbClr val="000000"/>
              </a:buClr>
              <a:buSzPct val="174000"/>
              <a:tabLst>
                <a:tab pos="656650" algn="l"/>
                <a:tab pos="1313299" algn="l"/>
                <a:tab pos="1969949" algn="l"/>
                <a:tab pos="2626599" algn="l"/>
                <a:tab pos="3283248" algn="l"/>
              </a:tabLst>
            </a:pPr>
            <a:r>
              <a:rPr lang="en-GB" dirty="0">
                <a:solidFill>
                  <a:prstClr val="black"/>
                </a:solidFill>
              </a:rPr>
              <a:t>{</a:t>
            </a:r>
          </a:p>
          <a:p>
            <a:pPr marL="191523" indent="-191523">
              <a:spcBef>
                <a:spcPts val="249"/>
              </a:spcBef>
              <a:buClr>
                <a:srgbClr val="000000"/>
              </a:buClr>
              <a:buSzPct val="174000"/>
              <a:tabLst>
                <a:tab pos="656650" algn="l"/>
                <a:tab pos="1313299" algn="l"/>
                <a:tab pos="1969949" algn="l"/>
                <a:tab pos="2626599" algn="l"/>
                <a:tab pos="3283248" algn="l"/>
              </a:tabLst>
            </a:pPr>
            <a:r>
              <a:rPr lang="en-GB" dirty="0">
                <a:solidFill>
                  <a:prstClr val="black"/>
                </a:solidFill>
              </a:rPr>
              <a:t>	</a:t>
            </a:r>
            <a:r>
              <a:rPr lang="en-GB" dirty="0" err="1">
                <a:solidFill>
                  <a:prstClr val="black"/>
                </a:solidFill>
              </a:rPr>
              <a:t>int</a:t>
            </a:r>
            <a:r>
              <a:rPr lang="en-GB" dirty="0">
                <a:solidFill>
                  <a:prstClr val="black"/>
                </a:solidFill>
              </a:rPr>
              <a:t> </a:t>
            </a:r>
            <a:r>
              <a:rPr lang="en-GB" dirty="0" err="1">
                <a:solidFill>
                  <a:prstClr val="black"/>
                </a:solidFill>
              </a:rPr>
              <a:t>employeID</a:t>
            </a:r>
            <a:r>
              <a:rPr lang="en-GB" dirty="0">
                <a:solidFill>
                  <a:prstClr val="black"/>
                </a:solidFill>
              </a:rPr>
              <a:t>;</a:t>
            </a:r>
          </a:p>
          <a:p>
            <a:pPr marL="191523" indent="-191523">
              <a:spcBef>
                <a:spcPts val="249"/>
              </a:spcBef>
              <a:buClr>
                <a:srgbClr val="000000"/>
              </a:buClr>
              <a:buSzPct val="174000"/>
              <a:tabLst>
                <a:tab pos="656650" algn="l"/>
                <a:tab pos="1313299" algn="l"/>
                <a:tab pos="1969949" algn="l"/>
                <a:tab pos="2626599" algn="l"/>
                <a:tab pos="3283248" algn="l"/>
              </a:tabLst>
            </a:pPr>
            <a:r>
              <a:rPr lang="en-GB" dirty="0">
                <a:solidFill>
                  <a:prstClr val="black"/>
                </a:solidFill>
              </a:rPr>
              <a:t>	</a:t>
            </a:r>
            <a:r>
              <a:rPr lang="en-GB" dirty="0" err="1">
                <a:solidFill>
                  <a:prstClr val="black"/>
                </a:solidFill>
              </a:rPr>
              <a:t>int</a:t>
            </a:r>
            <a:r>
              <a:rPr lang="en-GB" dirty="0">
                <a:solidFill>
                  <a:prstClr val="black"/>
                </a:solidFill>
              </a:rPr>
              <a:t> salary;</a:t>
            </a:r>
          </a:p>
          <a:p>
            <a:pPr marL="191523" indent="-191523">
              <a:spcBef>
                <a:spcPts val="249"/>
              </a:spcBef>
              <a:buClr>
                <a:srgbClr val="000000"/>
              </a:buClr>
              <a:buSzPct val="174000"/>
              <a:tabLst>
                <a:tab pos="656650" algn="l"/>
                <a:tab pos="1313299" algn="l"/>
                <a:tab pos="1969949" algn="l"/>
                <a:tab pos="2626599" algn="l"/>
                <a:tab pos="3283248" algn="l"/>
              </a:tabLst>
            </a:pPr>
            <a:r>
              <a:rPr lang="en-GB" dirty="0">
                <a:solidFill>
                  <a:prstClr val="black"/>
                </a:solidFill>
              </a:rPr>
              <a:t>	</a:t>
            </a:r>
          </a:p>
          <a:p>
            <a:pPr marL="191523" indent="-191523">
              <a:spcBef>
                <a:spcPts val="249"/>
              </a:spcBef>
              <a:buClr>
                <a:srgbClr val="000000"/>
              </a:buClr>
              <a:buSzPct val="174000"/>
              <a:tabLst>
                <a:tab pos="656650" algn="l"/>
                <a:tab pos="1313299" algn="l"/>
                <a:tab pos="1969949" algn="l"/>
                <a:tab pos="2626599" algn="l"/>
                <a:tab pos="3283248" algn="l"/>
              </a:tabLst>
            </a:pPr>
            <a:r>
              <a:rPr lang="en-GB" dirty="0">
                <a:solidFill>
                  <a:prstClr val="black"/>
                </a:solidFill>
              </a:rPr>
              <a:t>	[...]</a:t>
            </a:r>
          </a:p>
        </p:txBody>
      </p:sp>
      <p:grpSp>
        <p:nvGrpSpPr>
          <p:cNvPr id="6155" name="Group 11"/>
          <p:cNvGrpSpPr>
            <a:grpSpLocks/>
          </p:cNvGrpSpPr>
          <p:nvPr/>
        </p:nvGrpSpPr>
        <p:grpSpPr bwMode="auto">
          <a:xfrm>
            <a:off x="2834401" y="5447881"/>
            <a:ext cx="4335840" cy="515520"/>
            <a:chOff x="910" y="3783"/>
            <a:chExt cx="3011" cy="358"/>
          </a:xfrm>
        </p:grpSpPr>
        <p:sp>
          <p:nvSpPr>
            <p:cNvPr id="6156" name="AutoShape 12"/>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p>
              <a:endParaRPr lang="en-US" sz="2400">
                <a:solidFill>
                  <a:prstClr val="black"/>
                </a:solidFill>
              </a:endParaRPr>
            </a:p>
          </p:txBody>
        </p:sp>
        <p:sp>
          <p:nvSpPr>
            <p:cNvPr id="6157" name="Text Box 13"/>
            <p:cNvSpPr txBox="1">
              <a:spLocks noChangeArrowheads="1"/>
            </p:cNvSpPr>
            <p:nvPr/>
          </p:nvSpPr>
          <p:spPr bwMode="auto">
            <a:xfrm>
              <a:off x="1069" y="3921"/>
              <a:ext cx="2540" cy="192"/>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a:solidFill>
                    <a:prstClr val="black"/>
                  </a:solidFill>
                </a:rPr>
                <a:t>Employee anEmployee = new Employee();</a:t>
              </a:r>
            </a:p>
          </p:txBody>
        </p:sp>
      </p:grpSp>
    </p:spTree>
    <p:extLst>
      <p:ext uri="{BB962C8B-B14F-4D97-AF65-F5344CB8AC3E}">
        <p14:creationId xmlns:p14="http://schemas.microsoft.com/office/powerpoint/2010/main" val="3594931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1326</Words>
  <Application>Microsoft Office PowerPoint</Application>
  <PresentationFormat>Widescreen</PresentationFormat>
  <Paragraphs>244</Paragraphs>
  <Slides>18</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Century Gothic</vt:lpstr>
      <vt:lpstr>Franklin Gothic Book</vt:lpstr>
      <vt:lpstr>Georgia</vt:lpstr>
      <vt:lpstr>Perpetua</vt:lpstr>
      <vt:lpstr>Wingdings 2</vt:lpstr>
      <vt:lpstr>Equity</vt:lpstr>
      <vt:lpstr>1_Equity</vt:lpstr>
      <vt:lpstr>2_Equity</vt:lpstr>
      <vt:lpstr>Object Oriented Programming using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 </dc:title>
  <dc:creator>suvendu</dc:creator>
  <cp:lastModifiedBy>suvendu</cp:lastModifiedBy>
  <cp:revision>1</cp:revision>
  <dcterms:created xsi:type="dcterms:W3CDTF">2021-03-25T06:38:29Z</dcterms:created>
  <dcterms:modified xsi:type="dcterms:W3CDTF">2021-03-25T06:41:04Z</dcterms:modified>
</cp:coreProperties>
</file>