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848C7-D4CF-46C2-B6E4-61D2F2DD64C5}"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4CB5D-7943-40BB-8C23-75FA87E6569D}" type="slidenum">
              <a:rPr lang="en-US" smtClean="0"/>
              <a:t>‹#›</a:t>
            </a:fld>
            <a:endParaRPr lang="en-US"/>
          </a:p>
        </p:txBody>
      </p:sp>
    </p:spTree>
    <p:extLst>
      <p:ext uri="{BB962C8B-B14F-4D97-AF65-F5344CB8AC3E}">
        <p14:creationId xmlns:p14="http://schemas.microsoft.com/office/powerpoint/2010/main" val="57310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02814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3</a:t>
            </a:fld>
            <a:endParaRPr lang="en-US"/>
          </a:p>
        </p:txBody>
      </p:sp>
    </p:spTree>
    <p:extLst>
      <p:ext uri="{BB962C8B-B14F-4D97-AF65-F5344CB8AC3E}">
        <p14:creationId xmlns:p14="http://schemas.microsoft.com/office/powerpoint/2010/main" val="414630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4</a:t>
            </a:fld>
            <a:endParaRPr lang="en-US"/>
          </a:p>
        </p:txBody>
      </p:sp>
    </p:spTree>
    <p:extLst>
      <p:ext uri="{BB962C8B-B14F-4D97-AF65-F5344CB8AC3E}">
        <p14:creationId xmlns:p14="http://schemas.microsoft.com/office/powerpoint/2010/main" val="276475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5</a:t>
            </a:fld>
            <a:endParaRPr lang="en-US"/>
          </a:p>
        </p:txBody>
      </p:sp>
    </p:spTree>
    <p:extLst>
      <p:ext uri="{BB962C8B-B14F-4D97-AF65-F5344CB8AC3E}">
        <p14:creationId xmlns:p14="http://schemas.microsoft.com/office/powerpoint/2010/main" val="425013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pPr/>
              <a:t>6</a:t>
            </a:fld>
            <a:endParaRPr lang="en-US"/>
          </a:p>
        </p:txBody>
      </p:sp>
    </p:spTree>
    <p:extLst>
      <p:ext uri="{BB962C8B-B14F-4D97-AF65-F5344CB8AC3E}">
        <p14:creationId xmlns:p14="http://schemas.microsoft.com/office/powerpoint/2010/main" val="100901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9</a:t>
            </a:fld>
            <a:endParaRPr lang="en-US"/>
          </a:p>
        </p:txBody>
      </p:sp>
    </p:spTree>
    <p:extLst>
      <p:ext uri="{BB962C8B-B14F-4D97-AF65-F5344CB8AC3E}">
        <p14:creationId xmlns:p14="http://schemas.microsoft.com/office/powerpoint/2010/main" val="423810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37E333-65DE-4FDB-B030-985DB3EBE7F8}"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147224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7E333-65DE-4FDB-B030-985DB3EBE7F8}"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341267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7E333-65DE-4FDB-B030-985DB3EBE7F8}"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2452178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993C63-2635-47D2-A6C0-F9EC75788D23}" type="datetime1">
              <a:rPr lang="en-US" smtClean="0">
                <a:solidFill>
                  <a:srgbClr val="696464"/>
                </a:solidFill>
              </a:rPr>
              <a:pPr/>
              <a:t>4/7/2021</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51189493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33E62A-42C7-4939-9E5C-FBC035ACB225}" type="datetime1">
              <a:rPr lang="en-US" smtClean="0">
                <a:solidFill>
                  <a:srgbClr val="696464"/>
                </a:solidFill>
              </a:rPr>
              <a:pPr/>
              <a:t>4/7/2021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063124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solidFill>
                  <a:srgbClr val="696464"/>
                </a:solidFill>
              </a:rPr>
              <a:pPr/>
              <a:t>4/7/2021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r>
              <a:rPr lang="en-US" smtClean="0">
                <a:solidFill>
                  <a:srgbClr val="696464"/>
                </a:solidFill>
              </a:rPr>
              <a:t>WhatsApp NO. : 9564842816</a:t>
            </a:r>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84845377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176FB3E-3EEC-4FDA-8985-25966FAE09D1}" type="datetime1">
              <a:rPr lang="en-US" smtClean="0">
                <a:solidFill>
                  <a:srgbClr val="696464"/>
                </a:solidFill>
              </a:rPr>
              <a:pPr/>
              <a:t>4/7/2021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389722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solidFill>
                  <a:srgbClr val="696464"/>
                </a:solidFill>
              </a:rPr>
              <a:pPr/>
              <a:t>4/7/2021</a:t>
            </a:fld>
            <a:endParaRPr lang="en-US">
              <a:solidFill>
                <a:srgbClr val="696464"/>
              </a:solidFill>
            </a:endParaRPr>
          </a:p>
        </p:txBody>
      </p:sp>
      <p:sp>
        <p:nvSpPr>
          <p:cNvPr id="8" name="Footer Placeholder 7"/>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09624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1C4B70-FFA3-4CCA-89F2-88ADBE30B7E3}" type="datetime1">
              <a:rPr lang="en-US" smtClean="0">
                <a:solidFill>
                  <a:srgbClr val="696464"/>
                </a:solidFill>
              </a:rPr>
              <a:pPr/>
              <a:t>4/7/2021</a:t>
            </a:fld>
            <a:endParaRPr lang="en-US">
              <a:solidFill>
                <a:srgbClr val="696464"/>
              </a:solidFill>
            </a:endParaRPr>
          </a:p>
        </p:txBody>
      </p:sp>
      <p:sp>
        <p:nvSpPr>
          <p:cNvPr id="4" name="Footer Placeholder 3"/>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788848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solidFill>
                  <a:srgbClr val="696464"/>
                </a:solidFill>
              </a:rPr>
              <a:pPr/>
              <a:t>4/7/2021</a:t>
            </a:fld>
            <a:endParaRPr lang="en-US">
              <a:solidFill>
                <a:srgbClr val="696464"/>
              </a:solidFill>
            </a:endParaRPr>
          </a:p>
        </p:txBody>
      </p:sp>
      <p:sp>
        <p:nvSpPr>
          <p:cNvPr id="3" name="Footer Placeholder 2"/>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791494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solidFill>
                  <a:srgbClr val="696464"/>
                </a:solidFill>
              </a:rPr>
              <a:pPr/>
              <a:t>4/7/2021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32942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7E333-65DE-4FDB-B030-985DB3EBE7F8}"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37475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solidFill>
                  <a:srgbClr val="696464"/>
                </a:solidFill>
              </a:rPr>
              <a:pPr/>
              <a:t>4/7/2021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1498206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solidFill>
                  <a:srgbClr val="696464"/>
                </a:solidFill>
              </a:rPr>
              <a:pPr/>
              <a:t>4/7/2021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29179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solidFill>
                  <a:srgbClr val="696464"/>
                </a:solidFill>
              </a:rPr>
              <a:pPr/>
              <a:t>4/7/2021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57510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7E333-65DE-4FDB-B030-985DB3EBE7F8}"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20264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37E333-65DE-4FDB-B030-985DB3EBE7F8}"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202103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37E333-65DE-4FDB-B030-985DB3EBE7F8}"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380944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37E333-65DE-4FDB-B030-985DB3EBE7F8}"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5189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7E333-65DE-4FDB-B030-985DB3EBE7F8}"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219420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7E333-65DE-4FDB-B030-985DB3EBE7F8}"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14522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7E333-65DE-4FDB-B030-985DB3EBE7F8}"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DC19F-2131-41B3-B3F7-538D11528CF5}" type="slidenum">
              <a:rPr lang="en-US" smtClean="0"/>
              <a:t>‹#›</a:t>
            </a:fld>
            <a:endParaRPr lang="en-US"/>
          </a:p>
        </p:txBody>
      </p:sp>
    </p:spTree>
    <p:extLst>
      <p:ext uri="{BB962C8B-B14F-4D97-AF65-F5344CB8AC3E}">
        <p14:creationId xmlns:p14="http://schemas.microsoft.com/office/powerpoint/2010/main" val="335960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7E333-65DE-4FDB-B030-985DB3EBE7F8}" type="datetimeFigureOut">
              <a:rPr lang="en-US" smtClean="0"/>
              <a:t>4/7/2021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DC19F-2131-41B3-B3F7-538D11528CF5}" type="slidenum">
              <a:rPr lang="en-US" smtClean="0"/>
              <a:t>‹#›</a:t>
            </a:fld>
            <a:endParaRPr lang="en-US"/>
          </a:p>
        </p:txBody>
      </p:sp>
    </p:spTree>
    <p:extLst>
      <p:ext uri="{BB962C8B-B14F-4D97-AF65-F5344CB8AC3E}">
        <p14:creationId xmlns:p14="http://schemas.microsoft.com/office/powerpoint/2010/main" val="215966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solidFill>
                  <a:srgbClr val="696464"/>
                </a:solidFill>
              </a:rPr>
              <a:pPr/>
              <a:t>4/7/2021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smtClean="0">
                <a:solidFill>
                  <a:srgbClr val="696464"/>
                </a:solidFill>
              </a:rPr>
              <a:t>WhatsApp NO. : 9564842816</a:t>
            </a:r>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612572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2800" dirty="0" err="1" smtClean="0"/>
              <a:t>Sudeshna</a:t>
            </a:r>
            <a:r>
              <a:rPr lang="en-US" sz="2800" dirty="0" smtClean="0"/>
              <a:t> </a:t>
            </a:r>
            <a:r>
              <a:rPr lang="en-US" sz="2800" dirty="0" err="1" smtClean="0"/>
              <a:t>Kundu</a:t>
            </a:r>
            <a:r>
              <a:rPr lang="en-US" sz="2800" dirty="0" smtClean="0"/>
              <a:t> (</a:t>
            </a:r>
            <a:r>
              <a:rPr lang="en-US" sz="2800" dirty="0" err="1" smtClean="0"/>
              <a:t>Mondal</a:t>
            </a:r>
            <a:r>
              <a:rPr lang="en-US" sz="2800" dirty="0" smtClean="0"/>
              <a:t>)</a:t>
            </a:r>
            <a:endParaRPr lang="en-US" sz="2800" dirty="0"/>
          </a:p>
        </p:txBody>
      </p:sp>
      <p:sp>
        <p:nvSpPr>
          <p:cNvPr id="2" name="Title 1"/>
          <p:cNvSpPr>
            <a:spLocks noGrp="1"/>
          </p:cNvSpPr>
          <p:nvPr>
            <p:ph type="ctrTitle"/>
          </p:nvPr>
        </p:nvSpPr>
        <p:spPr/>
        <p:txBody>
          <a:bodyPr/>
          <a:lstStyle/>
          <a:p>
            <a:r>
              <a:rPr lang="en-US" dirty="0" smtClean="0"/>
              <a:t>Object Oriented Programming using JAVA</a:t>
            </a:r>
            <a:r>
              <a:rPr lang="en-US" dirty="0"/>
              <a:t/>
            </a:r>
            <a:br>
              <a:rPr lang="en-US" dirty="0"/>
            </a:br>
            <a:endParaRPr lang="en-US" dirty="0"/>
          </a:p>
        </p:txBody>
      </p:sp>
    </p:spTree>
    <p:extLst>
      <p:ext uri="{BB962C8B-B14F-4D97-AF65-F5344CB8AC3E}">
        <p14:creationId xmlns:p14="http://schemas.microsoft.com/office/powerpoint/2010/main" val="3283635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36643" y="597162"/>
            <a:ext cx="11918713" cy="5663675"/>
          </a:xfrm>
          <a:prstGeom prst="rect">
            <a:avLst/>
          </a:prstGeom>
        </p:spPr>
      </p:pic>
    </p:spTree>
    <p:extLst>
      <p:ext uri="{BB962C8B-B14F-4D97-AF65-F5344CB8AC3E}">
        <p14:creationId xmlns:p14="http://schemas.microsoft.com/office/powerpoint/2010/main" val="3438548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5660" y="805433"/>
            <a:ext cx="11614245" cy="5016758"/>
          </a:xfrm>
          <a:prstGeom prst="rect">
            <a:avLst/>
          </a:prstGeom>
        </p:spPr>
        <p:txBody>
          <a:bodyPr wrap="square">
            <a:spAutoFit/>
          </a:bodyPr>
          <a:lstStyle/>
          <a:p>
            <a:pPr lvl="0"/>
            <a:r>
              <a:rPr lang="en-US" sz="1600" b="1" dirty="0">
                <a:solidFill>
                  <a:srgbClr val="000000"/>
                </a:solidFill>
                <a:latin typeface="Times New Roman" panose="02020603050405020304" pitchFamily="18" charset="0"/>
                <a:cs typeface="Times New Roman" panose="02020603050405020304" pitchFamily="18" charset="0"/>
              </a:rPr>
              <a:t>5. </a:t>
            </a:r>
            <a:r>
              <a:rPr lang="en-US" sz="1600" dirty="0">
                <a:solidFill>
                  <a:srgbClr val="000000"/>
                </a:solidFill>
                <a:latin typeface="Times New Roman" panose="02020603050405020304" pitchFamily="18" charset="0"/>
                <a:cs typeface="Times New Roman" panose="02020603050405020304" pitchFamily="18" charset="0"/>
              </a:rPr>
              <a:t>Create three interfaces, each with two methods. Inherit a new interface from the three, adding a new method. Create a class by implementing the new interface and also inheriting from a concrete class. Now write four methods, each of which takes one of the four interfaces as an argument. In main ( ), create an object of your class and pass it to each of the methods. </a:t>
            </a:r>
          </a:p>
          <a:p>
            <a:pPr lvl="0"/>
            <a:endParaRPr lang="en-US" sz="1600" dirty="0">
              <a:solidFill>
                <a:srgbClr val="000000"/>
              </a:solidFill>
              <a:latin typeface="Times New Roman" panose="02020603050405020304" pitchFamily="18" charset="0"/>
              <a:cs typeface="Times New Roman" panose="02020603050405020304" pitchFamily="18" charset="0"/>
            </a:endParaRPr>
          </a:p>
          <a:p>
            <a:pPr lvl="0"/>
            <a:r>
              <a:rPr lang="en-US" sz="1600" b="1" dirty="0">
                <a:solidFill>
                  <a:srgbClr val="000000"/>
                </a:solidFill>
                <a:latin typeface="Times New Roman" panose="02020603050405020304" pitchFamily="18" charset="0"/>
                <a:cs typeface="Times New Roman" panose="02020603050405020304" pitchFamily="18" charset="0"/>
              </a:rPr>
              <a:t>6. </a:t>
            </a:r>
            <a:r>
              <a:rPr lang="en-US" sz="1600" dirty="0">
                <a:solidFill>
                  <a:srgbClr val="000000"/>
                </a:solidFill>
                <a:latin typeface="Times New Roman" panose="02020603050405020304" pitchFamily="18" charset="0"/>
                <a:cs typeface="Times New Roman" panose="02020603050405020304" pitchFamily="18" charset="0"/>
              </a:rPr>
              <a:t>Create an interface Department containing attributes </a:t>
            </a:r>
            <a:r>
              <a:rPr lang="en-US" sz="1600" dirty="0" err="1">
                <a:solidFill>
                  <a:srgbClr val="000000"/>
                </a:solidFill>
                <a:latin typeface="Times New Roman" panose="02020603050405020304" pitchFamily="18" charset="0"/>
                <a:cs typeface="Times New Roman" panose="02020603050405020304" pitchFamily="18" charset="0"/>
              </a:rPr>
              <a:t>deptName</a:t>
            </a:r>
            <a:r>
              <a:rPr lang="en-US" sz="1600" dirty="0">
                <a:solidFill>
                  <a:srgbClr val="000000"/>
                </a:solidFill>
                <a:latin typeface="Times New Roman" panose="02020603050405020304" pitchFamily="18" charset="0"/>
                <a:cs typeface="Times New Roman" panose="02020603050405020304" pitchFamily="18" charset="0"/>
              </a:rPr>
              <a:t> and </a:t>
            </a:r>
            <a:r>
              <a:rPr lang="en-US" sz="1600" dirty="0" err="1">
                <a:solidFill>
                  <a:srgbClr val="000000"/>
                </a:solidFill>
                <a:latin typeface="Times New Roman" panose="02020603050405020304" pitchFamily="18" charset="0"/>
                <a:cs typeface="Times New Roman" panose="02020603050405020304" pitchFamily="18" charset="0"/>
              </a:rPr>
              <a:t>deptHead</a:t>
            </a:r>
            <a:r>
              <a:rPr lang="en-US" sz="1600" dirty="0">
                <a:solidFill>
                  <a:srgbClr val="000000"/>
                </a:solidFill>
                <a:latin typeface="Times New Roman" panose="02020603050405020304" pitchFamily="18" charset="0"/>
                <a:cs typeface="Times New Roman" panose="02020603050405020304" pitchFamily="18" charset="0"/>
              </a:rPr>
              <a:t>. It also has abstract methods for printing the attributes. Create a class hostel containing </a:t>
            </a:r>
            <a:r>
              <a:rPr lang="en-US" sz="1600" dirty="0" err="1">
                <a:solidFill>
                  <a:srgbClr val="000000"/>
                </a:solidFill>
                <a:latin typeface="Times New Roman" panose="02020603050405020304" pitchFamily="18" charset="0"/>
                <a:cs typeface="Times New Roman" panose="02020603050405020304" pitchFamily="18" charset="0"/>
              </a:rPr>
              <a:t>hostelName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hostelLocation</a:t>
            </a:r>
            <a:r>
              <a:rPr lang="en-US" sz="1600" dirty="0">
                <a:solidFill>
                  <a:srgbClr val="000000"/>
                </a:solidFill>
                <a:latin typeface="Times New Roman" panose="02020603050405020304" pitchFamily="18" charset="0"/>
                <a:cs typeface="Times New Roman" panose="02020603050405020304" pitchFamily="18" charset="0"/>
              </a:rPr>
              <a:t> and </a:t>
            </a:r>
            <a:r>
              <a:rPr lang="en-US" sz="1600" dirty="0" err="1">
                <a:solidFill>
                  <a:srgbClr val="000000"/>
                </a:solidFill>
                <a:latin typeface="Times New Roman" panose="02020603050405020304" pitchFamily="18" charset="0"/>
                <a:cs typeface="Times New Roman" panose="02020603050405020304" pitchFamily="18" charset="0"/>
              </a:rPr>
              <a:t>numberofRooms</a:t>
            </a:r>
            <a:r>
              <a:rPr lang="en-US" sz="1600" dirty="0">
                <a:solidFill>
                  <a:srgbClr val="000000"/>
                </a:solidFill>
                <a:latin typeface="Times New Roman" panose="02020603050405020304" pitchFamily="18" charset="0"/>
                <a:cs typeface="Times New Roman" panose="02020603050405020304" pitchFamily="18" charset="0"/>
              </a:rPr>
              <a:t>. The class contains methods for getting and printing the attributes. Then write Student class extending the Hostel class and implementing the Department interface. This class contains attributes </a:t>
            </a:r>
            <a:r>
              <a:rPr lang="en-US" sz="1600" dirty="0" err="1">
                <a:solidFill>
                  <a:srgbClr val="000000"/>
                </a:solidFill>
                <a:latin typeface="Times New Roman" panose="02020603050405020304" pitchFamily="18" charset="0"/>
                <a:cs typeface="Times New Roman" panose="02020603050405020304" pitchFamily="18" charset="0"/>
              </a:rPr>
              <a:t>studentName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regdNo</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electiveSubject</a:t>
            </a:r>
            <a:r>
              <a:rPr lang="en-US" sz="1600" dirty="0">
                <a:solidFill>
                  <a:srgbClr val="000000"/>
                </a:solidFill>
                <a:latin typeface="Times New Roman" panose="02020603050405020304" pitchFamily="18" charset="0"/>
                <a:cs typeface="Times New Roman" panose="02020603050405020304" pitchFamily="18" charset="0"/>
              </a:rPr>
              <a:t> and </a:t>
            </a:r>
            <a:r>
              <a:rPr lang="en-US" sz="1600" dirty="0" err="1">
                <a:solidFill>
                  <a:srgbClr val="000000"/>
                </a:solidFill>
                <a:latin typeface="Times New Roman" panose="02020603050405020304" pitchFamily="18" charset="0"/>
                <a:cs typeface="Times New Roman" panose="02020603050405020304" pitchFamily="18" charset="0"/>
              </a:rPr>
              <a:t>avgMarks</a:t>
            </a:r>
            <a:r>
              <a:rPr lang="en-US" sz="1600" dirty="0">
                <a:solidFill>
                  <a:srgbClr val="000000"/>
                </a:solidFill>
                <a:latin typeface="Times New Roman" panose="02020603050405020304" pitchFamily="18" charset="0"/>
                <a:cs typeface="Times New Roman" panose="02020603050405020304" pitchFamily="18" charset="0"/>
              </a:rPr>
              <a:t>. Write suitable </a:t>
            </a:r>
            <a:r>
              <a:rPr lang="en-US" sz="1600" dirty="0" err="1">
                <a:solidFill>
                  <a:srgbClr val="000000"/>
                </a:solidFill>
                <a:latin typeface="Times New Roman" panose="02020603050405020304" pitchFamily="18" charset="0"/>
                <a:cs typeface="Times New Roman" panose="02020603050405020304" pitchFamily="18" charset="0"/>
              </a:rPr>
              <a:t>getData</a:t>
            </a:r>
            <a:r>
              <a:rPr lang="en-US" sz="1600" dirty="0">
                <a:solidFill>
                  <a:srgbClr val="000000"/>
                </a:solidFill>
                <a:latin typeface="Times New Roman" panose="02020603050405020304" pitchFamily="18" charset="0"/>
                <a:cs typeface="Times New Roman" panose="02020603050405020304" pitchFamily="18" charset="0"/>
              </a:rPr>
              <a:t> and </a:t>
            </a:r>
            <a:r>
              <a:rPr lang="en-US" sz="1600" dirty="0" err="1">
                <a:solidFill>
                  <a:srgbClr val="000000"/>
                </a:solidFill>
                <a:latin typeface="Times New Roman" panose="02020603050405020304" pitchFamily="18" charset="0"/>
                <a:cs typeface="Times New Roman" panose="02020603050405020304" pitchFamily="18" charset="0"/>
              </a:rPr>
              <a:t>printData</a:t>
            </a:r>
            <a:r>
              <a:rPr lang="en-US" sz="1600" dirty="0">
                <a:solidFill>
                  <a:srgbClr val="000000"/>
                </a:solidFill>
                <a:latin typeface="Times New Roman" panose="02020603050405020304" pitchFamily="18" charset="0"/>
                <a:cs typeface="Times New Roman" panose="02020603050405020304" pitchFamily="18" charset="0"/>
              </a:rPr>
              <a:t> methods for this class. Also implement the abstract methods of the Department interface. Write a driver class to test the Student class. The program should be menu driven containing the options: </a:t>
            </a:r>
          </a:p>
          <a:p>
            <a:pPr lvl="0"/>
            <a:r>
              <a:rPr lang="en-US" sz="1600" dirty="0" err="1">
                <a:solidFill>
                  <a:srgbClr val="000000"/>
                </a:solidFill>
                <a:latin typeface="Times New Roman" panose="02020603050405020304" pitchFamily="18" charset="0"/>
                <a:cs typeface="Times New Roman" panose="02020603050405020304" pitchFamily="18" charset="0"/>
              </a:rPr>
              <a:t>i</a:t>
            </a:r>
            <a:r>
              <a:rPr lang="en-US" sz="1600" dirty="0">
                <a:solidFill>
                  <a:srgbClr val="000000"/>
                </a:solidFill>
                <a:latin typeface="Times New Roman" panose="02020603050405020304" pitchFamily="18" charset="0"/>
                <a:cs typeface="Times New Roman" panose="02020603050405020304" pitchFamily="18" charset="0"/>
              </a:rPr>
              <a:t>) Admit new student </a:t>
            </a:r>
          </a:p>
          <a:p>
            <a:pPr lvl="0"/>
            <a:r>
              <a:rPr lang="en-US" sz="1600" dirty="0">
                <a:solidFill>
                  <a:srgbClr val="000000"/>
                </a:solidFill>
                <a:latin typeface="Times New Roman" panose="02020603050405020304" pitchFamily="18" charset="0"/>
                <a:cs typeface="Times New Roman" panose="02020603050405020304" pitchFamily="18" charset="0"/>
              </a:rPr>
              <a:t>ii) Migrate a student </a:t>
            </a:r>
          </a:p>
          <a:p>
            <a:pPr lvl="0"/>
            <a:r>
              <a:rPr lang="en-US" sz="1600" dirty="0">
                <a:solidFill>
                  <a:srgbClr val="000000"/>
                </a:solidFill>
                <a:latin typeface="Times New Roman" panose="02020603050405020304" pitchFamily="18" charset="0"/>
                <a:cs typeface="Times New Roman" panose="02020603050405020304" pitchFamily="18" charset="0"/>
              </a:rPr>
              <a:t>iii) Display details of a student </a:t>
            </a:r>
          </a:p>
          <a:p>
            <a:pPr lvl="0"/>
            <a:endParaRPr lang="en-US" sz="1600" dirty="0">
              <a:solidFill>
                <a:srgbClr val="000000"/>
              </a:solidFill>
              <a:latin typeface="Times New Roman" panose="02020603050405020304" pitchFamily="18" charset="0"/>
              <a:cs typeface="Times New Roman" panose="02020603050405020304" pitchFamily="18" charset="0"/>
            </a:endParaRPr>
          </a:p>
          <a:p>
            <a:pPr lvl="0"/>
            <a:r>
              <a:rPr lang="en-US" sz="1600" dirty="0">
                <a:solidFill>
                  <a:srgbClr val="000000"/>
                </a:solidFill>
                <a:latin typeface="Times New Roman" panose="02020603050405020304" pitchFamily="18" charset="0"/>
                <a:cs typeface="Times New Roman" panose="02020603050405020304" pitchFamily="18" charset="0"/>
              </a:rPr>
              <a:t>For the third option a search is to be made on the basis of the entered registration number. </a:t>
            </a:r>
          </a:p>
          <a:p>
            <a:pPr lvl="0"/>
            <a:r>
              <a:rPr lang="en-US" sz="1600" b="1" dirty="0">
                <a:solidFill>
                  <a:srgbClr val="000000"/>
                </a:solidFill>
                <a:latin typeface="Times New Roman" panose="02020603050405020304" pitchFamily="18" charset="0"/>
                <a:cs typeface="Times New Roman" panose="02020603050405020304" pitchFamily="18" charset="0"/>
              </a:rPr>
              <a:t>7. </a:t>
            </a:r>
            <a:r>
              <a:rPr lang="en-US" sz="1600" dirty="0">
                <a:solidFill>
                  <a:srgbClr val="000000"/>
                </a:solidFill>
                <a:latin typeface="Times New Roman" panose="02020603050405020304" pitchFamily="18" charset="0"/>
                <a:cs typeface="Times New Roman" panose="02020603050405020304" pitchFamily="18" charset="0"/>
              </a:rPr>
              <a:t>Create an interface called Player. The interface has an abstract method called play() </a:t>
            </a:r>
          </a:p>
          <a:p>
            <a:pPr lvl="0"/>
            <a:endParaRPr lang="en-US" sz="1600" dirty="0">
              <a:solidFill>
                <a:srgbClr val="000000"/>
              </a:solidFill>
              <a:latin typeface="Times New Roman" panose="02020603050405020304" pitchFamily="18" charset="0"/>
              <a:cs typeface="Times New Roman" panose="02020603050405020304" pitchFamily="18" charset="0"/>
            </a:endParaRPr>
          </a:p>
          <a:p>
            <a:pPr lvl="0"/>
            <a:r>
              <a:rPr lang="en-US" sz="1600" dirty="0">
                <a:solidFill>
                  <a:srgbClr val="000000"/>
                </a:solidFill>
                <a:latin typeface="Times New Roman" panose="02020603050405020304" pitchFamily="18" charset="0"/>
                <a:cs typeface="Times New Roman" panose="02020603050405020304" pitchFamily="18" charset="0"/>
              </a:rPr>
              <a:t>that displays a message describing the meaning of “play” to the class. Create classes </a:t>
            </a:r>
          </a:p>
          <a:p>
            <a:pPr lvl="0"/>
            <a:r>
              <a:rPr lang="en-US" sz="1600" dirty="0">
                <a:solidFill>
                  <a:srgbClr val="000000"/>
                </a:solidFill>
                <a:latin typeface="Times New Roman" panose="02020603050405020304" pitchFamily="18" charset="0"/>
                <a:cs typeface="Times New Roman" panose="02020603050405020304" pitchFamily="18" charset="0"/>
              </a:rPr>
              <a:t>called Child, Musician, and Actor that all implement Player. Create an application </a:t>
            </a:r>
          </a:p>
          <a:p>
            <a:pPr lvl="0"/>
            <a:r>
              <a:rPr lang="en-US" sz="1600" dirty="0">
                <a:solidFill>
                  <a:srgbClr val="000000"/>
                </a:solidFill>
                <a:latin typeface="Times New Roman" panose="02020603050405020304" pitchFamily="18" charset="0"/>
                <a:cs typeface="Times New Roman" panose="02020603050405020304" pitchFamily="18" charset="0"/>
              </a:rPr>
              <a:t>that demonstrates the use of the classes(UsePlayer.java </a:t>
            </a:r>
            <a:r>
              <a:rPr lang="en-US" sz="1600" dirty="0" smtClean="0">
                <a:solidFill>
                  <a:srgbClr val="000000"/>
                </a:solidFill>
                <a:latin typeface="Times New Roman" panose="02020603050405020304" pitchFamily="18" charset="0"/>
                <a:cs typeface="Times New Roman" panose="02020603050405020304" pitchFamily="18" charset="0"/>
              </a:rPr>
              <a:t>)</a:t>
            </a:r>
            <a:endParaRPr lang="en-US"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33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4925" y="332925"/>
            <a:ext cx="6096000" cy="5755422"/>
          </a:xfrm>
          <a:prstGeom prst="rect">
            <a:avLst/>
          </a:prstGeom>
        </p:spPr>
        <p:txBody>
          <a:bodyPr>
            <a:spAutoFit/>
          </a:bodyPr>
          <a:lstStyle/>
          <a:p>
            <a:pPr lvl="0"/>
            <a:r>
              <a:rPr lang="en-US" sz="1600" b="1" dirty="0">
                <a:solidFill>
                  <a:srgbClr val="000000"/>
                </a:solidFill>
                <a:latin typeface="Times New Roman" panose="02020603050405020304" pitchFamily="18" charset="0"/>
                <a:cs typeface="Times New Roman" panose="02020603050405020304" pitchFamily="18" charset="0"/>
              </a:rPr>
              <a:t>9. </a:t>
            </a:r>
            <a:r>
              <a:rPr lang="en-US" sz="1600" dirty="0">
                <a:solidFill>
                  <a:srgbClr val="000000"/>
                </a:solidFill>
                <a:latin typeface="Times New Roman" panose="02020603050405020304" pitchFamily="18" charset="0"/>
                <a:cs typeface="Times New Roman" panose="02020603050405020304" pitchFamily="18" charset="0"/>
              </a:rPr>
              <a:t>Create an abstract class </a:t>
            </a:r>
            <a:r>
              <a:rPr lang="en-US" sz="1600" dirty="0" err="1">
                <a:solidFill>
                  <a:srgbClr val="000000"/>
                </a:solidFill>
                <a:latin typeface="Times New Roman" panose="02020603050405020304" pitchFamily="18" charset="0"/>
                <a:cs typeface="Times New Roman" panose="02020603050405020304" pitchFamily="18" charset="0"/>
              </a:rPr>
              <a:t>MotorVehicle</a:t>
            </a:r>
            <a:r>
              <a:rPr lang="en-US" sz="1600" dirty="0">
                <a:solidFill>
                  <a:srgbClr val="000000"/>
                </a:solidFill>
                <a:latin typeface="Times New Roman" panose="02020603050405020304" pitchFamily="18" charset="0"/>
                <a:cs typeface="Times New Roman" panose="02020603050405020304" pitchFamily="18" charset="0"/>
              </a:rPr>
              <a:t> with the following details: </a:t>
            </a:r>
          </a:p>
          <a:p>
            <a:pPr lvl="0"/>
            <a:endParaRPr lang="en-US" sz="1600" dirty="0">
              <a:solidFill>
                <a:srgbClr val="000000"/>
              </a:solidFill>
              <a:latin typeface="Times New Roman" panose="02020603050405020304" pitchFamily="18" charset="0"/>
              <a:cs typeface="Times New Roman" panose="02020603050405020304" pitchFamily="18" charset="0"/>
            </a:endParaRPr>
          </a:p>
          <a:p>
            <a:pPr lvl="0"/>
            <a:r>
              <a:rPr lang="en-US" sz="1600" dirty="0">
                <a:solidFill>
                  <a:srgbClr val="000000"/>
                </a:solidFill>
                <a:latin typeface="Times New Roman" panose="02020603050405020304" pitchFamily="18" charset="0"/>
                <a:cs typeface="Times New Roman" panose="02020603050405020304" pitchFamily="18" charset="0"/>
              </a:rPr>
              <a:t>Data Members: </a:t>
            </a:r>
          </a:p>
          <a:p>
            <a:pPr lvl="0"/>
            <a:r>
              <a:rPr lang="en-US" sz="1600" dirty="0">
                <a:solidFill>
                  <a:srgbClr val="000000"/>
                </a:solidFill>
                <a:latin typeface="Times New Roman" panose="02020603050405020304" pitchFamily="18" charset="0"/>
                <a:cs typeface="Times New Roman" panose="02020603050405020304" pitchFamily="18" charset="0"/>
              </a:rPr>
              <a:t>(a) </a:t>
            </a:r>
            <a:r>
              <a:rPr lang="en-US" sz="1600" dirty="0" err="1">
                <a:solidFill>
                  <a:srgbClr val="000000"/>
                </a:solidFill>
                <a:latin typeface="Times New Roman" panose="02020603050405020304" pitchFamily="18" charset="0"/>
                <a:cs typeface="Times New Roman" panose="02020603050405020304" pitchFamily="18" charset="0"/>
              </a:rPr>
              <a:t>modelName</a:t>
            </a:r>
            <a:r>
              <a:rPr lang="en-US" sz="1600" dirty="0">
                <a:solidFill>
                  <a:srgbClr val="000000"/>
                </a:solidFill>
                <a:latin typeface="Times New Roman" panose="02020603050405020304" pitchFamily="18" charset="0"/>
                <a:cs typeface="Times New Roman" panose="02020603050405020304" pitchFamily="18" charset="0"/>
              </a:rPr>
              <a:t> (b)</a:t>
            </a:r>
            <a:r>
              <a:rPr lang="en-US" sz="1600" dirty="0" err="1">
                <a:solidFill>
                  <a:srgbClr val="000000"/>
                </a:solidFill>
                <a:latin typeface="Times New Roman" panose="02020603050405020304" pitchFamily="18" charset="0"/>
                <a:cs typeface="Times New Roman" panose="02020603050405020304" pitchFamily="18" charset="0"/>
              </a:rPr>
              <a:t>modelNumber</a:t>
            </a:r>
            <a:r>
              <a:rPr lang="en-US" sz="1600" dirty="0">
                <a:solidFill>
                  <a:srgbClr val="000000"/>
                </a:solidFill>
                <a:latin typeface="Times New Roman" panose="02020603050405020304" pitchFamily="18" charset="0"/>
                <a:cs typeface="Times New Roman" panose="02020603050405020304" pitchFamily="18" charset="0"/>
              </a:rPr>
              <a:t> (c) </a:t>
            </a:r>
            <a:r>
              <a:rPr lang="en-US" sz="1600" dirty="0" err="1">
                <a:solidFill>
                  <a:srgbClr val="000000"/>
                </a:solidFill>
                <a:latin typeface="Times New Roman" panose="02020603050405020304" pitchFamily="18" charset="0"/>
                <a:cs typeface="Times New Roman" panose="02020603050405020304" pitchFamily="18" charset="0"/>
              </a:rPr>
              <a:t>modelPrice</a:t>
            </a:r>
            <a:r>
              <a:rPr lang="en-US" sz="1600" dirty="0">
                <a:solidFill>
                  <a:srgbClr val="000000"/>
                </a:solidFill>
                <a:latin typeface="Times New Roman" panose="02020603050405020304" pitchFamily="18" charset="0"/>
                <a:cs typeface="Times New Roman" panose="02020603050405020304" pitchFamily="18" charset="0"/>
              </a:rPr>
              <a:t> </a:t>
            </a:r>
          </a:p>
          <a:p>
            <a:pPr lvl="0"/>
            <a:endParaRPr lang="en-US" sz="1600" dirty="0">
              <a:solidFill>
                <a:srgbClr val="000000"/>
              </a:solidFill>
              <a:latin typeface="Times New Roman" panose="02020603050405020304" pitchFamily="18" charset="0"/>
              <a:cs typeface="Times New Roman" panose="02020603050405020304" pitchFamily="18" charset="0"/>
            </a:endParaRPr>
          </a:p>
          <a:p>
            <a:pPr lvl="0"/>
            <a:r>
              <a:rPr lang="en-US" sz="1600" dirty="0">
                <a:solidFill>
                  <a:srgbClr val="000000"/>
                </a:solidFill>
                <a:latin typeface="Times New Roman" panose="02020603050405020304" pitchFamily="18" charset="0"/>
                <a:cs typeface="Times New Roman" panose="02020603050405020304" pitchFamily="18" charset="0"/>
              </a:rPr>
              <a:t>Methods: </a:t>
            </a:r>
          </a:p>
          <a:p>
            <a:pPr lvl="0"/>
            <a:r>
              <a:rPr lang="en-US" sz="1600" dirty="0">
                <a:solidFill>
                  <a:srgbClr val="000000"/>
                </a:solidFill>
                <a:latin typeface="Times New Roman" panose="02020603050405020304" pitchFamily="18" charset="0"/>
                <a:cs typeface="Times New Roman" panose="02020603050405020304" pitchFamily="18" charset="0"/>
              </a:rPr>
              <a:t>(a) display() to show all the details </a:t>
            </a:r>
          </a:p>
          <a:p>
            <a:pPr lvl="0"/>
            <a:endParaRPr lang="en-US" sz="1600" dirty="0">
              <a:solidFill>
                <a:srgbClr val="000000"/>
              </a:solidFill>
              <a:latin typeface="Times New Roman" panose="02020603050405020304" pitchFamily="18" charset="0"/>
              <a:cs typeface="Times New Roman" panose="02020603050405020304" pitchFamily="18" charset="0"/>
            </a:endParaRPr>
          </a:p>
          <a:p>
            <a:pPr lvl="0"/>
            <a:r>
              <a:rPr lang="en-US" sz="1600" dirty="0">
                <a:solidFill>
                  <a:srgbClr val="000000"/>
                </a:solidFill>
                <a:latin typeface="Times New Roman" panose="02020603050405020304" pitchFamily="18" charset="0"/>
                <a:cs typeface="Times New Roman" panose="02020603050405020304" pitchFamily="18" charset="0"/>
              </a:rPr>
              <a:t>Create a subclass of this class </a:t>
            </a:r>
            <a:r>
              <a:rPr lang="en-US" sz="1600" dirty="0" err="1">
                <a:solidFill>
                  <a:srgbClr val="000000"/>
                </a:solidFill>
                <a:latin typeface="Times New Roman" panose="02020603050405020304" pitchFamily="18" charset="0"/>
                <a:cs typeface="Times New Roman" panose="02020603050405020304" pitchFamily="18" charset="0"/>
              </a:rPr>
              <a:t>Carthat</a:t>
            </a:r>
            <a:r>
              <a:rPr lang="en-US" sz="1600" dirty="0">
                <a:solidFill>
                  <a:srgbClr val="000000"/>
                </a:solidFill>
                <a:latin typeface="Times New Roman" panose="02020603050405020304" pitchFamily="18" charset="0"/>
                <a:cs typeface="Times New Roman" panose="02020603050405020304" pitchFamily="18" charset="0"/>
              </a:rPr>
              <a:t> inherits the class </a:t>
            </a:r>
            <a:r>
              <a:rPr lang="en-US" sz="1600" dirty="0" err="1">
                <a:solidFill>
                  <a:srgbClr val="000000"/>
                </a:solidFill>
                <a:latin typeface="Times New Roman" panose="02020603050405020304" pitchFamily="18" charset="0"/>
                <a:cs typeface="Times New Roman" panose="02020603050405020304" pitchFamily="18" charset="0"/>
              </a:rPr>
              <a:t>MotorVehicle</a:t>
            </a:r>
            <a:r>
              <a:rPr lang="en-US" sz="1600" dirty="0">
                <a:solidFill>
                  <a:srgbClr val="000000"/>
                </a:solidFill>
                <a:latin typeface="Times New Roman" panose="02020603050405020304" pitchFamily="18" charset="0"/>
                <a:cs typeface="Times New Roman" panose="02020603050405020304" pitchFamily="18" charset="0"/>
              </a:rPr>
              <a:t> and add the following details: </a:t>
            </a:r>
          </a:p>
          <a:p>
            <a:pPr lvl="0"/>
            <a:r>
              <a:rPr lang="en-US" sz="1600" dirty="0">
                <a:solidFill>
                  <a:srgbClr val="000000"/>
                </a:solidFill>
                <a:latin typeface="Times New Roman" panose="02020603050405020304" pitchFamily="18" charset="0"/>
                <a:cs typeface="Times New Roman" panose="02020603050405020304" pitchFamily="18" charset="0"/>
              </a:rPr>
              <a:t>Data Members: </a:t>
            </a:r>
          </a:p>
          <a:p>
            <a:pPr lvl="0"/>
            <a:r>
              <a:rPr lang="en-US" sz="1600" dirty="0">
                <a:solidFill>
                  <a:srgbClr val="000000"/>
                </a:solidFill>
                <a:latin typeface="Times New Roman" panose="02020603050405020304" pitchFamily="18" charset="0"/>
                <a:cs typeface="Times New Roman" panose="02020603050405020304" pitchFamily="18" charset="0"/>
              </a:rPr>
              <a:t>(b) </a:t>
            </a:r>
            <a:r>
              <a:rPr lang="en-US" sz="1600" dirty="0" err="1">
                <a:solidFill>
                  <a:srgbClr val="000000"/>
                </a:solidFill>
                <a:latin typeface="Times New Roman" panose="02020603050405020304" pitchFamily="18" charset="0"/>
                <a:cs typeface="Times New Roman" panose="02020603050405020304" pitchFamily="18" charset="0"/>
              </a:rPr>
              <a:t>discountRate</a:t>
            </a:r>
            <a:r>
              <a:rPr lang="en-US" sz="1600" dirty="0">
                <a:solidFill>
                  <a:srgbClr val="000000"/>
                </a:solidFill>
                <a:latin typeface="Times New Roman" panose="02020603050405020304" pitchFamily="18" charset="0"/>
                <a:cs typeface="Times New Roman" panose="02020603050405020304" pitchFamily="18" charset="0"/>
              </a:rPr>
              <a:t> </a:t>
            </a:r>
          </a:p>
          <a:p>
            <a:pPr lvl="0"/>
            <a:endParaRPr lang="en-US" sz="1600" dirty="0">
              <a:solidFill>
                <a:srgbClr val="000000"/>
              </a:solidFill>
              <a:latin typeface="Times New Roman" panose="02020603050405020304" pitchFamily="18" charset="0"/>
              <a:cs typeface="Times New Roman" panose="02020603050405020304" pitchFamily="18" charset="0"/>
            </a:endParaRPr>
          </a:p>
          <a:p>
            <a:pPr lvl="0"/>
            <a:r>
              <a:rPr lang="en-US" sz="1600" dirty="0">
                <a:solidFill>
                  <a:srgbClr val="000000"/>
                </a:solidFill>
                <a:latin typeface="Times New Roman" panose="02020603050405020304" pitchFamily="18" charset="0"/>
                <a:cs typeface="Times New Roman" panose="02020603050405020304" pitchFamily="18" charset="0"/>
              </a:rPr>
              <a:t>Methods: </a:t>
            </a:r>
          </a:p>
          <a:p>
            <a:pPr lvl="0"/>
            <a:r>
              <a:rPr lang="en-US" sz="1600" dirty="0">
                <a:solidFill>
                  <a:srgbClr val="000000"/>
                </a:solidFill>
                <a:latin typeface="Times New Roman" panose="02020603050405020304" pitchFamily="18" charset="0"/>
                <a:cs typeface="Times New Roman" panose="02020603050405020304" pitchFamily="18" charset="0"/>
              </a:rPr>
              <a:t>(a) display() method to display the Car name, model number, price and the discount rate. </a:t>
            </a:r>
          </a:p>
          <a:p>
            <a:pPr lvl="0"/>
            <a:r>
              <a:rPr lang="en-US" sz="1600" dirty="0">
                <a:solidFill>
                  <a:srgbClr val="000000"/>
                </a:solidFill>
                <a:latin typeface="Times New Roman" panose="02020603050405020304" pitchFamily="18" charset="0"/>
                <a:cs typeface="Times New Roman" panose="02020603050405020304" pitchFamily="18" charset="0"/>
              </a:rPr>
              <a:t>(b) discount() method to compute the discount. </a:t>
            </a:r>
          </a:p>
          <a:p>
            <a:pPr lvl="0"/>
            <a:endParaRPr lang="en-US" sz="1600" dirty="0">
              <a:solidFill>
                <a:srgbClr val="000000"/>
              </a:solidFill>
              <a:latin typeface="Times New Roman" panose="02020603050405020304" pitchFamily="18" charset="0"/>
              <a:cs typeface="Times New Roman" panose="02020603050405020304" pitchFamily="18" charset="0"/>
            </a:endParaRPr>
          </a:p>
          <a:p>
            <a:pPr lvl="0"/>
            <a:r>
              <a:rPr lang="en-US" sz="1600" b="1" dirty="0">
                <a:solidFill>
                  <a:srgbClr val="000000"/>
                </a:solidFill>
                <a:latin typeface="Times New Roman" panose="02020603050405020304" pitchFamily="18" charset="0"/>
                <a:cs typeface="Times New Roman" panose="02020603050405020304" pitchFamily="18" charset="0"/>
              </a:rPr>
              <a:t>10. </a:t>
            </a:r>
            <a:r>
              <a:rPr lang="en-US" sz="1600" dirty="0">
                <a:solidFill>
                  <a:srgbClr val="000000"/>
                </a:solidFill>
                <a:latin typeface="Times New Roman" panose="02020603050405020304" pitchFamily="18" charset="0"/>
                <a:cs typeface="Times New Roman" panose="02020603050405020304" pitchFamily="18" charset="0"/>
              </a:rPr>
              <a:t>Implement the below Diagram. </a:t>
            </a:r>
          </a:p>
          <a:p>
            <a:pPr lvl="0"/>
            <a:endParaRPr lang="en-US" sz="1600" dirty="0">
              <a:solidFill>
                <a:srgbClr val="000000"/>
              </a:solidFill>
              <a:latin typeface="Times New Roman" panose="02020603050405020304" pitchFamily="18" charset="0"/>
              <a:cs typeface="Times New Roman" panose="02020603050405020304" pitchFamily="18" charset="0"/>
            </a:endParaRPr>
          </a:p>
          <a:p>
            <a:pPr lvl="0"/>
            <a:r>
              <a:rPr lang="en-US" sz="1600" dirty="0">
                <a:solidFill>
                  <a:srgbClr val="000000"/>
                </a:solidFill>
                <a:latin typeface="Times New Roman" panose="02020603050405020304" pitchFamily="18" charset="0"/>
                <a:cs typeface="Times New Roman" panose="02020603050405020304" pitchFamily="18" charset="0"/>
              </a:rPr>
              <a:t>Here, Asset class is an abstract class containing an abstract method </a:t>
            </a:r>
            <a:r>
              <a:rPr lang="en-US" sz="1600" dirty="0" err="1">
                <a:solidFill>
                  <a:srgbClr val="000000"/>
                </a:solidFill>
                <a:latin typeface="Times New Roman" panose="02020603050405020304" pitchFamily="18" charset="0"/>
                <a:cs typeface="Times New Roman" panose="02020603050405020304" pitchFamily="18" charset="0"/>
              </a:rPr>
              <a:t>displayDetails</a:t>
            </a:r>
            <a:r>
              <a:rPr lang="en-US" sz="1600" dirty="0">
                <a:solidFill>
                  <a:srgbClr val="000000"/>
                </a:solidFill>
                <a:latin typeface="Times New Roman" panose="02020603050405020304" pitchFamily="18" charset="0"/>
                <a:cs typeface="Times New Roman" panose="02020603050405020304" pitchFamily="18" charset="0"/>
              </a:rPr>
              <a:t>() method. Stock, bond and Savings class inherit the Asset class and </a:t>
            </a:r>
            <a:r>
              <a:rPr lang="en-US" sz="1600" dirty="0" err="1">
                <a:solidFill>
                  <a:srgbClr val="000000"/>
                </a:solidFill>
                <a:latin typeface="Times New Roman" panose="02020603050405020304" pitchFamily="18" charset="0"/>
                <a:cs typeface="Times New Roman" panose="02020603050405020304" pitchFamily="18" charset="0"/>
              </a:rPr>
              <a:t>displayDetails</a:t>
            </a:r>
            <a:r>
              <a:rPr lang="en-US" sz="1600" dirty="0">
                <a:solidFill>
                  <a:srgbClr val="000000"/>
                </a:solidFill>
                <a:latin typeface="Times New Roman" panose="02020603050405020304" pitchFamily="18" charset="0"/>
                <a:cs typeface="Times New Roman" panose="02020603050405020304" pitchFamily="18" charset="0"/>
              </a:rPr>
              <a:t>() method is defined in every class. </a:t>
            </a:r>
            <a:endParaRPr lang="en-US" sz="1600" dirty="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l="27089" t="45968" r="37201" b="10826"/>
          <a:stretch/>
        </p:blipFill>
        <p:spPr>
          <a:xfrm>
            <a:off x="7356143" y="3384645"/>
            <a:ext cx="4353636" cy="2961565"/>
          </a:xfrm>
          <a:prstGeom prst="rect">
            <a:avLst/>
          </a:prstGeom>
        </p:spPr>
      </p:pic>
    </p:spTree>
    <p:extLst>
      <p:ext uri="{BB962C8B-B14F-4D97-AF65-F5344CB8AC3E}">
        <p14:creationId xmlns:p14="http://schemas.microsoft.com/office/powerpoint/2010/main" val="312538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8949" y="335340"/>
            <a:ext cx="6096000" cy="646331"/>
          </a:xfrm>
          <a:prstGeom prst="rect">
            <a:avLst/>
          </a:prstGeom>
        </p:spPr>
        <p:txBody>
          <a:bodyPr>
            <a:spAutoFit/>
          </a:bodyPr>
          <a:lstStyle/>
          <a:p>
            <a:r>
              <a:rPr lang="en-US" dirty="0" smtClean="0"/>
              <a:t>11. Implement </a:t>
            </a:r>
            <a:r>
              <a:rPr lang="en-US" dirty="0"/>
              <a:t>the below Diagram. Here </a:t>
            </a:r>
            <a:r>
              <a:rPr lang="en-US" dirty="0" err="1"/>
              <a:t>AbstractProduct</a:t>
            </a:r>
            <a:r>
              <a:rPr lang="en-US" dirty="0"/>
              <a:t> is only abstract class.</a:t>
            </a:r>
          </a:p>
        </p:txBody>
      </p:sp>
      <p:pic>
        <p:nvPicPr>
          <p:cNvPr id="7" name="Picture 6"/>
          <p:cNvPicPr>
            <a:picLocks noChangeAspect="1"/>
          </p:cNvPicPr>
          <p:nvPr/>
        </p:nvPicPr>
        <p:blipFill rotWithShape="1">
          <a:blip r:embed="rId2"/>
          <a:srcRect l="28657" t="18491" r="37649" b="7642"/>
          <a:stretch/>
        </p:blipFill>
        <p:spPr>
          <a:xfrm>
            <a:off x="1269240" y="1132764"/>
            <a:ext cx="7042246" cy="5404513"/>
          </a:xfrm>
          <a:prstGeom prst="rect">
            <a:avLst/>
          </a:prstGeom>
        </p:spPr>
      </p:pic>
    </p:spTree>
    <p:extLst>
      <p:ext uri="{BB962C8B-B14F-4D97-AF65-F5344CB8AC3E}">
        <p14:creationId xmlns:p14="http://schemas.microsoft.com/office/powerpoint/2010/main" val="1131256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7755" y="338372"/>
            <a:ext cx="9548884" cy="2031325"/>
          </a:xfrm>
          <a:prstGeom prst="rect">
            <a:avLst/>
          </a:prstGeom>
        </p:spPr>
        <p:txBody>
          <a:bodyPr wrap="square">
            <a:spAutoFit/>
          </a:bodyPr>
          <a:lstStyle/>
          <a:p>
            <a:r>
              <a:rPr lang="en-US" dirty="0"/>
              <a:t>13. Write a program to implement the Multiple Inheritance (Bank Interface, Customer &amp; Account classes).</a:t>
            </a:r>
          </a:p>
          <a:p>
            <a:r>
              <a:rPr lang="en-US" dirty="0"/>
              <a:t>14. Write a program to implement the Multiple Inheritance (Gross Interface, Employee &amp; Salary classes).</a:t>
            </a:r>
          </a:p>
          <a:p>
            <a:r>
              <a:rPr lang="en-US" dirty="0"/>
              <a:t>15. Program to create a interface 'Mango' and implement it in classes 'Winter' and 'Summer'.</a:t>
            </a:r>
          </a:p>
          <a:p>
            <a:r>
              <a:rPr lang="en-US" dirty="0"/>
              <a:t>16. Program to implement the Multiple Inheritance (Exam Interface, Student &amp; Result classes).</a:t>
            </a:r>
          </a:p>
          <a:p>
            <a:r>
              <a:rPr lang="en-US" dirty="0"/>
              <a:t>17. Program to demonstrate use of hierarchical inheritance using interface.</a:t>
            </a:r>
          </a:p>
          <a:p>
            <a:r>
              <a:rPr lang="en-US" dirty="0"/>
              <a:t>18. Java program to Perform Payroll Using Interface (Multiple Inheritance).</a:t>
            </a:r>
          </a:p>
          <a:p>
            <a:r>
              <a:rPr lang="en-US" dirty="0"/>
              <a:t>19. Implement the following diagram</a:t>
            </a:r>
            <a:r>
              <a:rPr lang="en-US" dirty="0" smtClean="0"/>
              <a:t>.</a:t>
            </a:r>
            <a:endParaRPr lang="en-US" dirty="0"/>
          </a:p>
        </p:txBody>
      </p:sp>
      <p:pic>
        <p:nvPicPr>
          <p:cNvPr id="6" name="Picture 5"/>
          <p:cNvPicPr>
            <a:picLocks noChangeAspect="1"/>
          </p:cNvPicPr>
          <p:nvPr/>
        </p:nvPicPr>
        <p:blipFill rotWithShape="1">
          <a:blip r:embed="rId2"/>
          <a:srcRect l="29776" t="42584" r="35187" b="25958"/>
          <a:stretch/>
        </p:blipFill>
        <p:spPr>
          <a:xfrm>
            <a:off x="491318" y="2811439"/>
            <a:ext cx="6515769" cy="3289109"/>
          </a:xfrm>
          <a:prstGeom prst="rect">
            <a:avLst/>
          </a:prstGeom>
        </p:spPr>
      </p:pic>
    </p:spTree>
    <p:extLst>
      <p:ext uri="{BB962C8B-B14F-4D97-AF65-F5344CB8AC3E}">
        <p14:creationId xmlns:p14="http://schemas.microsoft.com/office/powerpoint/2010/main" val="1059094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3.bp.blogspot.com/-3WnKibey_3w/WWGroOYi5nI/AAAAAAAACCA/VhCp1IDZ0eM5_weFmQyveU6rn7csWfoCwCEwYBhgL/s1600/abstract-class-vs-interfa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83" y="750056"/>
            <a:ext cx="11050089" cy="42439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6493" y="5089380"/>
            <a:ext cx="3507544" cy="369332"/>
          </a:xfrm>
          <a:prstGeom prst="rect">
            <a:avLst/>
          </a:prstGeom>
        </p:spPr>
        <p:txBody>
          <a:bodyPr wrap="square">
            <a:spAutoFit/>
          </a:bodyPr>
          <a:lstStyle/>
          <a:p>
            <a:r>
              <a:rPr lang="en-US" b="1" dirty="0"/>
              <a:t>abstract void run();  </a:t>
            </a:r>
            <a:endParaRPr lang="en-US" b="1" dirty="0" smtClean="0"/>
          </a:p>
        </p:txBody>
      </p:sp>
      <p:sp>
        <p:nvSpPr>
          <p:cNvPr id="7" name="Rectangle 6"/>
          <p:cNvSpPr/>
          <p:nvPr/>
        </p:nvSpPr>
        <p:spPr>
          <a:xfrm>
            <a:off x="6006905" y="5129238"/>
            <a:ext cx="5922498" cy="646331"/>
          </a:xfrm>
          <a:prstGeom prst="rect">
            <a:avLst/>
          </a:prstGeom>
        </p:spPr>
        <p:txBody>
          <a:bodyPr wrap="square">
            <a:spAutoFit/>
          </a:bodyPr>
          <a:lstStyle/>
          <a:p>
            <a:r>
              <a:rPr lang="en-US" b="1" dirty="0"/>
              <a:t>abstract void run();  </a:t>
            </a:r>
            <a:endParaRPr lang="en-US" b="1" dirty="0" smtClean="0"/>
          </a:p>
          <a:p>
            <a:r>
              <a:rPr lang="en-US" b="1" dirty="0" smtClean="0"/>
              <a:t>void </a:t>
            </a:r>
            <a:r>
              <a:rPr lang="en-US" b="1" dirty="0" err="1"/>
              <a:t>changeGear</a:t>
            </a:r>
            <a:r>
              <a:rPr lang="en-US" b="1" dirty="0" smtClean="0"/>
              <a:t>(){</a:t>
            </a:r>
            <a:r>
              <a:rPr lang="en-US" b="1" dirty="0" err="1"/>
              <a:t>System.out.println</a:t>
            </a:r>
            <a:r>
              <a:rPr lang="en-US" b="1" dirty="0"/>
              <a:t>("gear changed");}  </a:t>
            </a:r>
          </a:p>
        </p:txBody>
      </p:sp>
      <p:sp>
        <p:nvSpPr>
          <p:cNvPr id="2" name="Rectangle 1"/>
          <p:cNvSpPr/>
          <p:nvPr/>
        </p:nvSpPr>
        <p:spPr>
          <a:xfrm>
            <a:off x="523164" y="5821739"/>
            <a:ext cx="6096000" cy="646331"/>
          </a:xfrm>
          <a:prstGeom prst="rect">
            <a:avLst/>
          </a:prstGeom>
        </p:spPr>
        <p:txBody>
          <a:bodyPr>
            <a:spAutoFit/>
          </a:bodyPr>
          <a:lstStyle/>
          <a:p>
            <a:r>
              <a:rPr lang="en-US" b="1" dirty="0" smtClean="0"/>
              <a:t>Interface </a:t>
            </a:r>
            <a:r>
              <a:rPr lang="en-US" b="1" dirty="0"/>
              <a:t>provides total abstraction; means all the methods in an interface are declared with the empty body, </a:t>
            </a:r>
          </a:p>
        </p:txBody>
      </p:sp>
    </p:spTree>
    <p:extLst>
      <p:ext uri="{BB962C8B-B14F-4D97-AF65-F5344CB8AC3E}">
        <p14:creationId xmlns:p14="http://schemas.microsoft.com/office/powerpoint/2010/main" val="236291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21" y="424762"/>
            <a:ext cx="10713492" cy="598820"/>
          </a:xfrm>
        </p:spPr>
        <p:txBody>
          <a:bodyPr>
            <a:normAutofit fontScale="90000"/>
          </a:bodyPr>
          <a:lstStyle/>
          <a:p>
            <a:r>
              <a:rPr lang="en-US" dirty="0"/>
              <a:t>Interface in Java</a:t>
            </a:r>
          </a:p>
        </p:txBody>
      </p:sp>
      <p:sp>
        <p:nvSpPr>
          <p:cNvPr id="5" name="Rectangle 4"/>
          <p:cNvSpPr/>
          <p:nvPr/>
        </p:nvSpPr>
        <p:spPr>
          <a:xfrm>
            <a:off x="523164" y="1342746"/>
            <a:ext cx="6096000" cy="2369880"/>
          </a:xfrm>
          <a:prstGeom prst="rect">
            <a:avLst/>
          </a:prstGeom>
        </p:spPr>
        <p:txBody>
          <a:bodyPr>
            <a:spAutoFit/>
          </a:bodyPr>
          <a:lstStyle/>
          <a:p>
            <a:r>
              <a:rPr lang="en-US" sz="2000" b="1" dirty="0"/>
              <a:t>An interface in Java is a blueprint of a class. It has static constants and abstract methods.</a:t>
            </a:r>
          </a:p>
          <a:p>
            <a:endParaRPr lang="en-US" dirty="0"/>
          </a:p>
          <a:p>
            <a:r>
              <a:rPr lang="en-US" dirty="0"/>
              <a:t>The interface in Java is a mechanism to achieve abstraction. There can be only abstract methods in the Java interface, not method body. </a:t>
            </a:r>
            <a:r>
              <a:rPr lang="en-US" b="1" dirty="0">
                <a:solidFill>
                  <a:srgbClr val="00B0F0"/>
                </a:solidFill>
              </a:rPr>
              <a:t>It is used to achieve abstraction and multiple inheritance in Java.</a:t>
            </a:r>
          </a:p>
          <a:p>
            <a:endParaRPr lang="en-US" dirty="0"/>
          </a:p>
          <a:p>
            <a:endParaRPr lang="en-US" dirty="0"/>
          </a:p>
        </p:txBody>
      </p:sp>
      <p:sp>
        <p:nvSpPr>
          <p:cNvPr id="7" name="Rectangle 6"/>
          <p:cNvSpPr/>
          <p:nvPr/>
        </p:nvSpPr>
        <p:spPr>
          <a:xfrm>
            <a:off x="386687" y="3438942"/>
            <a:ext cx="6096000" cy="2062103"/>
          </a:xfrm>
          <a:prstGeom prst="rect">
            <a:avLst/>
          </a:prstGeom>
        </p:spPr>
        <p:txBody>
          <a:bodyPr>
            <a:spAutoFit/>
          </a:bodyPr>
          <a:lstStyle/>
          <a:p>
            <a:pPr marL="274320" indent="-274320">
              <a:spcBef>
                <a:spcPts val="580"/>
              </a:spcBef>
              <a:buClr>
                <a:schemeClr val="accent1"/>
              </a:buClr>
              <a:buSzPct val="85000"/>
              <a:buFont typeface="Wingdings 2"/>
              <a:buChar char=""/>
            </a:pPr>
            <a:r>
              <a:rPr lang="en-US" sz="2000" b="1" dirty="0"/>
              <a:t>Why use Java interface?</a:t>
            </a:r>
          </a:p>
          <a:p>
            <a:r>
              <a:rPr lang="en-US" dirty="0"/>
              <a:t>There are mainly three reasons to use interface. They are given below.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used to achieve abstraction.</a:t>
            </a:r>
          </a:p>
          <a:p>
            <a:pPr marL="285750" indent="-285750">
              <a:buFont typeface="Arial" panose="020B0604020202020204" pitchFamily="34" charset="0"/>
              <a:buChar char="•"/>
            </a:pPr>
            <a:r>
              <a:rPr lang="en-US" dirty="0"/>
              <a:t>By interface, we can support the functionality of multiple inheritance.</a:t>
            </a:r>
          </a:p>
          <a:p>
            <a:pPr marL="285750" indent="-285750">
              <a:buFont typeface="Arial" panose="020B0604020202020204" pitchFamily="34" charset="0"/>
              <a:buChar char="•"/>
            </a:pPr>
            <a:r>
              <a:rPr lang="en-US" dirty="0"/>
              <a:t>It can be used to achieve loose coupling.</a:t>
            </a:r>
          </a:p>
        </p:txBody>
      </p:sp>
      <p:pic>
        <p:nvPicPr>
          <p:cNvPr id="5124" name="Picture 4" descr="Why use Java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217" y="1457467"/>
            <a:ext cx="491490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3815" y="5558388"/>
            <a:ext cx="11978185" cy="646331"/>
          </a:xfrm>
          <a:prstGeom prst="rect">
            <a:avLst/>
          </a:prstGeom>
        </p:spPr>
        <p:txBody>
          <a:bodyPr wrap="square">
            <a:spAutoFit/>
          </a:bodyPr>
          <a:lstStyle/>
          <a:p>
            <a:pPr marL="285750" indent="-285750">
              <a:buFont typeface="Wingdings" panose="05000000000000000000" pitchFamily="2" charset="2"/>
              <a:buChar char="ü"/>
            </a:pPr>
            <a:r>
              <a:rPr lang="en-US" dirty="0"/>
              <a:t> In simple words, loose coupling means they are mostly independent. If the only knowledge that class A has about class B, is what class B has exposed through its interface, then class A and class B are said to be loosely coupled.</a:t>
            </a:r>
          </a:p>
        </p:txBody>
      </p:sp>
    </p:spTree>
    <p:extLst>
      <p:ext uri="{BB962C8B-B14F-4D97-AF65-F5344CB8AC3E}">
        <p14:creationId xmlns:p14="http://schemas.microsoft.com/office/powerpoint/2010/main" val="2313424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21" y="424762"/>
            <a:ext cx="10713492" cy="598820"/>
          </a:xfrm>
        </p:spPr>
        <p:txBody>
          <a:bodyPr>
            <a:normAutofit fontScale="90000"/>
          </a:bodyPr>
          <a:lstStyle/>
          <a:p>
            <a:r>
              <a:rPr lang="en-US" dirty="0"/>
              <a:t>Interface in Java</a:t>
            </a:r>
          </a:p>
        </p:txBody>
      </p:sp>
      <p:sp>
        <p:nvSpPr>
          <p:cNvPr id="3" name="Footer Placeholder 2"/>
          <p:cNvSpPr>
            <a:spLocks noGrp="1"/>
          </p:cNvSpPr>
          <p:nvPr>
            <p:ph type="ftr" sz="quarter" idx="11"/>
          </p:nvPr>
        </p:nvSpPr>
        <p:spPr/>
        <p:txBody>
          <a:bodyPr/>
          <a:lstStyle/>
          <a:p>
            <a:r>
              <a:rPr lang="en-US" dirty="0" smtClean="0"/>
              <a:t>WhatsApp NO. : 9564842816</a:t>
            </a:r>
            <a:endParaRPr lang="en-US" dirty="0"/>
          </a:p>
        </p:txBody>
      </p:sp>
      <p:sp>
        <p:nvSpPr>
          <p:cNvPr id="4" name="Rectangle 3"/>
          <p:cNvSpPr/>
          <p:nvPr/>
        </p:nvSpPr>
        <p:spPr>
          <a:xfrm>
            <a:off x="645994" y="1237103"/>
            <a:ext cx="6096000" cy="4247317"/>
          </a:xfrm>
          <a:prstGeom prst="rect">
            <a:avLst/>
          </a:prstGeom>
        </p:spPr>
        <p:txBody>
          <a:bodyPr>
            <a:spAutoFit/>
          </a:bodyPr>
          <a:lstStyle/>
          <a:p>
            <a:pPr marL="274320" indent="-274320">
              <a:spcBef>
                <a:spcPts val="580"/>
              </a:spcBef>
              <a:buClr>
                <a:schemeClr val="accent1"/>
              </a:buClr>
              <a:buSzPct val="85000"/>
              <a:buFont typeface="Wingdings 2"/>
              <a:buChar char=""/>
            </a:pPr>
            <a:r>
              <a:rPr lang="en-US" sz="2000" b="1" dirty="0"/>
              <a:t>How to declare an interface?</a:t>
            </a:r>
          </a:p>
          <a:p>
            <a:endParaRPr lang="en-US" dirty="0"/>
          </a:p>
          <a:p>
            <a:r>
              <a:rPr lang="en-US" dirty="0"/>
              <a:t>An interface is declared by using the interface keyword. It provides total abstraction; means all the methods in an interface are declared with the empty </a:t>
            </a:r>
            <a:r>
              <a:rPr lang="en-US" dirty="0" smtClean="0"/>
              <a:t>body, and all the fields are public, static and final by </a:t>
            </a:r>
            <a:r>
              <a:rPr lang="en-US" dirty="0"/>
              <a:t>default. A class that implements an interface must </a:t>
            </a:r>
            <a:r>
              <a:rPr lang="en-US" dirty="0" smtClean="0"/>
              <a:t>implement </a:t>
            </a:r>
            <a:r>
              <a:rPr lang="en-US" dirty="0"/>
              <a:t>all the methods declared in the interface.</a:t>
            </a:r>
          </a:p>
          <a:p>
            <a:endParaRPr lang="en-US" dirty="0"/>
          </a:p>
          <a:p>
            <a:r>
              <a:rPr lang="en-US" b="1" dirty="0"/>
              <a:t>Syntax:</a:t>
            </a:r>
          </a:p>
          <a:p>
            <a:r>
              <a:rPr lang="en-US" dirty="0"/>
              <a:t>interface &lt;</a:t>
            </a:r>
            <a:r>
              <a:rPr lang="en-US" dirty="0" err="1"/>
              <a:t>interface_name</a:t>
            </a:r>
            <a:r>
              <a:rPr lang="en-US" dirty="0"/>
              <a:t>&gt;{  </a:t>
            </a:r>
          </a:p>
          <a:p>
            <a:r>
              <a:rPr lang="en-US" dirty="0"/>
              <a:t>      </a:t>
            </a:r>
          </a:p>
          <a:p>
            <a:r>
              <a:rPr lang="en-US" dirty="0"/>
              <a:t>    // declare constant fields  </a:t>
            </a:r>
          </a:p>
          <a:p>
            <a:r>
              <a:rPr lang="en-US" dirty="0"/>
              <a:t>    // declare methods that abstract   </a:t>
            </a:r>
          </a:p>
          <a:p>
            <a:r>
              <a:rPr lang="en-US" dirty="0"/>
              <a:t>    // by default.  </a:t>
            </a:r>
          </a:p>
          <a:p>
            <a:r>
              <a:rPr lang="en-US" dirty="0"/>
              <a:t>} </a:t>
            </a:r>
          </a:p>
        </p:txBody>
      </p:sp>
      <p:pic>
        <p:nvPicPr>
          <p:cNvPr id="6148" name="Picture 4" descr="interfac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788" y="3985146"/>
            <a:ext cx="5728837" cy="20134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033146" y="1446367"/>
            <a:ext cx="4690281" cy="2062103"/>
          </a:xfrm>
          <a:prstGeom prst="rect">
            <a:avLst/>
          </a:prstGeom>
        </p:spPr>
        <p:txBody>
          <a:bodyPr wrap="square">
            <a:spAutoFit/>
          </a:bodyPr>
          <a:lstStyle/>
          <a:p>
            <a:pPr marL="274320" indent="-274320">
              <a:spcBef>
                <a:spcPts val="580"/>
              </a:spcBef>
              <a:buClr>
                <a:schemeClr val="accent1"/>
              </a:buClr>
              <a:buSzPct val="85000"/>
              <a:buFont typeface="Wingdings 2"/>
              <a:buChar char=""/>
            </a:pPr>
            <a:r>
              <a:rPr lang="en-US" sz="2000" b="1" dirty="0"/>
              <a:t>Internal addition by the compiler</a:t>
            </a:r>
          </a:p>
          <a:p>
            <a:r>
              <a:rPr lang="en-US" dirty="0"/>
              <a:t>The Java compiler adds public and abstract keywords before the interface method. Moreover, it adds public, static and final keywords before data members.</a:t>
            </a:r>
          </a:p>
          <a:p>
            <a:r>
              <a:rPr lang="en-US" dirty="0"/>
              <a:t>In other words, Interface fields are public, static and final by default, and the methods are public and abstract.</a:t>
            </a:r>
          </a:p>
        </p:txBody>
      </p:sp>
    </p:spTree>
    <p:extLst>
      <p:ext uri="{BB962C8B-B14F-4D97-AF65-F5344CB8AC3E}">
        <p14:creationId xmlns:p14="http://schemas.microsoft.com/office/powerpoint/2010/main" val="2561242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21" y="424762"/>
            <a:ext cx="10713492" cy="598820"/>
          </a:xfrm>
        </p:spPr>
        <p:txBody>
          <a:bodyPr>
            <a:normAutofit fontScale="90000"/>
          </a:bodyPr>
          <a:lstStyle/>
          <a:p>
            <a:r>
              <a:rPr lang="en-US" dirty="0"/>
              <a:t>Interface in Java</a:t>
            </a:r>
          </a:p>
        </p:txBody>
      </p:sp>
      <p:sp>
        <p:nvSpPr>
          <p:cNvPr id="3" name="Footer Placeholder 2"/>
          <p:cNvSpPr>
            <a:spLocks noGrp="1"/>
          </p:cNvSpPr>
          <p:nvPr>
            <p:ph type="ftr" sz="quarter" idx="11"/>
          </p:nvPr>
        </p:nvSpPr>
        <p:spPr/>
        <p:txBody>
          <a:bodyPr/>
          <a:lstStyle/>
          <a:p>
            <a:r>
              <a:rPr lang="en-US" dirty="0" smtClean="0"/>
              <a:t>WhatsApp NO. : 9564842816</a:t>
            </a:r>
            <a:endParaRPr lang="en-US" dirty="0"/>
          </a:p>
        </p:txBody>
      </p:sp>
      <p:sp>
        <p:nvSpPr>
          <p:cNvPr id="8" name="Rectangle 7"/>
          <p:cNvSpPr/>
          <p:nvPr/>
        </p:nvSpPr>
        <p:spPr>
          <a:xfrm>
            <a:off x="482221" y="1348310"/>
            <a:ext cx="6096000" cy="1200329"/>
          </a:xfrm>
          <a:prstGeom prst="rect">
            <a:avLst/>
          </a:prstGeom>
        </p:spPr>
        <p:txBody>
          <a:bodyPr>
            <a:spAutoFit/>
          </a:bodyPr>
          <a:lstStyle/>
          <a:p>
            <a:pPr marL="285750" indent="-285750">
              <a:buFont typeface="Arial" panose="020B0604020202020204" pitchFamily="34" charset="0"/>
              <a:buChar char="•"/>
            </a:pPr>
            <a:r>
              <a:rPr lang="en-US" dirty="0" smtClean="0"/>
              <a:t> </a:t>
            </a:r>
            <a:r>
              <a:rPr lang="en-US" b="1" dirty="0" smtClean="0"/>
              <a:t>The </a:t>
            </a:r>
            <a:r>
              <a:rPr lang="en-US" b="1" dirty="0"/>
              <a:t>relationship between classes and interfaces</a:t>
            </a:r>
          </a:p>
          <a:p>
            <a:pPr lvl="1"/>
            <a:r>
              <a:rPr lang="en-US" dirty="0"/>
              <a:t>As shown in the figure given below, a class extends another class, an interface extends another interface, but a class implements an interface.</a:t>
            </a:r>
          </a:p>
        </p:txBody>
      </p:sp>
      <p:pic>
        <p:nvPicPr>
          <p:cNvPr id="7" name="Picture 6"/>
          <p:cNvPicPr>
            <a:picLocks noChangeAspect="1"/>
          </p:cNvPicPr>
          <p:nvPr/>
        </p:nvPicPr>
        <p:blipFill>
          <a:blip r:embed="rId3"/>
          <a:stretch>
            <a:fillRect/>
          </a:stretch>
        </p:blipFill>
        <p:spPr>
          <a:xfrm>
            <a:off x="771952" y="2754075"/>
            <a:ext cx="5619750" cy="2714625"/>
          </a:xfrm>
          <a:prstGeom prst="rect">
            <a:avLst/>
          </a:prstGeom>
        </p:spPr>
      </p:pic>
      <p:sp>
        <p:nvSpPr>
          <p:cNvPr id="4" name="Rectangle 3"/>
          <p:cNvSpPr/>
          <p:nvPr/>
        </p:nvSpPr>
        <p:spPr>
          <a:xfrm>
            <a:off x="6596418" y="236268"/>
            <a:ext cx="5345373" cy="5632311"/>
          </a:xfrm>
          <a:prstGeom prst="rect">
            <a:avLst/>
          </a:prstGeom>
        </p:spPr>
        <p:txBody>
          <a:bodyPr wrap="square">
            <a:spAutoFit/>
          </a:bodyPr>
          <a:lstStyle/>
          <a:p>
            <a:endParaRPr lang="en-US" dirty="0"/>
          </a:p>
          <a:p>
            <a:r>
              <a:rPr lang="en-US" dirty="0"/>
              <a:t>interface Bank{  </a:t>
            </a:r>
          </a:p>
          <a:p>
            <a:r>
              <a:rPr lang="en-US" dirty="0"/>
              <a:t>float </a:t>
            </a:r>
            <a:r>
              <a:rPr lang="en-US" dirty="0" err="1"/>
              <a:t>rateOfInterest</a:t>
            </a:r>
            <a:r>
              <a:rPr lang="en-US" dirty="0"/>
              <a:t>();  </a:t>
            </a:r>
          </a:p>
          <a:p>
            <a:r>
              <a:rPr lang="en-US" dirty="0"/>
              <a:t>}  </a:t>
            </a:r>
          </a:p>
          <a:p>
            <a:r>
              <a:rPr lang="en-US" dirty="0"/>
              <a:t>class SBI implements Bank{  </a:t>
            </a:r>
          </a:p>
          <a:p>
            <a:r>
              <a:rPr lang="en-US" dirty="0"/>
              <a:t>public float </a:t>
            </a:r>
            <a:r>
              <a:rPr lang="en-US" dirty="0" err="1"/>
              <a:t>rateOfInterest</a:t>
            </a:r>
            <a:r>
              <a:rPr lang="en-US" dirty="0"/>
              <a:t>(){return 9.15f;}  </a:t>
            </a:r>
          </a:p>
          <a:p>
            <a:r>
              <a:rPr lang="en-US" dirty="0"/>
              <a:t>}  </a:t>
            </a:r>
          </a:p>
          <a:p>
            <a:r>
              <a:rPr lang="en-US" dirty="0"/>
              <a:t>class PNB implements Bank{  </a:t>
            </a:r>
          </a:p>
          <a:p>
            <a:r>
              <a:rPr lang="en-US" dirty="0"/>
              <a:t>public float </a:t>
            </a:r>
            <a:r>
              <a:rPr lang="en-US" dirty="0" err="1"/>
              <a:t>rateOfInterest</a:t>
            </a:r>
            <a:r>
              <a:rPr lang="en-US" dirty="0"/>
              <a:t>(){return 9.7f;}  </a:t>
            </a:r>
          </a:p>
          <a:p>
            <a:r>
              <a:rPr lang="en-US" dirty="0"/>
              <a:t>}  </a:t>
            </a:r>
          </a:p>
          <a:p>
            <a:r>
              <a:rPr lang="en-US" dirty="0"/>
              <a:t>class TestInterface2{  </a:t>
            </a:r>
          </a:p>
          <a:p>
            <a:r>
              <a:rPr lang="en-US" dirty="0"/>
              <a:t>public static void main(String[] </a:t>
            </a:r>
            <a:r>
              <a:rPr lang="en-US" dirty="0" err="1"/>
              <a:t>args</a:t>
            </a:r>
            <a:r>
              <a:rPr lang="en-US" dirty="0"/>
              <a:t>){  </a:t>
            </a:r>
          </a:p>
          <a:p>
            <a:r>
              <a:rPr lang="en-US" dirty="0" smtClean="0"/>
              <a:t>SBI b=new </a:t>
            </a:r>
            <a:r>
              <a:rPr lang="en-US" dirty="0"/>
              <a:t>SBI();  </a:t>
            </a:r>
          </a:p>
          <a:p>
            <a:r>
              <a:rPr lang="en-US" dirty="0" err="1"/>
              <a:t>System.out.println</a:t>
            </a:r>
            <a:r>
              <a:rPr lang="en-US" dirty="0"/>
              <a:t>("ROI: "+</a:t>
            </a:r>
            <a:r>
              <a:rPr lang="en-US" dirty="0" err="1"/>
              <a:t>b.rateOfInterest</a:t>
            </a:r>
            <a:r>
              <a:rPr lang="en-US" dirty="0"/>
              <a:t>());  </a:t>
            </a:r>
          </a:p>
          <a:p>
            <a:r>
              <a:rPr lang="en-US" dirty="0"/>
              <a:t>}}  </a:t>
            </a:r>
          </a:p>
          <a:p>
            <a:endParaRPr lang="en-US" dirty="0" smtClean="0"/>
          </a:p>
          <a:p>
            <a:endParaRPr lang="en-US" b="1" dirty="0"/>
          </a:p>
          <a:p>
            <a:r>
              <a:rPr lang="en-US" b="1" dirty="0" smtClean="0"/>
              <a:t>Output</a:t>
            </a:r>
            <a:r>
              <a:rPr lang="en-US" b="1" dirty="0"/>
              <a:t>:</a:t>
            </a:r>
          </a:p>
          <a:p>
            <a:endParaRPr lang="en-US" b="1" dirty="0"/>
          </a:p>
          <a:p>
            <a:r>
              <a:rPr lang="en-US" b="1" dirty="0"/>
              <a:t>ROI: 9.15</a:t>
            </a:r>
          </a:p>
        </p:txBody>
      </p:sp>
    </p:spTree>
    <p:extLst>
      <p:ext uri="{BB962C8B-B14F-4D97-AF65-F5344CB8AC3E}">
        <p14:creationId xmlns:p14="http://schemas.microsoft.com/office/powerpoint/2010/main" val="818772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WhatsApp NO. : 9564842816</a:t>
            </a:r>
            <a:endParaRPr lang="en-US"/>
          </a:p>
        </p:txBody>
      </p:sp>
      <p:sp>
        <p:nvSpPr>
          <p:cNvPr id="6" name="Rectangle 5"/>
          <p:cNvSpPr/>
          <p:nvPr/>
        </p:nvSpPr>
        <p:spPr>
          <a:xfrm>
            <a:off x="673291" y="504967"/>
            <a:ext cx="6655558" cy="4708981"/>
          </a:xfrm>
          <a:prstGeom prst="rect">
            <a:avLst/>
          </a:prstGeom>
        </p:spPr>
        <p:txBody>
          <a:bodyPr wrap="square">
            <a:spAutoFit/>
          </a:bodyPr>
          <a:lstStyle/>
          <a:p>
            <a:r>
              <a:rPr lang="en-US" sz="3200" b="1" dirty="0">
                <a:solidFill>
                  <a:schemeClr val="bg1">
                    <a:lumMod val="50000"/>
                  </a:schemeClr>
                </a:solidFill>
              </a:rPr>
              <a:t>Does Java support Multiple </a:t>
            </a:r>
            <a:r>
              <a:rPr lang="en-US" sz="3200" b="1" dirty="0" smtClean="0">
                <a:solidFill>
                  <a:schemeClr val="bg1">
                    <a:lumMod val="50000"/>
                  </a:schemeClr>
                </a:solidFill>
              </a:rPr>
              <a:t>inheritance?</a:t>
            </a:r>
            <a:endParaRPr lang="en-US" sz="3200" b="1" dirty="0">
              <a:solidFill>
                <a:schemeClr val="bg1">
                  <a:lumMod val="50000"/>
                </a:schemeClr>
              </a:solidFill>
            </a:endParaRPr>
          </a:p>
          <a:p>
            <a:endParaRPr lang="en-US" dirty="0"/>
          </a:p>
          <a:p>
            <a:r>
              <a:rPr lang="en-US" dirty="0"/>
              <a:t>When one class extends more than one classes then this is called multiple inheritance. For example: Class C extends class A and B then this type of inheritance is known as multiple inheritance. Java doesn’t allow multiple </a:t>
            </a:r>
            <a:r>
              <a:rPr lang="en-US" dirty="0" smtClean="0"/>
              <a:t>inheritance.</a:t>
            </a:r>
            <a:endParaRPr lang="en-US" dirty="0"/>
          </a:p>
          <a:p>
            <a:endParaRPr lang="en-US" dirty="0"/>
          </a:p>
          <a:p>
            <a:endParaRPr lang="en-US" dirty="0"/>
          </a:p>
          <a:p>
            <a:r>
              <a:rPr lang="en-US" sz="2000" b="1" dirty="0"/>
              <a:t>Why Java doesn’t support multiple inheritance?</a:t>
            </a:r>
          </a:p>
          <a:p>
            <a:r>
              <a:rPr lang="en-US" dirty="0"/>
              <a:t>C++ , Common lisp and few other languages supports multiple inheritance while java doesn’t support it. Java doesn’t allow multiple inheritance to avoid the ambiguity caused by it. One of the example of such problem is the diamond problem that occurs in multiple inheritance.</a:t>
            </a:r>
          </a:p>
          <a:p>
            <a:endParaRPr lang="en-US" dirty="0"/>
          </a:p>
        </p:txBody>
      </p:sp>
      <p:pic>
        <p:nvPicPr>
          <p:cNvPr id="2050" name="Picture 2" descr="Multiple Inheri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596" y="1644556"/>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10734" y="955343"/>
            <a:ext cx="1562672" cy="1200329"/>
          </a:xfrm>
          <a:prstGeom prst="rect">
            <a:avLst/>
          </a:prstGeom>
          <a:noFill/>
        </p:spPr>
        <p:txBody>
          <a:bodyPr wrap="none" rtlCol="0">
            <a:spAutoFit/>
          </a:bodyPr>
          <a:lstStyle/>
          <a:p>
            <a:r>
              <a:rPr lang="en-US" b="1" dirty="0"/>
              <a:t>v</a:t>
            </a:r>
            <a:r>
              <a:rPr lang="en-US" b="1" dirty="0" smtClean="0"/>
              <a:t>oid show()</a:t>
            </a:r>
          </a:p>
          <a:p>
            <a:r>
              <a:rPr lang="en-US" b="1" dirty="0" smtClean="0"/>
              <a:t>{</a:t>
            </a:r>
          </a:p>
          <a:p>
            <a:r>
              <a:rPr lang="en-US" b="1" dirty="0" err="1" smtClean="0"/>
              <a:t>S.o.p</a:t>
            </a:r>
            <a:r>
              <a:rPr lang="en-US" b="1" dirty="0" smtClean="0"/>
              <a:t> (“In A”);</a:t>
            </a:r>
          </a:p>
          <a:p>
            <a:r>
              <a:rPr lang="en-US" b="1" dirty="0"/>
              <a:t>}</a:t>
            </a:r>
          </a:p>
        </p:txBody>
      </p:sp>
      <p:sp>
        <p:nvSpPr>
          <p:cNvPr id="7" name="TextBox 6"/>
          <p:cNvSpPr txBox="1"/>
          <p:nvPr/>
        </p:nvSpPr>
        <p:spPr>
          <a:xfrm>
            <a:off x="10620233" y="862083"/>
            <a:ext cx="1560684" cy="1200329"/>
          </a:xfrm>
          <a:prstGeom prst="rect">
            <a:avLst/>
          </a:prstGeom>
          <a:noFill/>
        </p:spPr>
        <p:txBody>
          <a:bodyPr wrap="none" rtlCol="0">
            <a:spAutoFit/>
          </a:bodyPr>
          <a:lstStyle>
            <a:defPPr>
              <a:defRPr lang="en-US"/>
            </a:defPPr>
            <a:lvl1pPr>
              <a:defRPr b="1"/>
            </a:lvl1pPr>
          </a:lstStyle>
          <a:p>
            <a:r>
              <a:rPr lang="en-US" dirty="0"/>
              <a:t>void show()</a:t>
            </a:r>
          </a:p>
          <a:p>
            <a:r>
              <a:rPr lang="en-US" dirty="0"/>
              <a:t>{</a:t>
            </a:r>
          </a:p>
          <a:p>
            <a:r>
              <a:rPr lang="en-US" dirty="0" err="1"/>
              <a:t>S.o.p</a:t>
            </a:r>
            <a:r>
              <a:rPr lang="en-US" dirty="0"/>
              <a:t> (“In B”);</a:t>
            </a:r>
          </a:p>
          <a:p>
            <a:r>
              <a:rPr lang="en-US" dirty="0"/>
              <a:t>}</a:t>
            </a:r>
          </a:p>
        </p:txBody>
      </p:sp>
      <p:sp>
        <p:nvSpPr>
          <p:cNvPr id="8" name="TextBox 7"/>
          <p:cNvSpPr txBox="1"/>
          <p:nvPr/>
        </p:nvSpPr>
        <p:spPr>
          <a:xfrm>
            <a:off x="8861947" y="4576549"/>
            <a:ext cx="1721305" cy="646331"/>
          </a:xfrm>
          <a:prstGeom prst="rect">
            <a:avLst/>
          </a:prstGeom>
          <a:noFill/>
        </p:spPr>
        <p:txBody>
          <a:bodyPr wrap="none" rtlCol="0">
            <a:spAutoFit/>
          </a:bodyPr>
          <a:lstStyle>
            <a:defPPr>
              <a:defRPr lang="en-US"/>
            </a:defPPr>
            <a:lvl1pPr>
              <a:defRPr b="1"/>
            </a:lvl1pPr>
          </a:lstStyle>
          <a:p>
            <a:r>
              <a:rPr lang="en-US" dirty="0" smtClean="0"/>
              <a:t>C </a:t>
            </a:r>
            <a:r>
              <a:rPr lang="en-US" dirty="0" err="1" smtClean="0"/>
              <a:t>ob</a:t>
            </a:r>
            <a:r>
              <a:rPr lang="en-US" dirty="0" smtClean="0"/>
              <a:t> = new C();</a:t>
            </a:r>
          </a:p>
          <a:p>
            <a:r>
              <a:rPr lang="en-US" dirty="0" err="1" smtClean="0"/>
              <a:t>ob.show</a:t>
            </a:r>
            <a:r>
              <a:rPr lang="en-US" dirty="0" smtClean="0"/>
              <a:t>();</a:t>
            </a:r>
            <a:endParaRPr lang="en-US" dirty="0"/>
          </a:p>
        </p:txBody>
      </p:sp>
    </p:spTree>
    <p:extLst>
      <p:ext uri="{BB962C8B-B14F-4D97-AF65-F5344CB8AC3E}">
        <p14:creationId xmlns:p14="http://schemas.microsoft.com/office/powerpoint/2010/main" val="32897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WhatsApp NO. : 9564842816</a:t>
            </a:r>
            <a:endParaRPr lang="en-US"/>
          </a:p>
        </p:txBody>
      </p:sp>
      <p:sp>
        <p:nvSpPr>
          <p:cNvPr id="6" name="Rectangle 5"/>
          <p:cNvSpPr/>
          <p:nvPr/>
        </p:nvSpPr>
        <p:spPr>
          <a:xfrm>
            <a:off x="509517" y="464025"/>
            <a:ext cx="6655558" cy="4154984"/>
          </a:xfrm>
          <a:prstGeom prst="rect">
            <a:avLst/>
          </a:prstGeom>
        </p:spPr>
        <p:txBody>
          <a:bodyPr wrap="square">
            <a:spAutoFit/>
          </a:bodyPr>
          <a:lstStyle/>
          <a:p>
            <a:r>
              <a:rPr lang="en-US" sz="3200" b="1" dirty="0">
                <a:solidFill>
                  <a:schemeClr val="bg1">
                    <a:lumMod val="50000"/>
                  </a:schemeClr>
                </a:solidFill>
              </a:rPr>
              <a:t>Does Java support Multiple </a:t>
            </a:r>
            <a:r>
              <a:rPr lang="en-US" sz="3200" b="1" dirty="0" smtClean="0">
                <a:solidFill>
                  <a:schemeClr val="bg1">
                    <a:lumMod val="50000"/>
                  </a:schemeClr>
                </a:solidFill>
              </a:rPr>
              <a:t>inheritance?</a:t>
            </a:r>
            <a:endParaRPr lang="en-US" sz="3200" b="1" dirty="0">
              <a:solidFill>
                <a:schemeClr val="bg1">
                  <a:lumMod val="50000"/>
                </a:schemeClr>
              </a:solidFill>
            </a:endParaRPr>
          </a:p>
          <a:p>
            <a:endParaRPr lang="en-US" dirty="0"/>
          </a:p>
          <a:p>
            <a:endParaRPr lang="en-US" dirty="0"/>
          </a:p>
          <a:p>
            <a:r>
              <a:rPr lang="en-US" sz="2000" b="1" dirty="0"/>
              <a:t>What is diamond problem?</a:t>
            </a:r>
          </a:p>
          <a:p>
            <a:r>
              <a:rPr lang="en-US" dirty="0"/>
              <a:t>We will discuss this problem with the help of the diagram below: which shows multiple inheritance as Class D extends both classes B &amp; C. Now lets assume we have a method in class A and class B &amp; C overrides that method in their own way. Wait!! here the problem comes – Because D is extending both B &amp; C so if D wants to use the same method which method would be called (the overridden method of B or the overridden method of C). Ambiguity. That’s the main reason why Java doesn’t support multiple inheritance.</a:t>
            </a:r>
          </a:p>
          <a:p>
            <a:endParaRPr lang="en-US" dirty="0"/>
          </a:p>
        </p:txBody>
      </p:sp>
      <p:pic>
        <p:nvPicPr>
          <p:cNvPr id="1026" name="Picture 2" descr="Diamond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572" y="93487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611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WhatsApp NO. : 9564842816</a:t>
            </a:r>
            <a:endParaRPr lang="en-US"/>
          </a:p>
        </p:txBody>
      </p:sp>
      <p:sp>
        <p:nvSpPr>
          <p:cNvPr id="5" name="Rectangle 4"/>
          <p:cNvSpPr/>
          <p:nvPr/>
        </p:nvSpPr>
        <p:spPr>
          <a:xfrm>
            <a:off x="436728" y="504954"/>
            <a:ext cx="4735774" cy="4031873"/>
          </a:xfrm>
          <a:prstGeom prst="rect">
            <a:avLst/>
          </a:prstGeom>
        </p:spPr>
        <p:txBody>
          <a:bodyPr wrap="square">
            <a:spAutoFit/>
          </a:bodyPr>
          <a:lstStyle/>
          <a:p>
            <a:r>
              <a:rPr lang="en-US" sz="2000" b="1" dirty="0"/>
              <a:t>Can we implement more than one interfaces in a class?</a:t>
            </a:r>
          </a:p>
          <a:p>
            <a:r>
              <a:rPr lang="en-US" dirty="0"/>
              <a:t>Yes, we can implement more than one interfaces in our program because that doesn’t cause any ambiguity(see the explanation below).</a:t>
            </a:r>
          </a:p>
          <a:p>
            <a:endParaRPr lang="en-US" dirty="0"/>
          </a:p>
          <a:p>
            <a:r>
              <a:rPr lang="en-US" dirty="0" smtClean="0"/>
              <a:t>As </a:t>
            </a:r>
            <a:r>
              <a:rPr lang="en-US" dirty="0"/>
              <a:t>you can see that the class implemented two interfaces. A class can implement any number of interfaces. In this case there is no ambiguity even though both the interfaces are having same method. Why? Because methods in an interface are always abstract by default, which doesn’t let them give their implementation (or method definition ) in interface itself.</a:t>
            </a:r>
          </a:p>
        </p:txBody>
      </p:sp>
      <p:sp>
        <p:nvSpPr>
          <p:cNvPr id="6" name="Rectangle 5"/>
          <p:cNvSpPr/>
          <p:nvPr/>
        </p:nvSpPr>
        <p:spPr>
          <a:xfrm>
            <a:off x="5736609" y="213016"/>
            <a:ext cx="6096000" cy="6186309"/>
          </a:xfrm>
          <a:prstGeom prst="rect">
            <a:avLst/>
          </a:prstGeom>
        </p:spPr>
        <p:txBody>
          <a:bodyPr>
            <a:spAutoFit/>
          </a:bodyPr>
          <a:lstStyle/>
          <a:p>
            <a:r>
              <a:rPr lang="en-US" dirty="0"/>
              <a:t>interface X</a:t>
            </a:r>
          </a:p>
          <a:p>
            <a:r>
              <a:rPr lang="en-US" dirty="0"/>
              <a:t>{</a:t>
            </a:r>
          </a:p>
          <a:p>
            <a:r>
              <a:rPr lang="en-US" dirty="0"/>
              <a:t>   public void </a:t>
            </a:r>
            <a:r>
              <a:rPr lang="en-US" dirty="0" err="1"/>
              <a:t>myMethod</a:t>
            </a:r>
            <a:r>
              <a:rPr lang="en-US" dirty="0"/>
              <a:t>();</a:t>
            </a:r>
          </a:p>
          <a:p>
            <a:r>
              <a:rPr lang="en-US" dirty="0"/>
              <a:t>}</a:t>
            </a:r>
          </a:p>
          <a:p>
            <a:r>
              <a:rPr lang="en-US" dirty="0"/>
              <a:t>interface Y</a:t>
            </a:r>
          </a:p>
          <a:p>
            <a:r>
              <a:rPr lang="en-US" dirty="0"/>
              <a:t>{</a:t>
            </a:r>
          </a:p>
          <a:p>
            <a:r>
              <a:rPr lang="en-US" dirty="0"/>
              <a:t>   public void </a:t>
            </a:r>
            <a:r>
              <a:rPr lang="en-US" dirty="0" err="1"/>
              <a:t>myMethod</a:t>
            </a:r>
            <a:r>
              <a:rPr lang="en-US" dirty="0"/>
              <a:t>();</a:t>
            </a:r>
          </a:p>
          <a:p>
            <a:r>
              <a:rPr lang="en-US" dirty="0"/>
              <a:t>}</a:t>
            </a:r>
          </a:p>
          <a:p>
            <a:r>
              <a:rPr lang="en-US" dirty="0"/>
              <a:t>class </a:t>
            </a:r>
            <a:r>
              <a:rPr lang="en-US" dirty="0" err="1"/>
              <a:t>JavaExample</a:t>
            </a:r>
            <a:r>
              <a:rPr lang="en-US" dirty="0"/>
              <a:t> implements X, Y</a:t>
            </a:r>
          </a:p>
          <a:p>
            <a:r>
              <a:rPr lang="en-US" dirty="0"/>
              <a:t>{</a:t>
            </a:r>
          </a:p>
          <a:p>
            <a:r>
              <a:rPr lang="en-US" dirty="0"/>
              <a:t>   public void </a:t>
            </a:r>
            <a:r>
              <a:rPr lang="en-US" dirty="0" err="1"/>
              <a:t>myMethod</a:t>
            </a:r>
            <a:r>
              <a:rPr lang="en-US" dirty="0"/>
              <a:t>()</a:t>
            </a:r>
          </a:p>
          <a:p>
            <a:r>
              <a:rPr lang="en-US" dirty="0"/>
              <a:t>   {</a:t>
            </a:r>
          </a:p>
          <a:p>
            <a:r>
              <a:rPr lang="en-US" dirty="0"/>
              <a:t>       </a:t>
            </a:r>
            <a:r>
              <a:rPr lang="en-US" dirty="0" err="1"/>
              <a:t>System.out.println</a:t>
            </a:r>
            <a:r>
              <a:rPr lang="en-US" dirty="0"/>
              <a:t>("Implementing more than one interfaces");</a:t>
            </a:r>
          </a:p>
          <a:p>
            <a:r>
              <a:rPr lang="en-US" dirty="0"/>
              <a:t>   }</a:t>
            </a:r>
          </a:p>
          <a:p>
            <a:r>
              <a:rPr lang="en-US" dirty="0"/>
              <a:t>   public static void main(String </a:t>
            </a:r>
            <a:r>
              <a:rPr lang="en-US" dirty="0" err="1"/>
              <a:t>args</a:t>
            </a:r>
            <a:r>
              <a:rPr lang="en-US" dirty="0"/>
              <a:t>[]){</a:t>
            </a:r>
          </a:p>
          <a:p>
            <a:r>
              <a:rPr lang="en-US" dirty="0"/>
              <a:t>	   </a:t>
            </a:r>
            <a:r>
              <a:rPr lang="en-US" dirty="0" err="1"/>
              <a:t>JavaExample</a:t>
            </a:r>
            <a:r>
              <a:rPr lang="en-US" dirty="0"/>
              <a:t> </a:t>
            </a:r>
            <a:r>
              <a:rPr lang="en-US" dirty="0" err="1"/>
              <a:t>obj</a:t>
            </a:r>
            <a:r>
              <a:rPr lang="en-US" dirty="0"/>
              <a:t> = new </a:t>
            </a:r>
            <a:r>
              <a:rPr lang="en-US" dirty="0" err="1"/>
              <a:t>JavaExample</a:t>
            </a:r>
            <a:r>
              <a:rPr lang="en-US" dirty="0"/>
              <a:t>();</a:t>
            </a:r>
          </a:p>
          <a:p>
            <a:r>
              <a:rPr lang="en-US" dirty="0"/>
              <a:t>	   </a:t>
            </a:r>
            <a:r>
              <a:rPr lang="en-US" dirty="0" err="1"/>
              <a:t>obj.myMethod</a:t>
            </a:r>
            <a:r>
              <a:rPr lang="en-US" dirty="0"/>
              <a:t>();</a:t>
            </a:r>
          </a:p>
          <a:p>
            <a:r>
              <a:rPr lang="en-US" dirty="0"/>
              <a:t>   }</a:t>
            </a:r>
          </a:p>
          <a:p>
            <a:r>
              <a:rPr lang="en-US" dirty="0"/>
              <a:t>}</a:t>
            </a:r>
          </a:p>
          <a:p>
            <a:r>
              <a:rPr lang="en-US" dirty="0"/>
              <a:t>Output:</a:t>
            </a:r>
          </a:p>
          <a:p>
            <a:endParaRPr lang="en-US" dirty="0"/>
          </a:p>
          <a:p>
            <a:r>
              <a:rPr lang="en-US" dirty="0"/>
              <a:t>Implementing more than one interfaces</a:t>
            </a:r>
          </a:p>
        </p:txBody>
      </p:sp>
    </p:spTree>
    <p:extLst>
      <p:ext uri="{BB962C8B-B14F-4D97-AF65-F5344CB8AC3E}">
        <p14:creationId xmlns:p14="http://schemas.microsoft.com/office/powerpoint/2010/main" val="3966954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41" y="315581"/>
            <a:ext cx="10203976" cy="544228"/>
          </a:xfrm>
        </p:spPr>
        <p:txBody>
          <a:bodyPr>
            <a:normAutofit fontScale="90000"/>
          </a:bodyPr>
          <a:lstStyle/>
          <a:p>
            <a:r>
              <a:rPr lang="en-US" dirty="0"/>
              <a:t>Difference between abstract class and interface</a:t>
            </a:r>
          </a:p>
        </p:txBody>
      </p:sp>
      <p:sp>
        <p:nvSpPr>
          <p:cNvPr id="3" name="Footer Placeholder 2"/>
          <p:cNvSpPr>
            <a:spLocks noGrp="1"/>
          </p:cNvSpPr>
          <p:nvPr>
            <p:ph type="ftr" sz="quarter" idx="11"/>
          </p:nvPr>
        </p:nvSpPr>
        <p:spPr>
          <a:xfrm>
            <a:off x="1205552" y="6281382"/>
            <a:ext cx="5283200" cy="457200"/>
          </a:xfrm>
        </p:spPr>
        <p:txBody>
          <a:bodyPr/>
          <a:lstStyle/>
          <a:p>
            <a:r>
              <a:rPr lang="en-US" dirty="0" smtClean="0"/>
              <a:t>WhatsApp NO. : 9564842816</a:t>
            </a:r>
            <a:endParaRPr lang="en-US" dirty="0"/>
          </a:p>
        </p:txBody>
      </p:sp>
      <p:graphicFrame>
        <p:nvGraphicFramePr>
          <p:cNvPr id="6" name="Table 5"/>
          <p:cNvGraphicFramePr>
            <a:graphicFrameLocks noGrp="1"/>
          </p:cNvGraphicFramePr>
          <p:nvPr>
            <p:extLst/>
          </p:nvPr>
        </p:nvGraphicFramePr>
        <p:xfrm>
          <a:off x="941695" y="750341"/>
          <a:ext cx="10181230" cy="5444659"/>
        </p:xfrm>
        <a:graphic>
          <a:graphicData uri="http://schemas.openxmlformats.org/drawingml/2006/table">
            <a:tbl>
              <a:tblPr/>
              <a:tblGrid>
                <a:gridCol w="5090615"/>
                <a:gridCol w="5090615"/>
              </a:tblGrid>
              <a:tr h="247744">
                <a:tc>
                  <a:txBody>
                    <a:bodyPr/>
                    <a:lstStyle/>
                    <a:p>
                      <a:pPr algn="l" fontAlgn="t"/>
                      <a:r>
                        <a:rPr lang="en-US" sz="1600" b="1" dirty="0">
                          <a:solidFill>
                            <a:srgbClr val="000000"/>
                          </a:solidFill>
                          <a:effectLst/>
                          <a:latin typeface="+mn-lt"/>
                        </a:rPr>
                        <a:t>Abstract class</a:t>
                      </a:r>
                    </a:p>
                  </a:txBody>
                  <a:tcPr marL="56305" marR="56305" marT="56305" marB="56305">
                    <a:lnL w="9525" cap="flat" cmpd="sng" algn="ctr">
                      <a:solidFill>
                        <a:srgbClr val="682D08"/>
                      </a:solidFill>
                      <a:prstDash val="solid"/>
                      <a:round/>
                      <a:headEnd type="none" w="med" len="med"/>
                      <a:tailEnd type="none" w="med" len="med"/>
                    </a:lnL>
                    <a:lnR w="9525" cap="flat" cmpd="sng" algn="ctr">
                      <a:solidFill>
                        <a:srgbClr val="682D08"/>
                      </a:solidFill>
                      <a:prstDash val="solid"/>
                      <a:round/>
                      <a:headEnd type="none" w="med" len="med"/>
                      <a:tailEnd type="none" w="med" len="med"/>
                    </a:lnR>
                    <a:lnT w="9525" cap="flat" cmpd="sng" algn="ctr">
                      <a:solidFill>
                        <a:srgbClr val="682D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dirty="0">
                          <a:solidFill>
                            <a:srgbClr val="000000"/>
                          </a:solidFill>
                          <a:effectLst/>
                          <a:latin typeface="+mn-lt"/>
                        </a:rPr>
                        <a:t>Interface</a:t>
                      </a:r>
                    </a:p>
                  </a:txBody>
                  <a:tcPr marL="56305" marR="56305" marT="56305" marB="56305">
                    <a:lnL w="9525" cap="flat" cmpd="sng" algn="ctr">
                      <a:solidFill>
                        <a:srgbClr val="682D08"/>
                      </a:solidFill>
                      <a:prstDash val="solid"/>
                      <a:round/>
                      <a:headEnd type="none" w="med" len="med"/>
                      <a:tailEnd type="none" w="med" len="med"/>
                    </a:lnL>
                    <a:lnR w="9525" cap="flat" cmpd="sng" algn="ctr">
                      <a:solidFill>
                        <a:srgbClr val="682D08"/>
                      </a:solidFill>
                      <a:prstDash val="solid"/>
                      <a:round/>
                      <a:headEnd type="none" w="med" len="med"/>
                      <a:tailEnd type="none" w="med" len="med"/>
                    </a:lnR>
                    <a:lnT w="9525" cap="flat" cmpd="sng" algn="ctr">
                      <a:solidFill>
                        <a:srgbClr val="682D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15606">
                <a:tc>
                  <a:txBody>
                    <a:bodyPr/>
                    <a:lstStyle/>
                    <a:p>
                      <a:pPr algn="l" fontAlgn="t"/>
                      <a:r>
                        <a:rPr lang="en-US" sz="1600">
                          <a:solidFill>
                            <a:srgbClr val="000000"/>
                          </a:solidFill>
                          <a:effectLst/>
                          <a:latin typeface="+mn-lt"/>
                        </a:rPr>
                        <a:t>1) Abstract class can </a:t>
                      </a:r>
                      <a:r>
                        <a:rPr lang="en-US" sz="1600" b="1">
                          <a:solidFill>
                            <a:srgbClr val="000000"/>
                          </a:solidFill>
                          <a:effectLst/>
                          <a:latin typeface="+mn-lt"/>
                        </a:rPr>
                        <a:t>have abstract and non-abstract</a:t>
                      </a:r>
                      <a:r>
                        <a:rPr lang="en-US" sz="1600">
                          <a:solidFill>
                            <a:srgbClr val="000000"/>
                          </a:solidFill>
                          <a:effectLst/>
                          <a:latin typeface="+mn-lt"/>
                        </a:rPr>
                        <a:t> methods.</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mn-lt"/>
                        </a:rPr>
                        <a:t>Interface can have </a:t>
                      </a:r>
                      <a:r>
                        <a:rPr lang="en-US" sz="1600" b="1" dirty="0">
                          <a:solidFill>
                            <a:srgbClr val="000000"/>
                          </a:solidFill>
                          <a:effectLst/>
                          <a:latin typeface="+mn-lt"/>
                        </a:rPr>
                        <a:t>only abstract</a:t>
                      </a:r>
                      <a:r>
                        <a:rPr lang="en-US" sz="1600" dirty="0">
                          <a:solidFill>
                            <a:srgbClr val="000000"/>
                          </a:solidFill>
                          <a:effectLst/>
                          <a:latin typeface="+mn-lt"/>
                        </a:rPr>
                        <a:t> methods. </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45340">
                <a:tc>
                  <a:txBody>
                    <a:bodyPr/>
                    <a:lstStyle/>
                    <a:p>
                      <a:pPr algn="l" fontAlgn="t"/>
                      <a:r>
                        <a:rPr lang="en-US" sz="1600">
                          <a:solidFill>
                            <a:srgbClr val="000000"/>
                          </a:solidFill>
                          <a:effectLst/>
                          <a:latin typeface="+mn-lt"/>
                        </a:rPr>
                        <a:t>2) Abstract class </a:t>
                      </a:r>
                      <a:r>
                        <a:rPr lang="en-US" sz="1600" b="1">
                          <a:solidFill>
                            <a:srgbClr val="000000"/>
                          </a:solidFill>
                          <a:effectLst/>
                          <a:latin typeface="+mn-lt"/>
                        </a:rPr>
                        <a:t>doesn't support multiple inheritance</a:t>
                      </a:r>
                      <a:r>
                        <a:rPr lang="en-US" sz="1600">
                          <a:solidFill>
                            <a:srgbClr val="000000"/>
                          </a:solidFill>
                          <a:effectLst/>
                          <a:latin typeface="+mn-lt"/>
                        </a:rPr>
                        <a:t>.</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mn-lt"/>
                        </a:rPr>
                        <a:t>Interface </a:t>
                      </a:r>
                      <a:r>
                        <a:rPr lang="en-US" sz="1600" b="1">
                          <a:solidFill>
                            <a:srgbClr val="000000"/>
                          </a:solidFill>
                          <a:effectLst/>
                          <a:latin typeface="+mn-lt"/>
                        </a:rPr>
                        <a:t>supports multiple inheritance</a:t>
                      </a:r>
                      <a:r>
                        <a:rPr lang="en-US" sz="1600">
                          <a:solidFill>
                            <a:srgbClr val="000000"/>
                          </a:solidFill>
                          <a:effectLst/>
                          <a:latin typeface="+mn-lt"/>
                        </a:rPr>
                        <a:t>.</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0473">
                <a:tc>
                  <a:txBody>
                    <a:bodyPr/>
                    <a:lstStyle/>
                    <a:p>
                      <a:pPr algn="l" fontAlgn="t"/>
                      <a:r>
                        <a:rPr lang="en-US" sz="1600" dirty="0">
                          <a:solidFill>
                            <a:srgbClr val="000000"/>
                          </a:solidFill>
                          <a:effectLst/>
                          <a:latin typeface="+mn-lt"/>
                        </a:rPr>
                        <a:t>3) Abstract class </a:t>
                      </a:r>
                      <a:r>
                        <a:rPr lang="en-US" sz="1600" b="1" dirty="0">
                          <a:solidFill>
                            <a:srgbClr val="000000"/>
                          </a:solidFill>
                          <a:effectLst/>
                          <a:latin typeface="+mn-lt"/>
                        </a:rPr>
                        <a:t>can have final, non-final, static and non-static variables</a:t>
                      </a:r>
                      <a:r>
                        <a:rPr lang="en-US" sz="1600" dirty="0">
                          <a:solidFill>
                            <a:srgbClr val="000000"/>
                          </a:solidFill>
                          <a:effectLst/>
                          <a:latin typeface="+mn-lt"/>
                        </a:rPr>
                        <a:t>.</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mn-lt"/>
                        </a:rPr>
                        <a:t>Interface has </a:t>
                      </a:r>
                      <a:r>
                        <a:rPr lang="en-US" sz="1600" b="1">
                          <a:solidFill>
                            <a:srgbClr val="000000"/>
                          </a:solidFill>
                          <a:effectLst/>
                          <a:latin typeface="+mn-lt"/>
                        </a:rPr>
                        <a:t>only static and final variables</a:t>
                      </a:r>
                      <a:r>
                        <a:rPr lang="en-US" sz="1600">
                          <a:solidFill>
                            <a:srgbClr val="000000"/>
                          </a:solidFill>
                          <a:effectLst/>
                          <a:latin typeface="+mn-lt"/>
                        </a:rPr>
                        <a:t>.</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0473">
                <a:tc>
                  <a:txBody>
                    <a:bodyPr/>
                    <a:lstStyle/>
                    <a:p>
                      <a:pPr algn="l" fontAlgn="t"/>
                      <a:r>
                        <a:rPr lang="en-US" sz="1600" dirty="0">
                          <a:solidFill>
                            <a:srgbClr val="000000"/>
                          </a:solidFill>
                          <a:effectLst/>
                          <a:latin typeface="+mn-lt"/>
                        </a:rPr>
                        <a:t>4) Abstract class </a:t>
                      </a:r>
                      <a:r>
                        <a:rPr lang="en-US" sz="1600" b="1" dirty="0">
                          <a:solidFill>
                            <a:srgbClr val="000000"/>
                          </a:solidFill>
                          <a:effectLst/>
                          <a:latin typeface="+mn-lt"/>
                        </a:rPr>
                        <a:t>can provide the implementation of interface</a:t>
                      </a:r>
                      <a:r>
                        <a:rPr lang="en-US" sz="1600" dirty="0">
                          <a:solidFill>
                            <a:srgbClr val="000000"/>
                          </a:solidFill>
                          <a:effectLst/>
                          <a:latin typeface="+mn-lt"/>
                        </a:rPr>
                        <a:t>.</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mn-lt"/>
                        </a:rPr>
                        <a:t>Interface </a:t>
                      </a:r>
                      <a:r>
                        <a:rPr lang="en-US" sz="1600" b="1">
                          <a:solidFill>
                            <a:srgbClr val="000000"/>
                          </a:solidFill>
                          <a:effectLst/>
                          <a:latin typeface="+mn-lt"/>
                        </a:rPr>
                        <a:t>can't provide the implementation of abstract class</a:t>
                      </a:r>
                      <a:r>
                        <a:rPr lang="en-US" sz="1600">
                          <a:solidFill>
                            <a:srgbClr val="000000"/>
                          </a:solidFill>
                          <a:effectLst/>
                          <a:latin typeface="+mn-lt"/>
                        </a:rPr>
                        <a:t>.</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5340">
                <a:tc>
                  <a:txBody>
                    <a:bodyPr/>
                    <a:lstStyle/>
                    <a:p>
                      <a:pPr algn="l" fontAlgn="t"/>
                      <a:r>
                        <a:rPr lang="en-US" sz="1600" dirty="0">
                          <a:solidFill>
                            <a:srgbClr val="000000"/>
                          </a:solidFill>
                          <a:effectLst/>
                          <a:latin typeface="+mn-lt"/>
                        </a:rPr>
                        <a:t>5) The </a:t>
                      </a:r>
                      <a:r>
                        <a:rPr lang="en-US" sz="1600" b="1" dirty="0">
                          <a:solidFill>
                            <a:srgbClr val="000000"/>
                          </a:solidFill>
                          <a:effectLst/>
                          <a:latin typeface="+mn-lt"/>
                        </a:rPr>
                        <a:t>abstract keyword</a:t>
                      </a:r>
                      <a:r>
                        <a:rPr lang="en-US" sz="1600" dirty="0">
                          <a:solidFill>
                            <a:srgbClr val="000000"/>
                          </a:solidFill>
                          <a:effectLst/>
                          <a:latin typeface="+mn-lt"/>
                        </a:rPr>
                        <a:t> is used to declare abstract class.</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mn-lt"/>
                        </a:rPr>
                        <a:t>The </a:t>
                      </a:r>
                      <a:r>
                        <a:rPr lang="en-US" sz="1600" b="1">
                          <a:solidFill>
                            <a:srgbClr val="000000"/>
                          </a:solidFill>
                          <a:effectLst/>
                          <a:latin typeface="+mn-lt"/>
                        </a:rPr>
                        <a:t>interface keyword</a:t>
                      </a:r>
                      <a:r>
                        <a:rPr lang="en-US" sz="1600">
                          <a:solidFill>
                            <a:srgbClr val="000000"/>
                          </a:solidFill>
                          <a:effectLst/>
                          <a:latin typeface="+mn-lt"/>
                        </a:rPr>
                        <a:t> is used to declare interface.</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0473">
                <a:tc>
                  <a:txBody>
                    <a:bodyPr/>
                    <a:lstStyle/>
                    <a:p>
                      <a:pPr algn="l" fontAlgn="t"/>
                      <a:r>
                        <a:rPr lang="en-US" sz="1600">
                          <a:solidFill>
                            <a:srgbClr val="000000"/>
                          </a:solidFill>
                          <a:effectLst/>
                          <a:latin typeface="+mn-lt"/>
                        </a:rPr>
                        <a:t>6) An </a:t>
                      </a:r>
                      <a:r>
                        <a:rPr lang="en-US" sz="1600" b="1">
                          <a:solidFill>
                            <a:srgbClr val="000000"/>
                          </a:solidFill>
                          <a:effectLst/>
                          <a:latin typeface="+mn-lt"/>
                        </a:rPr>
                        <a:t>abstract class</a:t>
                      </a:r>
                      <a:r>
                        <a:rPr lang="en-US" sz="1600">
                          <a:solidFill>
                            <a:srgbClr val="000000"/>
                          </a:solidFill>
                          <a:effectLst/>
                          <a:latin typeface="+mn-lt"/>
                        </a:rPr>
                        <a:t> can extend another Java class and implement multiple Java interfaces.</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mn-lt"/>
                        </a:rPr>
                        <a:t>An </a:t>
                      </a:r>
                      <a:r>
                        <a:rPr lang="en-US" sz="1600" b="1">
                          <a:solidFill>
                            <a:srgbClr val="000000"/>
                          </a:solidFill>
                          <a:effectLst/>
                          <a:latin typeface="+mn-lt"/>
                        </a:rPr>
                        <a:t>interface</a:t>
                      </a:r>
                      <a:r>
                        <a:rPr lang="en-US" sz="1600">
                          <a:solidFill>
                            <a:srgbClr val="000000"/>
                          </a:solidFill>
                          <a:effectLst/>
                          <a:latin typeface="+mn-lt"/>
                        </a:rPr>
                        <a:t> can extend another Java interface only.</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0473">
                <a:tc>
                  <a:txBody>
                    <a:bodyPr/>
                    <a:lstStyle/>
                    <a:p>
                      <a:pPr algn="l" fontAlgn="t"/>
                      <a:r>
                        <a:rPr lang="en-US" sz="1600">
                          <a:solidFill>
                            <a:srgbClr val="000000"/>
                          </a:solidFill>
                          <a:effectLst/>
                          <a:latin typeface="+mn-lt"/>
                        </a:rPr>
                        <a:t>7) An </a:t>
                      </a:r>
                      <a:r>
                        <a:rPr lang="en-US" sz="1600" b="1">
                          <a:solidFill>
                            <a:srgbClr val="000000"/>
                          </a:solidFill>
                          <a:effectLst/>
                          <a:latin typeface="+mn-lt"/>
                        </a:rPr>
                        <a:t>abstract class</a:t>
                      </a:r>
                      <a:r>
                        <a:rPr lang="en-US" sz="1600">
                          <a:solidFill>
                            <a:srgbClr val="000000"/>
                          </a:solidFill>
                          <a:effectLst/>
                          <a:latin typeface="+mn-lt"/>
                        </a:rPr>
                        <a:t> can be extended using keyword "extends".</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mn-lt"/>
                        </a:rPr>
                        <a:t>An </a:t>
                      </a:r>
                      <a:r>
                        <a:rPr lang="en-US" sz="1600" b="1">
                          <a:solidFill>
                            <a:srgbClr val="000000"/>
                          </a:solidFill>
                          <a:effectLst/>
                          <a:latin typeface="+mn-lt"/>
                        </a:rPr>
                        <a:t>interface</a:t>
                      </a:r>
                      <a:r>
                        <a:rPr lang="en-US" sz="1600">
                          <a:solidFill>
                            <a:srgbClr val="000000"/>
                          </a:solidFill>
                          <a:effectLst/>
                          <a:latin typeface="+mn-lt"/>
                        </a:rPr>
                        <a:t> can be implemented using keyword "implements".</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0473">
                <a:tc>
                  <a:txBody>
                    <a:bodyPr/>
                    <a:lstStyle/>
                    <a:p>
                      <a:pPr algn="l" fontAlgn="t"/>
                      <a:r>
                        <a:rPr lang="en-US" sz="1600">
                          <a:solidFill>
                            <a:srgbClr val="000000"/>
                          </a:solidFill>
                          <a:effectLst/>
                          <a:latin typeface="+mn-lt"/>
                        </a:rPr>
                        <a:t>8) A Java </a:t>
                      </a:r>
                      <a:r>
                        <a:rPr lang="en-US" sz="1600" b="1">
                          <a:solidFill>
                            <a:srgbClr val="000000"/>
                          </a:solidFill>
                          <a:effectLst/>
                          <a:latin typeface="+mn-lt"/>
                        </a:rPr>
                        <a:t>abstract class</a:t>
                      </a:r>
                      <a:r>
                        <a:rPr lang="en-US" sz="1600">
                          <a:solidFill>
                            <a:srgbClr val="000000"/>
                          </a:solidFill>
                          <a:effectLst/>
                          <a:latin typeface="+mn-lt"/>
                        </a:rPr>
                        <a:t> can have class members like private, protected, etc.</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mn-lt"/>
                        </a:rPr>
                        <a:t>Members of a Java interface are public by default.</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5606">
                <a:tc>
                  <a:txBody>
                    <a:bodyPr/>
                    <a:lstStyle/>
                    <a:p>
                      <a:pPr algn="l" fontAlgn="t"/>
                      <a:r>
                        <a:rPr lang="en-US" sz="1600" dirty="0">
                          <a:solidFill>
                            <a:srgbClr val="000000"/>
                          </a:solidFill>
                          <a:effectLst/>
                          <a:latin typeface="+mn-lt"/>
                        </a:rPr>
                        <a:t>9)</a:t>
                      </a:r>
                      <a:r>
                        <a:rPr lang="en-US" sz="1600" b="1" dirty="0">
                          <a:solidFill>
                            <a:srgbClr val="000000"/>
                          </a:solidFill>
                          <a:effectLst/>
                          <a:latin typeface="+mn-lt"/>
                        </a:rPr>
                        <a:t>Example:</a:t>
                      </a:r>
                      <a:r>
                        <a:rPr lang="en-US" sz="1600" dirty="0">
                          <a:solidFill>
                            <a:srgbClr val="000000"/>
                          </a:solidFill>
                          <a:effectLst/>
                          <a:latin typeface="+mn-lt"/>
                        </a:rPr>
                        <a:t/>
                      </a:r>
                      <a:br>
                        <a:rPr lang="en-US" sz="1600" dirty="0">
                          <a:solidFill>
                            <a:srgbClr val="000000"/>
                          </a:solidFill>
                          <a:effectLst/>
                          <a:latin typeface="+mn-lt"/>
                        </a:rPr>
                      </a:br>
                      <a:r>
                        <a:rPr lang="en-US" sz="1600" dirty="0">
                          <a:solidFill>
                            <a:srgbClr val="000000"/>
                          </a:solidFill>
                          <a:effectLst/>
                          <a:latin typeface="+mn-lt"/>
                        </a:rPr>
                        <a:t>public abstract class Shape{</a:t>
                      </a:r>
                      <a:br>
                        <a:rPr lang="en-US" sz="1600" dirty="0">
                          <a:solidFill>
                            <a:srgbClr val="000000"/>
                          </a:solidFill>
                          <a:effectLst/>
                          <a:latin typeface="+mn-lt"/>
                        </a:rPr>
                      </a:br>
                      <a:r>
                        <a:rPr lang="en-US" sz="1600" dirty="0">
                          <a:solidFill>
                            <a:srgbClr val="000000"/>
                          </a:solidFill>
                          <a:effectLst/>
                          <a:latin typeface="+mn-lt"/>
                        </a:rPr>
                        <a:t>public abstract void draw();</a:t>
                      </a:r>
                      <a:br>
                        <a:rPr lang="en-US" sz="1600" dirty="0">
                          <a:solidFill>
                            <a:srgbClr val="000000"/>
                          </a:solidFill>
                          <a:effectLst/>
                          <a:latin typeface="+mn-lt"/>
                        </a:rPr>
                      </a:br>
                      <a:r>
                        <a:rPr lang="en-US" sz="1600" dirty="0">
                          <a:solidFill>
                            <a:srgbClr val="000000"/>
                          </a:solidFill>
                          <a:effectLst/>
                          <a:latin typeface="+mn-lt"/>
                        </a:rPr>
                        <a:t>}</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b="1" dirty="0">
                          <a:solidFill>
                            <a:srgbClr val="000000"/>
                          </a:solidFill>
                          <a:effectLst/>
                          <a:latin typeface="+mn-lt"/>
                        </a:rPr>
                        <a:t>Example:</a:t>
                      </a:r>
                      <a:r>
                        <a:rPr lang="en-US" sz="1600" dirty="0">
                          <a:solidFill>
                            <a:srgbClr val="000000"/>
                          </a:solidFill>
                          <a:effectLst/>
                          <a:latin typeface="+mn-lt"/>
                        </a:rPr>
                        <a:t/>
                      </a:r>
                      <a:br>
                        <a:rPr lang="en-US" sz="1600" dirty="0">
                          <a:solidFill>
                            <a:srgbClr val="000000"/>
                          </a:solidFill>
                          <a:effectLst/>
                          <a:latin typeface="+mn-lt"/>
                        </a:rPr>
                      </a:br>
                      <a:r>
                        <a:rPr lang="en-US" sz="1600" dirty="0">
                          <a:solidFill>
                            <a:srgbClr val="000000"/>
                          </a:solidFill>
                          <a:effectLst/>
                          <a:latin typeface="+mn-lt"/>
                        </a:rPr>
                        <a:t>public interface </a:t>
                      </a:r>
                      <a:r>
                        <a:rPr lang="en-US" sz="1600" dirty="0" err="1">
                          <a:solidFill>
                            <a:srgbClr val="000000"/>
                          </a:solidFill>
                          <a:effectLst/>
                          <a:latin typeface="+mn-lt"/>
                        </a:rPr>
                        <a:t>Drawable</a:t>
                      </a:r>
                      <a:r>
                        <a:rPr lang="en-US" sz="1600" dirty="0">
                          <a:solidFill>
                            <a:srgbClr val="000000"/>
                          </a:solidFill>
                          <a:effectLst/>
                          <a:latin typeface="+mn-lt"/>
                        </a:rPr>
                        <a:t>{</a:t>
                      </a:r>
                      <a:br>
                        <a:rPr lang="en-US" sz="1600" dirty="0">
                          <a:solidFill>
                            <a:srgbClr val="000000"/>
                          </a:solidFill>
                          <a:effectLst/>
                          <a:latin typeface="+mn-lt"/>
                        </a:rPr>
                      </a:br>
                      <a:r>
                        <a:rPr lang="en-US" sz="1600" dirty="0">
                          <a:solidFill>
                            <a:srgbClr val="000000"/>
                          </a:solidFill>
                          <a:effectLst/>
                          <a:latin typeface="+mn-lt"/>
                        </a:rPr>
                        <a:t>void draw();</a:t>
                      </a:r>
                      <a:br>
                        <a:rPr lang="en-US" sz="1600" dirty="0">
                          <a:solidFill>
                            <a:srgbClr val="000000"/>
                          </a:solidFill>
                          <a:effectLst/>
                          <a:latin typeface="+mn-lt"/>
                        </a:rPr>
                      </a:br>
                      <a:r>
                        <a:rPr lang="en-US" sz="1600" dirty="0">
                          <a:solidFill>
                            <a:srgbClr val="000000"/>
                          </a:solidFill>
                          <a:effectLst/>
                          <a:latin typeface="+mn-lt"/>
                        </a:rPr>
                        <a:t>}</a:t>
                      </a:r>
                    </a:p>
                  </a:txBody>
                  <a:tcPr marL="37537" marR="37537" marT="37537" marB="375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176322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1471</Words>
  <Application>Microsoft Office PowerPoint</Application>
  <PresentationFormat>Widescreen</PresentationFormat>
  <Paragraphs>176</Paragraphs>
  <Slides>14</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Calibri Light</vt:lpstr>
      <vt:lpstr>Century Gothic</vt:lpstr>
      <vt:lpstr>Franklin Gothic Book</vt:lpstr>
      <vt:lpstr>Perpetua</vt:lpstr>
      <vt:lpstr>Times New Roman</vt:lpstr>
      <vt:lpstr>Wingdings</vt:lpstr>
      <vt:lpstr>Wingdings 2</vt:lpstr>
      <vt:lpstr>Office Theme</vt:lpstr>
      <vt:lpstr>Equity</vt:lpstr>
      <vt:lpstr>Object Oriented Programming using JAVA </vt:lpstr>
      <vt:lpstr>PowerPoint Presentation</vt:lpstr>
      <vt:lpstr>Interface in Java</vt:lpstr>
      <vt:lpstr>Interface in Java</vt:lpstr>
      <vt:lpstr>Interface in Java</vt:lpstr>
      <vt:lpstr>PowerPoint Presentation</vt:lpstr>
      <vt:lpstr>PowerPoint Presentation</vt:lpstr>
      <vt:lpstr>PowerPoint Presentation</vt:lpstr>
      <vt:lpstr>Difference between abstract class and interface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 </dc:title>
  <dc:creator>suvendu</dc:creator>
  <cp:lastModifiedBy>suvendu</cp:lastModifiedBy>
  <cp:revision>1</cp:revision>
  <dcterms:created xsi:type="dcterms:W3CDTF">2021-04-07T07:53:28Z</dcterms:created>
  <dcterms:modified xsi:type="dcterms:W3CDTF">2021-04-07T07:54:35Z</dcterms:modified>
</cp:coreProperties>
</file>