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 id="269" r:id="rId9"/>
    <p:sldId id="264" r:id="rId10"/>
    <p:sldId id="265" r:id="rId11"/>
    <p:sldId id="266" r:id="rId12"/>
    <p:sldId id="267" r:id="rId13"/>
    <p:sldId id="268" r:id="rId14"/>
    <p:sldId id="282" r:id="rId15"/>
    <p:sldId id="277" r:id="rId16"/>
    <p:sldId id="275" r:id="rId17"/>
    <p:sldId id="276" r:id="rId18"/>
    <p:sldId id="270" r:id="rId19"/>
    <p:sldId id="271" r:id="rId20"/>
    <p:sldId id="272" r:id="rId21"/>
    <p:sldId id="273" r:id="rId22"/>
    <p:sldId id="274" r:id="rId23"/>
    <p:sldId id="278" r:id="rId24"/>
    <p:sldId id="280" r:id="rId25"/>
    <p:sldId id="281" r:id="rId26"/>
    <p:sldId id="279" r:id="rId27"/>
    <p:sldId id="283" r:id="rId28"/>
    <p:sldId id="284" r:id="rId29"/>
    <p:sldId id="304" r:id="rId30"/>
    <p:sldId id="285" r:id="rId31"/>
    <p:sldId id="287" r:id="rId32"/>
    <p:sldId id="286" r:id="rId33"/>
    <p:sldId id="288" r:id="rId34"/>
    <p:sldId id="301" r:id="rId35"/>
    <p:sldId id="289" r:id="rId36"/>
    <p:sldId id="290" r:id="rId37"/>
    <p:sldId id="291" r:id="rId38"/>
    <p:sldId id="292" r:id="rId39"/>
    <p:sldId id="293" r:id="rId40"/>
    <p:sldId id="294" r:id="rId41"/>
    <p:sldId id="295" r:id="rId42"/>
    <p:sldId id="296" r:id="rId43"/>
    <p:sldId id="297" r:id="rId44"/>
    <p:sldId id="298" r:id="rId45"/>
    <p:sldId id="300" r:id="rId46"/>
    <p:sldId id="302" r:id="rId47"/>
    <p:sldId id="303" r:id="rId48"/>
    <p:sldId id="299" r:id="rId49"/>
    <p:sldId id="306" r:id="rId50"/>
    <p:sldId id="305" r:id="rId51"/>
    <p:sldId id="307" r:id="rId52"/>
    <p:sldId id="309" r:id="rId53"/>
    <p:sldId id="308" r:id="rId54"/>
    <p:sldId id="310"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EBFC"/>
    <a:srgbClr val="A3E6FB"/>
    <a:srgbClr val="FF3399"/>
    <a:srgbClr val="5DD5FF"/>
    <a:srgbClr val="90E1FA"/>
    <a:srgbClr val="7BDB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1922DE-090D-4762-8AA0-C03D575F7354}" type="datetimeFigureOut">
              <a:rPr lang="en-US" smtClean="0"/>
              <a:pPr/>
              <a:t>4/29/2021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1922DE-090D-4762-8AA0-C03D575F7354}" type="datetimeFigureOut">
              <a:rPr lang="en-US" smtClean="0"/>
              <a:pPr/>
              <a:t>4/29/2021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1922DE-090D-4762-8AA0-C03D575F7354}" type="datetimeFigureOut">
              <a:rPr lang="en-US" smtClean="0"/>
              <a:pPr/>
              <a:t>4/29/2021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1922DE-090D-4762-8AA0-C03D575F7354}" type="datetimeFigureOut">
              <a:rPr lang="en-US" smtClean="0"/>
              <a:pPr/>
              <a:t>4/29/2021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1922DE-090D-4762-8AA0-C03D575F7354}" type="datetimeFigureOut">
              <a:rPr lang="en-US" smtClean="0"/>
              <a:pPr/>
              <a:t>4/29/2021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1922DE-090D-4762-8AA0-C03D575F7354}" type="datetimeFigureOut">
              <a:rPr lang="en-US" smtClean="0"/>
              <a:pPr/>
              <a:t>4/29/2021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1922DE-090D-4762-8AA0-C03D575F7354}" type="datetimeFigureOut">
              <a:rPr lang="en-US" smtClean="0"/>
              <a:pPr/>
              <a:t>4/29/2021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1922DE-090D-4762-8AA0-C03D575F7354}" type="datetimeFigureOut">
              <a:rPr lang="en-US" smtClean="0"/>
              <a:pPr/>
              <a:t>4/29/2021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922DE-090D-4762-8AA0-C03D575F7354}" type="datetimeFigureOut">
              <a:rPr lang="en-US" smtClean="0"/>
              <a:pPr/>
              <a:t>4/29/2021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922DE-090D-4762-8AA0-C03D575F7354}" type="datetimeFigureOut">
              <a:rPr lang="en-US" smtClean="0"/>
              <a:pPr/>
              <a:t>4/29/2021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1922DE-090D-4762-8AA0-C03D575F7354}" type="datetimeFigureOut">
              <a:rPr lang="en-US" smtClean="0"/>
              <a:pPr/>
              <a:t>4/29/2021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D4B48F-0D8A-425C-B3B0-FA4DEBBBFD5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922DE-090D-4762-8AA0-C03D575F7354}" type="datetimeFigureOut">
              <a:rPr lang="en-US" smtClean="0"/>
              <a:pPr/>
              <a:t>4/29/2021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4B48F-0D8A-425C-B3B0-FA4DEBBBFD5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Java Applets</a:t>
            </a:r>
            <a:endParaRPr lang="en-IN" sz="5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State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b="1" dirty="0" smtClean="0"/>
              <a:t>start:</a:t>
            </a:r>
            <a:r>
              <a:rPr lang="en-IN" dirty="0" smtClean="0"/>
              <a:t> This method is automatically called after the browser calls the init method. It is also called whenever the user returns to the page containing the applet after having gone off to other pages.</a:t>
            </a:r>
          </a:p>
          <a:p>
            <a:pPr algn="just"/>
            <a:endParaRPr lang="en-IN" dirty="0" smtClean="0"/>
          </a:p>
          <a:p>
            <a:pPr lvl="2" algn="just">
              <a:buNone/>
            </a:pPr>
            <a:r>
              <a:rPr lang="en-IN" b="1" dirty="0"/>
              <a:t>public void start()</a:t>
            </a:r>
            <a:endParaRPr lang="en-IN" dirty="0" smtClean="0"/>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or Stopped State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b="1" dirty="0" smtClean="0"/>
              <a:t>stop:</a:t>
            </a:r>
            <a:r>
              <a:rPr lang="en-IN" dirty="0" smtClean="0"/>
              <a:t> This method is automatically called when the user moves off the page on which the applet sits. It can, therefore, be called repeatedly in the same applet.</a:t>
            </a:r>
          </a:p>
          <a:p>
            <a:pPr algn="just"/>
            <a:endParaRPr lang="en-IN" dirty="0" smtClean="0"/>
          </a:p>
          <a:p>
            <a:pPr lvl="2" algn="just">
              <a:buNone/>
            </a:pPr>
            <a:r>
              <a:rPr lang="en-IN" b="1" dirty="0" smtClean="0"/>
              <a:t>public void stop()</a:t>
            </a:r>
            <a:endParaRPr lang="en-IN" dirty="0" smtClean="0"/>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State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dirty="0" smtClean="0"/>
              <a:t>destroy:</a:t>
            </a:r>
            <a:r>
              <a:rPr lang="en-IN" dirty="0" smtClean="0"/>
              <a:t> This method is only called when the browser shuts down normally. Because applets are meant to live on an HTML page, you should not normally leave resources behind after a user leaves the page that contains the applet.</a:t>
            </a:r>
          </a:p>
          <a:p>
            <a:pPr algn="just"/>
            <a:endParaRPr lang="en-IN" dirty="0" smtClean="0"/>
          </a:p>
          <a:p>
            <a:pPr lvl="2" algn="just">
              <a:buNone/>
            </a:pPr>
            <a:r>
              <a:rPr lang="en-IN" b="1" dirty="0" smtClean="0"/>
              <a:t>public void destroy()</a:t>
            </a:r>
            <a:endParaRPr lang="en-IN" dirty="0" smtClean="0"/>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State</a:t>
            </a:r>
            <a:endParaRPr lang="en-IN" dirty="0"/>
          </a:p>
        </p:txBody>
      </p:sp>
      <p:sp>
        <p:nvSpPr>
          <p:cNvPr id="3" name="Content Placeholder 2"/>
          <p:cNvSpPr>
            <a:spLocks noGrp="1"/>
          </p:cNvSpPr>
          <p:nvPr>
            <p:ph idx="1"/>
          </p:nvPr>
        </p:nvSpPr>
        <p:spPr>
          <a:xfrm>
            <a:off x="457200" y="1600200"/>
            <a:ext cx="8229600" cy="4829196"/>
          </a:xfrm>
        </p:spPr>
        <p:txBody>
          <a:bodyPr>
            <a:normAutofit/>
          </a:bodyPr>
          <a:lstStyle/>
          <a:p>
            <a:pPr algn="just"/>
            <a:r>
              <a:rPr lang="en-IN" b="1" dirty="0" smtClean="0"/>
              <a:t>paint:</a:t>
            </a:r>
            <a:r>
              <a:rPr lang="en-IN" dirty="0" smtClean="0"/>
              <a:t> Invoked immediately after the start() method, and also any time the applet needs to repaint itself in the browser. </a:t>
            </a:r>
          </a:p>
          <a:p>
            <a:pPr lvl="2" algn="just">
              <a:buNone/>
            </a:pPr>
            <a:r>
              <a:rPr lang="en-IN" b="1" dirty="0" smtClean="0"/>
              <a:t>public void paint(Graphics g)</a:t>
            </a:r>
            <a:endParaRPr lang="en-IN" dirty="0" smtClean="0"/>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7000" contrast="46000"/>
          </a:blip>
          <a:srcRect/>
          <a:stretch>
            <a:fillRect/>
          </a:stretch>
        </p:blipFill>
        <p:spPr bwMode="auto">
          <a:xfrm>
            <a:off x="357159" y="357166"/>
            <a:ext cx="8429684" cy="62151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85794"/>
          </a:xfrm>
        </p:spPr>
        <p:txBody>
          <a:bodyPr>
            <a:normAutofit/>
          </a:bodyPr>
          <a:lstStyle/>
          <a:p>
            <a:r>
              <a:rPr lang="en-US" sz="4000" dirty="0" smtClean="0"/>
              <a:t>The &lt;applet&gt; Tag</a:t>
            </a:r>
            <a:endParaRPr lang="en-IN" sz="4000" dirty="0"/>
          </a:p>
        </p:txBody>
      </p:sp>
      <p:sp>
        <p:nvSpPr>
          <p:cNvPr id="3" name="Content Placeholder 2"/>
          <p:cNvSpPr>
            <a:spLocks noGrp="1"/>
          </p:cNvSpPr>
          <p:nvPr>
            <p:ph idx="1"/>
          </p:nvPr>
        </p:nvSpPr>
        <p:spPr>
          <a:xfrm>
            <a:off x="457200" y="857232"/>
            <a:ext cx="8229600" cy="5857892"/>
          </a:xfrm>
          <a:solidFill>
            <a:srgbClr val="B6EBFC"/>
          </a:solidFill>
        </p:spPr>
        <p:txBody>
          <a:bodyPr>
            <a:noAutofit/>
          </a:bodyPr>
          <a:lstStyle/>
          <a:p>
            <a:pPr>
              <a:lnSpc>
                <a:spcPct val="120000"/>
              </a:lnSpc>
              <a:spcBef>
                <a:spcPts val="600"/>
              </a:spcBef>
              <a:buNone/>
            </a:pPr>
            <a:r>
              <a:rPr lang="en-IN" sz="2000" b="1" dirty="0" smtClean="0"/>
              <a:t>&lt; APPLET</a:t>
            </a:r>
            <a:r>
              <a:rPr lang="en-IN" sz="2000" dirty="0" smtClean="0"/>
              <a:t> </a:t>
            </a:r>
          </a:p>
          <a:p>
            <a:pPr>
              <a:lnSpc>
                <a:spcPct val="120000"/>
              </a:lnSpc>
              <a:spcBef>
                <a:spcPts val="600"/>
              </a:spcBef>
              <a:buNone/>
            </a:pPr>
            <a:r>
              <a:rPr lang="en-IN" sz="2000" dirty="0" smtClean="0"/>
              <a:t>[</a:t>
            </a:r>
            <a:r>
              <a:rPr lang="en-IN" sz="2000" b="1" dirty="0" smtClean="0"/>
              <a:t>CODEBASE =</a:t>
            </a:r>
            <a:r>
              <a:rPr lang="en-IN" sz="2000" dirty="0" smtClean="0"/>
              <a:t> </a:t>
            </a:r>
            <a:r>
              <a:rPr lang="en-IN" sz="2000" i="1" dirty="0" err="1" smtClean="0"/>
              <a:t>codebaseURL</a:t>
            </a:r>
            <a:r>
              <a:rPr lang="en-IN" sz="2000" dirty="0" smtClean="0"/>
              <a:t>] </a:t>
            </a:r>
          </a:p>
          <a:p>
            <a:pPr>
              <a:lnSpc>
                <a:spcPct val="120000"/>
              </a:lnSpc>
              <a:spcBef>
                <a:spcPts val="600"/>
              </a:spcBef>
              <a:buNone/>
            </a:pPr>
            <a:r>
              <a:rPr lang="en-IN" sz="2000" b="1" dirty="0" smtClean="0"/>
              <a:t>CODE =</a:t>
            </a:r>
            <a:r>
              <a:rPr lang="en-IN" sz="2000" dirty="0" smtClean="0"/>
              <a:t> </a:t>
            </a:r>
            <a:r>
              <a:rPr lang="en-IN" sz="2000" i="1" dirty="0" err="1" smtClean="0"/>
              <a:t>appletFile</a:t>
            </a:r>
            <a:r>
              <a:rPr lang="en-IN" sz="2000" dirty="0" smtClean="0"/>
              <a:t> </a:t>
            </a:r>
          </a:p>
          <a:p>
            <a:pPr>
              <a:lnSpc>
                <a:spcPct val="120000"/>
              </a:lnSpc>
              <a:spcBef>
                <a:spcPts val="600"/>
              </a:spcBef>
              <a:buNone/>
            </a:pPr>
            <a:r>
              <a:rPr lang="en-IN" sz="2000" dirty="0" smtClean="0"/>
              <a:t>[</a:t>
            </a:r>
            <a:r>
              <a:rPr lang="en-IN" sz="2000" b="1" dirty="0" smtClean="0"/>
              <a:t>ALT =</a:t>
            </a:r>
            <a:r>
              <a:rPr lang="en-IN" sz="2000" dirty="0" smtClean="0"/>
              <a:t> </a:t>
            </a:r>
            <a:r>
              <a:rPr lang="en-IN" sz="2000" i="1" dirty="0" err="1" smtClean="0"/>
              <a:t>alternateText</a:t>
            </a:r>
            <a:r>
              <a:rPr lang="en-IN" sz="2000" dirty="0" smtClean="0"/>
              <a:t>] </a:t>
            </a:r>
          </a:p>
          <a:p>
            <a:pPr>
              <a:lnSpc>
                <a:spcPct val="120000"/>
              </a:lnSpc>
              <a:spcBef>
                <a:spcPts val="600"/>
              </a:spcBef>
              <a:buNone/>
            </a:pPr>
            <a:r>
              <a:rPr lang="en-IN" sz="2000" dirty="0" smtClean="0"/>
              <a:t>[</a:t>
            </a:r>
            <a:r>
              <a:rPr lang="en-IN" sz="2000" b="1" dirty="0" smtClean="0"/>
              <a:t>NAME =</a:t>
            </a:r>
            <a:r>
              <a:rPr lang="en-IN" sz="2000" dirty="0" smtClean="0"/>
              <a:t> </a:t>
            </a:r>
            <a:r>
              <a:rPr lang="en-IN" sz="2000" i="1" dirty="0" err="1" smtClean="0"/>
              <a:t>appletInstanceName</a:t>
            </a:r>
            <a:r>
              <a:rPr lang="en-IN" sz="2000" dirty="0" smtClean="0"/>
              <a:t>] </a:t>
            </a:r>
          </a:p>
          <a:p>
            <a:pPr>
              <a:lnSpc>
                <a:spcPct val="120000"/>
              </a:lnSpc>
              <a:spcBef>
                <a:spcPts val="600"/>
              </a:spcBef>
              <a:buNone/>
            </a:pPr>
            <a:r>
              <a:rPr lang="en-IN" sz="2000" b="1" dirty="0" smtClean="0"/>
              <a:t>WIDTH =</a:t>
            </a:r>
            <a:r>
              <a:rPr lang="en-IN" sz="2000" dirty="0" smtClean="0"/>
              <a:t> </a:t>
            </a:r>
            <a:r>
              <a:rPr lang="en-IN" sz="2000" i="1" dirty="0" smtClean="0"/>
              <a:t>pixels</a:t>
            </a:r>
            <a:r>
              <a:rPr lang="en-IN" sz="2000" dirty="0" smtClean="0"/>
              <a:t> </a:t>
            </a:r>
          </a:p>
          <a:p>
            <a:pPr>
              <a:lnSpc>
                <a:spcPct val="120000"/>
              </a:lnSpc>
              <a:spcBef>
                <a:spcPts val="600"/>
              </a:spcBef>
              <a:buNone/>
            </a:pPr>
            <a:r>
              <a:rPr lang="en-IN" sz="2000" b="1" dirty="0" smtClean="0"/>
              <a:t>HEIGHT =</a:t>
            </a:r>
            <a:r>
              <a:rPr lang="en-IN" sz="2000" dirty="0" smtClean="0"/>
              <a:t> </a:t>
            </a:r>
            <a:r>
              <a:rPr lang="en-IN" sz="2000" i="1" dirty="0" smtClean="0"/>
              <a:t>pixels</a:t>
            </a:r>
            <a:r>
              <a:rPr lang="en-IN" sz="2000" dirty="0" smtClean="0"/>
              <a:t> </a:t>
            </a:r>
          </a:p>
          <a:p>
            <a:pPr>
              <a:lnSpc>
                <a:spcPct val="120000"/>
              </a:lnSpc>
              <a:spcBef>
                <a:spcPts val="600"/>
              </a:spcBef>
              <a:buNone/>
            </a:pPr>
            <a:r>
              <a:rPr lang="en-IN" sz="2000" dirty="0" smtClean="0"/>
              <a:t>[</a:t>
            </a:r>
            <a:r>
              <a:rPr lang="en-IN" sz="2000" b="1" dirty="0" smtClean="0"/>
              <a:t>ALIGN =</a:t>
            </a:r>
            <a:r>
              <a:rPr lang="en-IN" sz="2000" dirty="0" smtClean="0"/>
              <a:t> </a:t>
            </a:r>
            <a:r>
              <a:rPr lang="en-IN" sz="2000" i="1" dirty="0" smtClean="0"/>
              <a:t>alignment</a:t>
            </a:r>
            <a:r>
              <a:rPr lang="en-IN" sz="2000" dirty="0" smtClean="0"/>
              <a:t>] </a:t>
            </a:r>
          </a:p>
          <a:p>
            <a:pPr>
              <a:lnSpc>
                <a:spcPct val="120000"/>
              </a:lnSpc>
              <a:spcBef>
                <a:spcPts val="600"/>
              </a:spcBef>
              <a:buNone/>
            </a:pPr>
            <a:r>
              <a:rPr lang="en-IN" sz="2000" dirty="0" smtClean="0"/>
              <a:t>[</a:t>
            </a:r>
            <a:r>
              <a:rPr lang="en-IN" sz="2000" b="1" dirty="0" smtClean="0"/>
              <a:t>VSPACE =</a:t>
            </a:r>
            <a:r>
              <a:rPr lang="en-IN" sz="2000" dirty="0" smtClean="0"/>
              <a:t> </a:t>
            </a:r>
            <a:r>
              <a:rPr lang="en-IN" sz="2000" i="1" dirty="0" smtClean="0"/>
              <a:t>pixels</a:t>
            </a:r>
            <a:r>
              <a:rPr lang="en-IN" sz="2000" dirty="0" smtClean="0"/>
              <a:t>] </a:t>
            </a:r>
          </a:p>
          <a:p>
            <a:pPr>
              <a:lnSpc>
                <a:spcPct val="120000"/>
              </a:lnSpc>
              <a:spcBef>
                <a:spcPts val="600"/>
              </a:spcBef>
              <a:buNone/>
            </a:pPr>
            <a:r>
              <a:rPr lang="en-IN" sz="2000" dirty="0" smtClean="0"/>
              <a:t>[</a:t>
            </a:r>
            <a:r>
              <a:rPr lang="en-IN" sz="2000" b="1" dirty="0" smtClean="0"/>
              <a:t>HSPACE =</a:t>
            </a:r>
            <a:r>
              <a:rPr lang="en-IN" sz="2000" dirty="0" smtClean="0"/>
              <a:t> </a:t>
            </a:r>
            <a:r>
              <a:rPr lang="en-IN" sz="2000" i="1" dirty="0" smtClean="0"/>
              <a:t>pixels</a:t>
            </a:r>
            <a:r>
              <a:rPr lang="en-IN" sz="2000" dirty="0" smtClean="0"/>
              <a:t>] </a:t>
            </a:r>
            <a:r>
              <a:rPr lang="en-IN" sz="2000" b="1" dirty="0" smtClean="0"/>
              <a:t>&gt;</a:t>
            </a:r>
            <a:r>
              <a:rPr lang="en-IN" sz="2000" dirty="0" smtClean="0"/>
              <a:t> </a:t>
            </a:r>
          </a:p>
          <a:p>
            <a:pPr>
              <a:lnSpc>
                <a:spcPct val="120000"/>
              </a:lnSpc>
              <a:spcBef>
                <a:spcPts val="600"/>
              </a:spcBef>
              <a:buNone/>
            </a:pPr>
            <a:r>
              <a:rPr lang="en-IN" sz="2000" dirty="0" smtClean="0"/>
              <a:t>[</a:t>
            </a:r>
            <a:r>
              <a:rPr lang="en-IN" sz="2000" b="1" dirty="0" smtClean="0"/>
              <a:t>&lt; PARAM NAME =</a:t>
            </a:r>
            <a:r>
              <a:rPr lang="en-IN" sz="2000" dirty="0" smtClean="0"/>
              <a:t> </a:t>
            </a:r>
            <a:r>
              <a:rPr lang="en-IN" sz="2000" i="1" dirty="0" smtClean="0"/>
              <a:t>appletParameter1</a:t>
            </a:r>
            <a:r>
              <a:rPr lang="en-IN" sz="2000" dirty="0" smtClean="0"/>
              <a:t> </a:t>
            </a:r>
            <a:r>
              <a:rPr lang="en-IN" sz="2000" b="1" dirty="0" smtClean="0"/>
              <a:t>VALUE =</a:t>
            </a:r>
            <a:r>
              <a:rPr lang="en-IN" sz="2000" dirty="0" smtClean="0"/>
              <a:t> </a:t>
            </a:r>
            <a:r>
              <a:rPr lang="en-IN" sz="2000" i="1" dirty="0" smtClean="0"/>
              <a:t>value</a:t>
            </a:r>
            <a:r>
              <a:rPr lang="en-IN" sz="2000" dirty="0" smtClean="0"/>
              <a:t> </a:t>
            </a:r>
            <a:r>
              <a:rPr lang="en-IN" sz="2000" b="1" dirty="0" smtClean="0"/>
              <a:t>&gt;</a:t>
            </a:r>
            <a:r>
              <a:rPr lang="en-IN" sz="2000" dirty="0" smtClean="0"/>
              <a:t>] </a:t>
            </a:r>
          </a:p>
          <a:p>
            <a:pPr>
              <a:lnSpc>
                <a:spcPct val="120000"/>
              </a:lnSpc>
              <a:spcBef>
                <a:spcPts val="600"/>
              </a:spcBef>
              <a:buNone/>
            </a:pPr>
            <a:r>
              <a:rPr lang="en-IN" sz="2000" dirty="0" smtClean="0"/>
              <a:t>[</a:t>
            </a:r>
            <a:r>
              <a:rPr lang="en-IN" sz="2000" b="1" dirty="0" smtClean="0"/>
              <a:t>&lt; PARAM NAME =</a:t>
            </a:r>
            <a:r>
              <a:rPr lang="en-IN" sz="2000" dirty="0" smtClean="0"/>
              <a:t> </a:t>
            </a:r>
            <a:r>
              <a:rPr lang="en-IN" sz="2000" i="1" dirty="0" smtClean="0"/>
              <a:t>appletParameter2</a:t>
            </a:r>
            <a:r>
              <a:rPr lang="en-IN" sz="2000" dirty="0" smtClean="0"/>
              <a:t> </a:t>
            </a:r>
            <a:r>
              <a:rPr lang="en-IN" sz="2000" b="1" dirty="0" smtClean="0"/>
              <a:t>VALUE =</a:t>
            </a:r>
            <a:r>
              <a:rPr lang="en-IN" sz="2000" dirty="0" smtClean="0"/>
              <a:t> </a:t>
            </a:r>
            <a:r>
              <a:rPr lang="en-IN" sz="2000" i="1" dirty="0" smtClean="0"/>
              <a:t>value</a:t>
            </a:r>
            <a:r>
              <a:rPr lang="en-IN" sz="2000" dirty="0" smtClean="0"/>
              <a:t> </a:t>
            </a:r>
            <a:r>
              <a:rPr lang="en-IN" sz="2000" b="1" dirty="0" smtClean="0"/>
              <a:t>&gt;</a:t>
            </a:r>
            <a:r>
              <a:rPr lang="en-IN" sz="2000" dirty="0" smtClean="0"/>
              <a:t>]</a:t>
            </a:r>
          </a:p>
          <a:p>
            <a:pPr>
              <a:lnSpc>
                <a:spcPct val="120000"/>
              </a:lnSpc>
              <a:spcBef>
                <a:spcPts val="600"/>
              </a:spcBef>
              <a:buNone/>
            </a:pPr>
            <a:r>
              <a:rPr lang="en-IN" sz="2000" b="1" dirty="0" smtClean="0"/>
              <a:t>&lt;/APPLET&gt;</a:t>
            </a:r>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US" b="1" dirty="0" smtClean="0"/>
              <a:t>&lt;applet&gt; Tag</a:t>
            </a:r>
            <a:endParaRPr lang="en-IN" b="1" dirty="0"/>
          </a:p>
        </p:txBody>
      </p:sp>
      <p:graphicFrame>
        <p:nvGraphicFramePr>
          <p:cNvPr id="5" name="Table 4"/>
          <p:cNvGraphicFramePr>
            <a:graphicFrameLocks noGrp="1"/>
          </p:cNvGraphicFramePr>
          <p:nvPr/>
        </p:nvGraphicFramePr>
        <p:xfrm>
          <a:off x="428597" y="2643181"/>
          <a:ext cx="8286807" cy="2286017"/>
        </p:xfrm>
        <a:graphic>
          <a:graphicData uri="http://schemas.openxmlformats.org/drawingml/2006/table">
            <a:tbl>
              <a:tblPr firstRow="1">
                <a:tableStyleId>{35758FB7-9AC5-4552-8A53-C91805E547FA}</a:tableStyleId>
              </a:tblPr>
              <a:tblGrid>
                <a:gridCol w="1662842"/>
                <a:gridCol w="1653707"/>
                <a:gridCol w="4970258"/>
              </a:tblGrid>
              <a:tr h="546208">
                <a:tc>
                  <a:txBody>
                    <a:bodyPr/>
                    <a:lstStyle/>
                    <a:p>
                      <a:pPr algn="ctr" fontAlgn="t"/>
                      <a:r>
                        <a:rPr lang="en-IN" sz="2000" dirty="0"/>
                        <a:t>Attribute</a:t>
                      </a:r>
                      <a:endParaRPr lang="en-IN" sz="2000" b="1" dirty="0"/>
                    </a:p>
                  </a:txBody>
                  <a:tcPr marL="53709" marR="53709" marT="53709" marB="53709" anchor="ctr"/>
                </a:tc>
                <a:tc>
                  <a:txBody>
                    <a:bodyPr/>
                    <a:lstStyle/>
                    <a:p>
                      <a:pPr algn="ctr" fontAlgn="t"/>
                      <a:r>
                        <a:rPr lang="en-IN" sz="2000" dirty="0"/>
                        <a:t>Value</a:t>
                      </a:r>
                      <a:endParaRPr lang="en-IN" sz="2000" b="1" dirty="0"/>
                    </a:p>
                  </a:txBody>
                  <a:tcPr marL="53709" marR="53709" marT="53709" marB="53709" anchor="ctr"/>
                </a:tc>
                <a:tc>
                  <a:txBody>
                    <a:bodyPr/>
                    <a:lstStyle/>
                    <a:p>
                      <a:pPr algn="ctr" fontAlgn="t"/>
                      <a:r>
                        <a:rPr lang="en-IN" sz="2000" dirty="0"/>
                        <a:t>Description</a:t>
                      </a:r>
                      <a:endParaRPr lang="en-IN" sz="2000" b="1" dirty="0"/>
                    </a:p>
                  </a:txBody>
                  <a:tcPr marL="53709" marR="53709" marT="53709" marB="53709" anchor="ctr"/>
                </a:tc>
              </a:tr>
              <a:tr h="546208">
                <a:tc>
                  <a:txBody>
                    <a:bodyPr/>
                    <a:lstStyle/>
                    <a:p>
                      <a:pPr algn="l" fontAlgn="t"/>
                      <a:r>
                        <a:rPr lang="en-IN" sz="2000"/>
                        <a:t>code</a:t>
                      </a:r>
                    </a:p>
                  </a:txBody>
                  <a:tcPr marL="53709" marR="53709" marT="53709" marB="53709" anchor="ctr"/>
                </a:tc>
                <a:tc>
                  <a:txBody>
                    <a:bodyPr/>
                    <a:lstStyle/>
                    <a:p>
                      <a:pPr algn="l" fontAlgn="t"/>
                      <a:r>
                        <a:rPr lang="en-IN" sz="2000"/>
                        <a:t>URL</a:t>
                      </a:r>
                    </a:p>
                  </a:txBody>
                  <a:tcPr marL="53709" marR="53709" marT="53709" marB="53709" anchor="ctr"/>
                </a:tc>
                <a:tc>
                  <a:txBody>
                    <a:bodyPr/>
                    <a:lstStyle/>
                    <a:p>
                      <a:pPr algn="l" fontAlgn="t"/>
                      <a:r>
                        <a:rPr lang="en-IN" sz="2000"/>
                        <a:t>Specifies the file name of a Java applet</a:t>
                      </a:r>
                    </a:p>
                  </a:txBody>
                  <a:tcPr marL="53709" marR="53709" marT="53709" marB="53709" anchor="ctr"/>
                </a:tc>
              </a:tr>
              <a:tr h="578967">
                <a:tc>
                  <a:txBody>
                    <a:bodyPr/>
                    <a:lstStyle/>
                    <a:p>
                      <a:pPr algn="l" fontAlgn="t"/>
                      <a:r>
                        <a:rPr lang="en-IN" sz="1800" dirty="0" smtClean="0"/>
                        <a:t>width</a:t>
                      </a:r>
                      <a:endParaRPr lang="en-IN" sz="1800" dirty="0"/>
                    </a:p>
                  </a:txBody>
                  <a:tcPr marL="58324" marR="58324" marT="58324" marB="58324" anchor="ctr"/>
                </a:tc>
                <a:tc>
                  <a:txBody>
                    <a:bodyPr/>
                    <a:lstStyle/>
                    <a:p>
                      <a:pPr algn="l" fontAlgn="t"/>
                      <a:r>
                        <a:rPr lang="en-IN" sz="1800"/>
                        <a:t>pixels</a:t>
                      </a:r>
                    </a:p>
                  </a:txBody>
                  <a:tcPr marL="58324" marR="58324" marT="58324" marB="58324" anchor="ctr"/>
                </a:tc>
                <a:tc>
                  <a:txBody>
                    <a:bodyPr/>
                    <a:lstStyle/>
                    <a:p>
                      <a:pPr algn="l" fontAlgn="t"/>
                      <a:r>
                        <a:rPr lang="en-IN" sz="1800" dirty="0"/>
                        <a:t>Specifies the width of an </a:t>
                      </a:r>
                      <a:r>
                        <a:rPr lang="en-IN" sz="1800" dirty="0" smtClean="0"/>
                        <a:t>applet</a:t>
                      </a:r>
                    </a:p>
                  </a:txBody>
                  <a:tcPr marL="58324" marR="58324" marT="58324" marB="58324" anchor="ctr"/>
                </a:tc>
              </a:tr>
              <a:tr h="614634">
                <a:tc>
                  <a:txBody>
                    <a:bodyPr/>
                    <a:lstStyle/>
                    <a:p>
                      <a:pPr algn="l" fontAlgn="t"/>
                      <a:r>
                        <a:rPr lang="en-IN" sz="1800"/>
                        <a:t>height</a:t>
                      </a:r>
                    </a:p>
                  </a:txBody>
                  <a:tcPr marL="58324" marR="58324" marT="58324" marB="58324" anchor="ctr"/>
                </a:tc>
                <a:tc>
                  <a:txBody>
                    <a:bodyPr/>
                    <a:lstStyle/>
                    <a:p>
                      <a:pPr algn="l" fontAlgn="t"/>
                      <a:r>
                        <a:rPr lang="en-IN" sz="1800"/>
                        <a:t>pixels</a:t>
                      </a:r>
                    </a:p>
                  </a:txBody>
                  <a:tcPr marL="58324" marR="58324" marT="58324" marB="58324" anchor="ctr"/>
                </a:tc>
                <a:tc>
                  <a:txBody>
                    <a:bodyPr/>
                    <a:lstStyle/>
                    <a:p>
                      <a:pPr algn="l" fontAlgn="t"/>
                      <a:r>
                        <a:rPr lang="en-IN" sz="1800" dirty="0"/>
                        <a:t>Specifies the height of an applet</a:t>
                      </a:r>
                    </a:p>
                  </a:txBody>
                  <a:tcPr marL="58324" marR="58324" marT="58324" marB="58324" anchor="ctr"/>
                </a:tc>
              </a:tr>
            </a:tbl>
          </a:graphicData>
        </a:graphic>
      </p:graphicFrame>
      <p:sp>
        <p:nvSpPr>
          <p:cNvPr id="7" name="TextBox 6"/>
          <p:cNvSpPr txBox="1"/>
          <p:nvPr/>
        </p:nvSpPr>
        <p:spPr>
          <a:xfrm>
            <a:off x="928662" y="1500174"/>
            <a:ext cx="4786346" cy="584775"/>
          </a:xfrm>
          <a:prstGeom prst="rect">
            <a:avLst/>
          </a:prstGeom>
          <a:noFill/>
        </p:spPr>
        <p:txBody>
          <a:bodyPr wrap="square" rtlCol="0">
            <a:spAutoFit/>
          </a:bodyPr>
          <a:lstStyle/>
          <a:p>
            <a:r>
              <a:rPr lang="en-IN" sz="3200" b="1" dirty="0" smtClean="0"/>
              <a:t>Required Attributes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14"/>
            <a:ext cx="8229600" cy="785794"/>
          </a:xfrm>
        </p:spPr>
        <p:txBody>
          <a:bodyPr>
            <a:normAutofit/>
          </a:bodyPr>
          <a:lstStyle/>
          <a:p>
            <a:pPr algn="l"/>
            <a:r>
              <a:rPr lang="en-IN" sz="3200" b="1" dirty="0" smtClean="0"/>
              <a:t>Optional Attributes</a:t>
            </a:r>
            <a:endParaRPr lang="en-IN" sz="3200" b="1" dirty="0"/>
          </a:p>
        </p:txBody>
      </p:sp>
      <p:graphicFrame>
        <p:nvGraphicFramePr>
          <p:cNvPr id="4" name="Content Placeholder 3"/>
          <p:cNvGraphicFramePr>
            <a:graphicFrameLocks noGrp="1"/>
          </p:cNvGraphicFramePr>
          <p:nvPr>
            <p:ph idx="1"/>
          </p:nvPr>
        </p:nvGraphicFramePr>
        <p:xfrm>
          <a:off x="357157" y="1237841"/>
          <a:ext cx="8358245" cy="4822655"/>
        </p:xfrm>
        <a:graphic>
          <a:graphicData uri="http://schemas.openxmlformats.org/drawingml/2006/table">
            <a:tbl>
              <a:tblPr firstRow="1">
                <a:tableStyleId>{35758FB7-9AC5-4552-8A53-C91805E547FA}</a:tableStyleId>
              </a:tblPr>
              <a:tblGrid>
                <a:gridCol w="1677178"/>
                <a:gridCol w="1667964"/>
                <a:gridCol w="5013103"/>
              </a:tblGrid>
              <a:tr h="416918">
                <a:tc>
                  <a:txBody>
                    <a:bodyPr/>
                    <a:lstStyle/>
                    <a:p>
                      <a:pPr algn="ctr" fontAlgn="t"/>
                      <a:r>
                        <a:rPr lang="en-IN" sz="1800" dirty="0"/>
                        <a:t>Attribute</a:t>
                      </a:r>
                      <a:endParaRPr lang="en-IN" sz="1800" b="1" dirty="0"/>
                    </a:p>
                  </a:txBody>
                  <a:tcPr marL="58324" marR="58324" marT="58324" marB="58324" anchor="ctr"/>
                </a:tc>
                <a:tc>
                  <a:txBody>
                    <a:bodyPr/>
                    <a:lstStyle/>
                    <a:p>
                      <a:pPr algn="ctr" fontAlgn="t"/>
                      <a:r>
                        <a:rPr lang="en-IN" sz="1800"/>
                        <a:t>Value</a:t>
                      </a:r>
                      <a:endParaRPr lang="en-IN" sz="1800" b="1"/>
                    </a:p>
                  </a:txBody>
                  <a:tcPr marL="58324" marR="58324" marT="58324" marB="58324" anchor="ctr"/>
                </a:tc>
                <a:tc>
                  <a:txBody>
                    <a:bodyPr/>
                    <a:lstStyle/>
                    <a:p>
                      <a:pPr algn="ctr" fontAlgn="t"/>
                      <a:r>
                        <a:rPr lang="en-IN" sz="1800" dirty="0"/>
                        <a:t>Description</a:t>
                      </a:r>
                      <a:endParaRPr lang="en-IN" sz="1800" b="1" dirty="0"/>
                    </a:p>
                  </a:txBody>
                  <a:tcPr marL="58324" marR="58324" marT="58324" marB="58324" anchor="ctr"/>
                </a:tc>
              </a:tr>
              <a:tr h="726091">
                <a:tc>
                  <a:txBody>
                    <a:bodyPr/>
                    <a:lstStyle/>
                    <a:p>
                      <a:pPr algn="l" fontAlgn="t"/>
                      <a:r>
                        <a:rPr lang="en-IN" sz="1800" dirty="0"/>
                        <a:t>codebase</a:t>
                      </a:r>
                    </a:p>
                  </a:txBody>
                  <a:tcPr marL="58324" marR="58324" marT="58324" marB="58324" anchor="ctr"/>
                </a:tc>
                <a:tc>
                  <a:txBody>
                    <a:bodyPr/>
                    <a:lstStyle/>
                    <a:p>
                      <a:pPr algn="l" fontAlgn="t"/>
                      <a:r>
                        <a:rPr lang="en-IN" sz="1800" dirty="0"/>
                        <a:t>URL</a:t>
                      </a:r>
                    </a:p>
                  </a:txBody>
                  <a:tcPr marL="58324" marR="58324" marT="58324" marB="58324" anchor="ctr"/>
                </a:tc>
                <a:tc>
                  <a:txBody>
                    <a:bodyPr/>
                    <a:lstStyle/>
                    <a:p>
                      <a:pPr algn="l" fontAlgn="t"/>
                      <a:r>
                        <a:rPr lang="en-IN" sz="1800" dirty="0"/>
                        <a:t>Specifies a relative base URL for applets specified in the code attribute</a:t>
                      </a:r>
                    </a:p>
                  </a:txBody>
                  <a:tcPr marL="58324" marR="58324" marT="58324" marB="58324" anchor="ctr"/>
                </a:tc>
              </a:tr>
              <a:tr h="476646">
                <a:tc>
                  <a:txBody>
                    <a:bodyPr/>
                    <a:lstStyle/>
                    <a:p>
                      <a:pPr algn="l" fontAlgn="t"/>
                      <a:r>
                        <a:rPr lang="en-IN" sz="1800" dirty="0"/>
                        <a:t>alt</a:t>
                      </a:r>
                    </a:p>
                  </a:txBody>
                  <a:tcPr marL="58324" marR="58324" marT="58324" marB="58324" anchor="ctr"/>
                </a:tc>
                <a:tc>
                  <a:txBody>
                    <a:bodyPr/>
                    <a:lstStyle/>
                    <a:p>
                      <a:pPr algn="l" fontAlgn="t"/>
                      <a:r>
                        <a:rPr lang="en-IN" sz="1800" dirty="0"/>
                        <a:t>text</a:t>
                      </a:r>
                    </a:p>
                  </a:txBody>
                  <a:tcPr marL="58324" marR="58324" marT="58324" marB="58324" anchor="ctr"/>
                </a:tc>
                <a:tc>
                  <a:txBody>
                    <a:bodyPr/>
                    <a:lstStyle/>
                    <a:p>
                      <a:pPr algn="l" fontAlgn="t"/>
                      <a:r>
                        <a:rPr lang="en-IN" sz="1800" dirty="0"/>
                        <a:t>Specifies an alternate text for an applet</a:t>
                      </a:r>
                    </a:p>
                  </a:txBody>
                  <a:tcPr marL="58324" marR="58324" marT="58324" marB="58324" anchor="ctr"/>
                </a:tc>
              </a:tr>
              <a:tr h="476646">
                <a:tc>
                  <a:txBody>
                    <a:bodyPr/>
                    <a:lstStyle/>
                    <a:p>
                      <a:pPr algn="l" fontAlgn="t"/>
                      <a:r>
                        <a:rPr lang="en-IN" sz="1800"/>
                        <a:t>name</a:t>
                      </a:r>
                    </a:p>
                  </a:txBody>
                  <a:tcPr marL="58324" marR="58324" marT="58324" marB="58324" anchor="ctr"/>
                </a:tc>
                <a:tc>
                  <a:txBody>
                    <a:bodyPr/>
                    <a:lstStyle/>
                    <a:p>
                      <a:pPr algn="l" fontAlgn="t"/>
                      <a:r>
                        <a:rPr lang="en-IN" sz="1800"/>
                        <a:t>name</a:t>
                      </a:r>
                    </a:p>
                  </a:txBody>
                  <a:tcPr marL="58324" marR="58324" marT="58324" marB="58324" anchor="ctr"/>
                </a:tc>
                <a:tc>
                  <a:txBody>
                    <a:bodyPr/>
                    <a:lstStyle/>
                    <a:p>
                      <a:pPr algn="l" fontAlgn="t"/>
                      <a:r>
                        <a:rPr lang="en-IN" sz="1800" dirty="0"/>
                        <a:t>Defines the name for an applet (to use in scripts)</a:t>
                      </a:r>
                    </a:p>
                  </a:txBody>
                  <a:tcPr marL="58324" marR="58324" marT="58324" marB="58324" anchor="ctr"/>
                </a:tc>
              </a:tr>
              <a:tr h="1809370">
                <a:tc>
                  <a:txBody>
                    <a:bodyPr/>
                    <a:lstStyle/>
                    <a:p>
                      <a:pPr algn="l" fontAlgn="t"/>
                      <a:r>
                        <a:rPr lang="en-IN" sz="1800"/>
                        <a:t>align</a:t>
                      </a:r>
                    </a:p>
                  </a:txBody>
                  <a:tcPr marL="58324" marR="58324" marT="58324" marB="58324" anchor="ctr"/>
                </a:tc>
                <a:tc>
                  <a:txBody>
                    <a:bodyPr/>
                    <a:lstStyle/>
                    <a:p>
                      <a:pPr algn="l" fontAlgn="t"/>
                      <a:r>
                        <a:rPr lang="en-IN" sz="1800" dirty="0"/>
                        <a:t>left</a:t>
                      </a:r>
                      <a:br>
                        <a:rPr lang="en-IN" sz="1800" dirty="0"/>
                      </a:br>
                      <a:r>
                        <a:rPr lang="en-IN" sz="1800" dirty="0"/>
                        <a:t>right</a:t>
                      </a:r>
                      <a:br>
                        <a:rPr lang="en-IN" sz="1800" dirty="0"/>
                      </a:br>
                      <a:r>
                        <a:rPr lang="en-IN" sz="1800" dirty="0"/>
                        <a:t>top</a:t>
                      </a:r>
                      <a:br>
                        <a:rPr lang="en-IN" sz="1800" dirty="0"/>
                      </a:br>
                      <a:r>
                        <a:rPr lang="en-IN" sz="1800" dirty="0"/>
                        <a:t>bottom</a:t>
                      </a:r>
                      <a:br>
                        <a:rPr lang="en-IN" sz="1800" dirty="0"/>
                      </a:br>
                      <a:r>
                        <a:rPr lang="en-IN" sz="1800" dirty="0"/>
                        <a:t>middle</a:t>
                      </a:r>
                      <a:br>
                        <a:rPr lang="en-IN" sz="1800" dirty="0"/>
                      </a:br>
                      <a:r>
                        <a:rPr lang="en-IN" sz="1800" dirty="0" smtClean="0"/>
                        <a:t>baseline</a:t>
                      </a:r>
                      <a:endParaRPr lang="en-IN" sz="1800" dirty="0"/>
                    </a:p>
                  </a:txBody>
                  <a:tcPr marL="58324" marR="58324" marT="58324" marB="58324" anchor="ctr"/>
                </a:tc>
                <a:tc>
                  <a:txBody>
                    <a:bodyPr/>
                    <a:lstStyle/>
                    <a:p>
                      <a:pPr algn="l" fontAlgn="t"/>
                      <a:r>
                        <a:rPr lang="en-IN" sz="1800" dirty="0"/>
                        <a:t>Specifies the alignment of an applet according to surrounding elements</a:t>
                      </a:r>
                    </a:p>
                  </a:txBody>
                  <a:tcPr marL="58324" marR="58324" marT="58324" marB="58324" anchor="ctr"/>
                </a:tc>
              </a:tr>
              <a:tr h="500066">
                <a:tc>
                  <a:txBody>
                    <a:bodyPr/>
                    <a:lstStyle/>
                    <a:p>
                      <a:pPr algn="l" fontAlgn="t"/>
                      <a:r>
                        <a:rPr lang="en-IN" sz="1800" dirty="0" err="1"/>
                        <a:t>hspace</a:t>
                      </a:r>
                      <a:endParaRPr lang="en-IN" sz="1800" dirty="0"/>
                    </a:p>
                  </a:txBody>
                  <a:tcPr marL="58324" marR="58324" marT="58324" marB="58324" anchor="ctr"/>
                </a:tc>
                <a:tc>
                  <a:txBody>
                    <a:bodyPr/>
                    <a:lstStyle/>
                    <a:p>
                      <a:pPr algn="l" fontAlgn="t"/>
                      <a:r>
                        <a:rPr lang="en-IN" sz="1800"/>
                        <a:t>pixels</a:t>
                      </a:r>
                    </a:p>
                  </a:txBody>
                  <a:tcPr marL="58324" marR="58324" marT="58324" marB="58324" anchor="ctr"/>
                </a:tc>
                <a:tc>
                  <a:txBody>
                    <a:bodyPr/>
                    <a:lstStyle/>
                    <a:p>
                      <a:pPr algn="l" fontAlgn="t"/>
                      <a:r>
                        <a:rPr lang="en-IN" sz="1800" dirty="0"/>
                        <a:t>Defines the horizontal spacing around an applet</a:t>
                      </a:r>
                    </a:p>
                  </a:txBody>
                  <a:tcPr marL="58324" marR="58324" marT="58324" marB="58324" anchor="ctr"/>
                </a:tc>
              </a:tr>
              <a:tr h="416918">
                <a:tc>
                  <a:txBody>
                    <a:bodyPr/>
                    <a:lstStyle/>
                    <a:p>
                      <a:pPr algn="l" fontAlgn="t"/>
                      <a:r>
                        <a:rPr lang="en-IN" sz="1800" dirty="0" err="1"/>
                        <a:t>vspace</a:t>
                      </a:r>
                      <a:endParaRPr lang="en-IN" sz="1800" dirty="0"/>
                    </a:p>
                  </a:txBody>
                  <a:tcPr marL="58324" marR="58324" marT="58324" marB="58324" anchor="ctr"/>
                </a:tc>
                <a:tc>
                  <a:txBody>
                    <a:bodyPr/>
                    <a:lstStyle/>
                    <a:p>
                      <a:pPr algn="l" fontAlgn="t"/>
                      <a:r>
                        <a:rPr lang="en-IN" sz="1800"/>
                        <a:t>pixels</a:t>
                      </a:r>
                    </a:p>
                  </a:txBody>
                  <a:tcPr marL="58324" marR="58324" marT="58324" marB="58324" anchor="ctr"/>
                </a:tc>
                <a:tc>
                  <a:txBody>
                    <a:bodyPr/>
                    <a:lstStyle/>
                    <a:p>
                      <a:pPr algn="l" fontAlgn="t"/>
                      <a:r>
                        <a:rPr lang="en-IN" sz="1800" dirty="0"/>
                        <a:t>Defines the vertical spacing around an applet</a:t>
                      </a:r>
                    </a:p>
                  </a:txBody>
                  <a:tcPr marL="58324" marR="58324" marT="58324" marB="58324"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IN" b="1" dirty="0" smtClean="0"/>
              <a:t>Creating applet  </a:t>
            </a:r>
            <a:endParaRPr lang="en-IN" b="1" dirty="0"/>
          </a:p>
        </p:txBody>
      </p:sp>
      <p:sp>
        <p:nvSpPr>
          <p:cNvPr id="3" name="Content Placeholder 2"/>
          <p:cNvSpPr>
            <a:spLocks noGrp="1"/>
          </p:cNvSpPr>
          <p:nvPr>
            <p:ph idx="1"/>
          </p:nvPr>
        </p:nvSpPr>
        <p:spPr>
          <a:xfrm>
            <a:off x="357158" y="2143116"/>
            <a:ext cx="8229600" cy="4525963"/>
          </a:xfrm>
        </p:spPr>
        <p:txBody>
          <a:bodyPr>
            <a:noAutofit/>
          </a:bodyPr>
          <a:lstStyle/>
          <a:p>
            <a:pPr>
              <a:buNone/>
            </a:pPr>
            <a:r>
              <a:rPr lang="en-IN" sz="2800" dirty="0" smtClean="0"/>
              <a:t>import </a:t>
            </a:r>
            <a:r>
              <a:rPr lang="en-IN" sz="2800" dirty="0" err="1" smtClean="0"/>
              <a:t>java.applet.Applet</a:t>
            </a:r>
            <a:r>
              <a:rPr lang="en-IN" sz="2800" dirty="0" smtClean="0"/>
              <a:t>;  </a:t>
            </a:r>
          </a:p>
          <a:p>
            <a:pPr>
              <a:buNone/>
            </a:pPr>
            <a:r>
              <a:rPr lang="en-IN" sz="2800" dirty="0" smtClean="0"/>
              <a:t>import </a:t>
            </a:r>
            <a:r>
              <a:rPr lang="en-IN" sz="2800" dirty="0" err="1" smtClean="0"/>
              <a:t>java.awt.Graphics</a:t>
            </a:r>
            <a:r>
              <a:rPr lang="en-IN" sz="2800" dirty="0" smtClean="0"/>
              <a:t>;  </a:t>
            </a:r>
          </a:p>
          <a:p>
            <a:pPr>
              <a:buNone/>
            </a:pPr>
            <a:r>
              <a:rPr lang="en-IN" sz="2800" dirty="0" smtClean="0"/>
              <a:t>public class First extends Applet</a:t>
            </a:r>
          </a:p>
          <a:p>
            <a:pPr>
              <a:buNone/>
            </a:pPr>
            <a:r>
              <a:rPr lang="en-IN" sz="2800" dirty="0" smtClean="0"/>
              <a:t>{  </a:t>
            </a:r>
          </a:p>
          <a:p>
            <a:pPr>
              <a:buNone/>
            </a:pPr>
            <a:r>
              <a:rPr lang="en-IN" sz="2800" dirty="0" smtClean="0"/>
              <a:t>  	public void paint(Graphics g)</a:t>
            </a:r>
          </a:p>
          <a:p>
            <a:pPr>
              <a:buNone/>
            </a:pPr>
            <a:r>
              <a:rPr lang="en-IN" sz="2800" dirty="0" smtClean="0"/>
              <a:t>	{  </a:t>
            </a:r>
          </a:p>
          <a:p>
            <a:pPr>
              <a:buNone/>
            </a:pPr>
            <a:r>
              <a:rPr lang="en-IN" sz="2800" dirty="0" smtClean="0"/>
              <a:t>		</a:t>
            </a:r>
            <a:r>
              <a:rPr lang="en-IN" sz="2800" dirty="0" err="1" smtClean="0"/>
              <a:t>g.drawString</a:t>
            </a:r>
            <a:r>
              <a:rPr lang="en-IN" sz="2800" dirty="0" smtClean="0"/>
              <a:t>("welcome",150,150);  </a:t>
            </a:r>
          </a:p>
          <a:p>
            <a:pPr>
              <a:buNone/>
            </a:pPr>
            <a:r>
              <a:rPr lang="en-IN" sz="2800" dirty="0" smtClean="0"/>
              <a:t>	}  </a:t>
            </a:r>
          </a:p>
          <a:p>
            <a:pPr>
              <a:buNone/>
            </a:pPr>
            <a:r>
              <a:rPr lang="en-IN" sz="2800" dirty="0" smtClean="0"/>
              <a:t>}  </a:t>
            </a:r>
          </a:p>
          <a:p>
            <a:pPr>
              <a:buNone/>
            </a:pPr>
            <a:endParaRPr lang="en-IN" sz="2800" dirty="0"/>
          </a:p>
        </p:txBody>
      </p:sp>
      <p:sp>
        <p:nvSpPr>
          <p:cNvPr id="4" name="Rectangle 3"/>
          <p:cNvSpPr/>
          <p:nvPr/>
        </p:nvSpPr>
        <p:spPr>
          <a:xfrm>
            <a:off x="500034" y="1428736"/>
            <a:ext cx="1564595" cy="461665"/>
          </a:xfrm>
          <a:prstGeom prst="rect">
            <a:avLst/>
          </a:prstGeom>
        </p:spPr>
        <p:txBody>
          <a:bodyPr wrap="none">
            <a:spAutoFit/>
          </a:bodyPr>
          <a:lstStyle/>
          <a:p>
            <a:r>
              <a:rPr lang="en-IN" sz="2400" i="1" dirty="0" smtClean="0">
                <a:solidFill>
                  <a:srgbClr val="FF0000"/>
                </a:solidFill>
              </a:rPr>
              <a:t>//First.java</a:t>
            </a:r>
            <a:endParaRPr lang="en-IN" sz="2400" i="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IN" b="1" dirty="0" smtClean="0"/>
              <a:t>Adding Applet To HTML file</a:t>
            </a:r>
            <a:endParaRPr lang="en-IN" b="1" dirty="0"/>
          </a:p>
        </p:txBody>
      </p:sp>
      <p:sp>
        <p:nvSpPr>
          <p:cNvPr id="3" name="Content Placeholder 2"/>
          <p:cNvSpPr>
            <a:spLocks noGrp="1"/>
          </p:cNvSpPr>
          <p:nvPr>
            <p:ph idx="1"/>
          </p:nvPr>
        </p:nvSpPr>
        <p:spPr>
          <a:xfrm>
            <a:off x="428596" y="2428868"/>
            <a:ext cx="8229600" cy="4143404"/>
          </a:xfrm>
        </p:spPr>
        <p:txBody>
          <a:bodyPr>
            <a:normAutofit/>
          </a:bodyPr>
          <a:lstStyle/>
          <a:p>
            <a:pPr>
              <a:buNone/>
            </a:pPr>
            <a:r>
              <a:rPr lang="en-IN" sz="2800" dirty="0" smtClean="0"/>
              <a:t>&lt;html&gt;  </a:t>
            </a:r>
          </a:p>
          <a:p>
            <a:pPr>
              <a:buNone/>
            </a:pPr>
            <a:r>
              <a:rPr lang="en-IN" sz="2800" dirty="0" smtClean="0"/>
              <a:t>&lt;body&gt;  </a:t>
            </a:r>
          </a:p>
          <a:p>
            <a:pPr>
              <a:buNone/>
            </a:pPr>
            <a:r>
              <a:rPr lang="en-IN" sz="2800" dirty="0" smtClean="0"/>
              <a:t>&lt;applet code="</a:t>
            </a:r>
            <a:r>
              <a:rPr lang="en-IN" sz="2800" dirty="0" err="1" smtClean="0"/>
              <a:t>First.class</a:t>
            </a:r>
            <a:r>
              <a:rPr lang="en-IN" sz="2800" dirty="0" smtClean="0"/>
              <a:t>" width="300" height="300"&gt;  </a:t>
            </a:r>
          </a:p>
          <a:p>
            <a:pPr>
              <a:buNone/>
            </a:pPr>
            <a:r>
              <a:rPr lang="en-IN" sz="2800" dirty="0" smtClean="0"/>
              <a:t>&lt;/applet&gt;  </a:t>
            </a:r>
          </a:p>
          <a:p>
            <a:pPr>
              <a:buNone/>
            </a:pPr>
            <a:r>
              <a:rPr lang="en-IN" sz="2800" dirty="0" smtClean="0"/>
              <a:t>&lt;/body&gt;  </a:t>
            </a:r>
          </a:p>
          <a:p>
            <a:pPr>
              <a:buNone/>
            </a:pPr>
            <a:r>
              <a:rPr lang="en-IN" sz="2800" dirty="0" smtClean="0"/>
              <a:t>&lt;/html&gt;  </a:t>
            </a:r>
          </a:p>
        </p:txBody>
      </p:sp>
      <p:sp>
        <p:nvSpPr>
          <p:cNvPr id="4" name="Rectangle 3"/>
          <p:cNvSpPr/>
          <p:nvPr/>
        </p:nvSpPr>
        <p:spPr>
          <a:xfrm>
            <a:off x="571472" y="1571612"/>
            <a:ext cx="2009974" cy="461665"/>
          </a:xfrm>
          <a:prstGeom prst="rect">
            <a:avLst/>
          </a:prstGeom>
        </p:spPr>
        <p:txBody>
          <a:bodyPr wrap="none">
            <a:spAutoFit/>
          </a:bodyPr>
          <a:lstStyle/>
          <a:p>
            <a:r>
              <a:rPr lang="en-IN" sz="2400" i="1" dirty="0" smtClean="0">
                <a:solidFill>
                  <a:srgbClr val="FF0000"/>
                </a:solidFill>
              </a:rPr>
              <a:t>myapplet.html</a:t>
            </a:r>
            <a:endParaRPr lang="en-IN" sz="2400" i="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Applet in Java</a:t>
            </a:r>
            <a:endParaRPr lang="en-IN" dirty="0"/>
          </a:p>
        </p:txBody>
      </p:sp>
      <p:sp>
        <p:nvSpPr>
          <p:cNvPr id="3" name="Content Placeholder 2"/>
          <p:cNvSpPr>
            <a:spLocks noGrp="1"/>
          </p:cNvSpPr>
          <p:nvPr>
            <p:ph idx="1"/>
          </p:nvPr>
        </p:nvSpPr>
        <p:spPr/>
        <p:txBody>
          <a:bodyPr/>
          <a:lstStyle/>
          <a:p>
            <a:pPr algn="just"/>
            <a:r>
              <a:rPr lang="en-US" dirty="0"/>
              <a:t>Applet is a special type of program that is embedded in the webpage to generate the dynamic content. It runs inside the browser and works at client side</a:t>
            </a:r>
            <a:r>
              <a:rPr lang="en-US" dirty="0" smtClean="0"/>
              <a:t>.</a:t>
            </a:r>
          </a:p>
          <a:p>
            <a:pPr algn="just"/>
            <a:r>
              <a:rPr lang="en-IN" dirty="0" smtClean="0"/>
              <a:t>Any </a:t>
            </a:r>
            <a:r>
              <a:rPr lang="en-IN" dirty="0"/>
              <a:t>applet in Java is a class that extends the </a:t>
            </a:r>
            <a:r>
              <a:rPr lang="en-IN" b="1" dirty="0" err="1"/>
              <a:t>java.applet.Applet</a:t>
            </a:r>
            <a:r>
              <a:rPr lang="en-IN" dirty="0"/>
              <a:t> class</a:t>
            </a:r>
            <a:r>
              <a:rPr lang="en-IN" dirty="0" smtClean="0"/>
              <a:t>.</a:t>
            </a:r>
          </a:p>
          <a:p>
            <a:pPr algn="just"/>
            <a:r>
              <a:rPr lang="en-IN" dirty="0"/>
              <a:t>An Applet class does not have any main() method.</a:t>
            </a:r>
          </a:p>
          <a:p>
            <a:pPr algn="just"/>
            <a:endParaRPr lang="en-IN" dirty="0"/>
          </a:p>
          <a:p>
            <a:pPr algn="just"/>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run an Applet?</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There are two ways to run an applet</a:t>
            </a:r>
          </a:p>
          <a:p>
            <a:r>
              <a:rPr lang="en-IN" dirty="0" smtClean="0"/>
              <a:t>By html file.</a:t>
            </a:r>
          </a:p>
          <a:p>
            <a:r>
              <a:rPr lang="en-IN" dirty="0" smtClean="0"/>
              <a:t>By </a:t>
            </a:r>
            <a:r>
              <a:rPr lang="en-IN" dirty="0" err="1" smtClean="0"/>
              <a:t>appletViewer</a:t>
            </a:r>
            <a:r>
              <a:rPr lang="en-IN" dirty="0" smtClean="0"/>
              <a:t> tool (for testing purpose).</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r>
              <a:rPr lang="en-IN" b="1" dirty="0" smtClean="0"/>
              <a:t>Embedding &lt;applet&gt;tags in java code</a:t>
            </a:r>
            <a:endParaRPr lang="en-IN" b="1" dirty="0"/>
          </a:p>
        </p:txBody>
      </p:sp>
      <p:sp>
        <p:nvSpPr>
          <p:cNvPr id="3" name="Content Placeholder 2"/>
          <p:cNvSpPr>
            <a:spLocks noGrp="1"/>
          </p:cNvSpPr>
          <p:nvPr>
            <p:ph idx="1"/>
          </p:nvPr>
        </p:nvSpPr>
        <p:spPr>
          <a:xfrm>
            <a:off x="428596" y="1071546"/>
            <a:ext cx="8229600" cy="5786454"/>
          </a:xfrm>
        </p:spPr>
        <p:txBody>
          <a:bodyPr>
            <a:noAutofit/>
          </a:bodyPr>
          <a:lstStyle/>
          <a:p>
            <a:pPr>
              <a:spcBef>
                <a:spcPts val="0"/>
              </a:spcBef>
              <a:buNone/>
            </a:pPr>
            <a:r>
              <a:rPr lang="en-IN" sz="2400" dirty="0" smtClean="0">
                <a:solidFill>
                  <a:srgbClr val="FF0000"/>
                </a:solidFill>
              </a:rPr>
              <a:t>//First.java</a:t>
            </a:r>
            <a:r>
              <a:rPr lang="en-IN" sz="2300" dirty="0" smtClean="0">
                <a:solidFill>
                  <a:srgbClr val="FF0000"/>
                </a:solidFill>
              </a:rPr>
              <a:t>  </a:t>
            </a:r>
          </a:p>
          <a:p>
            <a:pPr>
              <a:spcBef>
                <a:spcPts val="0"/>
              </a:spcBef>
              <a:buNone/>
            </a:pPr>
            <a:endParaRPr lang="en-IN" sz="900" dirty="0" smtClean="0">
              <a:solidFill>
                <a:srgbClr val="FF0000"/>
              </a:solidFill>
            </a:endParaRPr>
          </a:p>
          <a:p>
            <a:pPr>
              <a:spcBef>
                <a:spcPts val="0"/>
              </a:spcBef>
              <a:buNone/>
            </a:pPr>
            <a:r>
              <a:rPr lang="en-IN" sz="2400" dirty="0" smtClean="0"/>
              <a:t>import </a:t>
            </a:r>
            <a:r>
              <a:rPr lang="en-IN" sz="2400" dirty="0" err="1" smtClean="0"/>
              <a:t>java.applet.Applet</a:t>
            </a:r>
            <a:r>
              <a:rPr lang="en-IN" sz="2400" dirty="0" smtClean="0"/>
              <a:t>;  </a:t>
            </a:r>
          </a:p>
          <a:p>
            <a:pPr>
              <a:spcBef>
                <a:spcPts val="0"/>
              </a:spcBef>
              <a:buNone/>
            </a:pPr>
            <a:r>
              <a:rPr lang="en-IN" sz="2400" dirty="0" smtClean="0"/>
              <a:t>import </a:t>
            </a:r>
            <a:r>
              <a:rPr lang="en-IN" sz="2400" dirty="0" err="1" smtClean="0"/>
              <a:t>java.awt.Graphics</a:t>
            </a:r>
            <a:r>
              <a:rPr lang="en-IN" sz="2400" dirty="0" smtClean="0"/>
              <a:t>;  </a:t>
            </a:r>
          </a:p>
          <a:p>
            <a:pPr>
              <a:spcBef>
                <a:spcPts val="0"/>
              </a:spcBef>
              <a:buNone/>
            </a:pPr>
            <a:r>
              <a:rPr lang="en-IN" sz="2400" dirty="0" smtClean="0"/>
              <a:t>public class First extends Applet</a:t>
            </a:r>
          </a:p>
          <a:p>
            <a:pPr>
              <a:spcBef>
                <a:spcPts val="0"/>
              </a:spcBef>
              <a:buNone/>
            </a:pPr>
            <a:r>
              <a:rPr lang="en-IN" sz="2400" dirty="0" smtClean="0"/>
              <a:t>{  </a:t>
            </a:r>
          </a:p>
          <a:p>
            <a:pPr>
              <a:spcBef>
                <a:spcPts val="0"/>
              </a:spcBef>
              <a:buNone/>
            </a:pPr>
            <a:r>
              <a:rPr lang="en-IN" sz="2400" dirty="0" smtClean="0"/>
              <a:t>	public void paint(Graphics g)</a:t>
            </a:r>
          </a:p>
          <a:p>
            <a:pPr>
              <a:spcBef>
                <a:spcPts val="0"/>
              </a:spcBef>
              <a:buNone/>
            </a:pPr>
            <a:r>
              <a:rPr lang="en-IN" sz="2400" dirty="0" smtClean="0"/>
              <a:t>	{  </a:t>
            </a:r>
          </a:p>
          <a:p>
            <a:pPr>
              <a:spcBef>
                <a:spcPts val="0"/>
              </a:spcBef>
              <a:buNone/>
            </a:pPr>
            <a:r>
              <a:rPr lang="en-IN" sz="2400" dirty="0" smtClean="0"/>
              <a:t>		</a:t>
            </a:r>
            <a:r>
              <a:rPr lang="en-IN" sz="2400" dirty="0" err="1" smtClean="0"/>
              <a:t>g.drawString</a:t>
            </a:r>
            <a:r>
              <a:rPr lang="en-IN" sz="2400" dirty="0" smtClean="0"/>
              <a:t>("welcome to applet",150,150);  </a:t>
            </a:r>
          </a:p>
          <a:p>
            <a:pPr>
              <a:spcBef>
                <a:spcPts val="0"/>
              </a:spcBef>
              <a:buNone/>
            </a:pPr>
            <a:r>
              <a:rPr lang="en-IN" sz="2400" dirty="0" smtClean="0"/>
              <a:t>	}  </a:t>
            </a:r>
          </a:p>
          <a:p>
            <a:pPr>
              <a:spcBef>
                <a:spcPts val="0"/>
              </a:spcBef>
              <a:buNone/>
            </a:pPr>
            <a:r>
              <a:rPr lang="en-IN" sz="2400" dirty="0" smtClean="0"/>
              <a:t>}  </a:t>
            </a:r>
            <a:endParaRPr lang="en-IN" sz="2300" dirty="0" smtClean="0"/>
          </a:p>
          <a:p>
            <a:pPr>
              <a:spcBef>
                <a:spcPts val="0"/>
              </a:spcBef>
              <a:buNone/>
            </a:pPr>
            <a:endParaRPr lang="en-IN" sz="2400" dirty="0" smtClean="0"/>
          </a:p>
          <a:p>
            <a:pPr>
              <a:spcBef>
                <a:spcPts val="0"/>
              </a:spcBef>
              <a:buNone/>
            </a:pPr>
            <a:r>
              <a:rPr lang="en-IN" sz="2400" dirty="0" smtClean="0">
                <a:solidFill>
                  <a:srgbClr val="FF3399"/>
                </a:solidFill>
              </a:rPr>
              <a:t>/* </a:t>
            </a:r>
          </a:p>
          <a:p>
            <a:pPr>
              <a:spcBef>
                <a:spcPts val="0"/>
              </a:spcBef>
              <a:buNone/>
            </a:pPr>
            <a:r>
              <a:rPr lang="en-IN" sz="2400" dirty="0" smtClean="0">
                <a:solidFill>
                  <a:srgbClr val="FF3399"/>
                </a:solidFill>
              </a:rPr>
              <a:t>&lt;applet code="</a:t>
            </a:r>
            <a:r>
              <a:rPr lang="en-IN" sz="2400" dirty="0" err="1" smtClean="0">
                <a:solidFill>
                  <a:srgbClr val="FF3399"/>
                </a:solidFill>
              </a:rPr>
              <a:t>First.class</a:t>
            </a:r>
            <a:r>
              <a:rPr lang="en-IN" sz="2400" dirty="0" smtClean="0">
                <a:solidFill>
                  <a:srgbClr val="FF3399"/>
                </a:solidFill>
              </a:rPr>
              <a:t>" width="300" height="300"&gt; </a:t>
            </a:r>
          </a:p>
          <a:p>
            <a:pPr>
              <a:spcBef>
                <a:spcPts val="0"/>
              </a:spcBef>
              <a:buNone/>
            </a:pPr>
            <a:r>
              <a:rPr lang="en-IN" sz="2400" dirty="0" smtClean="0">
                <a:solidFill>
                  <a:srgbClr val="FF3399"/>
                </a:solidFill>
              </a:rPr>
              <a:t>&lt;/applet&gt; </a:t>
            </a:r>
          </a:p>
          <a:p>
            <a:pPr>
              <a:spcBef>
                <a:spcPts val="0"/>
              </a:spcBef>
              <a:buNone/>
            </a:pPr>
            <a:r>
              <a:rPr lang="en-IN" sz="2400" dirty="0" smtClean="0">
                <a:solidFill>
                  <a:srgbClr val="FF3399"/>
                </a:solidFill>
              </a:rPr>
              <a:t>*/  </a:t>
            </a:r>
          </a:p>
          <a:p>
            <a:pPr>
              <a:spcBef>
                <a:spcPts val="0"/>
              </a:spcBef>
              <a:buNone/>
            </a:pPr>
            <a:endParaRPr lang="en-IN" sz="23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To execute the applet by appletviewer tool, write in command prompt:</a:t>
            </a:r>
          </a:p>
          <a:p>
            <a:endParaRPr lang="en-IN" dirty="0" smtClean="0"/>
          </a:p>
          <a:p>
            <a:pPr lvl="2">
              <a:buNone/>
            </a:pPr>
            <a:r>
              <a:rPr lang="en-IN" sz="3600" dirty="0" smtClean="0"/>
              <a:t>c:\&gt;</a:t>
            </a:r>
            <a:r>
              <a:rPr lang="en-IN" sz="3600" dirty="0" err="1" smtClean="0"/>
              <a:t>javac</a:t>
            </a:r>
            <a:r>
              <a:rPr lang="en-IN" sz="3600" dirty="0" smtClean="0"/>
              <a:t> First.java</a:t>
            </a:r>
          </a:p>
          <a:p>
            <a:pPr lvl="2">
              <a:buNone/>
            </a:pPr>
            <a:r>
              <a:rPr lang="en-IN" sz="3600" dirty="0" smtClean="0"/>
              <a:t>c:\&gt;appletviewer First.java</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57232"/>
          </a:xfrm>
        </p:spPr>
        <p:txBody>
          <a:bodyPr/>
          <a:lstStyle/>
          <a:p>
            <a:r>
              <a:rPr lang="en-IN" b="1" dirty="0" smtClean="0"/>
              <a:t>passing parameter to applet</a:t>
            </a:r>
            <a:endParaRPr lang="en-IN" b="1" dirty="0"/>
          </a:p>
        </p:txBody>
      </p:sp>
      <p:sp>
        <p:nvSpPr>
          <p:cNvPr id="3" name="Content Placeholder 2"/>
          <p:cNvSpPr>
            <a:spLocks noGrp="1"/>
          </p:cNvSpPr>
          <p:nvPr>
            <p:ph idx="1"/>
          </p:nvPr>
        </p:nvSpPr>
        <p:spPr>
          <a:xfrm>
            <a:off x="357158" y="1000109"/>
            <a:ext cx="8229600" cy="1714511"/>
          </a:xfrm>
        </p:spPr>
        <p:txBody>
          <a:bodyPr>
            <a:normAutofit/>
          </a:bodyPr>
          <a:lstStyle/>
          <a:p>
            <a:pPr algn="just">
              <a:buNone/>
            </a:pPr>
            <a:r>
              <a:rPr lang="en-IN" sz="2600" dirty="0" smtClean="0"/>
              <a:t>	&lt;PARAM&gt; tags are the only way to specify applet-specific parameters.</a:t>
            </a:r>
            <a:endParaRPr lang="en-IN" sz="2600" b="1" dirty="0" smtClean="0"/>
          </a:p>
          <a:p>
            <a:pPr>
              <a:buNone/>
            </a:pPr>
            <a:endParaRPr lang="en-IN" sz="1200" b="1" dirty="0" smtClean="0"/>
          </a:p>
          <a:p>
            <a:pPr algn="ctr">
              <a:buNone/>
            </a:pPr>
            <a:r>
              <a:rPr lang="en-IN" sz="2600" b="1" dirty="0" smtClean="0"/>
              <a:t>&lt; PARAM NAME =</a:t>
            </a:r>
            <a:r>
              <a:rPr lang="en-IN" sz="2600" dirty="0" smtClean="0"/>
              <a:t> </a:t>
            </a:r>
            <a:r>
              <a:rPr lang="en-IN" sz="2600" i="1" dirty="0" smtClean="0"/>
              <a:t>appletParameter1 </a:t>
            </a:r>
            <a:r>
              <a:rPr lang="en-IN" sz="2600" dirty="0" smtClean="0"/>
              <a:t> </a:t>
            </a:r>
            <a:r>
              <a:rPr lang="en-IN" sz="2600" b="1" dirty="0" smtClean="0"/>
              <a:t>VALUE =</a:t>
            </a:r>
            <a:r>
              <a:rPr lang="en-IN" sz="2600" dirty="0" smtClean="0"/>
              <a:t> </a:t>
            </a:r>
            <a:r>
              <a:rPr lang="en-IN" sz="2600" i="1" dirty="0" smtClean="0"/>
              <a:t>value</a:t>
            </a:r>
            <a:r>
              <a:rPr lang="en-IN" sz="2600" dirty="0" smtClean="0"/>
              <a:t> </a:t>
            </a:r>
            <a:r>
              <a:rPr lang="en-IN" sz="2600" b="1" dirty="0" smtClean="0"/>
              <a:t>&gt;</a:t>
            </a:r>
          </a:p>
        </p:txBody>
      </p:sp>
      <p:graphicFrame>
        <p:nvGraphicFramePr>
          <p:cNvPr id="4" name="Table 3"/>
          <p:cNvGraphicFramePr>
            <a:graphicFrameLocks noGrp="1"/>
          </p:cNvGraphicFramePr>
          <p:nvPr/>
        </p:nvGraphicFramePr>
        <p:xfrm>
          <a:off x="428596" y="2786058"/>
          <a:ext cx="8215370" cy="1514268"/>
        </p:xfrm>
        <a:graphic>
          <a:graphicData uri="http://schemas.openxmlformats.org/drawingml/2006/table">
            <a:tbl>
              <a:tblPr firstRow="1">
                <a:tableStyleId>{35758FB7-9AC5-4552-8A53-C91805E547FA}</a:tableStyleId>
              </a:tblPr>
              <a:tblGrid>
                <a:gridCol w="1648508"/>
                <a:gridCol w="1639452"/>
                <a:gridCol w="4927410"/>
              </a:tblGrid>
              <a:tr h="428628">
                <a:tc>
                  <a:txBody>
                    <a:bodyPr/>
                    <a:lstStyle/>
                    <a:p>
                      <a:pPr algn="ctr" fontAlgn="t"/>
                      <a:r>
                        <a:rPr lang="en-IN" sz="2200" dirty="0"/>
                        <a:t>Attribute</a:t>
                      </a:r>
                    </a:p>
                  </a:txBody>
                  <a:tcPr marL="53709" marR="53709" marT="53709" marB="53709" anchor="ctr"/>
                </a:tc>
                <a:tc>
                  <a:txBody>
                    <a:bodyPr/>
                    <a:lstStyle/>
                    <a:p>
                      <a:pPr algn="ctr" fontAlgn="t"/>
                      <a:r>
                        <a:rPr lang="en-IN" sz="2200"/>
                        <a:t>Value</a:t>
                      </a:r>
                    </a:p>
                  </a:txBody>
                  <a:tcPr marL="53709" marR="53709" marT="53709" marB="53709" anchor="ctr"/>
                </a:tc>
                <a:tc>
                  <a:txBody>
                    <a:bodyPr/>
                    <a:lstStyle/>
                    <a:p>
                      <a:pPr algn="ctr" fontAlgn="t"/>
                      <a:r>
                        <a:rPr lang="en-IN" sz="2200" dirty="0"/>
                        <a:t>Description</a:t>
                      </a:r>
                    </a:p>
                  </a:txBody>
                  <a:tcPr marL="53709" marR="53709" marT="53709" marB="53709" anchor="ctr"/>
                </a:tc>
              </a:tr>
              <a:tr h="500066">
                <a:tc>
                  <a:txBody>
                    <a:bodyPr/>
                    <a:lstStyle/>
                    <a:p>
                      <a:pPr algn="l" fontAlgn="t"/>
                      <a:r>
                        <a:rPr lang="en-IN" sz="2200" u="none" dirty="0"/>
                        <a:t>name</a:t>
                      </a:r>
                    </a:p>
                  </a:txBody>
                  <a:tcPr marL="53709" marR="53709" marT="53709" marB="53709" anchor="ctr"/>
                </a:tc>
                <a:tc>
                  <a:txBody>
                    <a:bodyPr/>
                    <a:lstStyle/>
                    <a:p>
                      <a:pPr algn="l" fontAlgn="t"/>
                      <a:r>
                        <a:rPr lang="en-IN" sz="2200"/>
                        <a:t>name</a:t>
                      </a:r>
                    </a:p>
                  </a:txBody>
                  <a:tcPr marL="53709" marR="53709" marT="53709" marB="53709" anchor="ctr"/>
                </a:tc>
                <a:tc>
                  <a:txBody>
                    <a:bodyPr/>
                    <a:lstStyle/>
                    <a:p>
                      <a:pPr algn="l" fontAlgn="t"/>
                      <a:r>
                        <a:rPr lang="en-IN" sz="2200" dirty="0"/>
                        <a:t>Specifies the name of a parameter</a:t>
                      </a:r>
                    </a:p>
                  </a:txBody>
                  <a:tcPr marL="53709" marR="53709" marT="53709" marB="53709" anchor="ctr"/>
                </a:tc>
              </a:tr>
              <a:tr h="571504">
                <a:tc>
                  <a:txBody>
                    <a:bodyPr/>
                    <a:lstStyle/>
                    <a:p>
                      <a:pPr algn="l" fontAlgn="t"/>
                      <a:r>
                        <a:rPr lang="en-IN" sz="2200" dirty="0"/>
                        <a:t>value</a:t>
                      </a:r>
                    </a:p>
                  </a:txBody>
                  <a:tcPr marL="53709" marR="53709" marT="53709" marB="53709" anchor="ctr"/>
                </a:tc>
                <a:tc>
                  <a:txBody>
                    <a:bodyPr/>
                    <a:lstStyle/>
                    <a:p>
                      <a:pPr algn="l" fontAlgn="t"/>
                      <a:r>
                        <a:rPr lang="en-IN" sz="2200" dirty="0"/>
                        <a:t>value</a:t>
                      </a:r>
                    </a:p>
                  </a:txBody>
                  <a:tcPr marL="53709" marR="53709" marT="53709" marB="53709" anchor="ctr"/>
                </a:tc>
                <a:tc>
                  <a:txBody>
                    <a:bodyPr/>
                    <a:lstStyle/>
                    <a:p>
                      <a:pPr algn="l" fontAlgn="t"/>
                      <a:r>
                        <a:rPr lang="en-IN" sz="2200" dirty="0"/>
                        <a:t>Specifies the value of the parameter</a:t>
                      </a:r>
                    </a:p>
                  </a:txBody>
                  <a:tcPr marL="53709" marR="53709" marT="53709" marB="53709" anchor="ctr"/>
                </a:tc>
              </a:tr>
            </a:tbl>
          </a:graphicData>
        </a:graphic>
      </p:graphicFrame>
      <p:sp>
        <p:nvSpPr>
          <p:cNvPr id="5" name="Rectangle 4"/>
          <p:cNvSpPr/>
          <p:nvPr/>
        </p:nvSpPr>
        <p:spPr>
          <a:xfrm>
            <a:off x="428596" y="4429132"/>
            <a:ext cx="8286808" cy="1969770"/>
          </a:xfrm>
          <a:prstGeom prst="rect">
            <a:avLst/>
          </a:prstGeom>
        </p:spPr>
        <p:txBody>
          <a:bodyPr wrap="square">
            <a:spAutoFit/>
          </a:bodyPr>
          <a:lstStyle/>
          <a:p>
            <a:pPr algn="just"/>
            <a:r>
              <a:rPr lang="en-IN" sz="2600" dirty="0" smtClean="0"/>
              <a:t>We can get any information from the HTML file as a parameter. For this purpose, Applet class provides a method named getParameter().</a:t>
            </a:r>
          </a:p>
          <a:p>
            <a:pPr algn="just"/>
            <a:endParaRPr lang="en-US" dirty="0" smtClean="0"/>
          </a:p>
          <a:p>
            <a:pPr algn="ctr"/>
            <a:r>
              <a:rPr lang="en-IN" sz="2600" b="1" dirty="0" smtClean="0"/>
              <a:t>public String getParameter(String  parameterName</a:t>
            </a:r>
            <a:r>
              <a:rPr lang="en-IN" sz="2400" b="1" dirty="0" smtClean="0"/>
              <a:t>)</a:t>
            </a:r>
            <a:endParaRPr lang="en-IN" sz="2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pPr algn="l"/>
            <a:r>
              <a:rPr lang="en-IN" sz="3600" b="1" dirty="0" smtClean="0"/>
              <a:t>Example of using parameter in Applet</a:t>
            </a:r>
            <a:endParaRPr lang="en-IN" sz="3600" b="1" dirty="0"/>
          </a:p>
        </p:txBody>
      </p:sp>
      <p:sp>
        <p:nvSpPr>
          <p:cNvPr id="3" name="Content Placeholder 2"/>
          <p:cNvSpPr>
            <a:spLocks noGrp="1"/>
          </p:cNvSpPr>
          <p:nvPr>
            <p:ph idx="1"/>
          </p:nvPr>
        </p:nvSpPr>
        <p:spPr>
          <a:xfrm>
            <a:off x="457200" y="1357298"/>
            <a:ext cx="8229600" cy="5500702"/>
          </a:xfrm>
        </p:spPr>
        <p:txBody>
          <a:bodyPr>
            <a:normAutofit fontScale="85000" lnSpcReduction="20000"/>
          </a:bodyPr>
          <a:lstStyle/>
          <a:p>
            <a:pPr>
              <a:buNone/>
            </a:pPr>
            <a:r>
              <a:rPr lang="en-IN" dirty="0" smtClean="0">
                <a:solidFill>
                  <a:srgbClr val="FF0000"/>
                </a:solidFill>
              </a:rPr>
              <a:t>//UseParam.java</a:t>
            </a:r>
          </a:p>
          <a:p>
            <a:pPr>
              <a:buNone/>
            </a:pPr>
            <a:endParaRPr lang="en-IN" dirty="0" smtClean="0">
              <a:solidFill>
                <a:srgbClr val="FF0000"/>
              </a:solidFill>
            </a:endParaRPr>
          </a:p>
          <a:p>
            <a:pPr>
              <a:buNone/>
            </a:pPr>
            <a:r>
              <a:rPr lang="en-IN" dirty="0" smtClean="0"/>
              <a:t>import </a:t>
            </a:r>
            <a:r>
              <a:rPr lang="en-IN" dirty="0" err="1" smtClean="0"/>
              <a:t>java.applet.Applet</a:t>
            </a:r>
            <a:r>
              <a:rPr lang="en-IN" dirty="0" smtClean="0"/>
              <a:t>;  </a:t>
            </a:r>
          </a:p>
          <a:p>
            <a:pPr>
              <a:buNone/>
            </a:pPr>
            <a:r>
              <a:rPr lang="en-IN" dirty="0" smtClean="0"/>
              <a:t>import </a:t>
            </a:r>
            <a:r>
              <a:rPr lang="en-IN" dirty="0" err="1" smtClean="0"/>
              <a:t>java.awt.Graphics</a:t>
            </a:r>
            <a:r>
              <a:rPr lang="en-IN" dirty="0" smtClean="0"/>
              <a:t>;  </a:t>
            </a:r>
          </a:p>
          <a:p>
            <a:pPr>
              <a:buNone/>
            </a:pPr>
            <a:r>
              <a:rPr lang="en-IN" dirty="0" smtClean="0"/>
              <a:t>  </a:t>
            </a:r>
          </a:p>
          <a:p>
            <a:pPr>
              <a:buNone/>
            </a:pPr>
            <a:r>
              <a:rPr lang="en-IN" dirty="0" smtClean="0"/>
              <a:t>public class </a:t>
            </a:r>
            <a:r>
              <a:rPr lang="en-IN" dirty="0" err="1" smtClean="0"/>
              <a:t>UseParam</a:t>
            </a:r>
            <a:r>
              <a:rPr lang="en-IN" dirty="0" smtClean="0"/>
              <a:t> extends Applet</a:t>
            </a:r>
          </a:p>
          <a:p>
            <a:pPr>
              <a:buNone/>
            </a:pPr>
            <a:r>
              <a:rPr lang="en-IN" dirty="0" smtClean="0"/>
              <a:t>{  </a:t>
            </a:r>
          </a:p>
          <a:p>
            <a:pPr>
              <a:buNone/>
            </a:pPr>
            <a:r>
              <a:rPr lang="en-IN" dirty="0" smtClean="0"/>
              <a:t> 	public void paint(Graphics g)</a:t>
            </a:r>
          </a:p>
          <a:p>
            <a:pPr>
              <a:buNone/>
            </a:pPr>
            <a:r>
              <a:rPr lang="en-IN" dirty="0" smtClean="0"/>
              <a:t>	{  </a:t>
            </a:r>
          </a:p>
          <a:p>
            <a:pPr>
              <a:buNone/>
            </a:pPr>
            <a:r>
              <a:rPr lang="en-IN" dirty="0" smtClean="0"/>
              <a:t>		String </a:t>
            </a:r>
            <a:r>
              <a:rPr lang="en-IN" dirty="0" err="1" smtClean="0"/>
              <a:t>str</a:t>
            </a:r>
            <a:r>
              <a:rPr lang="en-IN" dirty="0" smtClean="0"/>
              <a:t>=</a:t>
            </a:r>
            <a:r>
              <a:rPr lang="en-IN" dirty="0" err="1" smtClean="0"/>
              <a:t>getParameter</a:t>
            </a:r>
            <a:r>
              <a:rPr lang="en-IN" dirty="0" smtClean="0"/>
              <a:t>("</a:t>
            </a:r>
            <a:r>
              <a:rPr lang="en-IN" dirty="0" err="1" smtClean="0"/>
              <a:t>msg</a:t>
            </a:r>
            <a:r>
              <a:rPr lang="en-IN" dirty="0" smtClean="0"/>
              <a:t>");  </a:t>
            </a:r>
          </a:p>
          <a:p>
            <a:pPr>
              <a:buNone/>
            </a:pPr>
            <a:r>
              <a:rPr lang="en-IN" dirty="0" smtClean="0"/>
              <a:t>		</a:t>
            </a:r>
            <a:r>
              <a:rPr lang="en-IN" dirty="0" err="1" smtClean="0"/>
              <a:t>g.drawString</a:t>
            </a:r>
            <a:r>
              <a:rPr lang="en-IN" dirty="0" smtClean="0"/>
              <a:t>(str,50, 50);  </a:t>
            </a:r>
          </a:p>
          <a:p>
            <a:pPr>
              <a:buNone/>
            </a:pPr>
            <a:r>
              <a:rPr lang="en-IN" dirty="0" smtClean="0"/>
              <a:t>	}  </a:t>
            </a:r>
          </a:p>
          <a:p>
            <a:pPr>
              <a:buNone/>
            </a:pP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572560" cy="5043510"/>
          </a:xfrm>
        </p:spPr>
        <p:txBody>
          <a:bodyPr>
            <a:normAutofit/>
          </a:bodyPr>
          <a:lstStyle/>
          <a:p>
            <a:pPr>
              <a:buNone/>
            </a:pPr>
            <a:r>
              <a:rPr lang="en-IN" dirty="0" smtClean="0">
                <a:solidFill>
                  <a:srgbClr val="FF0000"/>
                </a:solidFill>
              </a:rPr>
              <a:t>myapplet.html</a:t>
            </a:r>
          </a:p>
          <a:p>
            <a:pPr>
              <a:buNone/>
            </a:pPr>
            <a:endParaRPr lang="en-IN" dirty="0" smtClean="0">
              <a:solidFill>
                <a:srgbClr val="FF0000"/>
              </a:solidFill>
            </a:endParaRPr>
          </a:p>
          <a:p>
            <a:pPr>
              <a:buNone/>
            </a:pPr>
            <a:r>
              <a:rPr lang="en-IN" sz="2600" dirty="0" smtClean="0"/>
              <a:t>&lt;html&gt;  </a:t>
            </a:r>
          </a:p>
          <a:p>
            <a:pPr>
              <a:buNone/>
            </a:pPr>
            <a:r>
              <a:rPr lang="en-IN" sz="2600" dirty="0" smtClean="0"/>
              <a:t>&lt;body&gt;  </a:t>
            </a:r>
          </a:p>
          <a:p>
            <a:pPr>
              <a:buNone/>
            </a:pPr>
            <a:r>
              <a:rPr lang="en-IN" sz="2600" dirty="0" smtClean="0"/>
              <a:t>&lt;applet code="</a:t>
            </a:r>
            <a:r>
              <a:rPr lang="en-IN" sz="2600" dirty="0" err="1" smtClean="0"/>
              <a:t>UseParam.class</a:t>
            </a:r>
            <a:r>
              <a:rPr lang="en-IN" sz="2600" dirty="0" smtClean="0"/>
              <a:t>" width="300" height="300"&gt;  </a:t>
            </a:r>
          </a:p>
          <a:p>
            <a:pPr>
              <a:buNone/>
            </a:pPr>
            <a:r>
              <a:rPr lang="en-IN" sz="2600" dirty="0" smtClean="0"/>
              <a:t>&lt;</a:t>
            </a:r>
            <a:r>
              <a:rPr lang="en-IN" sz="2600" dirty="0" err="1" smtClean="0"/>
              <a:t>param</a:t>
            </a:r>
            <a:r>
              <a:rPr lang="en-IN" sz="2600" dirty="0" smtClean="0"/>
              <a:t> name="</a:t>
            </a:r>
            <a:r>
              <a:rPr lang="en-IN" sz="2600" dirty="0" err="1" smtClean="0"/>
              <a:t>msg</a:t>
            </a:r>
            <a:r>
              <a:rPr lang="en-IN" sz="2600" dirty="0" smtClean="0"/>
              <a:t>" value="Welcome to applet"&gt;  </a:t>
            </a:r>
          </a:p>
          <a:p>
            <a:pPr>
              <a:buNone/>
            </a:pPr>
            <a:r>
              <a:rPr lang="en-IN" sz="2600" dirty="0" smtClean="0"/>
              <a:t>&lt;/applet&gt;  </a:t>
            </a:r>
          </a:p>
          <a:p>
            <a:pPr>
              <a:buNone/>
            </a:pPr>
            <a:r>
              <a:rPr lang="en-IN" sz="2600" dirty="0" smtClean="0"/>
              <a:t>&lt;/body&gt;  </a:t>
            </a:r>
          </a:p>
          <a:p>
            <a:pPr>
              <a:buNone/>
            </a:pPr>
            <a:r>
              <a:rPr lang="en-IN" sz="2600" dirty="0" smtClean="0"/>
              <a:t>&lt;/html&gt;  </a:t>
            </a:r>
          </a:p>
          <a:p>
            <a:pPr>
              <a:buNone/>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642942"/>
          </a:xfrm>
        </p:spPr>
        <p:txBody>
          <a:bodyPr>
            <a:normAutofit/>
          </a:bodyPr>
          <a:lstStyle/>
          <a:p>
            <a:r>
              <a:rPr lang="en-IN" sz="3600" dirty="0" smtClean="0"/>
              <a:t>Adding controls to applets</a:t>
            </a:r>
            <a:endParaRPr lang="en-IN" sz="3600" dirty="0"/>
          </a:p>
        </p:txBody>
      </p:sp>
      <p:sp>
        <p:nvSpPr>
          <p:cNvPr id="3" name="Content Placeholder 2"/>
          <p:cNvSpPr>
            <a:spLocks noGrp="1"/>
          </p:cNvSpPr>
          <p:nvPr>
            <p:ph idx="1"/>
          </p:nvPr>
        </p:nvSpPr>
        <p:spPr>
          <a:xfrm>
            <a:off x="214282" y="571480"/>
            <a:ext cx="8501122" cy="6286520"/>
          </a:xfrm>
        </p:spPr>
        <p:txBody>
          <a:bodyPr>
            <a:noAutofit/>
          </a:bodyPr>
          <a:lstStyle/>
          <a:p>
            <a:pPr>
              <a:buNone/>
            </a:pPr>
            <a:r>
              <a:rPr lang="en-IN" sz="2300" i="1" dirty="0" smtClean="0">
                <a:solidFill>
                  <a:srgbClr val="FF0000"/>
                </a:solidFill>
              </a:rPr>
              <a:t>UserInput.java</a:t>
            </a:r>
          </a:p>
          <a:p>
            <a:pPr>
              <a:buNone/>
            </a:pPr>
            <a:r>
              <a:rPr lang="en-IN" sz="2300" dirty="0" smtClean="0"/>
              <a:t>import java.awt.*; </a:t>
            </a:r>
          </a:p>
          <a:p>
            <a:pPr>
              <a:buNone/>
            </a:pPr>
            <a:r>
              <a:rPr lang="en-IN" sz="2300" dirty="0" smtClean="0"/>
              <a:t>import </a:t>
            </a:r>
            <a:r>
              <a:rPr lang="en-IN" sz="2300" dirty="0" err="1" smtClean="0"/>
              <a:t>java.applet</a:t>
            </a:r>
            <a:r>
              <a:rPr lang="en-IN" sz="2300" dirty="0" smtClean="0"/>
              <a:t>.*;</a:t>
            </a:r>
          </a:p>
          <a:p>
            <a:pPr>
              <a:buNone/>
            </a:pPr>
            <a:r>
              <a:rPr lang="en-IN" sz="2300" dirty="0" smtClean="0"/>
              <a:t>public class </a:t>
            </a:r>
            <a:r>
              <a:rPr lang="en-IN" sz="2300" dirty="0" err="1" smtClean="0"/>
              <a:t>UserInput</a:t>
            </a:r>
            <a:r>
              <a:rPr lang="en-IN" sz="2300" dirty="0" smtClean="0"/>
              <a:t> extends Applet </a:t>
            </a:r>
          </a:p>
          <a:p>
            <a:pPr>
              <a:buNone/>
            </a:pPr>
            <a:r>
              <a:rPr lang="en-IN" sz="2300" dirty="0" smtClean="0"/>
              <a:t>{ </a:t>
            </a:r>
          </a:p>
          <a:p>
            <a:pPr>
              <a:buNone/>
            </a:pPr>
            <a:r>
              <a:rPr lang="en-IN" sz="2300" dirty="0" smtClean="0"/>
              <a:t>	</a:t>
            </a:r>
            <a:r>
              <a:rPr lang="en-IN" sz="2300" b="1" dirty="0" err="1" smtClean="0"/>
              <a:t>TextField</a:t>
            </a:r>
            <a:r>
              <a:rPr lang="en-IN" sz="2300" b="1" dirty="0" smtClean="0"/>
              <a:t>  text1, text2; </a:t>
            </a:r>
          </a:p>
          <a:p>
            <a:pPr>
              <a:buNone/>
            </a:pPr>
            <a:r>
              <a:rPr lang="en-IN" sz="2300" dirty="0" smtClean="0"/>
              <a:t>	public void init() </a:t>
            </a:r>
          </a:p>
          <a:p>
            <a:pPr>
              <a:buNone/>
            </a:pPr>
            <a:r>
              <a:rPr lang="en-IN" sz="2300" dirty="0" smtClean="0"/>
              <a:t>	{ </a:t>
            </a:r>
          </a:p>
          <a:p>
            <a:pPr>
              <a:buNone/>
            </a:pPr>
            <a:r>
              <a:rPr lang="en-IN" sz="2300" dirty="0" smtClean="0"/>
              <a:t>		</a:t>
            </a:r>
            <a:r>
              <a:rPr lang="en-IN" sz="2300" b="1" dirty="0" smtClean="0"/>
              <a:t>text1 = new </a:t>
            </a:r>
            <a:r>
              <a:rPr lang="en-IN" sz="2300" b="1" dirty="0" err="1" smtClean="0"/>
              <a:t>TextField</a:t>
            </a:r>
            <a:r>
              <a:rPr lang="en-IN" sz="2300" b="1" dirty="0" smtClean="0"/>
              <a:t>(8); </a:t>
            </a:r>
          </a:p>
          <a:p>
            <a:pPr>
              <a:buNone/>
            </a:pPr>
            <a:r>
              <a:rPr lang="en-IN" sz="2300" b="1" dirty="0" smtClean="0"/>
              <a:t>		text2 = new </a:t>
            </a:r>
            <a:r>
              <a:rPr lang="en-IN" sz="2300" b="1" dirty="0" err="1" smtClean="0"/>
              <a:t>TextField</a:t>
            </a:r>
            <a:r>
              <a:rPr lang="en-IN" sz="2300" b="1" dirty="0" smtClean="0"/>
              <a:t>(8); </a:t>
            </a:r>
          </a:p>
          <a:p>
            <a:pPr>
              <a:buNone/>
            </a:pPr>
            <a:r>
              <a:rPr lang="en-IN" sz="2300" b="1" dirty="0" smtClean="0"/>
              <a:t>		add(text1); </a:t>
            </a:r>
          </a:p>
          <a:p>
            <a:pPr>
              <a:buNone/>
            </a:pPr>
            <a:r>
              <a:rPr lang="en-IN" sz="2300" b="1" dirty="0" smtClean="0"/>
              <a:t>		add(text2); </a:t>
            </a:r>
          </a:p>
          <a:p>
            <a:pPr>
              <a:buNone/>
            </a:pPr>
            <a:r>
              <a:rPr lang="en-IN" sz="2300" b="1" dirty="0" smtClean="0"/>
              <a:t>		text1.setText("0"); </a:t>
            </a:r>
          </a:p>
          <a:p>
            <a:pPr>
              <a:buNone/>
            </a:pPr>
            <a:r>
              <a:rPr lang="en-IN" sz="2300" b="1" dirty="0" smtClean="0"/>
              <a:t>		text2.setText("0");</a:t>
            </a:r>
          </a:p>
          <a:p>
            <a:pPr>
              <a:buNone/>
            </a:pPr>
            <a:r>
              <a:rPr lang="en-IN" sz="2300" dirty="0" smtClean="0"/>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67789"/>
            <a:ext cx="8501122" cy="6666440"/>
          </a:xfrm>
          <a:prstGeom prst="rect">
            <a:avLst/>
          </a:prstGeom>
        </p:spPr>
        <p:txBody>
          <a:bodyPr wrap="square">
            <a:spAutoFit/>
          </a:bodyPr>
          <a:lstStyle/>
          <a:p>
            <a:pPr marL="342900" indent="-342900">
              <a:lnSpc>
                <a:spcPct val="80000"/>
              </a:lnSpc>
              <a:spcBef>
                <a:spcPct val="20000"/>
              </a:spcBef>
            </a:pPr>
            <a:r>
              <a:rPr lang="en-IN" sz="2400" dirty="0" smtClean="0"/>
              <a:t>	public void paint(Graphics g) </a:t>
            </a:r>
          </a:p>
          <a:p>
            <a:pPr marL="342900" indent="-342900">
              <a:lnSpc>
                <a:spcPct val="80000"/>
              </a:lnSpc>
              <a:spcBef>
                <a:spcPct val="20000"/>
              </a:spcBef>
            </a:pPr>
            <a:r>
              <a:rPr lang="en-IN" sz="2400" dirty="0" smtClean="0"/>
              <a:t>	{ </a:t>
            </a:r>
          </a:p>
          <a:p>
            <a:pPr marL="342900" indent="-342900">
              <a:lnSpc>
                <a:spcPct val="80000"/>
              </a:lnSpc>
              <a:spcBef>
                <a:spcPct val="20000"/>
              </a:spcBef>
            </a:pPr>
            <a:r>
              <a:rPr lang="en-IN" sz="2400" dirty="0" smtClean="0"/>
              <a:t>		</a:t>
            </a:r>
            <a:r>
              <a:rPr lang="en-IN" sz="2400" dirty="0" err="1" smtClean="0"/>
              <a:t>int</a:t>
            </a:r>
            <a:r>
              <a:rPr lang="en-IN" sz="2400" dirty="0" smtClean="0"/>
              <a:t> x=0,y=0,z=0; </a:t>
            </a:r>
          </a:p>
          <a:p>
            <a:pPr marL="342900" indent="-342900">
              <a:lnSpc>
                <a:spcPct val="80000"/>
              </a:lnSpc>
              <a:spcBef>
                <a:spcPct val="20000"/>
              </a:spcBef>
            </a:pPr>
            <a:r>
              <a:rPr lang="en-IN" sz="2400" dirty="0" smtClean="0"/>
              <a:t>		String s1,s2,s;</a:t>
            </a:r>
          </a:p>
          <a:p>
            <a:pPr marL="342900" indent="-342900">
              <a:lnSpc>
                <a:spcPct val="80000"/>
              </a:lnSpc>
              <a:spcBef>
                <a:spcPct val="20000"/>
              </a:spcBef>
            </a:pPr>
            <a:r>
              <a:rPr lang="en-IN" sz="2400" dirty="0" smtClean="0"/>
              <a:t>		</a:t>
            </a:r>
            <a:r>
              <a:rPr lang="en-IN" sz="2400" dirty="0" err="1" smtClean="0"/>
              <a:t>g.drawString</a:t>
            </a:r>
            <a:r>
              <a:rPr lang="en-IN" sz="2400" dirty="0" smtClean="0"/>
              <a:t>("Input a number in each box ",10,50); </a:t>
            </a:r>
          </a:p>
          <a:p>
            <a:pPr marL="342900" indent="-342900">
              <a:lnSpc>
                <a:spcPct val="80000"/>
              </a:lnSpc>
              <a:spcBef>
                <a:spcPct val="20000"/>
              </a:spcBef>
            </a:pPr>
            <a:r>
              <a:rPr lang="en-IN" sz="2400" dirty="0" smtClean="0"/>
              <a:t>		try </a:t>
            </a:r>
          </a:p>
          <a:p>
            <a:pPr marL="342900" indent="-342900">
              <a:lnSpc>
                <a:spcPct val="80000"/>
              </a:lnSpc>
              <a:spcBef>
                <a:spcPct val="20000"/>
              </a:spcBef>
            </a:pPr>
            <a:r>
              <a:rPr lang="en-IN" sz="2400" dirty="0" smtClean="0"/>
              <a:t>		{ </a:t>
            </a:r>
          </a:p>
          <a:p>
            <a:pPr marL="342900" indent="-342900">
              <a:lnSpc>
                <a:spcPct val="80000"/>
              </a:lnSpc>
              <a:spcBef>
                <a:spcPct val="20000"/>
              </a:spcBef>
            </a:pPr>
            <a:r>
              <a:rPr lang="en-IN" sz="2400" dirty="0" smtClean="0"/>
              <a:t>			</a:t>
            </a:r>
            <a:r>
              <a:rPr lang="en-IN" sz="2400" b="1" dirty="0" smtClean="0"/>
              <a:t>s1 = text1.getText(); </a:t>
            </a:r>
          </a:p>
          <a:p>
            <a:pPr marL="342900" indent="-342900">
              <a:lnSpc>
                <a:spcPct val="80000"/>
              </a:lnSpc>
              <a:spcBef>
                <a:spcPct val="20000"/>
              </a:spcBef>
            </a:pPr>
            <a:r>
              <a:rPr lang="en-IN" sz="2400" dirty="0" smtClean="0"/>
              <a:t>			x = </a:t>
            </a:r>
            <a:r>
              <a:rPr lang="en-IN" sz="2400" dirty="0" err="1" smtClean="0"/>
              <a:t>Integer.parseInt</a:t>
            </a:r>
            <a:r>
              <a:rPr lang="en-IN" sz="2400" dirty="0" smtClean="0"/>
              <a:t>(s1); </a:t>
            </a:r>
          </a:p>
          <a:p>
            <a:pPr marL="342900" indent="-342900">
              <a:lnSpc>
                <a:spcPct val="80000"/>
              </a:lnSpc>
              <a:spcBef>
                <a:spcPct val="20000"/>
              </a:spcBef>
            </a:pPr>
            <a:r>
              <a:rPr lang="en-IN" sz="2400" dirty="0" smtClean="0"/>
              <a:t>			</a:t>
            </a:r>
            <a:r>
              <a:rPr lang="en-IN" sz="2400" b="1" dirty="0" smtClean="0"/>
              <a:t>s2 = text2.getText(); </a:t>
            </a:r>
          </a:p>
          <a:p>
            <a:pPr marL="342900" indent="-342900">
              <a:lnSpc>
                <a:spcPct val="80000"/>
              </a:lnSpc>
              <a:spcBef>
                <a:spcPct val="20000"/>
              </a:spcBef>
            </a:pPr>
            <a:r>
              <a:rPr lang="en-IN" sz="2400" dirty="0" smtClean="0"/>
              <a:t>			y = </a:t>
            </a:r>
            <a:r>
              <a:rPr lang="en-IN" sz="2400" dirty="0" err="1" smtClean="0"/>
              <a:t>Integer.parseInt</a:t>
            </a:r>
            <a:r>
              <a:rPr lang="en-IN" sz="2400" dirty="0" smtClean="0"/>
              <a:t>(s2); </a:t>
            </a:r>
          </a:p>
          <a:p>
            <a:pPr marL="342900" indent="-342900">
              <a:lnSpc>
                <a:spcPct val="80000"/>
              </a:lnSpc>
              <a:spcBef>
                <a:spcPct val="20000"/>
              </a:spcBef>
            </a:pPr>
            <a:r>
              <a:rPr lang="en-IN" sz="2400" dirty="0" smtClean="0"/>
              <a:t>		} </a:t>
            </a:r>
          </a:p>
          <a:p>
            <a:pPr marL="342900" indent="-342900">
              <a:lnSpc>
                <a:spcPct val="80000"/>
              </a:lnSpc>
              <a:spcBef>
                <a:spcPct val="20000"/>
              </a:spcBef>
            </a:pPr>
            <a:r>
              <a:rPr lang="en-IN" sz="2400" dirty="0" smtClean="0"/>
              <a:t>		catch(Exception e) {} </a:t>
            </a:r>
          </a:p>
          <a:p>
            <a:pPr marL="342900" indent="-342900">
              <a:lnSpc>
                <a:spcPct val="80000"/>
              </a:lnSpc>
              <a:spcBef>
                <a:spcPct val="20000"/>
              </a:spcBef>
            </a:pPr>
            <a:r>
              <a:rPr lang="en-IN" sz="2400" dirty="0" smtClean="0"/>
              <a:t>		z = x + y; </a:t>
            </a:r>
          </a:p>
          <a:p>
            <a:pPr marL="342900" indent="-342900">
              <a:lnSpc>
                <a:spcPct val="80000"/>
              </a:lnSpc>
              <a:spcBef>
                <a:spcPct val="20000"/>
              </a:spcBef>
            </a:pPr>
            <a:r>
              <a:rPr lang="en-IN" sz="2400" dirty="0" smtClean="0"/>
              <a:t>		s = </a:t>
            </a:r>
            <a:r>
              <a:rPr lang="en-IN" sz="2400" dirty="0" err="1" smtClean="0"/>
              <a:t>String.valueOf</a:t>
            </a:r>
            <a:r>
              <a:rPr lang="en-IN" sz="2400" dirty="0" smtClean="0"/>
              <a:t>(z); </a:t>
            </a:r>
          </a:p>
          <a:p>
            <a:pPr marL="342900" indent="-342900">
              <a:lnSpc>
                <a:spcPct val="80000"/>
              </a:lnSpc>
              <a:spcBef>
                <a:spcPct val="20000"/>
              </a:spcBef>
            </a:pPr>
            <a:r>
              <a:rPr lang="en-IN" sz="2400" dirty="0" smtClean="0"/>
              <a:t>		</a:t>
            </a:r>
            <a:r>
              <a:rPr lang="en-IN" sz="2400" dirty="0" err="1" smtClean="0"/>
              <a:t>g.drawString</a:t>
            </a:r>
            <a:r>
              <a:rPr lang="en-IN" sz="2400" dirty="0" smtClean="0"/>
              <a:t>("The Sum is : ",10,75); </a:t>
            </a:r>
          </a:p>
          <a:p>
            <a:pPr marL="342900" indent="-342900">
              <a:lnSpc>
                <a:spcPct val="80000"/>
              </a:lnSpc>
              <a:spcBef>
                <a:spcPct val="20000"/>
              </a:spcBef>
            </a:pPr>
            <a:r>
              <a:rPr lang="en-IN" sz="2400" dirty="0" smtClean="0"/>
              <a:t>		</a:t>
            </a:r>
            <a:r>
              <a:rPr lang="en-IN" sz="2400" dirty="0" err="1" smtClean="0"/>
              <a:t>g.drawString</a:t>
            </a:r>
            <a:r>
              <a:rPr lang="en-IN" sz="2400" dirty="0" smtClean="0"/>
              <a:t>(s,100,75); </a:t>
            </a:r>
          </a:p>
          <a:p>
            <a:pPr marL="342900" indent="-342900">
              <a:lnSpc>
                <a:spcPct val="80000"/>
              </a:lnSpc>
              <a:spcBef>
                <a:spcPct val="20000"/>
              </a:spcBef>
            </a:pPr>
            <a:r>
              <a:rPr lang="en-IN" sz="2400" dirty="0" smtClean="0"/>
              <a:t>	}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1414"/>
            <a:ext cx="8229600" cy="2857520"/>
          </a:xfrm>
        </p:spPr>
        <p:txBody>
          <a:bodyPr>
            <a:normAutofit/>
          </a:bodyPr>
          <a:lstStyle/>
          <a:p>
            <a:pPr>
              <a:buNone/>
            </a:pPr>
            <a:r>
              <a:rPr lang="en-IN" sz="2400" dirty="0" smtClean="0"/>
              <a:t>public </a:t>
            </a:r>
            <a:r>
              <a:rPr lang="en-IN" sz="2400" dirty="0" err="1" smtClean="0"/>
              <a:t>boolean</a:t>
            </a:r>
            <a:r>
              <a:rPr lang="en-IN" sz="2400" dirty="0" smtClean="0"/>
              <a:t> action(Event </a:t>
            </a:r>
            <a:r>
              <a:rPr lang="en-IN" sz="2400" dirty="0" err="1" smtClean="0"/>
              <a:t>event</a:t>
            </a:r>
            <a:r>
              <a:rPr lang="en-IN" sz="2400" dirty="0" smtClean="0"/>
              <a:t>, Object </a:t>
            </a:r>
            <a:r>
              <a:rPr lang="en-IN" sz="2400" dirty="0" err="1" smtClean="0"/>
              <a:t>obj</a:t>
            </a:r>
            <a:r>
              <a:rPr lang="en-IN" sz="2400" dirty="0" smtClean="0"/>
              <a:t>) </a:t>
            </a:r>
          </a:p>
          <a:p>
            <a:pPr>
              <a:buNone/>
            </a:pPr>
            <a:r>
              <a:rPr lang="en-IN" sz="2400" dirty="0" smtClean="0"/>
              <a:t>	{ </a:t>
            </a:r>
          </a:p>
          <a:p>
            <a:pPr>
              <a:buNone/>
            </a:pPr>
            <a:r>
              <a:rPr lang="en-IN" sz="2400" dirty="0" smtClean="0"/>
              <a:t>		repaint(); </a:t>
            </a:r>
          </a:p>
          <a:p>
            <a:pPr>
              <a:buNone/>
            </a:pPr>
            <a:r>
              <a:rPr lang="en-IN" sz="2400" dirty="0" smtClean="0"/>
              <a:t>		return true; </a:t>
            </a:r>
          </a:p>
          <a:p>
            <a:pPr>
              <a:buNone/>
            </a:pPr>
            <a:r>
              <a:rPr lang="en-IN" sz="2400" dirty="0" smtClean="0"/>
              <a:t>	} </a:t>
            </a:r>
          </a:p>
          <a:p>
            <a:pPr>
              <a:buNone/>
            </a:pPr>
            <a:r>
              <a:rPr lang="en-IN" sz="2400" dirty="0" smtClean="0"/>
              <a:t>}</a:t>
            </a:r>
            <a:endParaRPr lang="en-IN" sz="2400" dirty="0"/>
          </a:p>
        </p:txBody>
      </p:sp>
      <p:sp>
        <p:nvSpPr>
          <p:cNvPr id="4" name="Rectangle 3"/>
          <p:cNvSpPr/>
          <p:nvPr/>
        </p:nvSpPr>
        <p:spPr>
          <a:xfrm>
            <a:off x="285720" y="2786058"/>
            <a:ext cx="8358246" cy="3970318"/>
          </a:xfrm>
          <a:prstGeom prst="rect">
            <a:avLst/>
          </a:prstGeom>
        </p:spPr>
        <p:txBody>
          <a:bodyPr wrap="square">
            <a:spAutoFit/>
          </a:bodyPr>
          <a:lstStyle/>
          <a:p>
            <a:r>
              <a:rPr lang="en-US" sz="2400" i="1" dirty="0" smtClean="0">
                <a:solidFill>
                  <a:srgbClr val="FF0000"/>
                </a:solidFill>
              </a:rPr>
              <a:t>UserInput.html</a:t>
            </a:r>
            <a:endParaRPr lang="en-IN" sz="2400" i="1" dirty="0" smtClean="0">
              <a:solidFill>
                <a:srgbClr val="FF0000"/>
              </a:solidFill>
            </a:endParaRPr>
          </a:p>
          <a:p>
            <a:endParaRPr lang="en-IN" sz="1200" dirty="0" smtClean="0"/>
          </a:p>
          <a:p>
            <a:r>
              <a:rPr lang="en-IN" sz="2400" dirty="0" smtClean="0"/>
              <a:t>&lt;HTML&gt;</a:t>
            </a:r>
          </a:p>
          <a:p>
            <a:r>
              <a:rPr lang="en-IN" sz="2400" dirty="0" smtClean="0"/>
              <a:t>&lt;HEAD&gt;</a:t>
            </a:r>
          </a:p>
          <a:p>
            <a:r>
              <a:rPr lang="en-IN" sz="2400" dirty="0" smtClean="0"/>
              <a:t>	&lt;TITLE&gt;Getting Input from the User&lt;/TITLE&gt;</a:t>
            </a:r>
          </a:p>
          <a:p>
            <a:r>
              <a:rPr lang="en-IN" sz="2400" dirty="0" smtClean="0"/>
              <a:t>&lt;/HEAD&gt;</a:t>
            </a:r>
          </a:p>
          <a:p>
            <a:r>
              <a:rPr lang="en-IN" sz="2400" dirty="0" smtClean="0"/>
              <a:t>&lt;BODY&gt;</a:t>
            </a:r>
          </a:p>
          <a:p>
            <a:r>
              <a:rPr lang="en-IN" sz="2400" dirty="0" smtClean="0"/>
              <a:t>	&lt;APPLET Code=“</a:t>
            </a:r>
            <a:r>
              <a:rPr lang="en-IN" sz="2400" dirty="0" err="1" smtClean="0"/>
              <a:t>UserInput.class</a:t>
            </a:r>
            <a:r>
              <a:rPr lang="en-IN" sz="2400" dirty="0" smtClean="0"/>
              <a:t>" Width=400 Height=300&gt;</a:t>
            </a:r>
          </a:p>
          <a:p>
            <a:r>
              <a:rPr lang="en-IN" sz="2400" dirty="0" smtClean="0"/>
              <a:t>	&lt;/APPLET&gt;</a:t>
            </a:r>
          </a:p>
          <a:p>
            <a:r>
              <a:rPr lang="en-IN" sz="2400" dirty="0" smtClean="0"/>
              <a:t>&lt;/BODY&gt;    </a:t>
            </a:r>
          </a:p>
          <a:p>
            <a:r>
              <a:rPr lang="en-IN" sz="2400" dirty="0" smtClean="0"/>
              <a:t>&lt;/HTML&gt;</a:t>
            </a:r>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142976" y="571480"/>
            <a:ext cx="6572296"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32"/>
          </a:xfrm>
        </p:spPr>
        <p:txBody>
          <a:bodyPr>
            <a:normAutofit/>
          </a:bodyPr>
          <a:lstStyle/>
          <a:p>
            <a:r>
              <a:rPr lang="en-IN" dirty="0" smtClean="0"/>
              <a:t>Local Applets</a:t>
            </a:r>
            <a:endParaRPr lang="en-IN" dirty="0"/>
          </a:p>
        </p:txBody>
      </p:sp>
      <p:sp>
        <p:nvSpPr>
          <p:cNvPr id="3" name="Content Placeholder 2"/>
          <p:cNvSpPr>
            <a:spLocks noGrp="1"/>
          </p:cNvSpPr>
          <p:nvPr>
            <p:ph idx="1"/>
          </p:nvPr>
        </p:nvSpPr>
        <p:spPr>
          <a:xfrm>
            <a:off x="357158" y="928670"/>
            <a:ext cx="8372476" cy="4740277"/>
          </a:xfrm>
        </p:spPr>
        <p:txBody>
          <a:bodyPr/>
          <a:lstStyle/>
          <a:p>
            <a:pPr algn="just"/>
            <a:r>
              <a:rPr lang="en-IN" dirty="0" smtClean="0"/>
              <a:t>Local </a:t>
            </a:r>
            <a:r>
              <a:rPr lang="en-IN" dirty="0"/>
              <a:t>applets are applet types that are developed and stored in local system. The web page will search the local system directories, find the local applet and execute it. Execution of local applet does not require internet connection.</a:t>
            </a:r>
          </a:p>
          <a:p>
            <a:pPr algn="just"/>
            <a:endParaRPr lang="en-IN" dirty="0"/>
          </a:p>
        </p:txBody>
      </p:sp>
      <p:sp>
        <p:nvSpPr>
          <p:cNvPr id="11266" name="AutoShape 2" descr="Image result for local and remote applet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8" name="Picture 4" descr="Image result for local and remote applet in java"/>
          <p:cNvPicPr>
            <a:picLocks noChangeAspect="1" noChangeArrowheads="1"/>
          </p:cNvPicPr>
          <p:nvPr/>
        </p:nvPicPr>
        <p:blipFill>
          <a:blip r:embed="rId2"/>
          <a:srcRect/>
          <a:stretch>
            <a:fillRect/>
          </a:stretch>
        </p:blipFill>
        <p:spPr bwMode="auto">
          <a:xfrm>
            <a:off x="3000364" y="3714752"/>
            <a:ext cx="5429288" cy="314324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114"/>
            <a:ext cx="8329642" cy="725470"/>
          </a:xfrm>
        </p:spPr>
        <p:txBody>
          <a:bodyPr>
            <a:noAutofit/>
          </a:bodyPr>
          <a:lstStyle/>
          <a:p>
            <a:r>
              <a:rPr lang="en-IN" sz="3200" b="1" dirty="0" smtClean="0"/>
              <a:t>Handle Action Events for AWT Button Example</a:t>
            </a:r>
            <a:endParaRPr lang="en-IN" sz="3200" dirty="0"/>
          </a:p>
        </p:txBody>
      </p:sp>
      <p:sp>
        <p:nvSpPr>
          <p:cNvPr id="3" name="Content Placeholder 2"/>
          <p:cNvSpPr>
            <a:spLocks noGrp="1"/>
          </p:cNvSpPr>
          <p:nvPr>
            <p:ph idx="1"/>
          </p:nvPr>
        </p:nvSpPr>
        <p:spPr>
          <a:xfrm>
            <a:off x="457200" y="714356"/>
            <a:ext cx="8229600" cy="6143644"/>
          </a:xfrm>
        </p:spPr>
        <p:txBody>
          <a:bodyPr>
            <a:noAutofit/>
          </a:bodyPr>
          <a:lstStyle/>
          <a:p>
            <a:pPr>
              <a:buNone/>
            </a:pPr>
            <a:r>
              <a:rPr lang="en-IN" sz="2400" dirty="0" smtClean="0"/>
              <a:t>import </a:t>
            </a:r>
            <a:r>
              <a:rPr lang="en-IN" sz="2400" dirty="0" err="1" smtClean="0"/>
              <a:t>java.applet</a:t>
            </a:r>
            <a:r>
              <a:rPr lang="en-IN" sz="2400" dirty="0" smtClean="0"/>
              <a:t>.*;</a:t>
            </a:r>
          </a:p>
          <a:p>
            <a:pPr>
              <a:buNone/>
            </a:pPr>
            <a:r>
              <a:rPr lang="en-IN" sz="2400" dirty="0" smtClean="0"/>
              <a:t>import java.awt.*;</a:t>
            </a:r>
          </a:p>
          <a:p>
            <a:pPr>
              <a:buNone/>
            </a:pPr>
            <a:r>
              <a:rPr lang="en-IN" sz="2400" dirty="0" smtClean="0"/>
              <a:t>import </a:t>
            </a:r>
            <a:r>
              <a:rPr lang="en-IN" sz="2400" dirty="0" err="1" smtClean="0"/>
              <a:t>java.awt.event.ActionEvent</a:t>
            </a:r>
            <a:r>
              <a:rPr lang="en-IN" sz="2400" dirty="0" smtClean="0"/>
              <a:t>;</a:t>
            </a:r>
          </a:p>
          <a:p>
            <a:pPr>
              <a:buNone/>
            </a:pPr>
            <a:r>
              <a:rPr lang="en-IN" sz="2400" dirty="0" smtClean="0"/>
              <a:t>import </a:t>
            </a:r>
            <a:r>
              <a:rPr lang="en-IN" sz="2400" dirty="0" err="1" smtClean="0"/>
              <a:t>java.awt.event.ActionListener</a:t>
            </a:r>
            <a:r>
              <a:rPr lang="en-IN" sz="2400" dirty="0" smtClean="0"/>
              <a:t>;</a:t>
            </a:r>
          </a:p>
          <a:p>
            <a:pPr>
              <a:buNone/>
            </a:pPr>
            <a:r>
              <a:rPr lang="en-IN" sz="2400" dirty="0" smtClean="0"/>
              <a:t> </a:t>
            </a:r>
          </a:p>
          <a:p>
            <a:pPr>
              <a:buNone/>
            </a:pPr>
            <a:r>
              <a:rPr lang="en-IN" sz="2400" i="1" dirty="0" smtClean="0"/>
              <a:t>/* &lt;applet code="</a:t>
            </a:r>
            <a:r>
              <a:rPr lang="en-IN" sz="2400" i="1" dirty="0" err="1" smtClean="0"/>
              <a:t>HAEEx.class</a:t>
            </a:r>
            <a:r>
              <a:rPr lang="en-IN" sz="2400" i="1" dirty="0" smtClean="0"/>
              <a:t>" width=200 height=200&gt;</a:t>
            </a:r>
            <a:endParaRPr lang="en-IN" sz="2400" dirty="0" smtClean="0"/>
          </a:p>
          <a:p>
            <a:pPr>
              <a:buNone/>
            </a:pPr>
            <a:r>
              <a:rPr lang="en-IN" sz="2400" i="1" dirty="0" smtClean="0"/>
              <a:t>&lt;/applet&gt;  */</a:t>
            </a:r>
            <a:endParaRPr lang="en-IN" sz="2400" dirty="0" smtClean="0"/>
          </a:p>
          <a:p>
            <a:pPr>
              <a:buNone/>
            </a:pPr>
            <a:r>
              <a:rPr lang="en-IN" sz="2400" dirty="0" smtClean="0"/>
              <a:t> </a:t>
            </a:r>
          </a:p>
          <a:p>
            <a:pPr>
              <a:buNone/>
            </a:pPr>
            <a:r>
              <a:rPr lang="en-IN" sz="2400" dirty="0" smtClean="0"/>
              <a:t>public class </a:t>
            </a:r>
            <a:r>
              <a:rPr lang="en-IN" sz="2400" dirty="0" err="1" smtClean="0"/>
              <a:t>HAEEx</a:t>
            </a:r>
            <a:r>
              <a:rPr lang="en-IN" sz="2400" dirty="0" smtClean="0"/>
              <a:t> extends Applet implements </a:t>
            </a:r>
            <a:r>
              <a:rPr lang="en-IN" sz="2400" dirty="0" err="1" smtClean="0"/>
              <a:t>ActionListener</a:t>
            </a:r>
            <a:endParaRPr lang="en-IN" sz="2400" dirty="0" smtClean="0"/>
          </a:p>
          <a:p>
            <a:pPr>
              <a:buNone/>
            </a:pPr>
            <a:r>
              <a:rPr lang="en-IN" sz="2400" dirty="0" smtClean="0"/>
              <a:t>{</a:t>
            </a:r>
          </a:p>
          <a:p>
            <a:pPr>
              <a:buNone/>
            </a:pPr>
            <a:r>
              <a:rPr lang="en-IN" sz="2400" dirty="0" smtClean="0"/>
              <a:t>        String </a:t>
            </a:r>
            <a:r>
              <a:rPr lang="en-IN" sz="2400" dirty="0" err="1" smtClean="0"/>
              <a:t>actionMessage</a:t>
            </a:r>
            <a:r>
              <a:rPr lang="en-IN" sz="2400" dirty="0" smtClean="0"/>
              <a:t>="";</a:t>
            </a:r>
          </a:p>
          <a:p>
            <a:pPr>
              <a:buNone/>
            </a:pPr>
            <a:r>
              <a:rPr lang="en-IN" sz="2400" dirty="0" smtClean="0"/>
              <a:t>       </a:t>
            </a:r>
          </a:p>
          <a:p>
            <a:pPr>
              <a:buNone/>
            </a:pPr>
            <a:r>
              <a:rPr lang="en-IN" sz="2400"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42852"/>
            <a:ext cx="8143932" cy="5632311"/>
          </a:xfrm>
          <a:prstGeom prst="rect">
            <a:avLst/>
          </a:prstGeom>
        </p:spPr>
        <p:txBody>
          <a:bodyPr wrap="square">
            <a:spAutoFit/>
          </a:bodyPr>
          <a:lstStyle/>
          <a:p>
            <a:pPr>
              <a:buNone/>
            </a:pPr>
            <a:r>
              <a:rPr lang="en-IN" sz="2400" dirty="0" smtClean="0"/>
              <a:t>  public void init()</a:t>
            </a:r>
          </a:p>
          <a:p>
            <a:pPr>
              <a:buNone/>
            </a:pPr>
            <a:r>
              <a:rPr lang="en-IN" sz="2400" dirty="0" smtClean="0"/>
              <a:t>	{</a:t>
            </a:r>
          </a:p>
          <a:p>
            <a:pPr>
              <a:buNone/>
            </a:pPr>
            <a:r>
              <a:rPr lang="en-IN" sz="2400" dirty="0" smtClean="0"/>
              <a:t>                Button B1 = new Button("Ok");</a:t>
            </a:r>
          </a:p>
          <a:p>
            <a:pPr>
              <a:buNone/>
            </a:pPr>
            <a:r>
              <a:rPr lang="en-IN" sz="2400" dirty="0" smtClean="0"/>
              <a:t>                Button B2 = new Button("Cancel");</a:t>
            </a:r>
          </a:p>
          <a:p>
            <a:pPr>
              <a:buNone/>
            </a:pPr>
            <a:r>
              <a:rPr lang="en-IN" sz="2400" dirty="0" smtClean="0"/>
              <a:t>               </a:t>
            </a:r>
          </a:p>
          <a:p>
            <a:pPr>
              <a:buNone/>
            </a:pPr>
            <a:r>
              <a:rPr lang="en-IN" sz="2400" dirty="0" smtClean="0"/>
              <a:t>                add(B1);</a:t>
            </a:r>
          </a:p>
          <a:p>
            <a:pPr>
              <a:buNone/>
            </a:pPr>
            <a:r>
              <a:rPr lang="en-IN" sz="2400" dirty="0" smtClean="0"/>
              <a:t>                add(B2);</a:t>
            </a:r>
          </a:p>
          <a:p>
            <a:pPr>
              <a:buNone/>
            </a:pPr>
            <a:r>
              <a:rPr lang="en-IN" sz="2400" dirty="0" smtClean="0"/>
              <a:t>               </a:t>
            </a:r>
          </a:p>
          <a:p>
            <a:pPr>
              <a:buNone/>
            </a:pPr>
            <a:r>
              <a:rPr lang="en-IN" sz="2400" dirty="0" smtClean="0"/>
              <a:t>                </a:t>
            </a:r>
            <a:r>
              <a:rPr lang="en-IN" sz="2400" b="1" dirty="0" smtClean="0"/>
              <a:t>B1.addActionListener(this);</a:t>
            </a:r>
          </a:p>
          <a:p>
            <a:pPr>
              <a:buNone/>
            </a:pPr>
            <a:r>
              <a:rPr lang="en-IN" sz="2400" b="1" dirty="0" smtClean="0"/>
              <a:t>                B2.addActionListener(this);</a:t>
            </a:r>
          </a:p>
          <a:p>
            <a:pPr>
              <a:buNone/>
            </a:pPr>
            <a:r>
              <a:rPr lang="en-IN" sz="2400" dirty="0" smtClean="0"/>
              <a:t>        }</a:t>
            </a:r>
          </a:p>
          <a:p>
            <a:pPr>
              <a:buNone/>
            </a:pPr>
            <a:r>
              <a:rPr lang="en-IN" sz="2400" dirty="0" smtClean="0"/>
              <a:t>    public void paint(Graphics g)</a:t>
            </a:r>
          </a:p>
          <a:p>
            <a:pPr>
              <a:buNone/>
            </a:pPr>
            <a:r>
              <a:rPr lang="en-IN" sz="2400" dirty="0" smtClean="0"/>
              <a:t>        {</a:t>
            </a:r>
          </a:p>
          <a:p>
            <a:pPr>
              <a:buNone/>
            </a:pPr>
            <a:r>
              <a:rPr lang="en-IN" sz="2400" dirty="0" smtClean="0"/>
              <a:t>                </a:t>
            </a:r>
            <a:r>
              <a:rPr lang="en-IN" sz="2400" dirty="0" err="1" smtClean="0"/>
              <a:t>g.drawString</a:t>
            </a:r>
            <a:r>
              <a:rPr lang="en-IN" sz="2400" dirty="0" smtClean="0"/>
              <a:t>(actionMessage,10,50);</a:t>
            </a:r>
          </a:p>
          <a:p>
            <a:pPr>
              <a:buNone/>
            </a:pPr>
            <a:r>
              <a:rPr lang="en-IN" sz="24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1272"/>
            <a:ext cx="8215370" cy="4154984"/>
          </a:xfrm>
          <a:prstGeom prst="rect">
            <a:avLst/>
          </a:prstGeom>
        </p:spPr>
        <p:txBody>
          <a:bodyPr wrap="square">
            <a:spAutoFit/>
          </a:bodyPr>
          <a:lstStyle/>
          <a:p>
            <a:pPr>
              <a:buNone/>
            </a:pPr>
            <a:r>
              <a:rPr lang="en-IN" sz="2400" dirty="0" smtClean="0"/>
              <a:t>            public void </a:t>
            </a:r>
            <a:r>
              <a:rPr lang="en-IN" sz="2400" dirty="0" err="1" smtClean="0"/>
              <a:t>actionPerformed</a:t>
            </a:r>
            <a:r>
              <a:rPr lang="en-IN" sz="2400" dirty="0" smtClean="0"/>
              <a:t>(</a:t>
            </a:r>
            <a:r>
              <a:rPr lang="en-IN" sz="2400" dirty="0" err="1" smtClean="0"/>
              <a:t>ActionEvent</a:t>
            </a:r>
            <a:r>
              <a:rPr lang="en-IN" sz="2400" dirty="0" smtClean="0"/>
              <a:t> </a:t>
            </a:r>
            <a:r>
              <a:rPr lang="en-IN" sz="2400" dirty="0" err="1" smtClean="0"/>
              <a:t>ae</a:t>
            </a:r>
            <a:r>
              <a:rPr lang="en-IN" sz="2400" dirty="0" smtClean="0"/>
              <a:t>)</a:t>
            </a:r>
          </a:p>
          <a:p>
            <a:pPr>
              <a:buNone/>
            </a:pPr>
            <a:r>
              <a:rPr lang="en-IN" sz="2400" dirty="0" smtClean="0"/>
              <a:t>	{</a:t>
            </a:r>
          </a:p>
          <a:p>
            <a:pPr>
              <a:buNone/>
            </a:pPr>
            <a:r>
              <a:rPr lang="en-IN" sz="2400" dirty="0" smtClean="0"/>
              <a:t>                     String action = </a:t>
            </a:r>
            <a:r>
              <a:rPr lang="en-IN" sz="2400" dirty="0" err="1" smtClean="0"/>
              <a:t>ae.getActionCommand</a:t>
            </a:r>
            <a:r>
              <a:rPr lang="en-IN" sz="2400" dirty="0" smtClean="0"/>
              <a:t>();</a:t>
            </a:r>
          </a:p>
          <a:p>
            <a:pPr>
              <a:buNone/>
            </a:pPr>
            <a:r>
              <a:rPr lang="en-IN" sz="2400" dirty="0" smtClean="0"/>
              <a:t>                     if(</a:t>
            </a:r>
            <a:r>
              <a:rPr lang="en-IN" sz="2400" dirty="0" err="1" smtClean="0"/>
              <a:t>action.equals</a:t>
            </a:r>
            <a:r>
              <a:rPr lang="en-IN" sz="2400" dirty="0" smtClean="0"/>
              <a:t>("Ok"))</a:t>
            </a:r>
          </a:p>
          <a:p>
            <a:pPr>
              <a:buNone/>
            </a:pPr>
            <a:r>
              <a:rPr lang="en-IN" sz="2400" dirty="0" smtClean="0"/>
              <a:t>                        		</a:t>
            </a:r>
            <a:r>
              <a:rPr lang="en-IN" sz="2400" dirty="0" err="1" smtClean="0"/>
              <a:t>actionMessage</a:t>
            </a:r>
            <a:r>
              <a:rPr lang="en-IN" sz="2400" dirty="0" smtClean="0"/>
              <a:t> = "Ok Button Pressed";</a:t>
            </a:r>
          </a:p>
          <a:p>
            <a:pPr>
              <a:buNone/>
            </a:pPr>
            <a:r>
              <a:rPr lang="en-IN" sz="2400" dirty="0" smtClean="0"/>
              <a:t>                     else if(</a:t>
            </a:r>
            <a:r>
              <a:rPr lang="en-IN" sz="2400" dirty="0" err="1" smtClean="0"/>
              <a:t>action.equals</a:t>
            </a:r>
            <a:r>
              <a:rPr lang="en-IN" sz="2400" dirty="0" smtClean="0"/>
              <a:t>("Cancel"))</a:t>
            </a:r>
          </a:p>
          <a:p>
            <a:pPr>
              <a:buNone/>
            </a:pPr>
            <a:r>
              <a:rPr lang="en-IN" sz="2400" dirty="0" smtClean="0"/>
              <a:t>                        		</a:t>
            </a:r>
            <a:r>
              <a:rPr lang="en-IN" sz="2400" dirty="0" err="1" smtClean="0"/>
              <a:t>actionMessage</a:t>
            </a:r>
            <a:r>
              <a:rPr lang="en-IN" sz="2400" dirty="0" smtClean="0"/>
              <a:t> = "Cancel Button Pressed";</a:t>
            </a:r>
          </a:p>
          <a:p>
            <a:pPr>
              <a:buNone/>
            </a:pPr>
            <a:r>
              <a:rPr lang="en-IN" sz="2400" dirty="0" smtClean="0"/>
              <a:t>               </a:t>
            </a:r>
          </a:p>
          <a:p>
            <a:pPr>
              <a:buNone/>
            </a:pPr>
            <a:r>
              <a:rPr lang="en-IN" sz="2400" dirty="0" smtClean="0"/>
              <a:t>                    repaint();</a:t>
            </a:r>
          </a:p>
          <a:p>
            <a:pPr>
              <a:buNone/>
            </a:pPr>
            <a:r>
              <a:rPr lang="en-IN" sz="2400" dirty="0" smtClean="0"/>
              <a:t>              }</a:t>
            </a:r>
          </a:p>
          <a:p>
            <a:pPr>
              <a:buNone/>
            </a:pPr>
            <a:r>
              <a:rPr lang="en-IN" sz="2400" dirty="0" smtClean="0"/>
              <a:t>}</a:t>
            </a:r>
          </a:p>
        </p:txBody>
      </p:sp>
      <p:pic>
        <p:nvPicPr>
          <p:cNvPr id="2050" name="Picture 2" descr="http://c861135.r35.cf2.rackcdn.com/HandleActionEventExample.jpg"/>
          <p:cNvPicPr>
            <a:picLocks noChangeAspect="1" noChangeArrowheads="1"/>
          </p:cNvPicPr>
          <p:nvPr/>
        </p:nvPicPr>
        <p:blipFill>
          <a:blip r:embed="rId2"/>
          <a:srcRect/>
          <a:stretch>
            <a:fillRect/>
          </a:stretch>
        </p:blipFill>
        <p:spPr bwMode="auto">
          <a:xfrm>
            <a:off x="4357686" y="2786058"/>
            <a:ext cx="3857652" cy="407194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14628"/>
            <a:ext cx="8229600" cy="1143000"/>
          </a:xfrm>
        </p:spPr>
        <p:txBody>
          <a:bodyPr>
            <a:normAutofit/>
          </a:bodyPr>
          <a:lstStyle/>
          <a:p>
            <a:r>
              <a:rPr lang="en-IN" sz="5400" b="1" dirty="0" smtClean="0"/>
              <a:t>Graphics Programming</a:t>
            </a:r>
            <a:endParaRPr lang="en-IN" sz="5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i="1" dirty="0" smtClean="0"/>
              <a:t>The coordinate plane</a:t>
            </a:r>
            <a:endParaRPr lang="en-IN" dirty="0"/>
          </a:p>
        </p:txBody>
      </p:sp>
      <p:pic>
        <p:nvPicPr>
          <p:cNvPr id="2050" name="Picture 2" descr="http://images.techhive.com/images/idge/imported/article/jvw/1996/11/fig2-100158667-orig.gif"/>
          <p:cNvPicPr>
            <a:picLocks noChangeAspect="1" noChangeArrowheads="1"/>
          </p:cNvPicPr>
          <p:nvPr/>
        </p:nvPicPr>
        <p:blipFill>
          <a:blip r:embed="rId2"/>
          <a:srcRect/>
          <a:stretch>
            <a:fillRect/>
          </a:stretch>
        </p:blipFill>
        <p:spPr bwMode="auto">
          <a:xfrm>
            <a:off x="2285984" y="4000504"/>
            <a:ext cx="5286412" cy="2857496"/>
          </a:xfrm>
          <a:prstGeom prst="rect">
            <a:avLst/>
          </a:prstGeom>
          <a:noFill/>
        </p:spPr>
      </p:pic>
      <p:sp>
        <p:nvSpPr>
          <p:cNvPr id="4" name="Rectangle 3"/>
          <p:cNvSpPr/>
          <p:nvPr/>
        </p:nvSpPr>
        <p:spPr>
          <a:xfrm>
            <a:off x="428596" y="1142985"/>
            <a:ext cx="8429684" cy="2800767"/>
          </a:xfrm>
          <a:prstGeom prst="rect">
            <a:avLst/>
          </a:prstGeom>
        </p:spPr>
        <p:txBody>
          <a:bodyPr wrap="square">
            <a:spAutoFit/>
          </a:bodyPr>
          <a:lstStyle/>
          <a:p>
            <a:pPr algn="just"/>
            <a:r>
              <a:rPr lang="en-IN" sz="2200" dirty="0" smtClean="0"/>
              <a:t>A coordinate system </a:t>
            </a:r>
            <a:r>
              <a:rPr lang="en-IN" sz="2200" b="1" dirty="0" smtClean="0"/>
              <a:t>is</a:t>
            </a:r>
            <a:r>
              <a:rPr lang="en-IN" sz="2200" dirty="0" smtClean="0"/>
              <a:t> a method </a:t>
            </a:r>
            <a:r>
              <a:rPr lang="en-IN" sz="2200" b="1" dirty="0" smtClean="0"/>
              <a:t>for</a:t>
            </a:r>
            <a:r>
              <a:rPr lang="en-IN" sz="2200" dirty="0" smtClean="0"/>
              <a:t> specifying the location of points </a:t>
            </a:r>
            <a:r>
              <a:rPr lang="en-IN" sz="2200" b="1" dirty="0" smtClean="0"/>
              <a:t>in</a:t>
            </a:r>
            <a:r>
              <a:rPr lang="en-IN" sz="2200" dirty="0" smtClean="0"/>
              <a:t> space. </a:t>
            </a:r>
            <a:r>
              <a:rPr lang="en-IN" sz="2200" b="1" dirty="0" smtClean="0"/>
              <a:t>In</a:t>
            </a:r>
            <a:r>
              <a:rPr lang="en-IN" sz="2200" dirty="0" smtClean="0"/>
              <a:t> the </a:t>
            </a:r>
            <a:r>
              <a:rPr lang="en-IN" sz="2200" b="1" dirty="0" smtClean="0"/>
              <a:t>case</a:t>
            </a:r>
            <a:r>
              <a:rPr lang="en-IN" sz="2200" dirty="0" smtClean="0"/>
              <a:t> of the AWT, </a:t>
            </a:r>
            <a:r>
              <a:rPr lang="en-IN" sz="2200" b="1" dirty="0" smtClean="0"/>
              <a:t>this</a:t>
            </a:r>
            <a:r>
              <a:rPr lang="en-IN" sz="2200" dirty="0" smtClean="0"/>
              <a:t> space </a:t>
            </a:r>
            <a:r>
              <a:rPr lang="en-IN" sz="2200" b="1" dirty="0" smtClean="0"/>
              <a:t>is</a:t>
            </a:r>
            <a:r>
              <a:rPr lang="en-IN" sz="2200" dirty="0" smtClean="0"/>
              <a:t> a two-dimensional surface called a plane. </a:t>
            </a:r>
            <a:r>
              <a:rPr lang="en-IN" sz="2200" b="1" dirty="0" smtClean="0"/>
              <a:t>Each</a:t>
            </a:r>
            <a:r>
              <a:rPr lang="en-IN" sz="2200" dirty="0" smtClean="0"/>
              <a:t> location </a:t>
            </a:r>
            <a:r>
              <a:rPr lang="en-IN" sz="2200" b="1" dirty="0" smtClean="0"/>
              <a:t>in</a:t>
            </a:r>
            <a:r>
              <a:rPr lang="en-IN" sz="2200" dirty="0" smtClean="0"/>
              <a:t> a plane can be specified </a:t>
            </a:r>
            <a:r>
              <a:rPr lang="en-IN" sz="2200" b="1" dirty="0" smtClean="0"/>
              <a:t>by</a:t>
            </a:r>
            <a:r>
              <a:rPr lang="en-IN" sz="2200" dirty="0" smtClean="0"/>
              <a:t> two integers, called the </a:t>
            </a:r>
            <a:r>
              <a:rPr lang="en-IN" sz="2200" i="1" dirty="0" smtClean="0"/>
              <a:t>x</a:t>
            </a:r>
            <a:r>
              <a:rPr lang="en-IN" sz="2200" dirty="0" smtClean="0"/>
              <a:t> </a:t>
            </a:r>
            <a:r>
              <a:rPr lang="en-IN" sz="2200" b="1" dirty="0" smtClean="0"/>
              <a:t>and</a:t>
            </a:r>
            <a:r>
              <a:rPr lang="en-IN" sz="2200" dirty="0" smtClean="0"/>
              <a:t> </a:t>
            </a:r>
            <a:r>
              <a:rPr lang="en-IN" sz="2200" i="1" dirty="0" smtClean="0"/>
              <a:t>y</a:t>
            </a:r>
            <a:r>
              <a:rPr lang="en-IN" sz="2200" dirty="0" smtClean="0"/>
              <a:t> coordinates. </a:t>
            </a:r>
            <a:r>
              <a:rPr lang="en-IN" sz="2200" b="1" dirty="0" smtClean="0"/>
              <a:t>The</a:t>
            </a:r>
            <a:r>
              <a:rPr lang="en-IN" sz="2200" dirty="0" smtClean="0"/>
              <a:t> values of the </a:t>
            </a:r>
            <a:r>
              <a:rPr lang="en-IN" sz="2200" i="1" dirty="0" smtClean="0"/>
              <a:t>x</a:t>
            </a:r>
            <a:r>
              <a:rPr lang="en-IN" sz="2200" dirty="0" smtClean="0"/>
              <a:t> </a:t>
            </a:r>
            <a:r>
              <a:rPr lang="en-IN" sz="2200" b="1" dirty="0" smtClean="0"/>
              <a:t>and</a:t>
            </a:r>
            <a:r>
              <a:rPr lang="en-IN" sz="2200" dirty="0" smtClean="0"/>
              <a:t> </a:t>
            </a:r>
            <a:r>
              <a:rPr lang="en-IN" sz="2200" i="1" dirty="0" smtClean="0"/>
              <a:t>y</a:t>
            </a:r>
            <a:r>
              <a:rPr lang="en-IN" sz="2200" dirty="0" smtClean="0"/>
              <a:t> coordinates are calculated </a:t>
            </a:r>
            <a:r>
              <a:rPr lang="en-IN" sz="2200" b="1" dirty="0" smtClean="0"/>
              <a:t>in</a:t>
            </a:r>
            <a:r>
              <a:rPr lang="en-IN" sz="2200" dirty="0" smtClean="0"/>
              <a:t> terms of the point's respective horizontal and vertical displacement from the origin. In the case of the AWT, the origin is always the point in the upper-left corner of the plane. It has the coordinate values 0 (for </a:t>
            </a:r>
            <a:r>
              <a:rPr lang="en-IN" sz="2200" i="1" dirty="0" smtClean="0"/>
              <a:t>x</a:t>
            </a:r>
            <a:r>
              <a:rPr lang="en-IN" sz="2200" dirty="0" smtClean="0"/>
              <a:t>) and 0 (for </a:t>
            </a:r>
            <a:r>
              <a:rPr lang="en-IN" sz="2200" i="1" dirty="0" smtClean="0"/>
              <a:t>y</a:t>
            </a:r>
            <a:r>
              <a:rPr lang="en-IN" sz="2200" dirty="0" smtClean="0"/>
              <a:t>).</a:t>
            </a:r>
            <a:endParaRPr lang="en-IN"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600200"/>
            <a:ext cx="8429684" cy="4829196"/>
          </a:xfrm>
        </p:spPr>
        <p:txBody>
          <a:bodyPr>
            <a:normAutofit/>
          </a:bodyPr>
          <a:lstStyle/>
          <a:p>
            <a:r>
              <a:rPr lang="en-IN" b="1" dirty="0" smtClean="0"/>
              <a:t>Drawing Lines</a:t>
            </a:r>
          </a:p>
          <a:p>
            <a:pPr>
              <a:buNone/>
            </a:pPr>
            <a:endParaRPr lang="en-IN" sz="1100" b="1" dirty="0" smtClean="0"/>
          </a:p>
          <a:p>
            <a:pPr>
              <a:buNone/>
            </a:pPr>
            <a:r>
              <a:rPr lang="en-IN" sz="2800" dirty="0" smtClean="0"/>
              <a:t>		void drawLine(</a:t>
            </a:r>
            <a:r>
              <a:rPr lang="en-IN" sz="2800" b="1" dirty="0" err="1" smtClean="0"/>
              <a:t>int</a:t>
            </a:r>
            <a:r>
              <a:rPr lang="en-IN" sz="2800" dirty="0" smtClean="0"/>
              <a:t> x1, </a:t>
            </a:r>
            <a:r>
              <a:rPr lang="en-IN" sz="2800" b="1" dirty="0" err="1" smtClean="0"/>
              <a:t>int</a:t>
            </a:r>
            <a:r>
              <a:rPr lang="en-IN" sz="2800" dirty="0" smtClean="0"/>
              <a:t> y1, </a:t>
            </a:r>
            <a:r>
              <a:rPr lang="en-IN" sz="2800" b="1" dirty="0" err="1" smtClean="0"/>
              <a:t>int</a:t>
            </a:r>
            <a:r>
              <a:rPr lang="en-IN" sz="2800" dirty="0" smtClean="0"/>
              <a:t> x2, </a:t>
            </a:r>
            <a:r>
              <a:rPr lang="en-IN" sz="2800" b="1" dirty="0" err="1" smtClean="0"/>
              <a:t>int</a:t>
            </a:r>
            <a:r>
              <a:rPr lang="en-IN" sz="2800" dirty="0" smtClean="0"/>
              <a:t> y2)</a:t>
            </a:r>
          </a:p>
          <a:p>
            <a:pPr>
              <a:buNone/>
            </a:pPr>
            <a:endParaRPr lang="en-US" sz="2800" dirty="0" smtClean="0"/>
          </a:p>
          <a:p>
            <a:pPr algn="just">
              <a:buNone/>
            </a:pPr>
            <a:r>
              <a:rPr lang="en-IN" sz="2800" b="1" dirty="0" smtClean="0"/>
              <a:t>	</a:t>
            </a:r>
            <a:r>
              <a:rPr lang="en-IN" sz="2800" dirty="0" smtClean="0"/>
              <a:t>It draws a straight line, a single pixel wide, between the specified beginning and ending points. The line will be drawn in the current foreground color.</a:t>
            </a:r>
          </a:p>
          <a:p>
            <a:pPr>
              <a:buNone/>
            </a:pPr>
            <a:endParaRPr lang="en-IN" sz="1100" dirty="0" smtClean="0"/>
          </a:p>
          <a:p>
            <a:pPr>
              <a:buNone/>
            </a:pPr>
            <a:r>
              <a:rPr lang="en-US" sz="2800" dirty="0" smtClean="0"/>
              <a:t>Example:</a:t>
            </a:r>
          </a:p>
          <a:p>
            <a:pPr>
              <a:buNone/>
            </a:pPr>
            <a:r>
              <a:rPr lang="en-US" sz="2800" dirty="0" smtClean="0"/>
              <a:t>			</a:t>
            </a:r>
            <a:r>
              <a:rPr lang="en-US" sz="2800" dirty="0" err="1" smtClean="0"/>
              <a:t>g.drawLine</a:t>
            </a:r>
            <a:r>
              <a:rPr lang="en-US" sz="2800" dirty="0" smtClean="0"/>
              <a:t>(</a:t>
            </a:r>
            <a:r>
              <a:rPr lang="en-IN" sz="2800" dirty="0" smtClean="0"/>
              <a:t>30,300,200,10);</a:t>
            </a: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429684" cy="5000660"/>
          </a:xfrm>
        </p:spPr>
        <p:txBody>
          <a:bodyPr>
            <a:normAutofit fontScale="92500"/>
          </a:bodyPr>
          <a:lstStyle/>
          <a:p>
            <a:r>
              <a:rPr lang="en-IN" b="1" dirty="0" smtClean="0"/>
              <a:t>Drawing Rectangles</a:t>
            </a:r>
          </a:p>
          <a:p>
            <a:pPr>
              <a:buNone/>
            </a:pPr>
            <a:endParaRPr lang="en-IN" sz="1300" b="1" dirty="0" smtClean="0"/>
          </a:p>
          <a:p>
            <a:pPr>
              <a:buNone/>
            </a:pPr>
            <a:endParaRPr lang="en-IN" sz="1200" b="1" dirty="0" smtClean="0"/>
          </a:p>
          <a:p>
            <a:pPr>
              <a:buNone/>
            </a:pPr>
            <a:r>
              <a:rPr lang="en-IN" sz="2800" dirty="0" smtClean="0"/>
              <a:t>		void </a:t>
            </a:r>
            <a:r>
              <a:rPr lang="en-IN" sz="2800" dirty="0" err="1" smtClean="0"/>
              <a:t>drawRect</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width, </a:t>
            </a:r>
            <a:r>
              <a:rPr lang="en-IN" sz="2800" b="1" dirty="0" err="1" smtClean="0"/>
              <a:t>int</a:t>
            </a:r>
            <a:r>
              <a:rPr lang="en-IN" sz="2800" dirty="0" smtClean="0"/>
              <a:t> height)</a:t>
            </a:r>
            <a:endParaRPr lang="en-US" sz="2800" dirty="0" smtClean="0"/>
          </a:p>
          <a:p>
            <a:pPr>
              <a:buNone/>
            </a:pPr>
            <a:endParaRPr lang="en-US" sz="2800" b="1" dirty="0" smtClean="0"/>
          </a:p>
          <a:p>
            <a:pPr algn="just">
              <a:buNone/>
            </a:pPr>
            <a:r>
              <a:rPr lang="en-US" sz="2800" b="1" dirty="0" smtClean="0"/>
              <a:t>	</a:t>
            </a:r>
            <a:r>
              <a:rPr lang="en-IN" sz="3000" dirty="0" smtClean="0"/>
              <a:t>It draws a rectangle. It require, as parameters, the x and y coordinates at which to begin the rectangle, and the width and the height of the rectangle. Both the width and the height must be positive integers.</a:t>
            </a:r>
          </a:p>
          <a:p>
            <a:pPr>
              <a:buNone/>
            </a:pPr>
            <a:endParaRPr lang="en-IN" sz="1200" dirty="0" smtClean="0"/>
          </a:p>
          <a:p>
            <a:pPr>
              <a:buNone/>
            </a:pPr>
            <a:r>
              <a:rPr lang="en-US" sz="2800" dirty="0" smtClean="0"/>
              <a:t>Example:</a:t>
            </a:r>
          </a:p>
          <a:p>
            <a:pPr>
              <a:buNone/>
            </a:pPr>
            <a:r>
              <a:rPr lang="en-US" sz="2800" dirty="0" smtClean="0"/>
              <a:t>			</a:t>
            </a:r>
            <a:r>
              <a:rPr lang="en-IN" sz="2800" dirty="0" smtClean="0"/>
              <a:t> </a:t>
            </a:r>
            <a:r>
              <a:rPr lang="en-IN" sz="2800" dirty="0" err="1" smtClean="0"/>
              <a:t>g.drawRect</a:t>
            </a:r>
            <a:r>
              <a:rPr lang="en-IN" sz="2800" dirty="0" smtClean="0"/>
              <a:t>(400,50,200,100);</a:t>
            </a: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lstStyle/>
          <a:p>
            <a:r>
              <a:rPr lang="en-IN" b="1" dirty="0" smtClean="0"/>
              <a:t>Drawing Rounded Rectangles</a:t>
            </a:r>
          </a:p>
          <a:p>
            <a:endParaRPr lang="en-IN" sz="1100" b="1" dirty="0" smtClean="0"/>
          </a:p>
          <a:p>
            <a:pPr>
              <a:buNone/>
            </a:pPr>
            <a:r>
              <a:rPr lang="en-IN" sz="2600" dirty="0" smtClean="0"/>
              <a:t>void </a:t>
            </a:r>
            <a:r>
              <a:rPr lang="en-IN" sz="2600" dirty="0" err="1" smtClean="0"/>
              <a:t>drawRoundRect</a:t>
            </a:r>
            <a:r>
              <a:rPr lang="en-IN" sz="2600" dirty="0" smtClean="0"/>
              <a:t>(</a:t>
            </a:r>
            <a:r>
              <a:rPr lang="en-IN" sz="2600" b="1" dirty="0" err="1" smtClean="0"/>
              <a:t>int</a:t>
            </a:r>
            <a:r>
              <a:rPr lang="en-IN" sz="2600" dirty="0" smtClean="0"/>
              <a:t> x, </a:t>
            </a:r>
            <a:r>
              <a:rPr lang="en-IN" sz="2600" b="1" dirty="0" err="1" smtClean="0"/>
              <a:t>int</a:t>
            </a:r>
            <a:r>
              <a:rPr lang="en-IN" sz="2600" dirty="0" smtClean="0"/>
              <a:t> y, </a:t>
            </a:r>
            <a:r>
              <a:rPr lang="en-IN" sz="2600" b="1" dirty="0" err="1" smtClean="0"/>
              <a:t>int</a:t>
            </a:r>
            <a:r>
              <a:rPr lang="en-IN" sz="2600" dirty="0" smtClean="0"/>
              <a:t> width, </a:t>
            </a:r>
            <a:r>
              <a:rPr lang="en-IN" sz="2600" b="1" dirty="0" err="1" smtClean="0"/>
              <a:t>int</a:t>
            </a:r>
            <a:r>
              <a:rPr lang="en-IN" sz="2600" dirty="0" smtClean="0"/>
              <a:t> height, </a:t>
            </a:r>
            <a:r>
              <a:rPr lang="en-IN" sz="2600" b="1" dirty="0" err="1" smtClean="0"/>
              <a:t>int</a:t>
            </a:r>
            <a:r>
              <a:rPr lang="en-IN" sz="2600" dirty="0" smtClean="0"/>
              <a:t> </a:t>
            </a:r>
            <a:r>
              <a:rPr lang="en-IN" sz="2600" dirty="0" err="1" smtClean="0"/>
              <a:t>arcWidth</a:t>
            </a:r>
            <a:r>
              <a:rPr lang="en-IN" sz="2600" dirty="0" smtClean="0"/>
              <a:t>, </a:t>
            </a:r>
            <a:r>
              <a:rPr lang="en-IN" sz="2600" b="1" dirty="0" err="1" smtClean="0"/>
              <a:t>int</a:t>
            </a:r>
            <a:r>
              <a:rPr lang="en-IN" sz="2600" dirty="0" smtClean="0"/>
              <a:t> </a:t>
            </a:r>
            <a:r>
              <a:rPr lang="en-IN" sz="2600" dirty="0" err="1" smtClean="0"/>
              <a:t>arcHeight</a:t>
            </a:r>
            <a:r>
              <a:rPr lang="en-IN" sz="2600" dirty="0" smtClean="0"/>
              <a:t>)</a:t>
            </a:r>
          </a:p>
          <a:p>
            <a:pPr>
              <a:buNone/>
            </a:pPr>
            <a:endParaRPr lang="en-US" sz="2200" dirty="0" smtClean="0"/>
          </a:p>
          <a:p>
            <a:pPr algn="just">
              <a:buNone/>
            </a:pPr>
            <a:r>
              <a:rPr lang="en-IN" sz="2800" b="1" dirty="0" smtClean="0"/>
              <a:t>	</a:t>
            </a:r>
            <a:r>
              <a:rPr lang="en-IN" sz="2800" dirty="0" smtClean="0"/>
              <a:t>The rounded-rectangle graphics methods require two additional parameters, an arc width and an arc height, both of which control the rounding of the corners.</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g.drawRoundRect</a:t>
            </a:r>
            <a:r>
              <a:rPr lang="en-IN" sz="2800" dirty="0" smtClean="0"/>
              <a:t>(10,100,80,50,10,10);</a:t>
            </a: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a:bodyPr>
          <a:lstStyle/>
          <a:p>
            <a:r>
              <a:rPr lang="en-IN" b="1" dirty="0" smtClean="0"/>
              <a:t>Drawing Filled/ Solid Rectangles</a:t>
            </a:r>
          </a:p>
          <a:p>
            <a:endParaRPr lang="en-IN" sz="1100" b="1" dirty="0" smtClean="0"/>
          </a:p>
          <a:p>
            <a:pPr>
              <a:buNone/>
            </a:pPr>
            <a:r>
              <a:rPr lang="en-IN" sz="2800" b="1" dirty="0" smtClean="0"/>
              <a:t>		void</a:t>
            </a:r>
            <a:r>
              <a:rPr lang="en-IN" sz="2800" dirty="0" smtClean="0"/>
              <a:t> </a:t>
            </a:r>
            <a:r>
              <a:rPr lang="en-IN" sz="2800" dirty="0" err="1" smtClean="0"/>
              <a:t>fillRect</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a:t>
            </a:r>
          </a:p>
          <a:p>
            <a:pPr>
              <a:buNone/>
            </a:pPr>
            <a:endParaRPr lang="en-US" sz="2200" dirty="0" smtClean="0"/>
          </a:p>
          <a:p>
            <a:pPr algn="just">
              <a:buNone/>
            </a:pPr>
            <a:r>
              <a:rPr lang="en-IN" sz="2800" b="1" dirty="0" smtClean="0"/>
              <a:t>	</a:t>
            </a:r>
            <a:r>
              <a:rPr lang="en-IN" sz="2800" dirty="0" smtClean="0"/>
              <a:t>It draws a solid rectangle. It also requires 4 parameters like </a:t>
            </a:r>
            <a:r>
              <a:rPr lang="en-IN" sz="2800" dirty="0" err="1" smtClean="0"/>
              <a:t>drawRect</a:t>
            </a:r>
            <a:r>
              <a:rPr lang="en-IN" sz="2800" dirty="0" smtClean="0"/>
              <a:t>() method. </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g.fillRect</a:t>
            </a:r>
            <a:r>
              <a:rPr lang="en-IN" sz="2800" dirty="0" smtClean="0"/>
              <a:t>(400,50,200,100);</a:t>
            </a: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a:bodyPr>
          <a:lstStyle/>
          <a:p>
            <a:r>
              <a:rPr lang="en-IN" b="1" dirty="0" smtClean="0"/>
              <a:t>Drawing Rounded Rectangles</a:t>
            </a:r>
          </a:p>
          <a:p>
            <a:endParaRPr lang="en-IN" sz="1100" b="1" dirty="0" smtClean="0"/>
          </a:p>
          <a:p>
            <a:pPr>
              <a:buNone/>
            </a:pPr>
            <a:r>
              <a:rPr lang="en-IN" sz="2800" b="1" dirty="0" smtClean="0"/>
              <a:t>void</a:t>
            </a:r>
            <a:r>
              <a:rPr lang="en-IN" sz="2800" dirty="0" smtClean="0"/>
              <a:t> </a:t>
            </a:r>
            <a:r>
              <a:rPr lang="en-IN" sz="2800" dirty="0" err="1" smtClean="0"/>
              <a:t>fillRoundRect</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 </a:t>
            </a:r>
            <a:r>
              <a:rPr lang="en-IN" sz="2800" b="1" dirty="0" err="1" smtClean="0"/>
              <a:t>int</a:t>
            </a:r>
            <a:r>
              <a:rPr lang="en-IN" sz="2800" dirty="0" smtClean="0"/>
              <a:t> </a:t>
            </a:r>
            <a:r>
              <a:rPr lang="en-IN" sz="2800" dirty="0" err="1" smtClean="0"/>
              <a:t>arcWidth</a:t>
            </a:r>
            <a:r>
              <a:rPr lang="en-IN" sz="2800" dirty="0" smtClean="0"/>
              <a:t>, </a:t>
            </a:r>
            <a:r>
              <a:rPr lang="en-IN" sz="2800" b="1" dirty="0" err="1" smtClean="0"/>
              <a:t>int</a:t>
            </a:r>
            <a:r>
              <a:rPr lang="en-IN" sz="2800" dirty="0" smtClean="0"/>
              <a:t> </a:t>
            </a:r>
            <a:r>
              <a:rPr lang="en-IN" sz="2800" dirty="0" err="1" smtClean="0"/>
              <a:t>arcHeight</a:t>
            </a:r>
            <a:r>
              <a:rPr lang="en-IN" sz="2800" dirty="0" smtClean="0"/>
              <a:t>)</a:t>
            </a:r>
            <a:endParaRPr lang="en-IN" sz="2600" dirty="0" smtClean="0"/>
          </a:p>
          <a:p>
            <a:pPr>
              <a:buNone/>
            </a:pPr>
            <a:endParaRPr lang="en-US" sz="2200" dirty="0" smtClean="0"/>
          </a:p>
          <a:p>
            <a:pPr algn="just">
              <a:buNone/>
            </a:pPr>
            <a:r>
              <a:rPr lang="en-IN" sz="2800" b="1" dirty="0" smtClean="0"/>
              <a:t>	</a:t>
            </a:r>
            <a:r>
              <a:rPr lang="en-IN" sz="2800" dirty="0" smtClean="0"/>
              <a:t>It draws solid rounded-rectangle. It also takes 6  parameters like </a:t>
            </a:r>
            <a:r>
              <a:rPr lang="en-IN" sz="2800" dirty="0" err="1" smtClean="0"/>
              <a:t>drawRoundRect</a:t>
            </a:r>
            <a:r>
              <a:rPr lang="en-IN" sz="2800" dirty="0" smtClean="0"/>
              <a:t>() method.</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g.fillRoundRect</a:t>
            </a:r>
            <a:r>
              <a:rPr lang="en-IN" sz="2800" dirty="0" smtClean="0"/>
              <a:t>(10,100,80,50,10,10);</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Specifying a Local Applet</a:t>
            </a:r>
            <a:br>
              <a:rPr lang="en-IN" dirty="0" smtClean="0"/>
            </a:br>
            <a:endParaRPr lang="en-IN" dirty="0"/>
          </a:p>
        </p:txBody>
      </p:sp>
      <p:sp>
        <p:nvSpPr>
          <p:cNvPr id="3" name="Content Placeholder 2"/>
          <p:cNvSpPr>
            <a:spLocks noGrp="1"/>
          </p:cNvSpPr>
          <p:nvPr>
            <p:ph idx="1"/>
          </p:nvPr>
        </p:nvSpPr>
        <p:spPr>
          <a:xfrm>
            <a:off x="457200" y="1600200"/>
            <a:ext cx="8401080" cy="4525963"/>
          </a:xfrm>
        </p:spPr>
        <p:txBody>
          <a:bodyPr/>
          <a:lstStyle/>
          <a:p>
            <a:pPr>
              <a:buNone/>
            </a:pPr>
            <a:r>
              <a:rPr lang="en-IN" dirty="0" smtClean="0"/>
              <a:t>&lt;</a:t>
            </a:r>
            <a:r>
              <a:rPr lang="en-IN" dirty="0"/>
              <a:t>applet codebase="path" code="</a:t>
            </a:r>
            <a:r>
              <a:rPr lang="en-IN" dirty="0" err="1"/>
              <a:t>NewApplet.class</a:t>
            </a:r>
            <a:r>
              <a:rPr lang="en-IN" dirty="0"/>
              <a:t>" </a:t>
            </a:r>
            <a:endParaRPr lang="en-IN" dirty="0" smtClean="0"/>
          </a:p>
          <a:p>
            <a:pPr>
              <a:buNone/>
            </a:pPr>
            <a:r>
              <a:rPr lang="en-IN" dirty="0"/>
              <a:t>	</a:t>
            </a:r>
            <a:r>
              <a:rPr lang="en-IN" dirty="0" smtClean="0"/>
              <a:t>width=120 </a:t>
            </a:r>
          </a:p>
          <a:p>
            <a:pPr>
              <a:buNone/>
            </a:pPr>
            <a:r>
              <a:rPr lang="en-IN" dirty="0"/>
              <a:t>	</a:t>
            </a:r>
            <a:r>
              <a:rPr lang="en-IN" dirty="0" smtClean="0"/>
              <a:t>height=120 </a:t>
            </a:r>
            <a:r>
              <a:rPr lang="en-IN" dirty="0"/>
              <a:t>&gt; </a:t>
            </a:r>
            <a:endParaRPr lang="en-IN" dirty="0" smtClean="0"/>
          </a:p>
          <a:p>
            <a:pPr>
              <a:buNone/>
            </a:pPr>
            <a:r>
              <a:rPr lang="en-IN" dirty="0" smtClean="0"/>
              <a:t>&lt;/</a:t>
            </a:r>
            <a:r>
              <a:rPr lang="en-IN" dirty="0"/>
              <a:t>apple&gt;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a:bodyPr>
          <a:lstStyle/>
          <a:p>
            <a:r>
              <a:rPr lang="en-IN" b="1" dirty="0" smtClean="0"/>
              <a:t>Drawing Ellipses &amp; Circles</a:t>
            </a:r>
          </a:p>
          <a:p>
            <a:endParaRPr lang="en-IN" sz="1100" b="1" dirty="0" smtClean="0"/>
          </a:p>
          <a:p>
            <a:pPr>
              <a:buNone/>
            </a:pPr>
            <a:r>
              <a:rPr lang="en-IN" sz="2800" dirty="0" smtClean="0"/>
              <a:t>		void </a:t>
            </a:r>
            <a:r>
              <a:rPr lang="en-IN" sz="2800" dirty="0" err="1" smtClean="0"/>
              <a:t>drawOval</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a:t>
            </a:r>
          </a:p>
          <a:p>
            <a:pPr>
              <a:buNone/>
            </a:pPr>
            <a:endParaRPr lang="en-US" sz="1100" dirty="0" smtClean="0"/>
          </a:p>
          <a:p>
            <a:pPr algn="just">
              <a:buNone/>
            </a:pPr>
            <a:r>
              <a:rPr lang="en-IN" sz="2800" b="1" dirty="0" smtClean="0"/>
              <a:t>	</a:t>
            </a:r>
            <a:r>
              <a:rPr lang="en-IN" sz="2800" dirty="0" smtClean="0"/>
              <a:t>It draws outline of an oval. It takes parameters, the x and y coordinates of the center of the oval and the width and height of the oval. </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g.drawOval</a:t>
            </a:r>
            <a:r>
              <a:rPr lang="en-IN" sz="2800" dirty="0" smtClean="0"/>
              <a:t>(10,10,100,120);</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a:bodyPr>
          <a:lstStyle/>
          <a:p>
            <a:r>
              <a:rPr lang="en-IN" b="1" dirty="0" smtClean="0"/>
              <a:t>Drawing Solid Ellipses &amp; Circles</a:t>
            </a:r>
          </a:p>
          <a:p>
            <a:endParaRPr lang="en-IN" sz="1100" b="1" dirty="0" smtClean="0"/>
          </a:p>
          <a:p>
            <a:pPr>
              <a:buNone/>
            </a:pPr>
            <a:r>
              <a:rPr lang="en-IN" sz="2800" dirty="0" smtClean="0"/>
              <a:t>		</a:t>
            </a:r>
            <a:r>
              <a:rPr lang="en-IN" sz="2800" b="1" dirty="0" smtClean="0"/>
              <a:t>void</a:t>
            </a:r>
            <a:r>
              <a:rPr lang="en-IN" sz="2800" dirty="0" smtClean="0"/>
              <a:t> </a:t>
            </a:r>
            <a:r>
              <a:rPr lang="en-IN" sz="2800" dirty="0" err="1" smtClean="0"/>
              <a:t>fillOval</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a:t>
            </a:r>
          </a:p>
          <a:p>
            <a:pPr>
              <a:buNone/>
            </a:pPr>
            <a:endParaRPr lang="en-US" sz="1100" dirty="0" smtClean="0"/>
          </a:p>
          <a:p>
            <a:pPr algn="just">
              <a:buNone/>
            </a:pPr>
            <a:r>
              <a:rPr lang="en-IN" sz="2800" b="1" dirty="0" smtClean="0"/>
              <a:t>	</a:t>
            </a:r>
            <a:r>
              <a:rPr lang="en-IN" sz="2800" dirty="0" smtClean="0"/>
              <a:t>It draws a solid oval. It also takes 4 parameters like </a:t>
            </a:r>
            <a:r>
              <a:rPr lang="en-IN" sz="2800" dirty="0" err="1" smtClean="0"/>
              <a:t>drawOval</a:t>
            </a:r>
            <a:r>
              <a:rPr lang="en-IN" sz="2800" dirty="0" smtClean="0"/>
              <a:t>() method. </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g.fillOval</a:t>
            </a:r>
            <a:r>
              <a:rPr lang="en-IN" sz="2800" dirty="0" smtClean="0"/>
              <a:t>(10,10,100,120);</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lnSpcReduction="10000"/>
          </a:bodyPr>
          <a:lstStyle/>
          <a:p>
            <a:r>
              <a:rPr lang="en-IN" b="1" dirty="0" smtClean="0"/>
              <a:t>Drawing Arcs</a:t>
            </a:r>
          </a:p>
          <a:p>
            <a:endParaRPr lang="en-IN" sz="1100" b="1" dirty="0" smtClean="0"/>
          </a:p>
          <a:p>
            <a:pPr>
              <a:buNone/>
            </a:pPr>
            <a:r>
              <a:rPr lang="en-IN" sz="2800" dirty="0" smtClean="0"/>
              <a:t>		</a:t>
            </a:r>
            <a:r>
              <a:rPr lang="en-IN" sz="2800" b="1" dirty="0" smtClean="0"/>
              <a:t>void</a:t>
            </a:r>
            <a:r>
              <a:rPr lang="en-IN" sz="2800" dirty="0" smtClean="0"/>
              <a:t> </a:t>
            </a:r>
            <a:r>
              <a:rPr lang="en-IN" sz="2800" dirty="0" err="1" smtClean="0"/>
              <a:t>drawArc</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 </a:t>
            </a:r>
            <a:r>
              <a:rPr lang="en-IN" sz="2800" b="1" dirty="0" err="1" smtClean="0"/>
              <a:t>int</a:t>
            </a:r>
            <a:r>
              <a:rPr lang="en-IN" sz="2800" dirty="0" smtClean="0"/>
              <a:t> </a:t>
            </a:r>
            <a:r>
              <a:rPr lang="en-IN" sz="2800" dirty="0" err="1" smtClean="0"/>
              <a:t>startAngle</a:t>
            </a:r>
            <a:r>
              <a:rPr lang="en-IN" sz="2800" dirty="0" smtClean="0"/>
              <a:t>, </a:t>
            </a:r>
            <a:r>
              <a:rPr lang="en-IN" sz="2800" b="1" dirty="0" err="1" smtClean="0"/>
              <a:t>int</a:t>
            </a:r>
            <a:r>
              <a:rPr lang="en-IN" sz="2800" dirty="0" smtClean="0"/>
              <a:t> </a:t>
            </a:r>
            <a:r>
              <a:rPr lang="en-IN" sz="2800" dirty="0" err="1" smtClean="0"/>
              <a:t>arcAngle</a:t>
            </a:r>
            <a:r>
              <a:rPr lang="en-IN" sz="2800" dirty="0" smtClean="0"/>
              <a:t>)</a:t>
            </a:r>
          </a:p>
          <a:p>
            <a:pPr>
              <a:buNone/>
            </a:pPr>
            <a:endParaRPr lang="en-US" sz="1100" dirty="0" smtClean="0"/>
          </a:p>
          <a:p>
            <a:pPr algn="just">
              <a:buNone/>
            </a:pPr>
            <a:r>
              <a:rPr lang="en-IN" sz="2800" b="1" dirty="0" smtClean="0"/>
              <a:t>	</a:t>
            </a:r>
            <a:r>
              <a:rPr lang="en-IN" sz="2800" dirty="0" smtClean="0"/>
              <a:t>It draws an arc. It requires 6 parameters. First 4 parameters are same as </a:t>
            </a:r>
            <a:r>
              <a:rPr lang="en-IN" sz="2800" dirty="0" err="1" smtClean="0"/>
              <a:t>drawOval</a:t>
            </a:r>
            <a:r>
              <a:rPr lang="en-IN" sz="2800" dirty="0" smtClean="0"/>
              <a:t>() method and two additional parameters, a start angle and an arc angle, to specify the beginning of the arc and the size of the arc in degrees.</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g.drawArc</a:t>
            </a:r>
            <a:r>
              <a:rPr lang="en-IN" sz="2800" dirty="0" smtClean="0"/>
              <a:t>(60,125,80,40,180,180);</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428736"/>
            <a:ext cx="8358246" cy="5000660"/>
          </a:xfrm>
        </p:spPr>
        <p:txBody>
          <a:bodyPr>
            <a:normAutofit/>
          </a:bodyPr>
          <a:lstStyle/>
          <a:p>
            <a:r>
              <a:rPr lang="en-IN" b="1" dirty="0" smtClean="0"/>
              <a:t>Drawing Solid Arcs</a:t>
            </a:r>
          </a:p>
          <a:p>
            <a:endParaRPr lang="en-IN" sz="1100" b="1" dirty="0" smtClean="0"/>
          </a:p>
          <a:p>
            <a:pPr>
              <a:buNone/>
            </a:pPr>
            <a:r>
              <a:rPr lang="en-IN" sz="2800" dirty="0" smtClean="0"/>
              <a:t>		</a:t>
            </a:r>
            <a:r>
              <a:rPr lang="en-IN" sz="2800" b="1" dirty="0" smtClean="0"/>
              <a:t>void</a:t>
            </a:r>
            <a:r>
              <a:rPr lang="en-IN" sz="2800" dirty="0" smtClean="0"/>
              <a:t> </a:t>
            </a:r>
            <a:r>
              <a:rPr lang="en-IN" sz="2800" dirty="0" err="1" smtClean="0"/>
              <a:t>fillArc</a:t>
            </a:r>
            <a:r>
              <a:rPr lang="en-IN" sz="2800" dirty="0" smtClean="0"/>
              <a:t>(</a:t>
            </a:r>
            <a:r>
              <a:rPr lang="en-IN" sz="2800" b="1" dirty="0" err="1" smtClean="0"/>
              <a:t>int</a:t>
            </a:r>
            <a:r>
              <a:rPr lang="en-IN" sz="2800" dirty="0" smtClean="0"/>
              <a:t> x, </a:t>
            </a:r>
            <a:r>
              <a:rPr lang="en-IN" sz="2800" b="1" dirty="0" err="1" smtClean="0"/>
              <a:t>int</a:t>
            </a:r>
            <a:r>
              <a:rPr lang="en-IN" sz="2800" dirty="0" smtClean="0"/>
              <a:t> y, </a:t>
            </a:r>
            <a:r>
              <a:rPr lang="en-IN" sz="2800" b="1" dirty="0" err="1" smtClean="0"/>
              <a:t>int</a:t>
            </a:r>
            <a:r>
              <a:rPr lang="en-IN" sz="2800" dirty="0" smtClean="0"/>
              <a:t> w, </a:t>
            </a:r>
            <a:r>
              <a:rPr lang="en-IN" sz="2800" b="1" dirty="0" err="1" smtClean="0"/>
              <a:t>int</a:t>
            </a:r>
            <a:r>
              <a:rPr lang="en-IN" sz="2800" dirty="0" smtClean="0"/>
              <a:t> h, </a:t>
            </a:r>
            <a:r>
              <a:rPr lang="en-IN" sz="2800" b="1" dirty="0" err="1" smtClean="0"/>
              <a:t>int</a:t>
            </a:r>
            <a:r>
              <a:rPr lang="en-IN" sz="2800" dirty="0" smtClean="0"/>
              <a:t> </a:t>
            </a:r>
            <a:r>
              <a:rPr lang="en-IN" sz="2800" dirty="0" err="1" smtClean="0"/>
              <a:t>startAngle</a:t>
            </a:r>
            <a:r>
              <a:rPr lang="en-IN" sz="2800" dirty="0" smtClean="0"/>
              <a:t>, </a:t>
            </a:r>
            <a:r>
              <a:rPr lang="en-IN" sz="2800" b="1" dirty="0" err="1" smtClean="0"/>
              <a:t>int</a:t>
            </a:r>
            <a:r>
              <a:rPr lang="en-IN" sz="2800" dirty="0" smtClean="0"/>
              <a:t> </a:t>
            </a:r>
            <a:r>
              <a:rPr lang="en-IN" sz="2800" dirty="0" err="1" smtClean="0"/>
              <a:t>arcAngle</a:t>
            </a:r>
            <a:r>
              <a:rPr lang="en-IN" sz="2800" dirty="0" smtClean="0"/>
              <a:t>)</a:t>
            </a:r>
          </a:p>
          <a:p>
            <a:pPr>
              <a:buNone/>
            </a:pPr>
            <a:endParaRPr lang="en-US" sz="1100" dirty="0" smtClean="0"/>
          </a:p>
          <a:p>
            <a:pPr algn="just">
              <a:buNone/>
            </a:pPr>
            <a:r>
              <a:rPr lang="en-IN" sz="2800" b="1" dirty="0" smtClean="0"/>
              <a:t>	</a:t>
            </a:r>
            <a:r>
              <a:rPr lang="en-IN" sz="2800" dirty="0" smtClean="0"/>
              <a:t>It draws solid arc. It also requires 6 parameters like </a:t>
            </a:r>
            <a:r>
              <a:rPr lang="en-IN" sz="2800" dirty="0" err="1" smtClean="0"/>
              <a:t>drawArc</a:t>
            </a:r>
            <a:r>
              <a:rPr lang="en-IN" sz="2800" dirty="0" smtClean="0"/>
              <a:t>() method. </a:t>
            </a:r>
          </a:p>
          <a:p>
            <a:pPr>
              <a:buNone/>
            </a:pPr>
            <a:endParaRPr lang="en-IN" sz="1100" dirty="0" smtClean="0"/>
          </a:p>
          <a:p>
            <a:pPr>
              <a:buNone/>
            </a:pPr>
            <a:r>
              <a:rPr lang="en-US" sz="2800" dirty="0" smtClean="0"/>
              <a:t>Example:</a:t>
            </a:r>
          </a:p>
          <a:p>
            <a:pPr>
              <a:buNone/>
            </a:pPr>
            <a:r>
              <a:rPr lang="en-US" sz="2800" dirty="0" smtClean="0"/>
              <a:t>			</a:t>
            </a:r>
            <a:r>
              <a:rPr lang="en-IN" sz="2800" dirty="0" smtClean="0"/>
              <a:t> </a:t>
            </a:r>
            <a:r>
              <a:rPr lang="en-IN" sz="2800" dirty="0" err="1" smtClean="0"/>
              <a:t>g.fillArc</a:t>
            </a:r>
            <a:r>
              <a:rPr lang="en-IN" sz="2800" dirty="0" smtClean="0"/>
              <a:t>(60,125,80,40,180,180);</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000108"/>
            <a:ext cx="8358246" cy="5857892"/>
          </a:xfrm>
        </p:spPr>
        <p:txBody>
          <a:bodyPr>
            <a:normAutofit fontScale="92500" lnSpcReduction="10000"/>
          </a:bodyPr>
          <a:lstStyle/>
          <a:p>
            <a:r>
              <a:rPr lang="en-IN" b="1" dirty="0" smtClean="0"/>
              <a:t>Drawing Polygons</a:t>
            </a:r>
          </a:p>
          <a:p>
            <a:endParaRPr lang="en-IN" sz="1100" b="1" dirty="0" smtClean="0"/>
          </a:p>
          <a:p>
            <a:pPr>
              <a:buNone/>
            </a:pPr>
            <a:r>
              <a:rPr lang="en-IN" sz="2800" dirty="0" smtClean="0"/>
              <a:t>	void </a:t>
            </a:r>
            <a:r>
              <a:rPr lang="en-IN" sz="2800" dirty="0" err="1" smtClean="0"/>
              <a:t>drawPolygon</a:t>
            </a:r>
            <a:r>
              <a:rPr lang="en-IN" sz="2800" dirty="0" smtClean="0"/>
              <a:t>(</a:t>
            </a:r>
            <a:r>
              <a:rPr lang="en-IN" sz="2800" b="1" dirty="0" err="1" smtClean="0"/>
              <a:t>int</a:t>
            </a:r>
            <a:r>
              <a:rPr lang="en-IN" sz="2800" dirty="0" smtClean="0"/>
              <a:t> </a:t>
            </a:r>
            <a:r>
              <a:rPr lang="en-IN" sz="2800" dirty="0" err="1" smtClean="0"/>
              <a:t>xPoints</a:t>
            </a:r>
            <a:r>
              <a:rPr lang="en-IN" sz="2800" dirty="0" smtClean="0"/>
              <a:t>[], </a:t>
            </a:r>
            <a:r>
              <a:rPr lang="en-IN" sz="2800" b="1" dirty="0" err="1" smtClean="0"/>
              <a:t>int</a:t>
            </a:r>
            <a:r>
              <a:rPr lang="en-IN" sz="2800" dirty="0" smtClean="0"/>
              <a:t> </a:t>
            </a:r>
            <a:r>
              <a:rPr lang="en-IN" sz="2800" dirty="0" err="1" smtClean="0"/>
              <a:t>yPoints</a:t>
            </a:r>
            <a:r>
              <a:rPr lang="en-IN" sz="2800" dirty="0" smtClean="0"/>
              <a:t>[], </a:t>
            </a:r>
            <a:r>
              <a:rPr lang="en-IN" sz="2800" b="1" dirty="0" err="1" smtClean="0"/>
              <a:t>int</a:t>
            </a:r>
            <a:r>
              <a:rPr lang="en-IN" sz="2800" dirty="0" smtClean="0"/>
              <a:t> </a:t>
            </a:r>
            <a:r>
              <a:rPr lang="en-IN" sz="2800" dirty="0" err="1" smtClean="0"/>
              <a:t>nPoints</a:t>
            </a:r>
            <a:r>
              <a:rPr lang="en-IN" sz="2800" dirty="0" smtClean="0"/>
              <a:t>)</a:t>
            </a:r>
          </a:p>
          <a:p>
            <a:pPr>
              <a:buNone/>
            </a:pPr>
            <a:endParaRPr lang="en-US" sz="1100" dirty="0" smtClean="0"/>
          </a:p>
          <a:p>
            <a:pPr algn="just">
              <a:buNone/>
            </a:pPr>
            <a:r>
              <a:rPr lang="en-IN" sz="2800" b="1" dirty="0" smtClean="0"/>
              <a:t>	</a:t>
            </a:r>
            <a:r>
              <a:rPr lang="en-IN" sz="2800" dirty="0" smtClean="0"/>
              <a:t>It draws outline of polygon. It requires 3 parameters. Two arrays of integers, one representing the successive </a:t>
            </a:r>
            <a:r>
              <a:rPr lang="en-IN" sz="2800" i="1" dirty="0" smtClean="0"/>
              <a:t>x</a:t>
            </a:r>
            <a:r>
              <a:rPr lang="en-IN" sz="2800" dirty="0" smtClean="0"/>
              <a:t> coordinates </a:t>
            </a:r>
            <a:r>
              <a:rPr lang="en-IN" sz="2800" b="1" dirty="0" smtClean="0"/>
              <a:t>and</a:t>
            </a:r>
            <a:r>
              <a:rPr lang="en-IN" sz="2800" dirty="0" smtClean="0"/>
              <a:t> the other representing the successive </a:t>
            </a:r>
            <a:r>
              <a:rPr lang="en-IN" sz="2800" i="1" dirty="0" smtClean="0"/>
              <a:t>y</a:t>
            </a:r>
            <a:r>
              <a:rPr lang="en-IN" sz="2800" dirty="0" smtClean="0"/>
              <a:t> coordinates. And an integer for the total number of points.</a:t>
            </a:r>
          </a:p>
          <a:p>
            <a:pPr>
              <a:buNone/>
            </a:pPr>
            <a:endParaRPr lang="en-IN" sz="1100" dirty="0" smtClean="0"/>
          </a:p>
          <a:p>
            <a:pPr>
              <a:buNone/>
            </a:pPr>
            <a:r>
              <a:rPr lang="en-US" sz="2800" dirty="0" smtClean="0"/>
              <a:t>Example:</a:t>
            </a:r>
          </a:p>
          <a:p>
            <a:pPr>
              <a:buNone/>
            </a:pPr>
            <a:r>
              <a:rPr lang="en-US" sz="2800" dirty="0" smtClean="0"/>
              <a:t>		</a:t>
            </a:r>
            <a:r>
              <a:rPr lang="en-US" sz="2800" dirty="0" err="1" smtClean="0"/>
              <a:t>int</a:t>
            </a:r>
            <a:r>
              <a:rPr lang="en-US" sz="2800" dirty="0" smtClean="0"/>
              <a:t> </a:t>
            </a:r>
            <a:r>
              <a:rPr lang="en-US" sz="2800" dirty="0" err="1" smtClean="0"/>
              <a:t>xPoints</a:t>
            </a:r>
            <a:r>
              <a:rPr lang="en-US" sz="2800" dirty="0" smtClean="0"/>
              <a:t>[]={10,170,80,10};</a:t>
            </a:r>
          </a:p>
          <a:p>
            <a:pPr>
              <a:buNone/>
            </a:pPr>
            <a:r>
              <a:rPr lang="en-US" sz="2800" dirty="0" smtClean="0"/>
              <a:t>		</a:t>
            </a:r>
            <a:r>
              <a:rPr lang="en-US" sz="2800" dirty="0" err="1" smtClean="0"/>
              <a:t>int</a:t>
            </a:r>
            <a:r>
              <a:rPr lang="en-US" sz="2800" dirty="0" smtClean="0"/>
              <a:t> </a:t>
            </a:r>
            <a:r>
              <a:rPr lang="en-US" sz="2800" dirty="0" err="1" smtClean="0"/>
              <a:t>yPoints</a:t>
            </a:r>
            <a:r>
              <a:rPr lang="en-US" sz="2800" dirty="0" smtClean="0"/>
              <a:t>[]={20,40,140,20};</a:t>
            </a:r>
          </a:p>
          <a:p>
            <a:pPr>
              <a:buNone/>
            </a:pPr>
            <a:r>
              <a:rPr lang="en-US" sz="2800" dirty="0" smtClean="0"/>
              <a:t>		</a:t>
            </a:r>
            <a:r>
              <a:rPr lang="en-US" sz="2800" dirty="0" err="1" smtClean="0"/>
              <a:t>int</a:t>
            </a:r>
            <a:r>
              <a:rPr lang="en-US" sz="2800" dirty="0" smtClean="0"/>
              <a:t> </a:t>
            </a:r>
            <a:r>
              <a:rPr lang="en-IN" sz="2800" dirty="0" err="1" smtClean="0"/>
              <a:t>nPoints</a:t>
            </a:r>
            <a:r>
              <a:rPr lang="en-IN" sz="2800" dirty="0" smtClean="0"/>
              <a:t>= </a:t>
            </a:r>
            <a:r>
              <a:rPr lang="en-IN" sz="2800" dirty="0" err="1" smtClean="0"/>
              <a:t>xPoints.length</a:t>
            </a:r>
            <a:r>
              <a:rPr lang="en-IN" sz="2800" dirty="0" smtClean="0"/>
              <a:t>;</a:t>
            </a:r>
          </a:p>
          <a:p>
            <a:pPr>
              <a:buNone/>
            </a:pPr>
            <a:r>
              <a:rPr lang="en-IN" sz="2800" dirty="0" smtClean="0"/>
              <a:t>		</a:t>
            </a:r>
            <a:r>
              <a:rPr lang="en-IN" sz="2800" dirty="0" err="1" smtClean="0"/>
              <a:t>g.drawPolygon</a:t>
            </a:r>
            <a:r>
              <a:rPr lang="en-IN" sz="2800" dirty="0" smtClean="0"/>
              <a:t>(</a:t>
            </a:r>
            <a:r>
              <a:rPr lang="en-IN" sz="2800" dirty="0" err="1" smtClean="0"/>
              <a:t>xPoints</a:t>
            </a:r>
            <a:r>
              <a:rPr lang="en-IN" sz="2800" dirty="0" smtClean="0"/>
              <a:t>, </a:t>
            </a:r>
            <a:r>
              <a:rPr lang="en-IN" sz="2800" dirty="0" err="1" smtClean="0"/>
              <a:t>yPoints</a:t>
            </a:r>
            <a:r>
              <a:rPr lang="en-IN" sz="2800" dirty="0" smtClean="0"/>
              <a:t>, </a:t>
            </a:r>
            <a:r>
              <a:rPr lang="en-IN" sz="2800" dirty="0" err="1" smtClean="0"/>
              <a:t>nPoints</a:t>
            </a:r>
            <a:r>
              <a:rPr lang="en-IN" sz="2800" dirty="0" smtClean="0"/>
              <a:t>);</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lstStyle/>
          <a:p>
            <a:r>
              <a:rPr lang="en-IN" dirty="0" smtClean="0"/>
              <a:t>Graphics class Methods</a:t>
            </a:r>
            <a:endParaRPr lang="en-IN" dirty="0"/>
          </a:p>
        </p:txBody>
      </p:sp>
      <p:sp>
        <p:nvSpPr>
          <p:cNvPr id="3" name="Content Placeholder 2"/>
          <p:cNvSpPr>
            <a:spLocks noGrp="1"/>
          </p:cNvSpPr>
          <p:nvPr>
            <p:ph idx="1"/>
          </p:nvPr>
        </p:nvSpPr>
        <p:spPr>
          <a:xfrm>
            <a:off x="357158" y="1000108"/>
            <a:ext cx="8358246" cy="5857892"/>
          </a:xfrm>
        </p:spPr>
        <p:txBody>
          <a:bodyPr>
            <a:normAutofit/>
          </a:bodyPr>
          <a:lstStyle/>
          <a:p>
            <a:r>
              <a:rPr lang="en-IN" b="1" dirty="0" smtClean="0"/>
              <a:t>Drawing Solid Polygons</a:t>
            </a:r>
          </a:p>
          <a:p>
            <a:endParaRPr lang="en-IN" sz="1100" b="1" dirty="0" smtClean="0"/>
          </a:p>
          <a:p>
            <a:pPr>
              <a:buNone/>
            </a:pPr>
            <a:r>
              <a:rPr lang="en-IN" sz="2800" dirty="0" smtClean="0"/>
              <a:t>	</a:t>
            </a:r>
            <a:r>
              <a:rPr lang="en-IN" sz="2800" b="1" dirty="0" smtClean="0"/>
              <a:t>void</a:t>
            </a:r>
            <a:r>
              <a:rPr lang="en-IN" sz="2800" dirty="0" smtClean="0"/>
              <a:t> </a:t>
            </a:r>
            <a:r>
              <a:rPr lang="en-IN" sz="2800" dirty="0" err="1" smtClean="0"/>
              <a:t>fillPolygon</a:t>
            </a:r>
            <a:r>
              <a:rPr lang="en-IN" sz="2800" dirty="0" smtClean="0"/>
              <a:t>(</a:t>
            </a:r>
            <a:r>
              <a:rPr lang="en-IN" sz="2800" b="1" dirty="0" err="1" smtClean="0"/>
              <a:t>int</a:t>
            </a:r>
            <a:r>
              <a:rPr lang="en-IN" sz="2800" dirty="0" smtClean="0"/>
              <a:t> </a:t>
            </a:r>
            <a:r>
              <a:rPr lang="en-IN" sz="2800" dirty="0" err="1" smtClean="0"/>
              <a:t>xPoints</a:t>
            </a:r>
            <a:r>
              <a:rPr lang="en-IN" sz="2800" dirty="0" smtClean="0"/>
              <a:t>[], </a:t>
            </a:r>
            <a:r>
              <a:rPr lang="en-IN" sz="2800" b="1" dirty="0" err="1" smtClean="0"/>
              <a:t>int</a:t>
            </a:r>
            <a:r>
              <a:rPr lang="en-IN" sz="2800" dirty="0" smtClean="0"/>
              <a:t> </a:t>
            </a:r>
            <a:r>
              <a:rPr lang="en-IN" sz="2800" dirty="0" err="1" smtClean="0"/>
              <a:t>yPoints</a:t>
            </a:r>
            <a:r>
              <a:rPr lang="en-IN" sz="2800" dirty="0" smtClean="0"/>
              <a:t>[], </a:t>
            </a:r>
            <a:r>
              <a:rPr lang="en-IN" sz="2800" b="1" dirty="0" err="1" smtClean="0"/>
              <a:t>int</a:t>
            </a:r>
            <a:r>
              <a:rPr lang="en-IN" sz="2800" dirty="0" smtClean="0"/>
              <a:t> </a:t>
            </a:r>
            <a:r>
              <a:rPr lang="en-IN" sz="2800" dirty="0" err="1" smtClean="0"/>
              <a:t>nPoints</a:t>
            </a:r>
            <a:r>
              <a:rPr lang="en-IN" sz="2800" dirty="0" smtClean="0"/>
              <a:t>)</a:t>
            </a:r>
          </a:p>
          <a:p>
            <a:pPr>
              <a:buNone/>
            </a:pPr>
            <a:endParaRPr lang="en-US" sz="1100" dirty="0" smtClean="0"/>
          </a:p>
          <a:p>
            <a:pPr algn="just">
              <a:buNone/>
            </a:pPr>
            <a:r>
              <a:rPr lang="en-IN" sz="2800" b="1" dirty="0" smtClean="0"/>
              <a:t>	</a:t>
            </a:r>
            <a:r>
              <a:rPr lang="en-IN" sz="2800" dirty="0" smtClean="0"/>
              <a:t>It draws solid polygon. It requires 3 parameters like </a:t>
            </a:r>
            <a:r>
              <a:rPr lang="en-IN" sz="2800" dirty="0" err="1" smtClean="0"/>
              <a:t>drawPolygon</a:t>
            </a:r>
            <a:r>
              <a:rPr lang="en-IN" sz="2800" dirty="0" smtClean="0"/>
              <a:t>() method.</a:t>
            </a:r>
          </a:p>
          <a:p>
            <a:pPr>
              <a:buNone/>
            </a:pPr>
            <a:endParaRPr lang="en-IN" sz="1100" dirty="0" smtClean="0"/>
          </a:p>
          <a:p>
            <a:pPr>
              <a:buNone/>
            </a:pPr>
            <a:r>
              <a:rPr lang="en-US" sz="2800" dirty="0" smtClean="0"/>
              <a:t>Example:</a:t>
            </a:r>
          </a:p>
          <a:p>
            <a:pPr>
              <a:buNone/>
            </a:pPr>
            <a:r>
              <a:rPr lang="en-US" sz="2800" dirty="0" smtClean="0"/>
              <a:t>		</a:t>
            </a:r>
            <a:r>
              <a:rPr lang="en-US" sz="2800" dirty="0" err="1" smtClean="0"/>
              <a:t>int</a:t>
            </a:r>
            <a:r>
              <a:rPr lang="en-US" sz="2800" dirty="0" smtClean="0"/>
              <a:t> </a:t>
            </a:r>
            <a:r>
              <a:rPr lang="en-US" sz="2800" dirty="0" err="1" smtClean="0"/>
              <a:t>xPoints</a:t>
            </a:r>
            <a:r>
              <a:rPr lang="en-US" sz="2800" dirty="0" smtClean="0"/>
              <a:t>[]={10,170,80,10};</a:t>
            </a:r>
          </a:p>
          <a:p>
            <a:pPr>
              <a:buNone/>
            </a:pPr>
            <a:r>
              <a:rPr lang="en-US" sz="2800" dirty="0" smtClean="0"/>
              <a:t>		</a:t>
            </a:r>
            <a:r>
              <a:rPr lang="en-US" sz="2800" dirty="0" err="1" smtClean="0"/>
              <a:t>int</a:t>
            </a:r>
            <a:r>
              <a:rPr lang="en-US" sz="2800" dirty="0" smtClean="0"/>
              <a:t> </a:t>
            </a:r>
            <a:r>
              <a:rPr lang="en-US" sz="2800" dirty="0" err="1" smtClean="0"/>
              <a:t>yPoints</a:t>
            </a:r>
            <a:r>
              <a:rPr lang="en-US" sz="2800" dirty="0" smtClean="0"/>
              <a:t>[]={20,40,140,20};</a:t>
            </a:r>
          </a:p>
          <a:p>
            <a:pPr>
              <a:buNone/>
            </a:pPr>
            <a:r>
              <a:rPr lang="en-US" sz="2800" dirty="0" smtClean="0"/>
              <a:t>		</a:t>
            </a:r>
            <a:r>
              <a:rPr lang="en-US" sz="2800" dirty="0" err="1" smtClean="0"/>
              <a:t>int</a:t>
            </a:r>
            <a:r>
              <a:rPr lang="en-US" sz="2800" dirty="0" smtClean="0"/>
              <a:t> </a:t>
            </a:r>
            <a:r>
              <a:rPr lang="en-IN" sz="2800" dirty="0" err="1" smtClean="0"/>
              <a:t>nPoints</a:t>
            </a:r>
            <a:r>
              <a:rPr lang="en-IN" sz="2800" dirty="0" smtClean="0"/>
              <a:t>= </a:t>
            </a:r>
            <a:r>
              <a:rPr lang="en-IN" sz="2800" dirty="0" err="1" smtClean="0"/>
              <a:t>xPoints.length</a:t>
            </a:r>
            <a:r>
              <a:rPr lang="en-IN" sz="2800" dirty="0" smtClean="0"/>
              <a:t>;</a:t>
            </a:r>
          </a:p>
          <a:p>
            <a:pPr>
              <a:buNone/>
            </a:pPr>
            <a:r>
              <a:rPr lang="en-IN" sz="2800" dirty="0" smtClean="0"/>
              <a:t>		</a:t>
            </a:r>
            <a:r>
              <a:rPr lang="en-IN" sz="2800" dirty="0" err="1" smtClean="0"/>
              <a:t>g.fillPolygon</a:t>
            </a:r>
            <a:r>
              <a:rPr lang="en-IN" sz="2800" dirty="0" smtClean="0"/>
              <a:t>(</a:t>
            </a:r>
            <a:r>
              <a:rPr lang="en-IN" sz="2800" dirty="0" err="1" smtClean="0"/>
              <a:t>xPoints</a:t>
            </a:r>
            <a:r>
              <a:rPr lang="en-IN" sz="2800" dirty="0" smtClean="0"/>
              <a:t>, </a:t>
            </a:r>
            <a:r>
              <a:rPr lang="en-IN" sz="2800" dirty="0" err="1" smtClean="0"/>
              <a:t>yPoints</a:t>
            </a:r>
            <a:r>
              <a:rPr lang="en-IN" sz="2800" dirty="0" smtClean="0"/>
              <a:t>, </a:t>
            </a:r>
            <a:r>
              <a:rPr lang="en-IN" sz="2800" dirty="0" err="1" smtClean="0"/>
              <a:t>nPoints</a:t>
            </a:r>
            <a:r>
              <a:rPr lang="en-IN" sz="2800" dirty="0" smtClean="0"/>
              <a:t>);</a:t>
            </a:r>
            <a:endParaRPr lang="en-US" sz="2800" dirty="0" smtClean="0"/>
          </a:p>
          <a:p>
            <a:pPr>
              <a:buNone/>
            </a:pPr>
            <a:endParaRPr lang="en-US" sz="2800" dirty="0" smtClean="0"/>
          </a:p>
          <a:p>
            <a:pPr>
              <a:buNone/>
            </a:pP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428604"/>
            <a:ext cx="7643866" cy="6370975"/>
          </a:xfrm>
          <a:prstGeom prst="rect">
            <a:avLst/>
          </a:prstGeom>
        </p:spPr>
        <p:txBody>
          <a:bodyPr wrap="square">
            <a:spAutoFit/>
          </a:bodyPr>
          <a:lstStyle/>
          <a:p>
            <a:r>
              <a:rPr lang="en-IN" sz="2400" dirty="0" smtClean="0"/>
              <a:t>import java.awt.*; </a:t>
            </a:r>
          </a:p>
          <a:p>
            <a:r>
              <a:rPr lang="en-IN" sz="2400" dirty="0" smtClean="0"/>
              <a:t>import </a:t>
            </a:r>
            <a:r>
              <a:rPr lang="en-IN" sz="2400" dirty="0" err="1" smtClean="0"/>
              <a:t>java.applet</a:t>
            </a:r>
            <a:r>
              <a:rPr lang="en-IN" sz="2400" dirty="0" smtClean="0"/>
              <a:t>.*; </a:t>
            </a:r>
          </a:p>
          <a:p>
            <a:r>
              <a:rPr lang="en-IN" sz="2400" dirty="0" smtClean="0"/>
              <a:t>public class Face extends Applet</a:t>
            </a:r>
          </a:p>
          <a:p>
            <a:r>
              <a:rPr lang="en-IN" sz="2400" dirty="0" smtClean="0"/>
              <a:t>{ </a:t>
            </a:r>
          </a:p>
          <a:p>
            <a:r>
              <a:rPr lang="en-IN" sz="2400" dirty="0" smtClean="0"/>
              <a:t>	public void paint(Graphics g) </a:t>
            </a:r>
          </a:p>
          <a:p>
            <a:r>
              <a:rPr lang="en-IN" sz="2400" dirty="0" smtClean="0"/>
              <a:t>	{ </a:t>
            </a:r>
          </a:p>
          <a:p>
            <a:r>
              <a:rPr lang="en-IN" sz="2400" dirty="0" smtClean="0"/>
              <a:t>		</a:t>
            </a:r>
            <a:r>
              <a:rPr lang="en-IN" sz="2400" dirty="0" err="1" smtClean="0"/>
              <a:t>g.drawOval</a:t>
            </a:r>
            <a:r>
              <a:rPr lang="en-IN" sz="2400" dirty="0" smtClean="0"/>
              <a:t>(40,40,120,150); //Head </a:t>
            </a:r>
          </a:p>
          <a:p>
            <a:r>
              <a:rPr lang="en-IN" sz="2400" dirty="0" smtClean="0"/>
              <a:t>		</a:t>
            </a:r>
            <a:r>
              <a:rPr lang="en-IN" sz="2400" dirty="0" err="1" smtClean="0"/>
              <a:t>g.drawOval</a:t>
            </a:r>
            <a:r>
              <a:rPr lang="en-IN" sz="2400" dirty="0" smtClean="0"/>
              <a:t>(57,75,30,20); //Left eye </a:t>
            </a:r>
          </a:p>
          <a:p>
            <a:r>
              <a:rPr lang="en-IN" sz="2400" dirty="0" smtClean="0"/>
              <a:t>		</a:t>
            </a:r>
            <a:r>
              <a:rPr lang="en-IN" sz="2400" dirty="0" err="1" smtClean="0"/>
              <a:t>g.drawOval</a:t>
            </a:r>
            <a:r>
              <a:rPr lang="en-IN" sz="2400" dirty="0" smtClean="0"/>
              <a:t>(110,75,30,20); //Right eye </a:t>
            </a:r>
          </a:p>
          <a:p>
            <a:r>
              <a:rPr lang="en-IN" sz="2400" dirty="0" smtClean="0"/>
              <a:t>		</a:t>
            </a:r>
            <a:r>
              <a:rPr lang="en-IN" sz="2400" dirty="0" err="1" smtClean="0"/>
              <a:t>g.fillOval</a:t>
            </a:r>
            <a:r>
              <a:rPr lang="en-IN" sz="2400" dirty="0" smtClean="0"/>
              <a:t>(68,81,10,10); //Pupil (left)</a:t>
            </a:r>
          </a:p>
          <a:p>
            <a:r>
              <a:rPr lang="en-IN" sz="2400" dirty="0" smtClean="0"/>
              <a:t>		</a:t>
            </a:r>
            <a:r>
              <a:rPr lang="en-IN" sz="2400" dirty="0" err="1" smtClean="0"/>
              <a:t>g.fillOval</a:t>
            </a:r>
            <a:r>
              <a:rPr lang="en-IN" sz="2400" dirty="0" smtClean="0"/>
              <a:t>(121,81,10,10); //Pupil (right) </a:t>
            </a:r>
          </a:p>
          <a:p>
            <a:r>
              <a:rPr lang="en-IN" sz="2400" dirty="0" smtClean="0"/>
              <a:t>		</a:t>
            </a:r>
            <a:r>
              <a:rPr lang="en-IN" sz="2400" dirty="0" err="1" smtClean="0"/>
              <a:t>g.drawOval</a:t>
            </a:r>
            <a:r>
              <a:rPr lang="en-IN" sz="2400" dirty="0" smtClean="0"/>
              <a:t>(85,100,30,30); //Nose </a:t>
            </a:r>
          </a:p>
          <a:p>
            <a:r>
              <a:rPr lang="en-IN" sz="2400" dirty="0" smtClean="0"/>
              <a:t>		</a:t>
            </a:r>
            <a:r>
              <a:rPr lang="en-IN" sz="2400" dirty="0" err="1" smtClean="0"/>
              <a:t>g.fillArc</a:t>
            </a:r>
            <a:r>
              <a:rPr lang="en-IN" sz="2400" dirty="0" smtClean="0"/>
              <a:t>(60,125,80,40,180,180); //Mouth </a:t>
            </a:r>
          </a:p>
          <a:p>
            <a:r>
              <a:rPr lang="en-IN" sz="2400" dirty="0" smtClean="0"/>
              <a:t>		</a:t>
            </a:r>
            <a:r>
              <a:rPr lang="en-IN" sz="2400" dirty="0" err="1" smtClean="0"/>
              <a:t>g.drawOval</a:t>
            </a:r>
            <a:r>
              <a:rPr lang="en-IN" sz="2400" dirty="0" smtClean="0"/>
              <a:t>(25,92,15,30); //Left ear </a:t>
            </a:r>
          </a:p>
          <a:p>
            <a:r>
              <a:rPr lang="en-IN" sz="2400" dirty="0" smtClean="0"/>
              <a:t>		</a:t>
            </a:r>
            <a:r>
              <a:rPr lang="en-IN" sz="2400" dirty="0" err="1" smtClean="0"/>
              <a:t>g.drawOval</a:t>
            </a:r>
            <a:r>
              <a:rPr lang="en-IN" sz="2400" dirty="0" smtClean="0"/>
              <a:t>(160,92,15,30); //Right ear</a:t>
            </a:r>
          </a:p>
          <a:p>
            <a:r>
              <a:rPr lang="en-US" sz="2400" dirty="0" smtClean="0"/>
              <a:t>	}</a:t>
            </a:r>
          </a:p>
          <a:p>
            <a:r>
              <a:rPr lang="en-US" sz="2400" dirty="0" smtClean="0"/>
              <a:t>}</a:t>
            </a:r>
            <a:endParaRPr lang="en-IN"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descr="Image result for java applet program to draw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0420" name="Picture 4" descr="Image result for java applet program to draw face"/>
          <p:cNvPicPr>
            <a:picLocks noChangeAspect="1" noChangeArrowheads="1"/>
          </p:cNvPicPr>
          <p:nvPr/>
        </p:nvPicPr>
        <p:blipFill>
          <a:blip r:embed="rId2"/>
          <a:srcRect/>
          <a:stretch>
            <a:fillRect/>
          </a:stretch>
        </p:blipFill>
        <p:spPr bwMode="auto">
          <a:xfrm>
            <a:off x="1357290" y="285728"/>
            <a:ext cx="5929354" cy="6215106"/>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000108"/>
          </a:xfrm>
        </p:spPr>
        <p:txBody>
          <a:bodyPr/>
          <a:lstStyle/>
          <a:p>
            <a:r>
              <a:rPr lang="en-IN" dirty="0" smtClean="0"/>
              <a:t>Color &amp; Fonts</a:t>
            </a:r>
            <a:endParaRPr lang="en-IN" dirty="0"/>
          </a:p>
        </p:txBody>
      </p:sp>
      <p:sp>
        <p:nvSpPr>
          <p:cNvPr id="3" name="Content Placeholder 2"/>
          <p:cNvSpPr>
            <a:spLocks noGrp="1"/>
          </p:cNvSpPr>
          <p:nvPr>
            <p:ph idx="1"/>
          </p:nvPr>
        </p:nvSpPr>
        <p:spPr>
          <a:xfrm>
            <a:off x="457200" y="1285860"/>
            <a:ext cx="8229600" cy="4840303"/>
          </a:xfrm>
        </p:spPr>
        <p:txBody>
          <a:bodyPr>
            <a:normAutofit fontScale="85000" lnSpcReduction="10000"/>
          </a:bodyPr>
          <a:lstStyle/>
          <a:p>
            <a:r>
              <a:rPr lang="en-IN" dirty="0" err="1" smtClean="0"/>
              <a:t>setColor</a:t>
            </a:r>
            <a:r>
              <a:rPr lang="en-IN" dirty="0" smtClean="0"/>
              <a:t>()</a:t>
            </a:r>
          </a:p>
          <a:p>
            <a:endParaRPr lang="en-IN" sz="1200" dirty="0" smtClean="0"/>
          </a:p>
          <a:p>
            <a:pPr>
              <a:buNone/>
            </a:pPr>
            <a:r>
              <a:rPr lang="en-IN" dirty="0" smtClean="0"/>
              <a:t>		public abstract void </a:t>
            </a:r>
            <a:r>
              <a:rPr lang="en-IN" dirty="0" err="1" smtClean="0"/>
              <a:t>setColor</a:t>
            </a:r>
            <a:r>
              <a:rPr lang="en-IN" dirty="0" smtClean="0"/>
              <a:t>(Color c)</a:t>
            </a:r>
          </a:p>
          <a:p>
            <a:pPr>
              <a:buNone/>
            </a:pPr>
            <a:endParaRPr lang="en-IN" sz="1300" dirty="0" smtClean="0"/>
          </a:p>
          <a:p>
            <a:pPr algn="just">
              <a:buNone/>
            </a:pPr>
            <a:r>
              <a:rPr lang="en-IN" dirty="0" smtClean="0"/>
              <a:t>	Sets this graphics context's current color to the specified color. All subsequent graphics operations using this graphics context use this specified color.</a:t>
            </a:r>
          </a:p>
          <a:p>
            <a:pPr>
              <a:buNone/>
            </a:pPr>
            <a:endParaRPr lang="en-IN" dirty="0" smtClean="0"/>
          </a:p>
          <a:p>
            <a:r>
              <a:rPr lang="en-IN" dirty="0" err="1" smtClean="0"/>
              <a:t>getColor</a:t>
            </a:r>
            <a:r>
              <a:rPr lang="en-IN" dirty="0" smtClean="0"/>
              <a:t>()</a:t>
            </a:r>
          </a:p>
          <a:p>
            <a:endParaRPr lang="en-IN" sz="1600" dirty="0" smtClean="0"/>
          </a:p>
          <a:p>
            <a:pPr>
              <a:buNone/>
            </a:pPr>
            <a:r>
              <a:rPr lang="en-IN" dirty="0" smtClean="0"/>
              <a:t>		public abstract Color </a:t>
            </a:r>
            <a:r>
              <a:rPr lang="en-IN" dirty="0" err="1" smtClean="0"/>
              <a:t>getColor</a:t>
            </a:r>
            <a:r>
              <a:rPr lang="en-IN" dirty="0" smtClean="0"/>
              <a:t>()</a:t>
            </a:r>
          </a:p>
          <a:p>
            <a:pPr>
              <a:buNone/>
            </a:pPr>
            <a:endParaRPr lang="en-IN" sz="1600" dirty="0" smtClean="0"/>
          </a:p>
          <a:p>
            <a:pPr>
              <a:buNone/>
            </a:pPr>
            <a:r>
              <a:rPr lang="en-IN" dirty="0" smtClean="0"/>
              <a:t>Gets this graphics context's current color.</a:t>
            </a:r>
          </a:p>
          <a:p>
            <a:pPr>
              <a:buNone/>
            </a:pPr>
            <a:endParaRPr lang="en-I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643602"/>
          </a:xfrm>
        </p:spPr>
        <p:txBody>
          <a:bodyPr>
            <a:normAutofit fontScale="92500" lnSpcReduction="10000"/>
          </a:bodyPr>
          <a:lstStyle/>
          <a:p>
            <a:r>
              <a:rPr lang="en-IN" dirty="0" err="1" smtClean="0"/>
              <a:t>setBackGround</a:t>
            </a:r>
            <a:r>
              <a:rPr lang="en-IN" dirty="0" smtClean="0"/>
              <a:t>()</a:t>
            </a:r>
          </a:p>
          <a:p>
            <a:endParaRPr lang="en-IN" sz="1100" dirty="0" smtClean="0"/>
          </a:p>
          <a:p>
            <a:pPr>
              <a:buNone/>
            </a:pPr>
            <a:r>
              <a:rPr lang="en-IN" dirty="0" smtClean="0"/>
              <a:t>		void </a:t>
            </a:r>
            <a:r>
              <a:rPr lang="en-IN" dirty="0" err="1" smtClean="0"/>
              <a:t>setBackground</a:t>
            </a:r>
            <a:r>
              <a:rPr lang="en-IN" dirty="0" smtClean="0"/>
              <a:t>(</a:t>
            </a:r>
            <a:r>
              <a:rPr lang="en-IN" dirty="0" err="1" smtClean="0"/>
              <a:t>mycolor</a:t>
            </a:r>
            <a:r>
              <a:rPr lang="en-IN" dirty="0" smtClean="0"/>
              <a:t>)</a:t>
            </a:r>
          </a:p>
          <a:p>
            <a:pPr>
              <a:buNone/>
            </a:pPr>
            <a:endParaRPr lang="en-US" sz="1100" dirty="0" smtClean="0"/>
          </a:p>
          <a:p>
            <a:pPr algn="just">
              <a:buNone/>
            </a:pPr>
            <a:r>
              <a:rPr lang="en-IN" dirty="0" smtClean="0"/>
              <a:t>	Sets the color of the background of an applet window.</a:t>
            </a:r>
          </a:p>
          <a:p>
            <a:pPr>
              <a:buNone/>
            </a:pPr>
            <a:endParaRPr lang="en-US" sz="2600" dirty="0" smtClean="0"/>
          </a:p>
          <a:p>
            <a:r>
              <a:rPr lang="en-IN" dirty="0" err="1" smtClean="0"/>
              <a:t>setForeGround</a:t>
            </a:r>
            <a:r>
              <a:rPr lang="en-IN" dirty="0" smtClean="0"/>
              <a:t>()</a:t>
            </a:r>
          </a:p>
          <a:p>
            <a:endParaRPr lang="en-IN" sz="1200" dirty="0" smtClean="0"/>
          </a:p>
          <a:p>
            <a:pPr>
              <a:buNone/>
            </a:pPr>
            <a:r>
              <a:rPr lang="en-IN" dirty="0" smtClean="0"/>
              <a:t>		void </a:t>
            </a:r>
            <a:r>
              <a:rPr lang="en-IN" dirty="0" err="1" smtClean="0"/>
              <a:t>setForeground</a:t>
            </a:r>
            <a:r>
              <a:rPr lang="en-IN" dirty="0" smtClean="0"/>
              <a:t>(</a:t>
            </a:r>
            <a:r>
              <a:rPr lang="en-IN" dirty="0" err="1" smtClean="0"/>
              <a:t>mycolor</a:t>
            </a:r>
            <a:r>
              <a:rPr lang="en-IN" dirty="0" smtClean="0"/>
              <a:t>)</a:t>
            </a:r>
          </a:p>
          <a:p>
            <a:pPr>
              <a:buNone/>
            </a:pPr>
            <a:endParaRPr lang="en-IN" sz="1200" dirty="0" smtClean="0"/>
          </a:p>
          <a:p>
            <a:pPr algn="just">
              <a:buNone/>
            </a:pPr>
            <a:r>
              <a:rPr lang="en-IN" dirty="0" smtClean="0"/>
              <a:t>	Sets the foreground color to a specific color. </a:t>
            </a:r>
            <a:r>
              <a:rPr lang="en-IN" dirty="0" err="1" smtClean="0"/>
              <a:t>mycolor</a:t>
            </a:r>
            <a:r>
              <a:rPr lang="en-IN" dirty="0" smtClean="0"/>
              <a:t> is one of the color constants or the new color created by the user.</a:t>
            </a:r>
          </a:p>
        </p:txBody>
      </p:sp>
      <p:sp>
        <p:nvSpPr>
          <p:cNvPr id="4" name="Title 1"/>
          <p:cNvSpPr>
            <a:spLocks noGrp="1"/>
          </p:cNvSpPr>
          <p:nvPr>
            <p:ph type="title"/>
          </p:nvPr>
        </p:nvSpPr>
        <p:spPr>
          <a:xfrm>
            <a:off x="500034" y="0"/>
            <a:ext cx="8229600" cy="1000108"/>
          </a:xfrm>
        </p:spPr>
        <p:txBody>
          <a:bodyPr/>
          <a:lstStyle/>
          <a:p>
            <a:r>
              <a:rPr lang="en-IN" dirty="0" smtClean="0"/>
              <a:t>Color &amp; Fonts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28670"/>
          </a:xfrm>
        </p:spPr>
        <p:txBody>
          <a:bodyPr>
            <a:normAutofit/>
          </a:bodyPr>
          <a:lstStyle/>
          <a:p>
            <a:r>
              <a:rPr lang="en-IN" dirty="0" smtClean="0"/>
              <a:t>Remote Applets</a:t>
            </a:r>
            <a:endParaRPr lang="en-IN" dirty="0"/>
          </a:p>
        </p:txBody>
      </p:sp>
      <p:sp>
        <p:nvSpPr>
          <p:cNvPr id="3" name="Content Placeholder 2"/>
          <p:cNvSpPr>
            <a:spLocks noGrp="1"/>
          </p:cNvSpPr>
          <p:nvPr>
            <p:ph idx="1"/>
          </p:nvPr>
        </p:nvSpPr>
        <p:spPr>
          <a:xfrm>
            <a:off x="457200" y="928670"/>
            <a:ext cx="8229600" cy="5197493"/>
          </a:xfrm>
        </p:spPr>
        <p:txBody>
          <a:bodyPr/>
          <a:lstStyle/>
          <a:p>
            <a:pPr algn="just"/>
            <a:r>
              <a:rPr lang="en-IN" dirty="0" smtClean="0"/>
              <a:t>Remote </a:t>
            </a:r>
            <a:r>
              <a:rPr lang="en-IN" dirty="0"/>
              <a:t>applets are applet types that are developed </a:t>
            </a:r>
            <a:r>
              <a:rPr lang="en-IN" dirty="0" smtClean="0"/>
              <a:t>by someone else and </a:t>
            </a:r>
            <a:r>
              <a:rPr lang="en-IN" dirty="0"/>
              <a:t>stored </a:t>
            </a:r>
            <a:r>
              <a:rPr lang="en-IN" dirty="0" smtClean="0"/>
              <a:t>on a remote system connected to the internet. Execution of remote applet requires internet connection.</a:t>
            </a:r>
            <a:endParaRPr lang="en-IN" dirty="0"/>
          </a:p>
          <a:p>
            <a:pPr algn="just"/>
            <a:endParaRPr lang="en-IN" dirty="0"/>
          </a:p>
        </p:txBody>
      </p:sp>
      <p:pic>
        <p:nvPicPr>
          <p:cNvPr id="10242" name="Picture 2" descr="Image result for local and remote applet in java"/>
          <p:cNvPicPr>
            <a:picLocks noChangeAspect="1" noChangeArrowheads="1"/>
          </p:cNvPicPr>
          <p:nvPr/>
        </p:nvPicPr>
        <p:blipFill>
          <a:blip r:embed="rId2"/>
          <a:srcRect/>
          <a:stretch>
            <a:fillRect/>
          </a:stretch>
        </p:blipFill>
        <p:spPr bwMode="auto">
          <a:xfrm>
            <a:off x="1643042" y="3571876"/>
            <a:ext cx="6286544" cy="3286124"/>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572164"/>
          </a:xfrm>
        </p:spPr>
        <p:txBody>
          <a:bodyPr>
            <a:normAutofit/>
          </a:bodyPr>
          <a:lstStyle/>
          <a:p>
            <a:pPr>
              <a:buNone/>
            </a:pPr>
            <a:endParaRPr lang="en-IN" sz="1200" dirty="0" smtClean="0"/>
          </a:p>
          <a:p>
            <a:pPr>
              <a:buNone/>
            </a:pPr>
            <a:r>
              <a:rPr lang="en-IN" dirty="0" smtClean="0"/>
              <a:t>The list of color constants is given below:</a:t>
            </a:r>
          </a:p>
          <a:p>
            <a:pPr>
              <a:buNone/>
            </a:pPr>
            <a:endParaRPr lang="en-IN" sz="1300" dirty="0" smtClean="0"/>
          </a:p>
          <a:p>
            <a:pPr lvl="3">
              <a:lnSpc>
                <a:spcPct val="120000"/>
              </a:lnSpc>
              <a:buNone/>
            </a:pPr>
            <a:r>
              <a:rPr lang="en-IN" sz="2800" dirty="0" smtClean="0"/>
              <a:t>• </a:t>
            </a:r>
            <a:r>
              <a:rPr lang="en-IN" sz="2800" dirty="0" err="1" smtClean="0"/>
              <a:t>Color.red</a:t>
            </a:r>
            <a:r>
              <a:rPr lang="en-IN" sz="2800" dirty="0" smtClean="0"/>
              <a:t>		• </a:t>
            </a:r>
            <a:r>
              <a:rPr lang="en-IN" sz="2800" dirty="0" err="1" smtClean="0"/>
              <a:t>Color.orange</a:t>
            </a:r>
            <a:endParaRPr lang="en-IN" sz="2800" dirty="0" smtClean="0"/>
          </a:p>
          <a:p>
            <a:pPr lvl="3">
              <a:lnSpc>
                <a:spcPct val="120000"/>
              </a:lnSpc>
              <a:buNone/>
            </a:pPr>
            <a:r>
              <a:rPr lang="en-IN" sz="2800" dirty="0" smtClean="0"/>
              <a:t>• </a:t>
            </a:r>
            <a:r>
              <a:rPr lang="en-IN" sz="2800" dirty="0" err="1" smtClean="0"/>
              <a:t>Color.gray</a:t>
            </a:r>
            <a:r>
              <a:rPr lang="en-IN" sz="2800" dirty="0" smtClean="0"/>
              <a:t>		• </a:t>
            </a:r>
            <a:r>
              <a:rPr lang="en-IN" sz="2800" dirty="0" err="1" smtClean="0"/>
              <a:t>Color.darkGray</a:t>
            </a:r>
            <a:r>
              <a:rPr lang="en-IN" sz="2800" dirty="0" smtClean="0"/>
              <a:t>	</a:t>
            </a:r>
          </a:p>
          <a:p>
            <a:pPr lvl="3">
              <a:lnSpc>
                <a:spcPct val="120000"/>
              </a:lnSpc>
              <a:buNone/>
            </a:pPr>
            <a:r>
              <a:rPr lang="en-IN" sz="2800" dirty="0" smtClean="0"/>
              <a:t>• </a:t>
            </a:r>
            <a:r>
              <a:rPr lang="en-IN" sz="2800" dirty="0" err="1" smtClean="0"/>
              <a:t>Color.lightGray</a:t>
            </a:r>
            <a:r>
              <a:rPr lang="en-IN" sz="2800" dirty="0" smtClean="0"/>
              <a:t>	• </a:t>
            </a:r>
            <a:r>
              <a:rPr lang="en-IN" sz="2800" dirty="0" err="1" smtClean="0"/>
              <a:t>Color.cyan</a:t>
            </a:r>
            <a:endParaRPr lang="en-IN" sz="2800" dirty="0" smtClean="0"/>
          </a:p>
          <a:p>
            <a:pPr lvl="3">
              <a:lnSpc>
                <a:spcPct val="120000"/>
              </a:lnSpc>
              <a:buNone/>
            </a:pPr>
            <a:r>
              <a:rPr lang="en-IN" sz="2800" dirty="0" smtClean="0"/>
              <a:t>• </a:t>
            </a:r>
            <a:r>
              <a:rPr lang="en-IN" sz="2800" dirty="0" err="1" smtClean="0"/>
              <a:t>Color.pink</a:t>
            </a:r>
            <a:r>
              <a:rPr lang="en-IN" sz="2800" dirty="0" smtClean="0"/>
              <a:t>		• </a:t>
            </a:r>
            <a:r>
              <a:rPr lang="en-IN" sz="2800" dirty="0" err="1" smtClean="0"/>
              <a:t>Color.white</a:t>
            </a:r>
            <a:r>
              <a:rPr lang="en-IN" sz="2800" dirty="0" smtClean="0"/>
              <a:t>	</a:t>
            </a:r>
          </a:p>
          <a:p>
            <a:pPr lvl="3">
              <a:lnSpc>
                <a:spcPct val="120000"/>
              </a:lnSpc>
              <a:buNone/>
            </a:pPr>
            <a:r>
              <a:rPr lang="en-IN" sz="2800" dirty="0" smtClean="0"/>
              <a:t>• </a:t>
            </a:r>
            <a:r>
              <a:rPr lang="en-IN" sz="2800" dirty="0" err="1" smtClean="0"/>
              <a:t>Color.blue</a:t>
            </a:r>
            <a:r>
              <a:rPr lang="en-IN" sz="2800" dirty="0" smtClean="0"/>
              <a:t>		• </a:t>
            </a:r>
            <a:r>
              <a:rPr lang="en-IN" sz="2800" dirty="0" err="1" smtClean="0"/>
              <a:t>Color.green</a:t>
            </a:r>
            <a:r>
              <a:rPr lang="en-IN" sz="2800" dirty="0" smtClean="0"/>
              <a:t>	</a:t>
            </a:r>
          </a:p>
          <a:p>
            <a:pPr lvl="3">
              <a:lnSpc>
                <a:spcPct val="120000"/>
              </a:lnSpc>
              <a:buNone/>
            </a:pPr>
            <a:r>
              <a:rPr lang="en-IN" sz="2800" dirty="0" smtClean="0"/>
              <a:t>• Color.black		• </a:t>
            </a:r>
            <a:r>
              <a:rPr lang="en-IN" sz="2800" dirty="0" err="1" smtClean="0"/>
              <a:t>Color.yellow</a:t>
            </a:r>
            <a:endParaRPr lang="en-IN" sz="2800" dirty="0" smtClean="0"/>
          </a:p>
          <a:p>
            <a:pPr>
              <a:buNone/>
            </a:pPr>
            <a:endParaRPr lang="en-IN" dirty="0" smtClean="0"/>
          </a:p>
          <a:p>
            <a:endParaRPr lang="en-IN" dirty="0"/>
          </a:p>
        </p:txBody>
      </p:sp>
      <p:sp>
        <p:nvSpPr>
          <p:cNvPr id="4" name="Title 1"/>
          <p:cNvSpPr>
            <a:spLocks noGrp="1"/>
          </p:cNvSpPr>
          <p:nvPr>
            <p:ph type="title"/>
          </p:nvPr>
        </p:nvSpPr>
        <p:spPr>
          <a:xfrm>
            <a:off x="500034" y="0"/>
            <a:ext cx="8229600" cy="1000108"/>
          </a:xfrm>
        </p:spPr>
        <p:txBody>
          <a:bodyPr/>
          <a:lstStyle/>
          <a:p>
            <a:r>
              <a:rPr lang="en-IN" dirty="0" smtClean="0"/>
              <a:t>Color &amp; Fonts</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t>font class</a:t>
            </a:r>
            <a:endParaRPr lang="en-IN" dirty="0"/>
          </a:p>
        </p:txBody>
      </p:sp>
      <p:sp>
        <p:nvSpPr>
          <p:cNvPr id="3" name="Content Placeholder 2"/>
          <p:cNvSpPr>
            <a:spLocks noGrp="1"/>
          </p:cNvSpPr>
          <p:nvPr>
            <p:ph idx="1"/>
          </p:nvPr>
        </p:nvSpPr>
        <p:spPr>
          <a:xfrm>
            <a:off x="457200" y="1071546"/>
            <a:ext cx="8472518" cy="5786454"/>
          </a:xfrm>
        </p:spPr>
        <p:txBody>
          <a:bodyPr>
            <a:normAutofit/>
          </a:bodyPr>
          <a:lstStyle/>
          <a:p>
            <a:r>
              <a:rPr lang="en-IN" b="1" dirty="0" smtClean="0"/>
              <a:t>Constructors</a:t>
            </a:r>
          </a:p>
          <a:p>
            <a:endParaRPr lang="en-IN" sz="1200" dirty="0" smtClean="0"/>
          </a:p>
          <a:p>
            <a:pPr>
              <a:buNone/>
            </a:pPr>
            <a:r>
              <a:rPr lang="en-IN" b="1" i="1" dirty="0" smtClean="0"/>
              <a:t>		</a:t>
            </a:r>
            <a:r>
              <a:rPr lang="en-IN" sz="2800" b="1" dirty="0" smtClean="0"/>
              <a:t>public Font (String name, </a:t>
            </a:r>
            <a:r>
              <a:rPr lang="en-IN" sz="2800" b="1" dirty="0" err="1" smtClean="0"/>
              <a:t>int</a:t>
            </a:r>
            <a:r>
              <a:rPr lang="en-IN" sz="2800" b="1" dirty="0" smtClean="0"/>
              <a:t> style, </a:t>
            </a:r>
            <a:r>
              <a:rPr lang="en-IN" sz="2800" b="1" dirty="0" err="1" smtClean="0"/>
              <a:t>int</a:t>
            </a:r>
            <a:r>
              <a:rPr lang="en-IN" sz="2800" b="1" dirty="0" smtClean="0"/>
              <a:t> size)</a:t>
            </a:r>
            <a:r>
              <a:rPr lang="en-IN" b="1" i="1" dirty="0" smtClean="0"/>
              <a:t> </a:t>
            </a:r>
          </a:p>
          <a:p>
            <a:pPr>
              <a:buNone/>
            </a:pPr>
            <a:endParaRPr lang="en-IN" sz="1100" b="1" dirty="0" smtClean="0"/>
          </a:p>
          <a:p>
            <a:pPr algn="just"/>
            <a:r>
              <a:rPr lang="en-IN" dirty="0" smtClean="0"/>
              <a:t>There is a single constructor for Font. It requires a name, style, and size. name represents the name of the font to create, case insensitive.</a:t>
            </a:r>
          </a:p>
          <a:p>
            <a:pPr>
              <a:buNone/>
            </a:pPr>
            <a:endParaRPr lang="en-IN" sz="1100" dirty="0" smtClean="0"/>
          </a:p>
          <a:p>
            <a:pPr>
              <a:buNone/>
            </a:pPr>
            <a:r>
              <a:rPr lang="en-IN" dirty="0" smtClean="0"/>
              <a:t>	</a:t>
            </a:r>
            <a:r>
              <a:rPr lang="en-IN" sz="2300" b="1" dirty="0" err="1" smtClean="0"/>
              <a:t>setFont</a:t>
            </a:r>
            <a:r>
              <a:rPr lang="en-IN" sz="2300" b="1" dirty="0" smtClean="0"/>
              <a:t> (new Font ("</a:t>
            </a:r>
            <a:r>
              <a:rPr lang="en-IN" sz="2300" b="1" dirty="0" err="1" smtClean="0"/>
              <a:t>TimesRoman</a:t>
            </a:r>
            <a:r>
              <a:rPr lang="en-IN" sz="2300" b="1" dirty="0" smtClean="0"/>
              <a:t>", </a:t>
            </a:r>
            <a:r>
              <a:rPr lang="en-IN" sz="2300" b="1" dirty="0" err="1" smtClean="0"/>
              <a:t>Font.BOLD</a:t>
            </a:r>
            <a:r>
              <a:rPr lang="en-IN" sz="2300" b="1" dirty="0" smtClean="0"/>
              <a:t> | </a:t>
            </a:r>
            <a:r>
              <a:rPr lang="en-IN" sz="2300" b="1" dirty="0" err="1" smtClean="0"/>
              <a:t>Font.ITALIC</a:t>
            </a:r>
            <a:r>
              <a:rPr lang="en-IN" sz="2300" b="1" dirty="0" smtClean="0"/>
              <a:t>, 20));</a:t>
            </a:r>
          </a:p>
          <a:p>
            <a:pPr>
              <a:buNone/>
            </a:pPr>
            <a:r>
              <a:rPr lang="en-US" sz="2300" dirty="0" smtClean="0"/>
              <a:t>This can be also written as,</a:t>
            </a:r>
          </a:p>
          <a:p>
            <a:pPr>
              <a:buNone/>
            </a:pPr>
            <a:r>
              <a:rPr lang="en-US" sz="2300" b="1" dirty="0" smtClean="0"/>
              <a:t>	Font f=new Font</a:t>
            </a:r>
            <a:r>
              <a:rPr lang="en-IN" sz="2300" b="1" dirty="0" smtClean="0"/>
              <a:t>("</a:t>
            </a:r>
            <a:r>
              <a:rPr lang="en-IN" sz="2300" b="1" dirty="0" err="1" smtClean="0"/>
              <a:t>TimesRoman</a:t>
            </a:r>
            <a:r>
              <a:rPr lang="en-IN" sz="2300" b="1" dirty="0" smtClean="0"/>
              <a:t>", </a:t>
            </a:r>
            <a:r>
              <a:rPr lang="en-IN" sz="2300" b="1" dirty="0" err="1" smtClean="0"/>
              <a:t>Font.BOLD</a:t>
            </a:r>
            <a:r>
              <a:rPr lang="en-IN" sz="2300" b="1" dirty="0" smtClean="0"/>
              <a:t> | </a:t>
            </a:r>
            <a:r>
              <a:rPr lang="en-IN" sz="2300" b="1" dirty="0" err="1" smtClean="0"/>
              <a:t>Font.ITALIC</a:t>
            </a:r>
            <a:r>
              <a:rPr lang="en-IN" sz="2300" b="1" dirty="0" smtClean="0"/>
              <a:t>, 20);</a:t>
            </a:r>
          </a:p>
          <a:p>
            <a:pPr>
              <a:buNone/>
            </a:pPr>
            <a:r>
              <a:rPr lang="en-US" sz="2300" b="1" dirty="0" smtClean="0"/>
              <a:t>	</a:t>
            </a:r>
            <a:r>
              <a:rPr lang="en-US" sz="2300" b="1" dirty="0" err="1" smtClean="0"/>
              <a:t>g.setFont</a:t>
            </a:r>
            <a:r>
              <a:rPr lang="en-US" sz="2300" b="1" dirty="0" smtClean="0"/>
              <a:t>(f);</a:t>
            </a:r>
            <a:endParaRPr lang="en-IN" sz="2300" b="1" dirty="0" smtClean="0"/>
          </a:p>
          <a:p>
            <a:pPr>
              <a:buNone/>
            </a:pPr>
            <a:endParaRPr lang="en-IN" b="1" dirty="0" smtClean="0"/>
          </a:p>
          <a:p>
            <a:pPr>
              <a:buNone/>
            </a:pPr>
            <a:endParaRPr lang="en-I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t>font class</a:t>
            </a:r>
            <a:endParaRPr lang="en-IN" dirty="0"/>
          </a:p>
        </p:txBody>
      </p:sp>
      <p:sp>
        <p:nvSpPr>
          <p:cNvPr id="3" name="Content Placeholder 2"/>
          <p:cNvSpPr>
            <a:spLocks noGrp="1"/>
          </p:cNvSpPr>
          <p:nvPr>
            <p:ph idx="1"/>
          </p:nvPr>
        </p:nvSpPr>
        <p:spPr>
          <a:xfrm>
            <a:off x="457200" y="1071546"/>
            <a:ext cx="8401080" cy="5715016"/>
          </a:xfrm>
        </p:spPr>
        <p:txBody>
          <a:bodyPr>
            <a:normAutofit fontScale="92500" lnSpcReduction="10000"/>
          </a:bodyPr>
          <a:lstStyle/>
          <a:p>
            <a:r>
              <a:rPr lang="en-IN" b="1" dirty="0" smtClean="0"/>
              <a:t>Variables defined by font class: </a:t>
            </a:r>
          </a:p>
          <a:p>
            <a:pPr algn="just">
              <a:buNone/>
            </a:pPr>
            <a:r>
              <a:rPr lang="en-IN" dirty="0" smtClean="0"/>
              <a:t>		Three protected variables access the font setting. They are initially set through the Font constructor. To read these variables, use the Font class's "get" methods.</a:t>
            </a:r>
          </a:p>
          <a:p>
            <a:r>
              <a:rPr lang="en-IN" b="1" i="1" dirty="0" smtClean="0"/>
              <a:t>protected String name</a:t>
            </a:r>
            <a:r>
              <a:rPr lang="en-IN" i="1" dirty="0" smtClean="0"/>
              <a:t> </a:t>
            </a:r>
            <a:endParaRPr lang="en-IN" dirty="0" smtClean="0"/>
          </a:p>
          <a:p>
            <a:pPr>
              <a:buNone/>
            </a:pPr>
            <a:r>
              <a:rPr lang="en-IN" dirty="0" smtClean="0"/>
              <a:t>		The name of the font.</a:t>
            </a:r>
          </a:p>
          <a:p>
            <a:r>
              <a:rPr lang="en-IN" b="1" i="1" dirty="0" smtClean="0"/>
              <a:t>protected </a:t>
            </a:r>
            <a:r>
              <a:rPr lang="en-IN" b="1" i="1" dirty="0" err="1" smtClean="0"/>
              <a:t>int</a:t>
            </a:r>
            <a:r>
              <a:rPr lang="en-IN" b="1" i="1" dirty="0" smtClean="0"/>
              <a:t> size</a:t>
            </a:r>
            <a:r>
              <a:rPr lang="en-IN" i="1" dirty="0" smtClean="0"/>
              <a:t> </a:t>
            </a:r>
            <a:endParaRPr lang="en-IN" dirty="0" smtClean="0"/>
          </a:p>
          <a:p>
            <a:pPr>
              <a:buNone/>
            </a:pPr>
            <a:r>
              <a:rPr lang="en-IN" dirty="0" smtClean="0"/>
              <a:t>		The size of the font.</a:t>
            </a:r>
          </a:p>
          <a:p>
            <a:r>
              <a:rPr lang="en-IN" b="1" i="1" dirty="0" smtClean="0"/>
              <a:t>protected </a:t>
            </a:r>
            <a:r>
              <a:rPr lang="en-IN" b="1" i="1" dirty="0" err="1" smtClean="0"/>
              <a:t>int</a:t>
            </a:r>
            <a:r>
              <a:rPr lang="en-IN" b="1" i="1" dirty="0" smtClean="0"/>
              <a:t> style</a:t>
            </a:r>
            <a:r>
              <a:rPr lang="en-IN" i="1" dirty="0" smtClean="0"/>
              <a:t> </a:t>
            </a:r>
            <a:endParaRPr lang="en-IN" dirty="0" smtClean="0"/>
          </a:p>
          <a:p>
            <a:pPr>
              <a:buNone/>
            </a:pPr>
            <a:r>
              <a:rPr lang="en-IN" dirty="0" smtClean="0"/>
              <a:t>		The style of the font. The style is some logical combination of the constants listed previously.</a:t>
            </a:r>
          </a:p>
          <a:p>
            <a:pPr>
              <a:buNone/>
            </a:pPr>
            <a:endParaRPr lang="en-I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t>font methods</a:t>
            </a:r>
            <a:endParaRPr lang="en-IN" dirty="0"/>
          </a:p>
        </p:txBody>
      </p:sp>
      <p:sp>
        <p:nvSpPr>
          <p:cNvPr id="3" name="Content Placeholder 2"/>
          <p:cNvSpPr>
            <a:spLocks noGrp="1"/>
          </p:cNvSpPr>
          <p:nvPr>
            <p:ph idx="1"/>
          </p:nvPr>
        </p:nvSpPr>
        <p:spPr>
          <a:xfrm>
            <a:off x="457200" y="1214422"/>
            <a:ext cx="8229600" cy="5286412"/>
          </a:xfrm>
        </p:spPr>
        <p:txBody>
          <a:bodyPr/>
          <a:lstStyle/>
          <a:p>
            <a:r>
              <a:rPr lang="en-IN" dirty="0" err="1" smtClean="0"/>
              <a:t>getFamily</a:t>
            </a:r>
            <a:r>
              <a:rPr lang="en-IN" dirty="0" smtClean="0"/>
              <a:t>()</a:t>
            </a:r>
          </a:p>
          <a:p>
            <a:pPr>
              <a:buNone/>
            </a:pPr>
            <a:r>
              <a:rPr lang="en-IN" i="1" dirty="0" smtClean="0"/>
              <a:t>			</a:t>
            </a:r>
            <a:r>
              <a:rPr lang="en-IN" b="1" i="1" dirty="0" smtClean="0"/>
              <a:t>public String </a:t>
            </a:r>
            <a:r>
              <a:rPr lang="en-IN" b="1" i="1" dirty="0" err="1" smtClean="0"/>
              <a:t>getFamily</a:t>
            </a:r>
            <a:r>
              <a:rPr lang="en-IN" b="1" i="1" dirty="0" smtClean="0"/>
              <a:t> ()</a:t>
            </a:r>
            <a:r>
              <a:rPr lang="en-IN" i="1" dirty="0" smtClean="0"/>
              <a:t> </a:t>
            </a:r>
            <a:endParaRPr lang="en-IN" dirty="0" smtClean="0"/>
          </a:p>
          <a:p>
            <a:pPr>
              <a:buNone/>
            </a:pPr>
            <a:r>
              <a:rPr lang="en-IN" dirty="0" smtClean="0"/>
              <a:t>	The </a:t>
            </a:r>
            <a:r>
              <a:rPr lang="en-IN" dirty="0" err="1" smtClean="0"/>
              <a:t>getFamily</a:t>
            </a:r>
            <a:r>
              <a:rPr lang="en-IN" dirty="0" smtClean="0"/>
              <a:t>() method returns the actual name of the font that is being used to display characters. </a:t>
            </a:r>
          </a:p>
          <a:p>
            <a:pPr>
              <a:buNone/>
            </a:pPr>
            <a:endParaRPr lang="en-US" dirty="0" smtClean="0"/>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getFont</a:t>
            </a:r>
            <a:r>
              <a:rPr lang="en-IN" dirty="0" smtClean="0"/>
              <a:t>()</a:t>
            </a:r>
          </a:p>
          <a:p>
            <a:pPr>
              <a:buNone/>
            </a:pPr>
            <a:r>
              <a:rPr lang="en-IN" i="1" dirty="0" smtClean="0"/>
              <a:t>		</a:t>
            </a:r>
            <a:r>
              <a:rPr lang="en-IN" b="1" i="1" dirty="0" smtClean="0"/>
              <a:t>public static Font </a:t>
            </a:r>
            <a:r>
              <a:rPr lang="en-IN" b="1" i="1" dirty="0" err="1" smtClean="0"/>
              <a:t>getFont</a:t>
            </a:r>
            <a:r>
              <a:rPr lang="en-IN" b="1" i="1" dirty="0" smtClean="0"/>
              <a:t> (String name) </a:t>
            </a:r>
            <a:endParaRPr lang="en-IN" b="1" dirty="0" smtClean="0"/>
          </a:p>
          <a:p>
            <a:pPr>
              <a:buNone/>
            </a:pPr>
            <a:r>
              <a:rPr lang="en-IN" dirty="0" smtClean="0"/>
              <a:t>	</a:t>
            </a:r>
          </a:p>
          <a:p>
            <a:pPr>
              <a:buNone/>
            </a:pPr>
            <a:r>
              <a:rPr lang="en-IN" dirty="0" smtClean="0"/>
              <a:t>	The </a:t>
            </a:r>
            <a:r>
              <a:rPr lang="en-IN" dirty="0" err="1" smtClean="0"/>
              <a:t>getFont</a:t>
            </a:r>
            <a:r>
              <a:rPr lang="en-IN" dirty="0" smtClean="0"/>
              <a:t>() method gets the font specified by the system property name. If name is not a valid system property, null is returned.</a:t>
            </a:r>
          </a:p>
        </p:txBody>
      </p:sp>
      <p:sp>
        <p:nvSpPr>
          <p:cNvPr id="4" name="Title 1"/>
          <p:cNvSpPr>
            <a:spLocks noGrp="1"/>
          </p:cNvSpPr>
          <p:nvPr>
            <p:ph type="title"/>
          </p:nvPr>
        </p:nvSpPr>
        <p:spPr>
          <a:xfrm>
            <a:off x="457200" y="-24"/>
            <a:ext cx="8229600" cy="1143000"/>
          </a:xfrm>
        </p:spPr>
        <p:txBody>
          <a:bodyPr/>
          <a:lstStyle/>
          <a:p>
            <a:r>
              <a:rPr lang="en-IN" dirty="0" smtClean="0"/>
              <a:t>font methods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t>font methods</a:t>
            </a:r>
            <a:endParaRPr lang="en-IN" dirty="0"/>
          </a:p>
        </p:txBody>
      </p:sp>
      <p:sp>
        <p:nvSpPr>
          <p:cNvPr id="3" name="Content Placeholder 2"/>
          <p:cNvSpPr>
            <a:spLocks noGrp="1"/>
          </p:cNvSpPr>
          <p:nvPr>
            <p:ph idx="1"/>
          </p:nvPr>
        </p:nvSpPr>
        <p:spPr>
          <a:xfrm>
            <a:off x="457200" y="1000108"/>
            <a:ext cx="8229600" cy="5857892"/>
          </a:xfrm>
        </p:spPr>
        <p:txBody>
          <a:bodyPr>
            <a:normAutofit fontScale="92500" lnSpcReduction="20000"/>
          </a:bodyPr>
          <a:lstStyle/>
          <a:p>
            <a:r>
              <a:rPr lang="en-IN" dirty="0" err="1" smtClean="0"/>
              <a:t>getFontname</a:t>
            </a:r>
            <a:r>
              <a:rPr lang="en-IN" dirty="0" smtClean="0"/>
              <a:t>()</a:t>
            </a:r>
          </a:p>
          <a:p>
            <a:pPr>
              <a:buNone/>
            </a:pPr>
            <a:r>
              <a:rPr lang="en-IN" dirty="0" smtClean="0"/>
              <a:t> 			</a:t>
            </a:r>
            <a:r>
              <a:rPr lang="en-IN" b="1" dirty="0" smtClean="0"/>
              <a:t>String </a:t>
            </a:r>
            <a:r>
              <a:rPr lang="en-IN" b="1" dirty="0" err="1" smtClean="0"/>
              <a:t>getFontName</a:t>
            </a:r>
            <a:r>
              <a:rPr lang="en-IN" b="1" dirty="0" smtClean="0"/>
              <a:t>()</a:t>
            </a:r>
            <a:endParaRPr lang="en-IN" dirty="0" smtClean="0"/>
          </a:p>
          <a:p>
            <a:pPr>
              <a:buNone/>
            </a:pPr>
            <a:r>
              <a:rPr lang="en-IN" dirty="0" smtClean="0"/>
              <a:t>	Returns the font face name of this Font.</a:t>
            </a:r>
          </a:p>
          <a:p>
            <a:pPr>
              <a:buNone/>
            </a:pPr>
            <a:endParaRPr lang="en-IN" dirty="0" smtClean="0"/>
          </a:p>
          <a:p>
            <a:r>
              <a:rPr lang="en-IN" dirty="0" err="1" smtClean="0"/>
              <a:t>getSize</a:t>
            </a:r>
            <a:r>
              <a:rPr lang="en-IN" dirty="0" smtClean="0"/>
              <a:t>()</a:t>
            </a:r>
          </a:p>
          <a:p>
            <a:pPr>
              <a:buNone/>
            </a:pPr>
            <a:r>
              <a:rPr lang="en-IN" b="1" dirty="0" smtClean="0"/>
              <a:t>			</a:t>
            </a:r>
            <a:r>
              <a:rPr lang="en-IN" b="1" dirty="0" err="1" smtClean="0"/>
              <a:t>int</a:t>
            </a:r>
            <a:r>
              <a:rPr lang="en-IN" b="1" dirty="0" smtClean="0"/>
              <a:t> </a:t>
            </a:r>
            <a:r>
              <a:rPr lang="en-IN" b="1" dirty="0" err="1" smtClean="0"/>
              <a:t>getSize</a:t>
            </a:r>
            <a:r>
              <a:rPr lang="en-IN" b="1" dirty="0" smtClean="0"/>
              <a:t>()</a:t>
            </a:r>
            <a:endParaRPr lang="en-IN" dirty="0" smtClean="0"/>
          </a:p>
          <a:p>
            <a:pPr>
              <a:buNone/>
            </a:pPr>
            <a:r>
              <a:rPr lang="en-IN" dirty="0" smtClean="0"/>
              <a:t>	Returns the point size of this Font, rounded to an integer.</a:t>
            </a:r>
          </a:p>
          <a:p>
            <a:pPr>
              <a:buNone/>
            </a:pPr>
            <a:endParaRPr lang="en-IN" dirty="0" smtClean="0"/>
          </a:p>
          <a:p>
            <a:r>
              <a:rPr lang="en-IN" dirty="0" smtClean="0"/>
              <a:t> </a:t>
            </a:r>
            <a:r>
              <a:rPr lang="en-IN" dirty="0" err="1" smtClean="0"/>
              <a:t>getStyle</a:t>
            </a:r>
            <a:r>
              <a:rPr lang="en-IN" dirty="0" smtClean="0"/>
              <a:t>()</a:t>
            </a:r>
          </a:p>
          <a:p>
            <a:pPr>
              <a:buNone/>
            </a:pPr>
            <a:r>
              <a:rPr lang="en-IN" b="1" dirty="0" smtClean="0"/>
              <a:t>			</a:t>
            </a:r>
            <a:r>
              <a:rPr lang="en-IN" b="1" dirty="0" err="1" smtClean="0"/>
              <a:t>int</a:t>
            </a:r>
            <a:r>
              <a:rPr lang="en-IN" b="1" dirty="0" smtClean="0"/>
              <a:t> </a:t>
            </a:r>
            <a:r>
              <a:rPr lang="en-IN" b="1" dirty="0" err="1" smtClean="0"/>
              <a:t>getStyle</a:t>
            </a:r>
            <a:r>
              <a:rPr lang="en-IN" b="1" dirty="0" smtClean="0"/>
              <a:t>()</a:t>
            </a:r>
            <a:endParaRPr lang="en-IN" dirty="0" smtClean="0"/>
          </a:p>
          <a:p>
            <a:pPr>
              <a:buNone/>
            </a:pPr>
            <a:r>
              <a:rPr lang="en-IN" dirty="0" smtClean="0"/>
              <a:t>	Returns the style of this Font.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000108"/>
            <a:ext cx="8715436" cy="5715040"/>
          </a:xfrm>
        </p:spPr>
        <p:txBody>
          <a:bodyPr>
            <a:normAutofit/>
          </a:bodyPr>
          <a:lstStyle/>
          <a:p>
            <a:r>
              <a:rPr lang="en-IN" dirty="0" smtClean="0"/>
              <a:t> </a:t>
            </a:r>
            <a:r>
              <a:rPr lang="en-IN" dirty="0" err="1" smtClean="0"/>
              <a:t>getAllFonts</a:t>
            </a:r>
            <a:r>
              <a:rPr lang="en-IN" dirty="0" smtClean="0"/>
              <a:t>()</a:t>
            </a:r>
          </a:p>
          <a:p>
            <a:pPr>
              <a:buNone/>
            </a:pPr>
            <a:r>
              <a:rPr lang="en-US" dirty="0" smtClean="0"/>
              <a:t>		</a:t>
            </a:r>
            <a:r>
              <a:rPr lang="en-IN" b="1" dirty="0" smtClean="0"/>
              <a:t>public abstract Font[] </a:t>
            </a:r>
            <a:r>
              <a:rPr lang="en-IN" b="1" dirty="0" err="1" smtClean="0"/>
              <a:t>getAllFonts</a:t>
            </a:r>
            <a:r>
              <a:rPr lang="en-IN" b="1" dirty="0" smtClean="0"/>
              <a:t>()</a:t>
            </a:r>
          </a:p>
          <a:p>
            <a:pPr>
              <a:buNone/>
            </a:pPr>
            <a:r>
              <a:rPr lang="en-IN" dirty="0" smtClean="0"/>
              <a:t>	Returns an array containing an instance of all fonts available in this Graphics Environment.</a:t>
            </a:r>
          </a:p>
          <a:p>
            <a:pPr>
              <a:buNone/>
            </a:pPr>
            <a:r>
              <a:rPr lang="en-IN" dirty="0" smtClean="0"/>
              <a:t> </a:t>
            </a:r>
          </a:p>
          <a:p>
            <a:r>
              <a:rPr lang="en-IN" dirty="0" err="1" smtClean="0"/>
              <a:t>getavailablefontfamilyname</a:t>
            </a:r>
            <a:r>
              <a:rPr lang="en-IN" dirty="0" smtClean="0"/>
              <a:t>()</a:t>
            </a:r>
          </a:p>
          <a:p>
            <a:pPr>
              <a:buNone/>
            </a:pPr>
            <a:r>
              <a:rPr lang="en-IN" sz="2600" b="1" dirty="0" smtClean="0"/>
              <a:t>		public abstract String[] </a:t>
            </a:r>
            <a:r>
              <a:rPr lang="en-IN" sz="2600" b="1" dirty="0" err="1" smtClean="0"/>
              <a:t>getAvailableFontFamilyNames</a:t>
            </a:r>
            <a:r>
              <a:rPr lang="en-IN" sz="2600" b="1" dirty="0" smtClean="0"/>
              <a:t>()</a:t>
            </a:r>
          </a:p>
          <a:p>
            <a:pPr>
              <a:buNone/>
            </a:pPr>
            <a:r>
              <a:rPr lang="en-IN" dirty="0" smtClean="0"/>
              <a:t>	Returns an array containing the names of all font families in this Graphics Environment</a:t>
            </a:r>
          </a:p>
          <a:p>
            <a:pPr>
              <a:buNone/>
            </a:pPr>
            <a:endParaRPr lang="en-IN" dirty="0" smtClean="0"/>
          </a:p>
        </p:txBody>
      </p:sp>
      <p:sp>
        <p:nvSpPr>
          <p:cNvPr id="4" name="Title 1"/>
          <p:cNvSpPr>
            <a:spLocks noGrp="1"/>
          </p:cNvSpPr>
          <p:nvPr>
            <p:ph type="title"/>
          </p:nvPr>
        </p:nvSpPr>
        <p:spPr>
          <a:xfrm>
            <a:off x="457200" y="-24"/>
            <a:ext cx="8229600" cy="1143000"/>
          </a:xfrm>
        </p:spPr>
        <p:txBody>
          <a:bodyPr/>
          <a:lstStyle/>
          <a:p>
            <a:r>
              <a:rPr lang="en-IN" dirty="0" smtClean="0"/>
              <a:t>font methods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Specifying a Remote Applet</a:t>
            </a:r>
            <a:br>
              <a:rPr lang="en-IN" dirty="0" smtClean="0"/>
            </a:br>
            <a:endParaRPr lang="en-IN" dirty="0"/>
          </a:p>
        </p:txBody>
      </p:sp>
      <p:sp>
        <p:nvSpPr>
          <p:cNvPr id="3" name="Content Placeholder 2"/>
          <p:cNvSpPr>
            <a:spLocks noGrp="1"/>
          </p:cNvSpPr>
          <p:nvPr>
            <p:ph idx="1"/>
          </p:nvPr>
        </p:nvSpPr>
        <p:spPr>
          <a:xfrm>
            <a:off x="285720" y="1600200"/>
            <a:ext cx="8858280" cy="4525963"/>
          </a:xfrm>
        </p:spPr>
        <p:txBody>
          <a:bodyPr/>
          <a:lstStyle/>
          <a:p>
            <a:pPr>
              <a:buNone/>
            </a:pPr>
            <a:r>
              <a:rPr lang="en-IN" dirty="0" smtClean="0"/>
              <a:t>&lt;</a:t>
            </a:r>
            <a:r>
              <a:rPr lang="en-IN" dirty="0"/>
              <a:t>applet codebase="http://www.myconnect.com/applets/" </a:t>
            </a:r>
            <a:endParaRPr lang="en-IN" dirty="0" smtClean="0"/>
          </a:p>
          <a:p>
            <a:pPr>
              <a:buNone/>
            </a:pPr>
            <a:r>
              <a:rPr lang="en-IN" dirty="0"/>
              <a:t>	</a:t>
            </a:r>
            <a:r>
              <a:rPr lang="en-IN" dirty="0" smtClean="0"/>
              <a:t>code</a:t>
            </a:r>
            <a:r>
              <a:rPr lang="en-IN" dirty="0"/>
              <a:t>="</a:t>
            </a:r>
            <a:r>
              <a:rPr lang="en-IN" dirty="0" err="1"/>
              <a:t>NewApplet.class</a:t>
            </a:r>
            <a:r>
              <a:rPr lang="en-IN" dirty="0"/>
              <a:t>" </a:t>
            </a:r>
            <a:endParaRPr lang="en-IN" dirty="0" smtClean="0"/>
          </a:p>
          <a:p>
            <a:pPr>
              <a:buNone/>
            </a:pPr>
            <a:r>
              <a:rPr lang="en-IN" dirty="0"/>
              <a:t>	</a:t>
            </a:r>
            <a:r>
              <a:rPr lang="en-IN" dirty="0" smtClean="0"/>
              <a:t>width=120 </a:t>
            </a:r>
          </a:p>
          <a:p>
            <a:pPr>
              <a:buNone/>
            </a:pPr>
            <a:r>
              <a:rPr lang="en-IN" dirty="0"/>
              <a:t>	</a:t>
            </a:r>
            <a:r>
              <a:rPr lang="en-IN" dirty="0" smtClean="0"/>
              <a:t>height=120 </a:t>
            </a:r>
            <a:r>
              <a:rPr lang="en-IN" dirty="0"/>
              <a:t>&gt; </a:t>
            </a:r>
            <a:endParaRPr lang="en-IN" dirty="0" smtClean="0"/>
          </a:p>
          <a:p>
            <a:pPr>
              <a:buNone/>
            </a:pPr>
            <a:r>
              <a:rPr lang="en-IN" dirty="0" smtClean="0"/>
              <a:t>&lt;/</a:t>
            </a:r>
            <a:r>
              <a:rPr lang="en-IN" dirty="0"/>
              <a:t>applet&gt;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85794"/>
          </a:xfrm>
        </p:spPr>
        <p:txBody>
          <a:bodyPr/>
          <a:lstStyle/>
          <a:p>
            <a:r>
              <a:rPr lang="en-IN" b="1" dirty="0" smtClean="0"/>
              <a:t>Life Cycle of an Applet</a:t>
            </a:r>
            <a:endParaRPr lang="en-IN" b="1" dirty="0"/>
          </a:p>
        </p:txBody>
      </p:sp>
      <p:sp>
        <p:nvSpPr>
          <p:cNvPr id="20482" name="AutoShape 2" descr="Image result for life cycle of applet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84" name="Picture 4" descr="Image result for life cycle of applet in java"/>
          <p:cNvPicPr>
            <a:picLocks noChangeAspect="1" noChangeArrowheads="1"/>
          </p:cNvPicPr>
          <p:nvPr/>
        </p:nvPicPr>
        <p:blipFill>
          <a:blip r:embed="rId2">
            <a:lum bright="-39000" contrast="66000"/>
          </a:blip>
          <a:srcRect/>
          <a:stretch>
            <a:fillRect/>
          </a:stretch>
        </p:blipFill>
        <p:spPr bwMode="auto">
          <a:xfrm>
            <a:off x="500034" y="928670"/>
            <a:ext cx="8215370" cy="571504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Lifecycle of Java Applet</a:t>
            </a:r>
            <a:endParaRPr lang="en-IN" dirty="0"/>
          </a:p>
        </p:txBody>
      </p:sp>
      <p:sp>
        <p:nvSpPr>
          <p:cNvPr id="3" name="Content Placeholder 2"/>
          <p:cNvSpPr>
            <a:spLocks noGrp="1"/>
          </p:cNvSpPr>
          <p:nvPr>
            <p:ph idx="1"/>
          </p:nvPr>
        </p:nvSpPr>
        <p:spPr/>
        <p:txBody>
          <a:bodyPr/>
          <a:lstStyle/>
          <a:p>
            <a:r>
              <a:rPr lang="en-IN" dirty="0" smtClean="0"/>
              <a:t>Applet </a:t>
            </a:r>
            <a:r>
              <a:rPr lang="en-IN" dirty="0"/>
              <a:t>is initialized.</a:t>
            </a:r>
          </a:p>
          <a:p>
            <a:r>
              <a:rPr lang="en-IN" dirty="0"/>
              <a:t>Applet is started.</a:t>
            </a:r>
          </a:p>
          <a:p>
            <a:r>
              <a:rPr lang="en-IN" dirty="0"/>
              <a:t>Applet is painted.</a:t>
            </a:r>
          </a:p>
          <a:p>
            <a:r>
              <a:rPr lang="en-IN" dirty="0"/>
              <a:t>Applet is stopped.</a:t>
            </a:r>
          </a:p>
          <a:p>
            <a:r>
              <a:rPr lang="en-IN" dirty="0"/>
              <a:t>Applet is destroyed.</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State</a:t>
            </a:r>
            <a:endParaRPr lang="en-IN" dirty="0"/>
          </a:p>
        </p:txBody>
      </p:sp>
      <p:sp>
        <p:nvSpPr>
          <p:cNvPr id="3" name="Content Placeholder 2"/>
          <p:cNvSpPr>
            <a:spLocks noGrp="1"/>
          </p:cNvSpPr>
          <p:nvPr>
            <p:ph idx="1"/>
          </p:nvPr>
        </p:nvSpPr>
        <p:spPr/>
        <p:txBody>
          <a:bodyPr>
            <a:normAutofit/>
          </a:bodyPr>
          <a:lstStyle/>
          <a:p>
            <a:pPr algn="just"/>
            <a:r>
              <a:rPr lang="en-IN" b="1" dirty="0"/>
              <a:t>init:</a:t>
            </a:r>
            <a:r>
              <a:rPr lang="en-IN" dirty="0"/>
              <a:t> This method is intended for whatever initialization is needed for your </a:t>
            </a:r>
            <a:r>
              <a:rPr lang="en-IN" dirty="0" smtClean="0"/>
              <a:t>applet.</a:t>
            </a:r>
            <a:r>
              <a:rPr lang="en-US" dirty="0" smtClean="0"/>
              <a:t> </a:t>
            </a:r>
            <a:r>
              <a:rPr lang="en-US" dirty="0"/>
              <a:t>It is invoked only once.</a:t>
            </a:r>
            <a:endParaRPr lang="en-IN" dirty="0" smtClean="0"/>
          </a:p>
          <a:p>
            <a:pPr lvl="2" algn="just">
              <a:buNone/>
            </a:pPr>
            <a:r>
              <a:rPr lang="en-IN" b="1" dirty="0" smtClean="0"/>
              <a:t>public </a:t>
            </a:r>
            <a:r>
              <a:rPr lang="en-IN" b="1" dirty="0"/>
              <a:t>void init</a:t>
            </a:r>
            <a:r>
              <a:rPr lang="en-IN"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p>
          <a:p>
            <a:pPr lvl="2" algn="just">
              <a:buNone/>
            </a:pPr>
            <a:r>
              <a:rPr lang="en-US" b="1" dirty="0" smtClean="0"/>
              <a:t>}</a:t>
            </a:r>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2821</TotalTime>
  <Words>831</Words>
  <Application>Microsoft Office PowerPoint</Application>
  <PresentationFormat>On-screen Show (4:3)</PresentationFormat>
  <Paragraphs>513</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Java Applets</vt:lpstr>
      <vt:lpstr>Applet in Java</vt:lpstr>
      <vt:lpstr>Local Applets</vt:lpstr>
      <vt:lpstr>Specifying a Local Applet </vt:lpstr>
      <vt:lpstr>Remote Applets</vt:lpstr>
      <vt:lpstr>Specifying a Remote Applet </vt:lpstr>
      <vt:lpstr>Life Cycle of an Applet</vt:lpstr>
      <vt:lpstr>Lifecycle of Java Applet</vt:lpstr>
      <vt:lpstr>Initialization State</vt:lpstr>
      <vt:lpstr>Running State</vt:lpstr>
      <vt:lpstr>Idle or Stopped State</vt:lpstr>
      <vt:lpstr>Dead State</vt:lpstr>
      <vt:lpstr>Display State</vt:lpstr>
      <vt:lpstr>PowerPoint Presentation</vt:lpstr>
      <vt:lpstr>The &lt;applet&gt; Tag</vt:lpstr>
      <vt:lpstr>&lt;applet&gt; Tag</vt:lpstr>
      <vt:lpstr>Optional Attributes</vt:lpstr>
      <vt:lpstr>Creating applet  </vt:lpstr>
      <vt:lpstr>Adding Applet To HTML file</vt:lpstr>
      <vt:lpstr>How to run an Applet? </vt:lpstr>
      <vt:lpstr>Embedding &lt;applet&gt;tags in java code</vt:lpstr>
      <vt:lpstr>PowerPoint Presentation</vt:lpstr>
      <vt:lpstr>passing parameter to applet</vt:lpstr>
      <vt:lpstr>Example of using parameter in Applet</vt:lpstr>
      <vt:lpstr>PowerPoint Presentation</vt:lpstr>
      <vt:lpstr>Adding controls to applets</vt:lpstr>
      <vt:lpstr>PowerPoint Presentation</vt:lpstr>
      <vt:lpstr>PowerPoint Presentation</vt:lpstr>
      <vt:lpstr>PowerPoint Presentation</vt:lpstr>
      <vt:lpstr>Handle Action Events for AWT Button Example</vt:lpstr>
      <vt:lpstr>PowerPoint Presentation</vt:lpstr>
      <vt:lpstr>PowerPoint Presentation</vt:lpstr>
      <vt:lpstr>Graphics Programming</vt:lpstr>
      <vt:lpstr>The coordinate plane</vt:lpstr>
      <vt:lpstr>Graphics class Methods</vt:lpstr>
      <vt:lpstr>Graphics class Methods</vt:lpstr>
      <vt:lpstr>Graphics class Methods</vt:lpstr>
      <vt:lpstr>Graphics class Methods</vt:lpstr>
      <vt:lpstr>Graphics class Methods</vt:lpstr>
      <vt:lpstr>Graphics class Methods</vt:lpstr>
      <vt:lpstr>Graphics class Methods</vt:lpstr>
      <vt:lpstr>Graphics class Methods</vt:lpstr>
      <vt:lpstr>Graphics class Methods</vt:lpstr>
      <vt:lpstr>Graphics class Methods</vt:lpstr>
      <vt:lpstr>Graphics class Methods</vt:lpstr>
      <vt:lpstr>PowerPoint Presentation</vt:lpstr>
      <vt:lpstr>PowerPoint Presentation</vt:lpstr>
      <vt:lpstr>Color &amp; Fonts</vt:lpstr>
      <vt:lpstr>Color &amp; Fonts</vt:lpstr>
      <vt:lpstr>Color &amp; Fonts</vt:lpstr>
      <vt:lpstr>font class</vt:lpstr>
      <vt:lpstr>font class</vt:lpstr>
      <vt:lpstr>font methods</vt:lpstr>
      <vt:lpstr>font methods</vt:lpstr>
      <vt:lpstr>font methods</vt:lpstr>
      <vt:lpstr>font methods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Applets</dc:title>
  <dc:creator>Prag</dc:creator>
  <cp:lastModifiedBy>suvendu</cp:lastModifiedBy>
  <cp:revision>128</cp:revision>
  <dcterms:created xsi:type="dcterms:W3CDTF">2016-08-29T03:25:22Z</dcterms:created>
  <dcterms:modified xsi:type="dcterms:W3CDTF">2021-04-30T12:07:10Z</dcterms:modified>
</cp:coreProperties>
</file>