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15"/>
  </p:notesMasterIdLst>
  <p:sldIdLst>
    <p:sldId id="256" r:id="rId2"/>
    <p:sldId id="298" r:id="rId3"/>
    <p:sldId id="299" r:id="rId4"/>
    <p:sldId id="300" r:id="rId5"/>
    <p:sldId id="339" r:id="rId6"/>
    <p:sldId id="301" r:id="rId7"/>
    <p:sldId id="302" r:id="rId8"/>
    <p:sldId id="303" r:id="rId9"/>
    <p:sldId id="348" r:id="rId10"/>
    <p:sldId id="349" r:id="rId11"/>
    <p:sldId id="340" r:id="rId12"/>
    <p:sldId id="341" r:id="rId13"/>
    <p:sldId id="34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65" autoAdjust="0"/>
    <p:restoredTop sz="97670" autoAdjust="0"/>
  </p:normalViewPr>
  <p:slideViewPr>
    <p:cSldViewPr snapToGrid="0">
      <p:cViewPr varScale="1">
        <p:scale>
          <a:sx n="70" d="100"/>
          <a:sy n="70" d="100"/>
        </p:scale>
        <p:origin x="660"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5D48D-E9A4-4536-AECB-4104F26E3BDA}" type="datetimeFigureOut">
              <a:rPr lang="en-US" smtClean="0"/>
              <a:pPr/>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F8E61-8FAE-4BF3-AED1-9FECF4609D94}" type="slidenum">
              <a:rPr lang="en-US" smtClean="0"/>
              <a:pPr/>
              <a:t>‹#›</a:t>
            </a:fld>
            <a:endParaRPr lang="en-US"/>
          </a:p>
        </p:txBody>
      </p:sp>
    </p:spTree>
    <p:extLst>
      <p:ext uri="{BB962C8B-B14F-4D97-AF65-F5344CB8AC3E}">
        <p14:creationId xmlns:p14="http://schemas.microsoft.com/office/powerpoint/2010/main" val="376550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pPr/>
              <a:t>1</a:t>
            </a:fld>
            <a:endParaRPr lang="en-US"/>
          </a:p>
        </p:txBody>
      </p:sp>
    </p:spTree>
    <p:extLst>
      <p:ext uri="{BB962C8B-B14F-4D97-AF65-F5344CB8AC3E}">
        <p14:creationId xmlns:p14="http://schemas.microsoft.com/office/powerpoint/2010/main" val="100077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2</a:t>
            </a:fld>
            <a:endParaRPr lang="en-US"/>
          </a:p>
        </p:txBody>
      </p:sp>
    </p:spTree>
    <p:extLst>
      <p:ext uri="{BB962C8B-B14F-4D97-AF65-F5344CB8AC3E}">
        <p14:creationId xmlns:p14="http://schemas.microsoft.com/office/powerpoint/2010/main" val="184572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9F8E61-8FAE-4BF3-AED1-9FECF4609D94}" type="slidenum">
              <a:rPr lang="en-US" smtClean="0"/>
              <a:pPr/>
              <a:t>9</a:t>
            </a:fld>
            <a:endParaRPr lang="en-US"/>
          </a:p>
        </p:txBody>
      </p:sp>
    </p:spTree>
    <p:extLst>
      <p:ext uri="{BB962C8B-B14F-4D97-AF65-F5344CB8AC3E}">
        <p14:creationId xmlns:p14="http://schemas.microsoft.com/office/powerpoint/2010/main" val="832956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10</a:t>
            </a:fld>
            <a:endParaRPr lang="en-US"/>
          </a:p>
        </p:txBody>
      </p:sp>
    </p:spTree>
    <p:extLst>
      <p:ext uri="{BB962C8B-B14F-4D97-AF65-F5344CB8AC3E}">
        <p14:creationId xmlns:p14="http://schemas.microsoft.com/office/powerpoint/2010/main" val="416079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4993C63-2635-47D2-A6C0-F9EC75788D23}" type="datetime1">
              <a:rPr lang="en-US" smtClean="0"/>
              <a:t>2/17/2021</a:t>
            </a:fld>
            <a:endParaRPr lang="en-US"/>
          </a:p>
        </p:txBody>
      </p:sp>
      <p:sp>
        <p:nvSpPr>
          <p:cNvPr id="17" name="Footer Placeholder 16"/>
          <p:cNvSpPr>
            <a:spLocks noGrp="1"/>
          </p:cNvSpPr>
          <p:nvPr>
            <p:ph type="ftr" sz="quarter" idx="11"/>
          </p:nvPr>
        </p:nvSpPr>
        <p:spPr/>
        <p:txBody>
          <a:bodyPr/>
          <a:lstStyle/>
          <a:p>
            <a:r>
              <a:rPr lang="en-US"/>
              <a:t>WhatsApp NO. : 9564842816</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7FDA16-643B-4D6F-A4F9-6C89C822079F}" type="datetime1">
              <a:rPr lang="en-US" smtClean="0"/>
              <a:t>2/17/2021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2FC468-1DFD-4EF7-A319-F14B04314B8C}" type="datetime1">
              <a:rPr lang="en-US" smtClean="0"/>
              <a:t>2/17/2021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333E62A-42C7-4939-9E5C-FBC035ACB225}" type="datetime1">
              <a:rPr lang="en-US" smtClean="0"/>
              <a:t>2/17/2021</a:t>
            </a:fld>
            <a:endParaRPr lang="en-US"/>
          </a:p>
        </p:txBody>
      </p:sp>
      <p:sp>
        <p:nvSpPr>
          <p:cNvPr id="5" name="Footer Placeholder 4"/>
          <p:cNvSpPr>
            <a:spLocks noGrp="1"/>
          </p:cNvSpPr>
          <p:nvPr>
            <p:ph type="ftr" sz="quarter" idx="11"/>
          </p:nvPr>
        </p:nvSpPr>
        <p:spPr/>
        <p:txBody>
          <a:bodyPr/>
          <a:lstStyle/>
          <a:p>
            <a:r>
              <a:rPr lang="en-US"/>
              <a:t>WhatsApp NO. : 9564842816</a:t>
            </a:r>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35C1B17-CA13-4587-8D6C-E86B4212DB5B}" type="datetime1">
              <a:rPr lang="en-US" smtClean="0"/>
              <a:t>2/17/2021</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WhatsApp NO. : 9564842816</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176FB3E-3EEC-4FDA-8985-25966FAE09D1}" type="datetime1">
              <a:rPr lang="en-US" smtClean="0"/>
              <a:t>2/17/2021</a:t>
            </a:fld>
            <a:endParaRPr lang="en-US"/>
          </a:p>
        </p:txBody>
      </p:sp>
      <p:sp>
        <p:nvSpPr>
          <p:cNvPr id="6" name="Footer Placeholder 5"/>
          <p:cNvSpPr>
            <a:spLocks noGrp="1"/>
          </p:cNvSpPr>
          <p:nvPr>
            <p:ph type="ftr" sz="quarter" idx="11"/>
          </p:nvPr>
        </p:nvSpPr>
        <p:spPr/>
        <p:txBody>
          <a:bodyPr/>
          <a:lstStyle/>
          <a:p>
            <a:r>
              <a:rPr lang="en-US"/>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2A2EB00-07C9-4887-BB35-A6CCCBAF4698}" type="datetime1">
              <a:rPr lang="en-US" smtClean="0"/>
              <a:t>2/17/2021</a:t>
            </a:fld>
            <a:endParaRPr lang="en-US"/>
          </a:p>
        </p:txBody>
      </p:sp>
      <p:sp>
        <p:nvSpPr>
          <p:cNvPr id="8" name="Footer Placeholder 7"/>
          <p:cNvSpPr>
            <a:spLocks noGrp="1"/>
          </p:cNvSpPr>
          <p:nvPr>
            <p:ph type="ftr" sz="quarter" idx="11"/>
          </p:nvPr>
        </p:nvSpPr>
        <p:spPr/>
        <p:txBody>
          <a:bodyPr/>
          <a:lstStyle/>
          <a:p>
            <a:r>
              <a:rPr lang="en-US"/>
              <a:t>WhatsApp NO. : 9564842816</a:t>
            </a:r>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E1C4B70-FFA3-4CCA-89F2-88ADBE30B7E3}" type="datetime1">
              <a:rPr lang="en-US" smtClean="0"/>
              <a:t>2/17/2021</a:t>
            </a:fld>
            <a:endParaRPr lang="en-US"/>
          </a:p>
        </p:txBody>
      </p:sp>
      <p:sp>
        <p:nvSpPr>
          <p:cNvPr id="4" name="Footer Placeholder 3"/>
          <p:cNvSpPr>
            <a:spLocks noGrp="1"/>
          </p:cNvSpPr>
          <p:nvPr>
            <p:ph type="ftr" sz="quarter" idx="11"/>
          </p:nvPr>
        </p:nvSpPr>
        <p:spPr/>
        <p:txBody>
          <a:bodyPr/>
          <a:lstStyle/>
          <a:p>
            <a:r>
              <a:rPr lang="en-US"/>
              <a:t>WhatsApp NO. : 9564842816</a:t>
            </a:r>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66759-2F14-4321-A312-B53ADE74412E}" type="datetime1">
              <a:rPr lang="en-US" smtClean="0"/>
              <a:t>2/17/2021</a:t>
            </a:fld>
            <a:endParaRPr lang="en-US"/>
          </a:p>
        </p:txBody>
      </p:sp>
      <p:sp>
        <p:nvSpPr>
          <p:cNvPr id="3" name="Footer Placeholder 2"/>
          <p:cNvSpPr>
            <a:spLocks noGrp="1"/>
          </p:cNvSpPr>
          <p:nvPr>
            <p:ph type="ftr" sz="quarter" idx="11"/>
          </p:nvPr>
        </p:nvSpPr>
        <p:spPr/>
        <p:txBody>
          <a:bodyPr/>
          <a:lstStyle/>
          <a:p>
            <a:r>
              <a:rPr lang="en-US"/>
              <a:t>WhatsApp NO. : 9564842816</a:t>
            </a:r>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335AE3D-5B61-457D-9D1C-3832B3979525}" type="datetime1">
              <a:rPr lang="en-US" smtClean="0"/>
              <a:t>2/17/2021</a:t>
            </a:fld>
            <a:endParaRPr lang="en-US"/>
          </a:p>
        </p:txBody>
      </p:sp>
      <p:sp>
        <p:nvSpPr>
          <p:cNvPr id="6" name="Footer Placeholder 5"/>
          <p:cNvSpPr>
            <a:spLocks noGrp="1"/>
          </p:cNvSpPr>
          <p:nvPr>
            <p:ph type="ftr" sz="quarter" idx="11"/>
          </p:nvPr>
        </p:nvSpPr>
        <p:spPr/>
        <p:txBody>
          <a:bodyPr/>
          <a:lstStyle/>
          <a:p>
            <a:r>
              <a:rPr lang="en-US"/>
              <a:t>WhatsApp NO. : 9564842816</a:t>
            </a:r>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780DC49-B636-4877-B935-16CE7883A06D}" type="datetime1">
              <a:rPr lang="en-US" smtClean="0"/>
              <a:t>2/17/2021</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WhatsApp NO. : 9564842816</a:t>
            </a:r>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4E86970-E66E-4F13-B236-D2B77574929A}" type="datetime1">
              <a:rPr lang="en-US" smtClean="0"/>
              <a:t>2/17/2021</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WhatsApp NO. : 9564842816</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1028" y="5183779"/>
            <a:ext cx="7324498" cy="1126283"/>
          </a:xfrm>
        </p:spPr>
        <p:txBody>
          <a:bodyPr>
            <a:normAutofit fontScale="92500" lnSpcReduction="10000"/>
          </a:bodyPr>
          <a:lstStyle/>
          <a:p>
            <a:pPr marL="3943350" lvl="8" indent="-285750">
              <a:buFont typeface="Century Gothic" panose="020B0502020202020204" pitchFamily="34" charset="0"/>
              <a:buChar char="―"/>
            </a:pPr>
            <a:r>
              <a:rPr lang="en-US" sz="1800" b="1" dirty="0"/>
              <a:t>	</a:t>
            </a:r>
            <a:r>
              <a:rPr lang="en-US" sz="2400" b="1" dirty="0"/>
              <a:t>Presented By</a:t>
            </a:r>
            <a:r>
              <a:rPr lang="en-US" sz="2900" dirty="0"/>
              <a:t>	</a:t>
            </a:r>
            <a:r>
              <a:rPr lang="en-US" dirty="0"/>
              <a:t>			       </a:t>
            </a:r>
            <a:r>
              <a:rPr lang="en-US" sz="2800" dirty="0" err="1"/>
              <a:t>Sudeshna</a:t>
            </a:r>
            <a:r>
              <a:rPr lang="en-US" sz="2800" dirty="0"/>
              <a:t> </a:t>
            </a:r>
            <a:r>
              <a:rPr lang="en-US" sz="2800" dirty="0" err="1"/>
              <a:t>Kundu</a:t>
            </a:r>
            <a:r>
              <a:rPr lang="en-US" sz="2800" dirty="0"/>
              <a:t> (</a:t>
            </a:r>
            <a:r>
              <a:rPr lang="en-US" sz="2800" dirty="0" err="1"/>
              <a:t>Mondal</a:t>
            </a:r>
            <a:r>
              <a:rPr lang="en-US" sz="2800" dirty="0"/>
              <a:t>)</a:t>
            </a:r>
          </a:p>
        </p:txBody>
      </p:sp>
      <p:sp>
        <p:nvSpPr>
          <p:cNvPr id="2" name="Title 1"/>
          <p:cNvSpPr>
            <a:spLocks noGrp="1"/>
          </p:cNvSpPr>
          <p:nvPr>
            <p:ph type="ctrTitle"/>
          </p:nvPr>
        </p:nvSpPr>
        <p:spPr/>
        <p:txBody>
          <a:bodyPr/>
          <a:lstStyle/>
          <a:p>
            <a:r>
              <a:rPr lang="en-US" dirty="0"/>
              <a:t>Object Oriented Programming using JAVA</a:t>
            </a:r>
            <a:br>
              <a:rPr lang="en-US" dirty="0"/>
            </a:br>
            <a:endParaRPr lang="en-US" dirty="0"/>
          </a:p>
        </p:txBody>
      </p:sp>
      <p:sp>
        <p:nvSpPr>
          <p:cNvPr id="4" name="Footer Placeholder 3"/>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030595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828" y="189081"/>
            <a:ext cx="4007828" cy="523220"/>
          </a:xfrm>
          <a:prstGeom prst="rect">
            <a:avLst/>
          </a:prstGeom>
        </p:spPr>
        <p:txBody>
          <a:bodyPr wrap="none">
            <a:spAutoFit/>
          </a:bodyPr>
          <a:lstStyle/>
          <a:p>
            <a:pPr marL="285750" indent="-285750">
              <a:buClr>
                <a:schemeClr val="accent1"/>
              </a:buClr>
              <a:buSzPct val="102000"/>
              <a:buFont typeface="Wingdings" panose="05000000000000000000" pitchFamily="2" charset="2"/>
              <a:buChar char="q"/>
            </a:pPr>
            <a:r>
              <a:rPr lang="en-US" sz="2800" b="1" dirty="0">
                <a:solidFill>
                  <a:srgbClr val="000000"/>
                </a:solidFill>
                <a:latin typeface="Helvetica" panose="020B0604020202020204" pitchFamily="34" charset="0"/>
              </a:rPr>
              <a:t> Continue Statement</a:t>
            </a:r>
            <a:endParaRPr lang="en-US" sz="2800" b="1" i="0" dirty="0">
              <a:solidFill>
                <a:srgbClr val="000000"/>
              </a:solidFill>
              <a:effectLst/>
              <a:latin typeface="Helvetica" panose="020B0604020202020204" pitchFamily="34" charset="0"/>
            </a:endParaRPr>
          </a:p>
        </p:txBody>
      </p:sp>
      <p:sp>
        <p:nvSpPr>
          <p:cNvPr id="2" name="Rectangle 1"/>
          <p:cNvSpPr/>
          <p:nvPr/>
        </p:nvSpPr>
        <p:spPr>
          <a:xfrm>
            <a:off x="490538" y="663565"/>
            <a:ext cx="10567988" cy="1938992"/>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rPr>
              <a:t>The continue statement is used in loop control structure when you need to jump to the next iteration of the loop immediately.</a:t>
            </a:r>
          </a:p>
          <a:p>
            <a:pPr marL="285750" indent="-285750">
              <a:buFont typeface="Arial" panose="020B0604020202020204" pitchFamily="34" charset="0"/>
              <a:buChar char="•"/>
            </a:pPr>
            <a:r>
              <a:rPr lang="en-US" sz="2000" dirty="0">
                <a:solidFill>
                  <a:srgbClr val="000000"/>
                </a:solidFill>
              </a:rPr>
              <a:t>The Java continue statement is used to continue the loop. It continues the current flow of the program and skips the remaining code at the specified condition. In case of an inner loop, it continues the inner loop only.</a:t>
            </a:r>
          </a:p>
          <a:p>
            <a:pPr marL="285750" indent="-285750">
              <a:buFont typeface="Arial" panose="020B0604020202020204" pitchFamily="34" charset="0"/>
              <a:buChar char="•"/>
            </a:pPr>
            <a:r>
              <a:rPr lang="en-US" sz="2000" dirty="0">
                <a:solidFill>
                  <a:srgbClr val="000000"/>
                </a:solidFill>
              </a:rPr>
              <a:t>We can use Java continue statement in all types of loops such as for loop, while loop and do-while loop.</a:t>
            </a:r>
          </a:p>
          <a:p>
            <a:endParaRPr lang="en-US" sz="2000" dirty="0">
              <a:solidFill>
                <a:srgbClr val="000000"/>
              </a:solidFill>
            </a:endParaRPr>
          </a:p>
        </p:txBody>
      </p:sp>
      <p:sp>
        <p:nvSpPr>
          <p:cNvPr id="8" name="Rectangle 7"/>
          <p:cNvSpPr/>
          <p:nvPr/>
        </p:nvSpPr>
        <p:spPr>
          <a:xfrm>
            <a:off x="4471989" y="3057525"/>
            <a:ext cx="6100761" cy="3416320"/>
          </a:xfrm>
          <a:prstGeom prst="rect">
            <a:avLst/>
          </a:prstGeom>
          <a:ln>
            <a:solidFill>
              <a:schemeClr val="accent1"/>
            </a:solidFill>
          </a:ln>
        </p:spPr>
        <p:txBody>
          <a:bodyPr wrap="square">
            <a:spAutoFit/>
          </a:bodyPr>
          <a:lstStyle/>
          <a:p>
            <a:r>
              <a:rPr lang="en-US" b="1" dirty="0"/>
              <a:t>public</a:t>
            </a:r>
            <a:r>
              <a:rPr lang="en-US" dirty="0"/>
              <a:t> </a:t>
            </a:r>
            <a:r>
              <a:rPr lang="en-US" b="1" dirty="0"/>
              <a:t>class</a:t>
            </a:r>
            <a:r>
              <a:rPr lang="en-US" dirty="0"/>
              <a:t> </a:t>
            </a:r>
            <a:r>
              <a:rPr lang="en-US" dirty="0" err="1"/>
              <a:t>ContinueExample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//for loop  </a:t>
            </a:r>
          </a:p>
          <a:p>
            <a:r>
              <a:rPr lang="en-US" dirty="0"/>
              <a:t>    </a:t>
            </a:r>
            <a:r>
              <a:rPr lang="en-US" b="1" dirty="0"/>
              <a:t>for</a:t>
            </a:r>
            <a:r>
              <a:rPr lang="en-US" dirty="0"/>
              <a:t>(</a:t>
            </a:r>
            <a:r>
              <a:rPr lang="en-US" b="1" dirty="0" err="1"/>
              <a:t>int</a:t>
            </a:r>
            <a:r>
              <a:rPr lang="en-US" dirty="0"/>
              <a:t> </a:t>
            </a:r>
            <a:r>
              <a:rPr lang="en-US" dirty="0" err="1"/>
              <a:t>i</a:t>
            </a:r>
            <a:r>
              <a:rPr lang="en-US" dirty="0"/>
              <a:t>=1;i&lt;=10;i++){  </a:t>
            </a:r>
          </a:p>
          <a:p>
            <a:r>
              <a:rPr lang="en-US" dirty="0"/>
              <a:t>        </a:t>
            </a:r>
            <a:r>
              <a:rPr lang="en-US" b="1" dirty="0"/>
              <a:t>if</a:t>
            </a:r>
            <a:r>
              <a:rPr lang="en-US" dirty="0"/>
              <a:t>(</a:t>
            </a:r>
            <a:r>
              <a:rPr lang="en-US" dirty="0" err="1"/>
              <a:t>i</a:t>
            </a:r>
            <a:r>
              <a:rPr lang="en-US" dirty="0"/>
              <a:t>==5){  </a:t>
            </a:r>
          </a:p>
          <a:p>
            <a:r>
              <a:rPr lang="en-US" dirty="0"/>
              <a:t>            //using continue statement  </a:t>
            </a:r>
          </a:p>
          <a:p>
            <a:r>
              <a:rPr lang="en-US" dirty="0"/>
              <a:t>            </a:t>
            </a:r>
            <a:r>
              <a:rPr lang="en-US" b="1" dirty="0"/>
              <a:t>continue</a:t>
            </a:r>
            <a:r>
              <a:rPr lang="en-US" dirty="0"/>
              <a:t>;//it will skip the rest statement  </a:t>
            </a:r>
          </a:p>
          <a:p>
            <a:r>
              <a:rPr lang="en-US" dirty="0"/>
              <a:t>        }  </a:t>
            </a:r>
          </a:p>
          <a:p>
            <a:r>
              <a:rPr lang="en-US" dirty="0"/>
              <a:t>        </a:t>
            </a:r>
            <a:r>
              <a:rPr lang="en-US" dirty="0" err="1"/>
              <a:t>System.out.println</a:t>
            </a:r>
            <a:r>
              <a:rPr lang="en-US" dirty="0"/>
              <a:t>(</a:t>
            </a:r>
            <a:r>
              <a:rPr lang="en-US" dirty="0" err="1"/>
              <a:t>i</a:t>
            </a:r>
            <a:r>
              <a:rPr lang="en-US" dirty="0"/>
              <a:t>);  </a:t>
            </a:r>
          </a:p>
          <a:p>
            <a:r>
              <a:rPr lang="en-US" dirty="0"/>
              <a:t>    }  </a:t>
            </a:r>
          </a:p>
          <a:p>
            <a:r>
              <a:rPr lang="en-US" dirty="0"/>
              <a:t>}  </a:t>
            </a:r>
          </a:p>
          <a:p>
            <a:r>
              <a:rPr lang="en-US" dirty="0"/>
              <a:t>} </a:t>
            </a:r>
          </a:p>
        </p:txBody>
      </p:sp>
      <p:sp>
        <p:nvSpPr>
          <p:cNvPr id="10" name="Rectangle 9"/>
          <p:cNvSpPr/>
          <p:nvPr/>
        </p:nvSpPr>
        <p:spPr>
          <a:xfrm>
            <a:off x="10810876" y="3493651"/>
            <a:ext cx="981075" cy="2862322"/>
          </a:xfrm>
          <a:prstGeom prst="rect">
            <a:avLst/>
          </a:prstGeom>
        </p:spPr>
        <p:txBody>
          <a:bodyPr wrap="square">
            <a:spAutoFit/>
          </a:bodyPr>
          <a:lstStyle/>
          <a:p>
            <a:r>
              <a:rPr lang="en-US" dirty="0"/>
              <a:t>Output:</a:t>
            </a:r>
          </a:p>
          <a:p>
            <a:r>
              <a:rPr lang="en-US" dirty="0"/>
              <a:t>1</a:t>
            </a:r>
          </a:p>
          <a:p>
            <a:r>
              <a:rPr lang="en-US" dirty="0"/>
              <a:t>2</a:t>
            </a:r>
          </a:p>
          <a:p>
            <a:r>
              <a:rPr lang="en-US" dirty="0"/>
              <a:t>3</a:t>
            </a:r>
          </a:p>
          <a:p>
            <a:r>
              <a:rPr lang="en-US" dirty="0"/>
              <a:t>4</a:t>
            </a:r>
          </a:p>
          <a:p>
            <a:r>
              <a:rPr lang="en-US" dirty="0"/>
              <a:t>6</a:t>
            </a:r>
          </a:p>
          <a:p>
            <a:r>
              <a:rPr lang="en-US" dirty="0"/>
              <a:t>7</a:t>
            </a:r>
          </a:p>
          <a:p>
            <a:r>
              <a:rPr lang="en-US" dirty="0"/>
              <a:t>8</a:t>
            </a:r>
          </a:p>
          <a:p>
            <a:r>
              <a:rPr lang="en-US" dirty="0"/>
              <a:t>9</a:t>
            </a:r>
          </a:p>
          <a:p>
            <a:r>
              <a:rPr lang="en-US" dirty="0"/>
              <a:t>10</a:t>
            </a:r>
          </a:p>
        </p:txBody>
      </p:sp>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24318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12537" t="18070" r="28694" b="14434"/>
          <a:stretch/>
        </p:blipFill>
        <p:spPr>
          <a:xfrm>
            <a:off x="941694" y="832513"/>
            <a:ext cx="9362365" cy="5622878"/>
          </a:xfrm>
          <a:prstGeom prst="rect">
            <a:avLst/>
          </a:prstGeom>
        </p:spPr>
      </p:pic>
    </p:spTree>
    <p:extLst>
      <p:ext uri="{BB962C8B-B14F-4D97-AF65-F5344CB8AC3E}">
        <p14:creationId xmlns:p14="http://schemas.microsoft.com/office/powerpoint/2010/main" val="338705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7015" t="16899" r="20074" b="6447"/>
          <a:stretch/>
        </p:blipFill>
        <p:spPr>
          <a:xfrm>
            <a:off x="668740" y="655093"/>
            <a:ext cx="10003809" cy="5880102"/>
          </a:xfrm>
          <a:prstGeom prst="rect">
            <a:avLst/>
          </a:prstGeom>
        </p:spPr>
      </p:pic>
    </p:spTree>
    <p:extLst>
      <p:ext uri="{BB962C8B-B14F-4D97-AF65-F5344CB8AC3E}">
        <p14:creationId xmlns:p14="http://schemas.microsoft.com/office/powerpoint/2010/main" val="1238888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4739" t="18094" r="32270" b="10955"/>
          <a:stretch/>
        </p:blipFill>
        <p:spPr>
          <a:xfrm>
            <a:off x="1294227" y="379826"/>
            <a:ext cx="9031459" cy="6175717"/>
          </a:xfrm>
          <a:prstGeom prst="rect">
            <a:avLst/>
          </a:prstGeom>
        </p:spPr>
      </p:pic>
    </p:spTree>
    <p:extLst>
      <p:ext uri="{BB962C8B-B14F-4D97-AF65-F5344CB8AC3E}">
        <p14:creationId xmlns:p14="http://schemas.microsoft.com/office/powerpoint/2010/main" val="219282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725881" y="359054"/>
            <a:ext cx="8527301" cy="632651"/>
          </a:xfrm>
          <a:prstGeom prst="rect">
            <a:avLst/>
          </a:prstGeom>
        </p:spPr>
        <p:txBody>
          <a:bodyPr vert="horz" wrap="square" lIns="0" tIns="16933" rIns="0" bIns="0" rtlCol="0">
            <a:spAutoFit/>
          </a:bodyPr>
          <a:lstStyle/>
          <a:p>
            <a:r>
              <a:rPr lang="en-US" dirty="0"/>
              <a:t>Decision Making Statement in Java</a:t>
            </a:r>
          </a:p>
        </p:txBody>
      </p:sp>
      <p:sp>
        <p:nvSpPr>
          <p:cNvPr id="3" name="Rectangle 2"/>
          <p:cNvSpPr/>
          <p:nvPr/>
        </p:nvSpPr>
        <p:spPr>
          <a:xfrm>
            <a:off x="600501" y="1296243"/>
            <a:ext cx="9949218" cy="1200329"/>
          </a:xfrm>
          <a:prstGeom prst="rect">
            <a:avLst/>
          </a:prstGeom>
        </p:spPr>
        <p:txBody>
          <a:bodyPr wrap="square">
            <a:spAutoFit/>
          </a:bodyPr>
          <a:lstStyle/>
          <a:p>
            <a:pPr marL="285750" indent="-285750">
              <a:buClr>
                <a:schemeClr val="accent1"/>
              </a:buClr>
              <a:buSzPct val="126000"/>
              <a:buFont typeface="Arial" panose="020B0604020202020204" pitchFamily="34" charset="0"/>
              <a:buChar char="•"/>
            </a:pPr>
            <a:r>
              <a:rPr lang="en-US" b="1" dirty="0">
                <a:solidFill>
                  <a:srgbClr val="000000"/>
                </a:solidFill>
              </a:rPr>
              <a:t>Decision making statement</a:t>
            </a:r>
            <a:r>
              <a:rPr lang="en-US" dirty="0">
                <a:solidFill>
                  <a:srgbClr val="000000"/>
                </a:solidFill>
              </a:rPr>
              <a:t> statements is also called selection statement.</a:t>
            </a:r>
          </a:p>
          <a:p>
            <a:pPr marL="285750" indent="-285750">
              <a:buClr>
                <a:schemeClr val="accent1"/>
              </a:buClr>
              <a:buSzPct val="126000"/>
              <a:buFont typeface="Arial" panose="020B0604020202020204" pitchFamily="34" charset="0"/>
              <a:buChar char="•"/>
            </a:pPr>
            <a:r>
              <a:rPr lang="en-US" dirty="0">
                <a:solidFill>
                  <a:srgbClr val="000000"/>
                </a:solidFill>
              </a:rPr>
              <a:t> That is depending on the condition block need to be executed or not which is decided by condition. If the condition is "true" statement block will be executed, if condition is "false" then statement block will not be executed.</a:t>
            </a:r>
            <a:endParaRPr lang="en-US" dirty="0"/>
          </a:p>
        </p:txBody>
      </p:sp>
      <p:sp>
        <p:nvSpPr>
          <p:cNvPr id="4" name="Rectangle 3"/>
          <p:cNvSpPr/>
          <p:nvPr/>
        </p:nvSpPr>
        <p:spPr>
          <a:xfrm>
            <a:off x="595812" y="2848549"/>
            <a:ext cx="2358338" cy="369332"/>
          </a:xfrm>
          <a:prstGeom prst="rect">
            <a:avLst/>
          </a:prstGeom>
        </p:spPr>
        <p:txBody>
          <a:bodyPr wrap="none">
            <a:spAutoFit/>
          </a:bodyPr>
          <a:lstStyle/>
          <a:p>
            <a:pPr marL="285750" indent="-285750">
              <a:buClr>
                <a:schemeClr val="accent1"/>
              </a:buClr>
              <a:buSzPct val="102000"/>
              <a:buFont typeface="Wingdings" panose="05000000000000000000" pitchFamily="2" charset="2"/>
              <a:buChar char="q"/>
            </a:pPr>
            <a:r>
              <a:rPr lang="en-US" b="1" dirty="0">
                <a:solidFill>
                  <a:srgbClr val="000000"/>
                </a:solidFill>
                <a:latin typeface="Helvetica" panose="020B0604020202020204" pitchFamily="34" charset="0"/>
              </a:rPr>
              <a:t>if-then Statement</a:t>
            </a:r>
            <a:endParaRPr lang="en-US" b="1" i="0" dirty="0">
              <a:solidFill>
                <a:srgbClr val="000000"/>
              </a:solidFill>
              <a:effectLst/>
              <a:latin typeface="Helvetica" panose="020B0604020202020204" pitchFamily="34" charset="0"/>
            </a:endParaRPr>
          </a:p>
        </p:txBody>
      </p:sp>
      <p:pic>
        <p:nvPicPr>
          <p:cNvPr id="3074" name="Picture 2" descr="if-else 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963" y="2750520"/>
            <a:ext cx="4498311" cy="368617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69858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if-else 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61" y="1296537"/>
            <a:ext cx="4844955" cy="45470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73233" y="555725"/>
            <a:ext cx="2319866" cy="369332"/>
          </a:xfrm>
          <a:prstGeom prst="rect">
            <a:avLst/>
          </a:prstGeom>
        </p:spPr>
        <p:txBody>
          <a:bodyPr wrap="none">
            <a:spAutoFit/>
          </a:bodyPr>
          <a:lstStyle/>
          <a:p>
            <a:pPr marL="285750" indent="-285750">
              <a:buClr>
                <a:schemeClr val="accent1"/>
              </a:buClr>
              <a:buSzPct val="102000"/>
              <a:buFont typeface="Wingdings" panose="05000000000000000000" pitchFamily="2" charset="2"/>
              <a:buChar char="q"/>
            </a:pPr>
            <a:r>
              <a:rPr lang="en-US" b="1" dirty="0">
                <a:solidFill>
                  <a:srgbClr val="000000"/>
                </a:solidFill>
                <a:latin typeface="Helvetica" panose="020B0604020202020204" pitchFamily="34" charset="0"/>
              </a:rPr>
              <a:t>if-else Statement</a:t>
            </a:r>
            <a:endParaRPr lang="en-US" b="1" i="0" dirty="0">
              <a:solidFill>
                <a:srgbClr val="000000"/>
              </a:solidFill>
              <a:effectLst/>
              <a:latin typeface="Helvetica" panose="020B0604020202020204" pitchFamily="34" charset="0"/>
            </a:endParaRPr>
          </a:p>
        </p:txBody>
      </p:sp>
      <p:sp>
        <p:nvSpPr>
          <p:cNvPr id="2" name="Rectangle 1"/>
          <p:cNvSpPr/>
          <p:nvPr/>
        </p:nvSpPr>
        <p:spPr>
          <a:xfrm>
            <a:off x="5941325" y="993465"/>
            <a:ext cx="6096000" cy="440120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a:spAutoFit/>
          </a:bodyPr>
          <a:lstStyle/>
          <a:p>
            <a:r>
              <a:rPr lang="en-US" sz="2000"/>
              <a:t>//A Java Program to demonstrate the use of if-else statement.  </a:t>
            </a:r>
          </a:p>
          <a:p>
            <a:r>
              <a:rPr lang="en-US" sz="2000" dirty="0"/>
              <a:t>//It is a program of odd and even number.  </a:t>
            </a:r>
          </a:p>
          <a:p>
            <a:r>
              <a:rPr lang="en-US" sz="2000" dirty="0"/>
              <a:t>public class </a:t>
            </a:r>
            <a:r>
              <a:rPr lang="en-US" sz="2000" dirty="0" err="1"/>
              <a:t>IfElseExample</a:t>
            </a:r>
            <a:r>
              <a:rPr lang="en-US" sz="2000" dirty="0"/>
              <a:t> {  </a:t>
            </a:r>
          </a:p>
          <a:p>
            <a:r>
              <a:rPr lang="en-US" sz="2000" dirty="0"/>
              <a:t>public static void main(String[] </a:t>
            </a:r>
            <a:r>
              <a:rPr lang="en-US" sz="2000" dirty="0" err="1"/>
              <a:t>args</a:t>
            </a:r>
            <a:r>
              <a:rPr lang="en-US" sz="2000" dirty="0"/>
              <a:t>) {  </a:t>
            </a:r>
          </a:p>
          <a:p>
            <a:r>
              <a:rPr lang="en-US" sz="2000" dirty="0"/>
              <a:t>    //defining a variable  </a:t>
            </a:r>
          </a:p>
          <a:p>
            <a:r>
              <a:rPr lang="en-US" sz="2000" dirty="0"/>
              <a:t>    </a:t>
            </a:r>
            <a:r>
              <a:rPr lang="en-US" sz="2000" dirty="0" err="1"/>
              <a:t>int</a:t>
            </a:r>
            <a:r>
              <a:rPr lang="en-US" sz="2000" dirty="0"/>
              <a:t> number=13;  </a:t>
            </a:r>
          </a:p>
          <a:p>
            <a:r>
              <a:rPr lang="en-US" sz="2000" dirty="0"/>
              <a:t>    //Check if the number is divisible by 2 or not  </a:t>
            </a:r>
          </a:p>
          <a:p>
            <a:r>
              <a:rPr lang="en-US" sz="2000" dirty="0"/>
              <a:t>    if(number%2==0){  </a:t>
            </a:r>
          </a:p>
          <a:p>
            <a:r>
              <a:rPr lang="en-US" sz="2000" dirty="0"/>
              <a:t>        </a:t>
            </a:r>
            <a:r>
              <a:rPr lang="en-US" sz="2000" dirty="0" err="1"/>
              <a:t>System.out.println</a:t>
            </a:r>
            <a:r>
              <a:rPr lang="en-US" sz="2000" dirty="0"/>
              <a:t>("even number");  </a:t>
            </a:r>
          </a:p>
          <a:p>
            <a:r>
              <a:rPr lang="en-US" sz="2000" dirty="0"/>
              <a:t>    }else{  </a:t>
            </a:r>
          </a:p>
          <a:p>
            <a:r>
              <a:rPr lang="en-US" sz="2000" dirty="0"/>
              <a:t>        </a:t>
            </a:r>
            <a:r>
              <a:rPr lang="en-US" sz="2000" dirty="0" err="1"/>
              <a:t>System.out.println</a:t>
            </a:r>
            <a:r>
              <a:rPr lang="en-US" sz="2000" dirty="0"/>
              <a:t>("odd number");  </a:t>
            </a:r>
          </a:p>
          <a:p>
            <a:r>
              <a:rPr lang="en-US" sz="2000" dirty="0"/>
              <a:t>    }  </a:t>
            </a:r>
          </a:p>
          <a:p>
            <a:r>
              <a:rPr lang="en-US" sz="2000" dirty="0"/>
              <a:t>}  </a:t>
            </a:r>
          </a:p>
          <a:p>
            <a:r>
              <a:rPr lang="en-US" sz="2000" dirty="0"/>
              <a:t>}</a:t>
            </a:r>
          </a:p>
        </p:txBody>
      </p:sp>
      <p:sp>
        <p:nvSpPr>
          <p:cNvPr id="3" name="Footer Placeholder 2"/>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293482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4928" y="503409"/>
            <a:ext cx="2154757" cy="523220"/>
          </a:xfrm>
          <a:prstGeom prst="rect">
            <a:avLst/>
          </a:prstGeom>
        </p:spPr>
        <p:txBody>
          <a:bodyPr wrap="none">
            <a:spAutoFit/>
          </a:bodyPr>
          <a:lstStyle/>
          <a:p>
            <a:pPr marL="285750" indent="-285750">
              <a:buClr>
                <a:schemeClr val="accent1"/>
              </a:buClr>
              <a:buSzPct val="102000"/>
              <a:buFont typeface="Wingdings" panose="05000000000000000000" pitchFamily="2" charset="2"/>
              <a:buChar char="q"/>
            </a:pPr>
            <a:r>
              <a:rPr lang="en-US" sz="2800" b="1" dirty="0">
                <a:solidFill>
                  <a:srgbClr val="000000"/>
                </a:solidFill>
                <a:latin typeface="Helvetica" panose="020B0604020202020204" pitchFamily="34" charset="0"/>
              </a:rPr>
              <a:t>if-else Ladder</a:t>
            </a:r>
            <a:endParaRPr lang="en-US" sz="2800" b="1" i="0" dirty="0">
              <a:solidFill>
                <a:srgbClr val="000000"/>
              </a:solidFill>
              <a:effectLst/>
              <a:latin typeface="Helvetica" panose="020B0604020202020204" pitchFamily="34" charset="0"/>
            </a:endParaRPr>
          </a:p>
        </p:txBody>
      </p:sp>
      <p:pic>
        <p:nvPicPr>
          <p:cNvPr id="5" name="Picture 8" descr="if-else-if ladder statement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907" y="1281753"/>
            <a:ext cx="6524625" cy="4933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l="22275" t="27850" r="53210" b="54829"/>
          <a:stretch/>
        </p:blipFill>
        <p:spPr>
          <a:xfrm>
            <a:off x="7014951" y="900753"/>
            <a:ext cx="3507474" cy="1883391"/>
          </a:xfrm>
          <a:prstGeom prst="rect">
            <a:avLst/>
          </a:prstGeom>
        </p:spPr>
      </p:pic>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68780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WhatsApp NO. : 9564842816</a:t>
            </a:r>
          </a:p>
        </p:txBody>
      </p:sp>
      <p:pic>
        <p:nvPicPr>
          <p:cNvPr id="1026" name="Picture 2" descr="Java Nested If Statement"/>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11188" y="1707107"/>
            <a:ext cx="1816466" cy="46391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518245" y="1882591"/>
            <a:ext cx="6096000" cy="3416320"/>
          </a:xfrm>
          <a:prstGeom prst="rect">
            <a:avLst/>
          </a:prstGeom>
        </p:spPr>
        <p:txBody>
          <a:bodyPr>
            <a:spAutoFit/>
          </a:bodyPr>
          <a:lstStyle/>
          <a:p>
            <a:r>
              <a:rPr lang="en-US" dirty="0"/>
              <a:t>The nested if statement represents the if block within another if block. Here, the inner if block condition executes only when outer if block condition is true.</a:t>
            </a:r>
          </a:p>
          <a:p>
            <a:endParaRPr lang="en-US" dirty="0"/>
          </a:p>
          <a:p>
            <a:r>
              <a:rPr lang="en-US" dirty="0"/>
              <a:t>Syntax:</a:t>
            </a:r>
          </a:p>
          <a:p>
            <a:endParaRPr lang="en-US" dirty="0"/>
          </a:p>
          <a:p>
            <a:r>
              <a:rPr lang="en-US" dirty="0"/>
              <a:t>if(condition){    </a:t>
            </a:r>
          </a:p>
          <a:p>
            <a:r>
              <a:rPr lang="en-US" dirty="0"/>
              <a:t>     //code to be executed    </a:t>
            </a:r>
          </a:p>
          <a:p>
            <a:r>
              <a:rPr lang="en-US" dirty="0"/>
              <a:t>          if(condition){  </a:t>
            </a:r>
          </a:p>
          <a:p>
            <a:r>
              <a:rPr lang="en-US" dirty="0"/>
              <a:t>             //code to be executed    </a:t>
            </a:r>
          </a:p>
          <a:p>
            <a:r>
              <a:rPr lang="en-US" dirty="0"/>
              <a:t>    }    </a:t>
            </a:r>
          </a:p>
          <a:p>
            <a:r>
              <a:rPr lang="en-US" dirty="0"/>
              <a:t>} </a:t>
            </a:r>
          </a:p>
        </p:txBody>
      </p:sp>
      <p:sp>
        <p:nvSpPr>
          <p:cNvPr id="7" name="Rectangle 6"/>
          <p:cNvSpPr/>
          <p:nvPr/>
        </p:nvSpPr>
        <p:spPr>
          <a:xfrm>
            <a:off x="1184928" y="503409"/>
            <a:ext cx="4732386" cy="523220"/>
          </a:xfrm>
          <a:prstGeom prst="rect">
            <a:avLst/>
          </a:prstGeom>
        </p:spPr>
        <p:txBody>
          <a:bodyPr wrap="none">
            <a:spAutoFit/>
          </a:bodyPr>
          <a:lstStyle/>
          <a:p>
            <a:pPr marL="285750" indent="-285750">
              <a:buClr>
                <a:schemeClr val="accent1"/>
              </a:buClr>
              <a:buSzPct val="102000"/>
              <a:buFont typeface="Wingdings" panose="05000000000000000000" pitchFamily="2" charset="2"/>
              <a:buChar char="q"/>
            </a:pPr>
            <a:r>
              <a:rPr lang="en-US" sz="2800" b="1" dirty="0">
                <a:solidFill>
                  <a:srgbClr val="000000"/>
                </a:solidFill>
                <a:latin typeface="Helvetica" panose="020B0604020202020204" pitchFamily="34" charset="0"/>
              </a:rPr>
              <a:t>Java Nested if statement</a:t>
            </a:r>
          </a:p>
        </p:txBody>
      </p:sp>
    </p:spTree>
    <p:extLst>
      <p:ext uri="{BB962C8B-B14F-4D97-AF65-F5344CB8AC3E}">
        <p14:creationId xmlns:p14="http://schemas.microsoft.com/office/powerpoint/2010/main" val="281330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4928" y="503409"/>
            <a:ext cx="2585964" cy="523220"/>
          </a:xfrm>
          <a:prstGeom prst="rect">
            <a:avLst/>
          </a:prstGeom>
        </p:spPr>
        <p:txBody>
          <a:bodyPr wrap="none">
            <a:spAutoFit/>
          </a:bodyPr>
          <a:lstStyle/>
          <a:p>
            <a:pPr marL="285750" indent="-285750">
              <a:buClr>
                <a:schemeClr val="accent1"/>
              </a:buClr>
              <a:buSzPct val="102000"/>
              <a:buFont typeface="Wingdings" panose="05000000000000000000" pitchFamily="2" charset="2"/>
              <a:buChar char="q"/>
            </a:pPr>
            <a:r>
              <a:rPr lang="en-US" sz="2800" b="1" i="0" dirty="0">
                <a:solidFill>
                  <a:srgbClr val="000000"/>
                </a:solidFill>
                <a:effectLst/>
                <a:latin typeface="Helvetica" panose="020B0604020202020204" pitchFamily="34" charset="0"/>
              </a:rPr>
              <a:t>Switch Statement</a:t>
            </a:r>
          </a:p>
        </p:txBody>
      </p:sp>
      <p:pic>
        <p:nvPicPr>
          <p:cNvPr id="1026" name="Picture 2" descr="flow of switch statement in java"/>
          <p:cNvPicPr>
            <a:picLocks noChangeAspect="1" noChangeArrowheads="1"/>
          </p:cNvPicPr>
          <p:nvPr/>
        </p:nvPicPr>
        <p:blipFill>
          <a:blip r:embed="rId2"/>
          <a:srcRect/>
          <a:stretch>
            <a:fillRect/>
          </a:stretch>
        </p:blipFill>
        <p:spPr bwMode="auto">
          <a:xfrm>
            <a:off x="868269" y="1761565"/>
            <a:ext cx="6229350" cy="4623267"/>
          </a:xfrm>
          <a:prstGeom prst="rect">
            <a:avLst/>
          </a:prstGeom>
          <a:noFill/>
        </p:spPr>
      </p:pic>
      <p:sp>
        <p:nvSpPr>
          <p:cNvPr id="7" name="TextBox 6"/>
          <p:cNvSpPr txBox="1"/>
          <p:nvPr/>
        </p:nvSpPr>
        <p:spPr>
          <a:xfrm>
            <a:off x="7113494" y="968188"/>
            <a:ext cx="4461734" cy="3416320"/>
          </a:xfrm>
          <a:prstGeom prst="rect">
            <a:avLst/>
          </a:prstGeom>
          <a:noFill/>
        </p:spPr>
        <p:txBody>
          <a:bodyPr wrap="none" rtlCol="0">
            <a:spAutoFit/>
          </a:bodyPr>
          <a:lstStyle/>
          <a:p>
            <a:r>
              <a:rPr lang="en-US" b="1" dirty="0"/>
              <a:t>switch</a:t>
            </a:r>
            <a:r>
              <a:rPr lang="en-US" dirty="0"/>
              <a:t>(expression){    </a:t>
            </a:r>
          </a:p>
          <a:p>
            <a:r>
              <a:rPr lang="en-US" b="1" dirty="0"/>
              <a:t>case</a:t>
            </a:r>
            <a:r>
              <a:rPr lang="en-US" dirty="0"/>
              <a:t> value1:    </a:t>
            </a:r>
          </a:p>
          <a:p>
            <a:r>
              <a:rPr lang="en-US" dirty="0"/>
              <a:t> //code to be executed;    </a:t>
            </a:r>
          </a:p>
          <a:p>
            <a:r>
              <a:rPr lang="en-US" dirty="0"/>
              <a:t> </a:t>
            </a:r>
            <a:r>
              <a:rPr lang="en-US" b="1" dirty="0"/>
              <a:t>break</a:t>
            </a:r>
            <a:r>
              <a:rPr lang="en-US" dirty="0"/>
              <a:t>;  //optional  </a:t>
            </a:r>
          </a:p>
          <a:p>
            <a:r>
              <a:rPr lang="en-US" b="1" dirty="0"/>
              <a:t>case</a:t>
            </a:r>
            <a:r>
              <a:rPr lang="en-US" dirty="0"/>
              <a:t> value2:    </a:t>
            </a:r>
          </a:p>
          <a:p>
            <a:r>
              <a:rPr lang="en-US" dirty="0"/>
              <a:t> //code to be executed;    </a:t>
            </a:r>
          </a:p>
          <a:p>
            <a:r>
              <a:rPr lang="en-US" dirty="0"/>
              <a:t> </a:t>
            </a:r>
            <a:r>
              <a:rPr lang="en-US" b="1" dirty="0"/>
              <a:t>break</a:t>
            </a:r>
            <a:r>
              <a:rPr lang="en-US" dirty="0"/>
              <a:t>;  //optional  </a:t>
            </a:r>
          </a:p>
          <a:p>
            <a:r>
              <a:rPr lang="en-US" dirty="0"/>
              <a:t>......    </a:t>
            </a:r>
          </a:p>
          <a:p>
            <a:r>
              <a:rPr lang="en-US" dirty="0"/>
              <a:t>    </a:t>
            </a:r>
          </a:p>
          <a:p>
            <a:r>
              <a:rPr lang="en-US" b="1" dirty="0"/>
              <a:t>default</a:t>
            </a:r>
            <a:r>
              <a:rPr lang="en-US" dirty="0"/>
              <a:t>:     </a:t>
            </a:r>
          </a:p>
          <a:p>
            <a:r>
              <a:rPr lang="en-US" dirty="0"/>
              <a:t> code to be executed </a:t>
            </a:r>
            <a:r>
              <a:rPr lang="en-US" b="1" dirty="0"/>
              <a:t>if</a:t>
            </a:r>
            <a:r>
              <a:rPr lang="en-US" dirty="0"/>
              <a:t> all cases are not matched;    </a:t>
            </a:r>
          </a:p>
          <a:p>
            <a:r>
              <a:rPr lang="en-US" dirty="0"/>
              <a:t>}    </a:t>
            </a:r>
          </a:p>
        </p:txBody>
      </p:sp>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299317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219" y="378718"/>
            <a:ext cx="11187181" cy="2523768"/>
          </a:xfrm>
          <a:prstGeom prst="rect">
            <a:avLst/>
          </a:prstGeom>
        </p:spPr>
        <p:txBody>
          <a:bodyPr wrap="square">
            <a:spAutoFit/>
          </a:bodyPr>
          <a:lstStyle/>
          <a:p>
            <a:r>
              <a:rPr lang="en-US" sz="2800" b="1" dirty="0"/>
              <a:t>Loops in Java</a:t>
            </a:r>
          </a:p>
          <a:p>
            <a:r>
              <a:rPr lang="en-US" sz="2400" dirty="0"/>
              <a:t>In programming languages, loops are used to execute a set of instructions/functions repeatedly when some conditions become true. There are three types of loops in java.</a:t>
            </a:r>
          </a:p>
          <a:p>
            <a:pPr marL="1371600" lvl="4" indent="-228600">
              <a:spcBef>
                <a:spcPts val="370"/>
              </a:spcBef>
              <a:buClr>
                <a:schemeClr val="accent3"/>
              </a:buClr>
              <a:buFont typeface="Wingdings" panose="05000000000000000000" pitchFamily="2" charset="2"/>
              <a:buChar char="§"/>
            </a:pPr>
            <a:r>
              <a:rPr lang="en-US" sz="2400" b="1" dirty="0"/>
              <a:t>for loop</a:t>
            </a:r>
          </a:p>
          <a:p>
            <a:pPr marL="1371600" lvl="4" indent="-228600">
              <a:spcBef>
                <a:spcPts val="370"/>
              </a:spcBef>
              <a:buClr>
                <a:schemeClr val="accent3"/>
              </a:buClr>
              <a:buFont typeface="Wingdings" panose="05000000000000000000" pitchFamily="2" charset="2"/>
              <a:buChar char="§"/>
            </a:pPr>
            <a:r>
              <a:rPr lang="en-US" sz="2400" b="1" dirty="0"/>
              <a:t>while loop</a:t>
            </a:r>
          </a:p>
          <a:p>
            <a:pPr marL="1371600" lvl="4" indent="-228600">
              <a:spcBef>
                <a:spcPts val="370"/>
              </a:spcBef>
              <a:buClr>
                <a:schemeClr val="accent3"/>
              </a:buClr>
              <a:buFont typeface="Wingdings" panose="05000000000000000000" pitchFamily="2" charset="2"/>
              <a:buChar char="§"/>
            </a:pPr>
            <a:r>
              <a:rPr lang="en-US" sz="2400" b="1" dirty="0"/>
              <a:t>do-while loop</a:t>
            </a:r>
          </a:p>
        </p:txBody>
      </p:sp>
      <p:sp>
        <p:nvSpPr>
          <p:cNvPr id="5" name="Rectangle 4"/>
          <p:cNvSpPr/>
          <p:nvPr/>
        </p:nvSpPr>
        <p:spPr>
          <a:xfrm>
            <a:off x="7274858" y="3213848"/>
            <a:ext cx="3939989" cy="2031325"/>
          </a:xfrm>
          <a:prstGeom prst="rect">
            <a:avLst/>
          </a:prstGeom>
        </p:spPr>
        <p:txBody>
          <a:bodyPr wrap="square">
            <a:spAutoFit/>
          </a:bodyPr>
          <a:lstStyle/>
          <a:p>
            <a:r>
              <a:rPr lang="en-US" b="1" dirty="0"/>
              <a:t>public</a:t>
            </a:r>
            <a:r>
              <a:rPr lang="en-US" dirty="0"/>
              <a:t> </a:t>
            </a:r>
            <a:r>
              <a:rPr lang="en-US" b="1" dirty="0"/>
              <a:t>class</a:t>
            </a:r>
            <a:r>
              <a:rPr lang="en-US" dirty="0"/>
              <a:t> </a:t>
            </a:r>
            <a:r>
              <a:rPr lang="en-US" dirty="0" err="1"/>
              <a:t>ForExample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a:t>for</a:t>
            </a:r>
            <a:r>
              <a:rPr lang="en-US" dirty="0"/>
              <a:t>(</a:t>
            </a:r>
            <a:r>
              <a:rPr lang="en-US" b="1" dirty="0" err="1"/>
              <a:t>int</a:t>
            </a:r>
            <a:r>
              <a:rPr lang="en-US" dirty="0"/>
              <a:t> </a:t>
            </a:r>
            <a:r>
              <a:rPr lang="en-US" dirty="0" err="1"/>
              <a:t>i</a:t>
            </a:r>
            <a:r>
              <a:rPr lang="en-US" dirty="0"/>
              <a:t>=1;i&lt;=10;i++){  </a:t>
            </a:r>
          </a:p>
          <a:p>
            <a:r>
              <a:rPr lang="en-US" dirty="0"/>
              <a:t>        </a:t>
            </a:r>
            <a:r>
              <a:rPr lang="en-US" dirty="0" err="1"/>
              <a:t>System.out.println</a:t>
            </a:r>
            <a:r>
              <a:rPr lang="en-US" dirty="0"/>
              <a:t>(</a:t>
            </a:r>
            <a:r>
              <a:rPr lang="en-US" dirty="0" err="1"/>
              <a:t>i</a:t>
            </a:r>
            <a:r>
              <a:rPr lang="en-US" dirty="0"/>
              <a:t>);  </a:t>
            </a:r>
          </a:p>
          <a:p>
            <a:r>
              <a:rPr lang="en-US" dirty="0"/>
              <a:t>    }  </a:t>
            </a:r>
          </a:p>
          <a:p>
            <a:r>
              <a:rPr lang="en-US" dirty="0"/>
              <a:t>}  </a:t>
            </a:r>
          </a:p>
          <a:p>
            <a:r>
              <a:rPr lang="en-US" dirty="0"/>
              <a:t>}  </a:t>
            </a:r>
          </a:p>
        </p:txBody>
      </p:sp>
      <p:sp>
        <p:nvSpPr>
          <p:cNvPr id="8" name="Rectangle 7"/>
          <p:cNvSpPr/>
          <p:nvPr/>
        </p:nvSpPr>
        <p:spPr>
          <a:xfrm>
            <a:off x="520018" y="3365358"/>
            <a:ext cx="1359668" cy="461665"/>
          </a:xfrm>
          <a:prstGeom prst="rect">
            <a:avLst/>
          </a:prstGeom>
        </p:spPr>
        <p:txBody>
          <a:bodyPr wrap="none">
            <a:spAutoFit/>
          </a:bodyPr>
          <a:lstStyle/>
          <a:p>
            <a:r>
              <a:rPr lang="en-US" sz="2400" b="1" dirty="0">
                <a:solidFill>
                  <a:srgbClr val="FF0000"/>
                </a:solidFill>
              </a:rPr>
              <a:t>For Loop</a:t>
            </a:r>
          </a:p>
        </p:txBody>
      </p:sp>
      <p:pic>
        <p:nvPicPr>
          <p:cNvPr id="50178" name="Picture 2" descr="for loop in java flowchart"/>
          <p:cNvPicPr>
            <a:picLocks noChangeAspect="1" noChangeArrowheads="1"/>
          </p:cNvPicPr>
          <p:nvPr/>
        </p:nvPicPr>
        <p:blipFill>
          <a:blip r:embed="rId2"/>
          <a:srcRect/>
          <a:stretch>
            <a:fillRect/>
          </a:stretch>
        </p:blipFill>
        <p:spPr bwMode="auto">
          <a:xfrm>
            <a:off x="2360893" y="3065929"/>
            <a:ext cx="4174378" cy="3469567"/>
          </a:xfrm>
          <a:prstGeom prst="rect">
            <a:avLst/>
          </a:prstGeom>
          <a:noFill/>
        </p:spPr>
      </p:pic>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216350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74858" y="470660"/>
            <a:ext cx="3939989" cy="2585323"/>
          </a:xfrm>
          <a:prstGeom prst="rect">
            <a:avLst/>
          </a:prstGeom>
        </p:spPr>
        <p:txBody>
          <a:bodyPr wrap="square">
            <a:spAutoFit/>
          </a:bodyPr>
          <a:lstStyle/>
          <a:p>
            <a:r>
              <a:rPr lang="en-US" b="1" dirty="0"/>
              <a:t>public</a:t>
            </a:r>
            <a:r>
              <a:rPr lang="en-US" dirty="0"/>
              <a:t> </a:t>
            </a:r>
            <a:r>
              <a:rPr lang="en-US" b="1" dirty="0"/>
              <a:t>class</a:t>
            </a:r>
            <a:r>
              <a:rPr lang="en-US" dirty="0"/>
              <a:t> </a:t>
            </a:r>
            <a:r>
              <a:rPr lang="en-US" dirty="0" err="1"/>
              <a:t>WhileExample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err="1"/>
              <a:t>int</a:t>
            </a:r>
            <a:r>
              <a:rPr lang="en-US" dirty="0"/>
              <a:t> </a:t>
            </a:r>
            <a:r>
              <a:rPr lang="en-US" dirty="0" err="1"/>
              <a:t>i</a:t>
            </a:r>
            <a:r>
              <a:rPr lang="en-US" dirty="0"/>
              <a:t>=1;  </a:t>
            </a:r>
          </a:p>
          <a:p>
            <a:r>
              <a:rPr lang="en-US" dirty="0"/>
              <a:t>    </a:t>
            </a:r>
            <a:r>
              <a:rPr lang="en-US" b="1" dirty="0"/>
              <a:t>while</a:t>
            </a:r>
            <a:r>
              <a:rPr lang="en-US" dirty="0"/>
              <a:t>(</a:t>
            </a:r>
            <a:r>
              <a:rPr lang="en-US" dirty="0" err="1"/>
              <a:t>i</a:t>
            </a:r>
            <a:r>
              <a:rPr lang="en-US" dirty="0"/>
              <a:t>&lt;=10){  </a:t>
            </a:r>
          </a:p>
          <a:p>
            <a:r>
              <a:rPr lang="en-US" dirty="0"/>
              <a:t>        </a:t>
            </a:r>
            <a:r>
              <a:rPr lang="en-US" dirty="0" err="1"/>
              <a:t>System.out.println</a:t>
            </a:r>
            <a:r>
              <a:rPr lang="en-US" dirty="0"/>
              <a:t>(</a:t>
            </a:r>
            <a:r>
              <a:rPr lang="en-US" dirty="0" err="1"/>
              <a:t>i</a:t>
            </a:r>
            <a:r>
              <a:rPr lang="en-US" dirty="0"/>
              <a:t>);  </a:t>
            </a:r>
          </a:p>
          <a:p>
            <a:r>
              <a:rPr lang="en-US" dirty="0"/>
              <a:t>    </a:t>
            </a:r>
            <a:r>
              <a:rPr lang="en-US" dirty="0" err="1"/>
              <a:t>i</a:t>
            </a:r>
            <a:r>
              <a:rPr lang="en-US" dirty="0"/>
              <a:t>++;  </a:t>
            </a:r>
          </a:p>
          <a:p>
            <a:r>
              <a:rPr lang="en-US" dirty="0"/>
              <a:t>    }  </a:t>
            </a:r>
          </a:p>
          <a:p>
            <a:r>
              <a:rPr lang="en-US" dirty="0"/>
              <a:t>}  </a:t>
            </a:r>
          </a:p>
          <a:p>
            <a:r>
              <a:rPr lang="en-US" dirty="0"/>
              <a:t>}  </a:t>
            </a:r>
          </a:p>
        </p:txBody>
      </p:sp>
      <p:sp>
        <p:nvSpPr>
          <p:cNvPr id="7" name="Rectangle 6"/>
          <p:cNvSpPr/>
          <p:nvPr/>
        </p:nvSpPr>
        <p:spPr>
          <a:xfrm>
            <a:off x="520017" y="622170"/>
            <a:ext cx="1833217" cy="461665"/>
          </a:xfrm>
          <a:prstGeom prst="rect">
            <a:avLst/>
          </a:prstGeom>
        </p:spPr>
        <p:txBody>
          <a:bodyPr wrap="square">
            <a:spAutoFit/>
          </a:bodyPr>
          <a:lstStyle/>
          <a:p>
            <a:r>
              <a:rPr lang="en-US" sz="2400" b="1" dirty="0">
                <a:solidFill>
                  <a:srgbClr val="FF0000"/>
                </a:solidFill>
              </a:rPr>
              <a:t>While Loop</a:t>
            </a:r>
          </a:p>
        </p:txBody>
      </p:sp>
      <p:sp>
        <p:nvSpPr>
          <p:cNvPr id="9" name="Rectangle 8"/>
          <p:cNvSpPr/>
          <p:nvPr/>
        </p:nvSpPr>
        <p:spPr>
          <a:xfrm>
            <a:off x="7261411" y="3644154"/>
            <a:ext cx="3939989" cy="2585323"/>
          </a:xfrm>
          <a:prstGeom prst="rect">
            <a:avLst/>
          </a:prstGeom>
        </p:spPr>
        <p:txBody>
          <a:bodyPr wrap="square">
            <a:spAutoFit/>
          </a:bodyPr>
          <a:lstStyle/>
          <a:p>
            <a:r>
              <a:rPr lang="en-US" b="1" dirty="0"/>
              <a:t>public</a:t>
            </a:r>
            <a:r>
              <a:rPr lang="en-US" dirty="0"/>
              <a:t> </a:t>
            </a:r>
            <a:r>
              <a:rPr lang="en-US" b="1" dirty="0"/>
              <a:t>class</a:t>
            </a:r>
            <a:r>
              <a:rPr lang="en-US" dirty="0"/>
              <a:t> </a:t>
            </a:r>
            <a:r>
              <a:rPr lang="en-US" dirty="0" err="1"/>
              <a:t>DoWhileExample</a:t>
            </a:r>
            <a:r>
              <a:rPr lang="en-US" dirty="0"/>
              <a: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    </a:t>
            </a:r>
            <a:r>
              <a:rPr lang="en-US" b="1" dirty="0" err="1"/>
              <a:t>int</a:t>
            </a:r>
            <a:r>
              <a:rPr lang="en-US" dirty="0"/>
              <a:t> </a:t>
            </a:r>
            <a:r>
              <a:rPr lang="en-US" dirty="0" err="1"/>
              <a:t>i</a:t>
            </a:r>
            <a:r>
              <a:rPr lang="en-US" dirty="0"/>
              <a:t>=1;  </a:t>
            </a:r>
          </a:p>
          <a:p>
            <a:r>
              <a:rPr lang="en-US" dirty="0"/>
              <a:t>    </a:t>
            </a:r>
            <a:r>
              <a:rPr lang="en-US" b="1" dirty="0"/>
              <a:t>do</a:t>
            </a:r>
            <a:r>
              <a:rPr lang="en-US" dirty="0"/>
              <a:t>{  </a:t>
            </a:r>
          </a:p>
          <a:p>
            <a:r>
              <a:rPr lang="en-US" dirty="0"/>
              <a:t>        </a:t>
            </a:r>
            <a:r>
              <a:rPr lang="en-US" dirty="0" err="1"/>
              <a:t>System.out.println</a:t>
            </a:r>
            <a:r>
              <a:rPr lang="en-US" dirty="0"/>
              <a:t>(</a:t>
            </a:r>
            <a:r>
              <a:rPr lang="en-US" dirty="0" err="1"/>
              <a:t>i</a:t>
            </a:r>
            <a:r>
              <a:rPr lang="en-US" dirty="0"/>
              <a:t>);  </a:t>
            </a:r>
          </a:p>
          <a:p>
            <a:r>
              <a:rPr lang="en-US" dirty="0"/>
              <a:t>    </a:t>
            </a:r>
            <a:r>
              <a:rPr lang="en-US" dirty="0" err="1"/>
              <a:t>i</a:t>
            </a:r>
            <a:r>
              <a:rPr lang="en-US" dirty="0"/>
              <a:t>++;  </a:t>
            </a:r>
          </a:p>
          <a:p>
            <a:r>
              <a:rPr lang="en-US" dirty="0"/>
              <a:t>    }</a:t>
            </a:r>
            <a:r>
              <a:rPr lang="en-US" b="1" dirty="0"/>
              <a:t>while</a:t>
            </a:r>
            <a:r>
              <a:rPr lang="en-US" dirty="0"/>
              <a:t>(</a:t>
            </a:r>
            <a:r>
              <a:rPr lang="en-US" dirty="0" err="1"/>
              <a:t>i</a:t>
            </a:r>
            <a:r>
              <a:rPr lang="en-US" dirty="0"/>
              <a:t>&lt;=10);  </a:t>
            </a:r>
          </a:p>
          <a:p>
            <a:r>
              <a:rPr lang="en-US" dirty="0"/>
              <a:t>}  </a:t>
            </a:r>
          </a:p>
          <a:p>
            <a:r>
              <a:rPr lang="en-US" dirty="0"/>
              <a:t>} </a:t>
            </a:r>
          </a:p>
        </p:txBody>
      </p:sp>
      <p:sp>
        <p:nvSpPr>
          <p:cNvPr id="10" name="Rectangle 9"/>
          <p:cNvSpPr/>
          <p:nvPr/>
        </p:nvSpPr>
        <p:spPr>
          <a:xfrm>
            <a:off x="520018" y="3365358"/>
            <a:ext cx="2121093" cy="461665"/>
          </a:xfrm>
          <a:prstGeom prst="rect">
            <a:avLst/>
          </a:prstGeom>
        </p:spPr>
        <p:txBody>
          <a:bodyPr wrap="none">
            <a:spAutoFit/>
          </a:bodyPr>
          <a:lstStyle/>
          <a:p>
            <a:r>
              <a:rPr lang="en-US" sz="2400" b="1" dirty="0">
                <a:solidFill>
                  <a:srgbClr val="FF0000"/>
                </a:solidFill>
              </a:rPr>
              <a:t>Do While Loop</a:t>
            </a:r>
          </a:p>
        </p:txBody>
      </p:sp>
      <p:pic>
        <p:nvPicPr>
          <p:cNvPr id="51202" name="Picture 2" descr="flowchart of java while loop"/>
          <p:cNvPicPr>
            <a:picLocks noChangeAspect="1" noChangeArrowheads="1"/>
          </p:cNvPicPr>
          <p:nvPr/>
        </p:nvPicPr>
        <p:blipFill>
          <a:blip r:embed="rId2"/>
          <a:srcRect/>
          <a:stretch>
            <a:fillRect/>
          </a:stretch>
        </p:blipFill>
        <p:spPr bwMode="auto">
          <a:xfrm>
            <a:off x="3127375" y="421341"/>
            <a:ext cx="3457575" cy="2940424"/>
          </a:xfrm>
          <a:prstGeom prst="rect">
            <a:avLst/>
          </a:prstGeom>
          <a:noFill/>
        </p:spPr>
      </p:pic>
      <p:pic>
        <p:nvPicPr>
          <p:cNvPr id="51204" name="Picture 4" descr="flowchart of do while loop in java"/>
          <p:cNvPicPr>
            <a:picLocks noChangeAspect="1" noChangeArrowheads="1"/>
          </p:cNvPicPr>
          <p:nvPr/>
        </p:nvPicPr>
        <p:blipFill>
          <a:blip r:embed="rId3"/>
          <a:srcRect/>
          <a:stretch>
            <a:fillRect/>
          </a:stretch>
        </p:blipFill>
        <p:spPr bwMode="auto">
          <a:xfrm>
            <a:off x="3006352" y="3711388"/>
            <a:ext cx="3143250" cy="2765893"/>
          </a:xfrm>
          <a:prstGeom prst="rect">
            <a:avLst/>
          </a:prstGeom>
          <a:noFill/>
        </p:spPr>
      </p:pic>
      <p:sp>
        <p:nvSpPr>
          <p:cNvPr id="2" name="Footer Placeholder 1"/>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418305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828" y="274809"/>
            <a:ext cx="3350597" cy="523220"/>
          </a:xfrm>
          <a:prstGeom prst="rect">
            <a:avLst/>
          </a:prstGeom>
        </p:spPr>
        <p:txBody>
          <a:bodyPr wrap="none">
            <a:spAutoFit/>
          </a:bodyPr>
          <a:lstStyle/>
          <a:p>
            <a:pPr marL="285750" indent="-285750">
              <a:buClr>
                <a:schemeClr val="accent1"/>
              </a:buClr>
              <a:buSzPct val="102000"/>
              <a:buFont typeface="Wingdings" panose="05000000000000000000" pitchFamily="2" charset="2"/>
              <a:buChar char="q"/>
            </a:pPr>
            <a:r>
              <a:rPr lang="en-US" sz="2800" b="1" dirty="0">
                <a:solidFill>
                  <a:srgbClr val="000000"/>
                </a:solidFill>
                <a:latin typeface="Helvetica" panose="020B0604020202020204" pitchFamily="34" charset="0"/>
              </a:rPr>
              <a:t>Break </a:t>
            </a:r>
            <a:r>
              <a:rPr lang="en-US" sz="2800" b="1" i="0" dirty="0">
                <a:solidFill>
                  <a:srgbClr val="000000"/>
                </a:solidFill>
                <a:effectLst/>
                <a:latin typeface="Helvetica" panose="020B0604020202020204" pitchFamily="34" charset="0"/>
              </a:rPr>
              <a:t>Statement</a:t>
            </a:r>
          </a:p>
        </p:txBody>
      </p:sp>
      <p:sp>
        <p:nvSpPr>
          <p:cNvPr id="2" name="Rectangle 1"/>
          <p:cNvSpPr/>
          <p:nvPr/>
        </p:nvSpPr>
        <p:spPr>
          <a:xfrm>
            <a:off x="490538" y="663565"/>
            <a:ext cx="10567988" cy="1631216"/>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rPr>
              <a:t>When a break statement is encountered inside a loop, the loop is immediately terminated and the program control resumes at the next statement following the loop.</a:t>
            </a:r>
          </a:p>
          <a:p>
            <a:pPr marL="285750" indent="-285750">
              <a:buFont typeface="Arial" panose="020B0604020202020204" pitchFamily="34" charset="0"/>
              <a:buChar char="•"/>
            </a:pPr>
            <a:r>
              <a:rPr lang="en-US" sz="2000" dirty="0">
                <a:solidFill>
                  <a:srgbClr val="000000"/>
                </a:solidFill>
              </a:rPr>
              <a:t>The Java break statement is used to break loop or switch statement. It breaks the current flow of the program at specified condition. In case of inner loop, it breaks only inner loop.</a:t>
            </a:r>
          </a:p>
          <a:p>
            <a:pPr marL="285750" indent="-285750">
              <a:buFont typeface="Arial" panose="020B0604020202020204" pitchFamily="34" charset="0"/>
              <a:buChar char="•"/>
            </a:pPr>
            <a:r>
              <a:rPr lang="en-US" sz="2000" dirty="0">
                <a:solidFill>
                  <a:srgbClr val="000000"/>
                </a:solidFill>
              </a:rPr>
              <a:t>We can use Java break statement in all types of loops such as for loop, while loop and do-while loop.</a:t>
            </a:r>
          </a:p>
        </p:txBody>
      </p:sp>
      <p:pic>
        <p:nvPicPr>
          <p:cNvPr id="3" name="Picture 2"/>
          <p:cNvPicPr>
            <a:picLocks noChangeAspect="1"/>
          </p:cNvPicPr>
          <p:nvPr/>
        </p:nvPicPr>
        <p:blipFill>
          <a:blip r:embed="rId3"/>
          <a:stretch>
            <a:fillRect/>
          </a:stretch>
        </p:blipFill>
        <p:spPr>
          <a:xfrm>
            <a:off x="390526" y="3148013"/>
            <a:ext cx="4284856" cy="2809876"/>
          </a:xfrm>
          <a:prstGeom prst="rect">
            <a:avLst/>
          </a:prstGeom>
        </p:spPr>
      </p:pic>
      <p:sp>
        <p:nvSpPr>
          <p:cNvPr id="8" name="Rectangle 7"/>
          <p:cNvSpPr/>
          <p:nvPr/>
        </p:nvSpPr>
        <p:spPr>
          <a:xfrm>
            <a:off x="4648199" y="2434055"/>
            <a:ext cx="6096000" cy="4247317"/>
          </a:xfrm>
          <a:prstGeom prst="rect">
            <a:avLst/>
          </a:prstGeom>
          <a:ln>
            <a:solidFill>
              <a:schemeClr val="accent1"/>
            </a:solidFill>
          </a:ln>
        </p:spPr>
        <p:txBody>
          <a:bodyPr>
            <a:spAutoFit/>
          </a:bodyPr>
          <a:lstStyle/>
          <a:p>
            <a:r>
              <a:rPr lang="en-US" dirty="0"/>
              <a:t>public class BreakExample2 {  </a:t>
            </a:r>
          </a:p>
          <a:p>
            <a:r>
              <a:rPr lang="en-US" dirty="0"/>
              <a:t>public static void main(String[] </a:t>
            </a:r>
            <a:r>
              <a:rPr lang="en-US" dirty="0" err="1"/>
              <a:t>args</a:t>
            </a:r>
            <a:r>
              <a:rPr lang="en-US" dirty="0"/>
              <a:t>) {  </a:t>
            </a:r>
          </a:p>
          <a:p>
            <a:r>
              <a:rPr lang="en-US" dirty="0"/>
              <a:t>            //outer loop   </a:t>
            </a:r>
          </a:p>
          <a:p>
            <a:r>
              <a:rPr lang="en-US" dirty="0"/>
              <a:t>            for(</a:t>
            </a:r>
            <a:r>
              <a:rPr lang="en-US" dirty="0" err="1"/>
              <a:t>int</a:t>
            </a:r>
            <a:r>
              <a:rPr lang="en-US" dirty="0"/>
              <a:t> </a:t>
            </a:r>
            <a:r>
              <a:rPr lang="en-US" dirty="0" err="1"/>
              <a:t>i</a:t>
            </a:r>
            <a:r>
              <a:rPr lang="en-US" dirty="0"/>
              <a:t>=1;i&lt;=3;i++){    </a:t>
            </a:r>
          </a:p>
          <a:p>
            <a:r>
              <a:rPr lang="en-US" dirty="0"/>
              <a:t>                    //inner loop  </a:t>
            </a:r>
          </a:p>
          <a:p>
            <a:r>
              <a:rPr lang="en-US" dirty="0"/>
              <a:t>                    for(</a:t>
            </a:r>
            <a:r>
              <a:rPr lang="en-US" dirty="0" err="1"/>
              <a:t>int</a:t>
            </a:r>
            <a:r>
              <a:rPr lang="en-US" dirty="0"/>
              <a:t> j=1;j&lt;=3;j++){    </a:t>
            </a:r>
          </a:p>
          <a:p>
            <a:r>
              <a:rPr lang="en-US" dirty="0"/>
              <a:t>                        if(</a:t>
            </a:r>
            <a:r>
              <a:rPr lang="en-US" dirty="0" err="1"/>
              <a:t>i</a:t>
            </a:r>
            <a:r>
              <a:rPr lang="en-US" dirty="0"/>
              <a:t>==2&amp;&amp;j==2){    </a:t>
            </a:r>
          </a:p>
          <a:p>
            <a:r>
              <a:rPr lang="en-US" dirty="0"/>
              <a:t>                            //using break statement inside the inner loop  </a:t>
            </a:r>
          </a:p>
          <a:p>
            <a:r>
              <a:rPr lang="en-US" dirty="0"/>
              <a:t>                            break;    </a:t>
            </a:r>
          </a:p>
          <a:p>
            <a:r>
              <a:rPr lang="en-US" dirty="0"/>
              <a:t>                        }    </a:t>
            </a:r>
          </a:p>
          <a:p>
            <a:r>
              <a:rPr lang="en-US" dirty="0"/>
              <a:t>                        </a:t>
            </a:r>
            <a:r>
              <a:rPr lang="en-US" dirty="0" err="1"/>
              <a:t>System.out.println</a:t>
            </a:r>
            <a:r>
              <a:rPr lang="en-US" dirty="0"/>
              <a:t>(</a:t>
            </a:r>
            <a:r>
              <a:rPr lang="en-US" dirty="0" err="1"/>
              <a:t>i</a:t>
            </a:r>
            <a:r>
              <a:rPr lang="en-US" dirty="0"/>
              <a:t>+" "+j);    </a:t>
            </a:r>
          </a:p>
          <a:p>
            <a:r>
              <a:rPr lang="en-US" dirty="0"/>
              <a:t>                    }    </a:t>
            </a:r>
          </a:p>
          <a:p>
            <a:r>
              <a:rPr lang="en-US" dirty="0"/>
              <a:t>            }    </a:t>
            </a:r>
          </a:p>
          <a:p>
            <a:r>
              <a:rPr lang="en-US" dirty="0"/>
              <a:t>}  </a:t>
            </a:r>
          </a:p>
          <a:p>
            <a:r>
              <a:rPr lang="en-US" dirty="0"/>
              <a:t>}</a:t>
            </a:r>
          </a:p>
        </p:txBody>
      </p:sp>
      <p:sp>
        <p:nvSpPr>
          <p:cNvPr id="10" name="Rectangle 9"/>
          <p:cNvSpPr/>
          <p:nvPr/>
        </p:nvSpPr>
        <p:spPr>
          <a:xfrm>
            <a:off x="10882313" y="3965139"/>
            <a:ext cx="981075" cy="2585323"/>
          </a:xfrm>
          <a:prstGeom prst="rect">
            <a:avLst/>
          </a:prstGeom>
        </p:spPr>
        <p:txBody>
          <a:bodyPr wrap="square">
            <a:spAutoFit/>
          </a:bodyPr>
          <a:lstStyle/>
          <a:p>
            <a:r>
              <a:rPr lang="en-US" dirty="0"/>
              <a:t>Output:</a:t>
            </a:r>
          </a:p>
          <a:p>
            <a:endParaRPr lang="en-US" dirty="0"/>
          </a:p>
          <a:p>
            <a:r>
              <a:rPr lang="en-US" dirty="0"/>
              <a:t>1 1</a:t>
            </a:r>
          </a:p>
          <a:p>
            <a:r>
              <a:rPr lang="en-US" dirty="0"/>
              <a:t>1 2</a:t>
            </a:r>
          </a:p>
          <a:p>
            <a:r>
              <a:rPr lang="en-US" dirty="0"/>
              <a:t>1 3</a:t>
            </a:r>
          </a:p>
          <a:p>
            <a:r>
              <a:rPr lang="en-US" dirty="0"/>
              <a:t>2 1</a:t>
            </a:r>
          </a:p>
          <a:p>
            <a:r>
              <a:rPr lang="en-US" dirty="0"/>
              <a:t>3 1</a:t>
            </a:r>
          </a:p>
          <a:p>
            <a:r>
              <a:rPr lang="en-US" dirty="0"/>
              <a:t>3 2</a:t>
            </a:r>
          </a:p>
          <a:p>
            <a:r>
              <a:rPr lang="en-US" dirty="0"/>
              <a:t>3 3</a:t>
            </a:r>
          </a:p>
        </p:txBody>
      </p:sp>
      <p:sp>
        <p:nvSpPr>
          <p:cNvPr id="5" name="Footer Placeholder 4"/>
          <p:cNvSpPr>
            <a:spLocks noGrp="1"/>
          </p:cNvSpPr>
          <p:nvPr>
            <p:ph type="ftr" sz="quarter" idx="11"/>
          </p:nvPr>
        </p:nvSpPr>
        <p:spPr/>
        <p:txBody>
          <a:bodyPr/>
          <a:lstStyle/>
          <a:p>
            <a:r>
              <a:rPr lang="en-US"/>
              <a:t>WhatsApp NO. : 9564842816</a:t>
            </a:r>
          </a:p>
        </p:txBody>
      </p:sp>
    </p:spTree>
    <p:extLst>
      <p:ext uri="{BB962C8B-B14F-4D97-AF65-F5344CB8AC3E}">
        <p14:creationId xmlns:p14="http://schemas.microsoft.com/office/powerpoint/2010/main" val="1091052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10876</TotalTime>
  <Words>480</Words>
  <Application>Microsoft Office PowerPoint</Application>
  <PresentationFormat>Widescreen</PresentationFormat>
  <Paragraphs>147</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Object Oriented Programming using JAVA </vt:lpstr>
      <vt:lpstr>Decision Making Statement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Unknown User</cp:lastModifiedBy>
  <cp:revision>267</cp:revision>
  <dcterms:created xsi:type="dcterms:W3CDTF">2017-12-03T11:28:36Z</dcterms:created>
  <dcterms:modified xsi:type="dcterms:W3CDTF">2021-02-17T07:12:13Z</dcterms:modified>
</cp:coreProperties>
</file>