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9" r:id="rId3"/>
  </p:sldMasterIdLst>
  <p:notesMasterIdLst>
    <p:notesMasterId r:id="rId26"/>
  </p:notesMasterIdLst>
  <p:sldIdLst>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notesMaster" Target="notesMasters/notesMaster1.xml" /><Relationship Id="rId3" Type="http://schemas.openxmlformats.org/officeDocument/2006/relationships/slideMaster" Target="slideMasters/slideMaster3.xml" /><Relationship Id="rId21" Type="http://schemas.openxmlformats.org/officeDocument/2006/relationships/slide" Target="slides/slide18.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viewProps" Target="viewProps.xml" /><Relationship Id="rId10" Type="http://schemas.openxmlformats.org/officeDocument/2006/relationships/slide" Target="slides/slide7.xml" /><Relationship Id="rId19" Type="http://schemas.openxmlformats.org/officeDocument/2006/relationships/slide" Target="slides/slide16.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403FC-601F-4DFC-8AE5-500B13179B30}"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A75D7-5FC5-497C-B41D-45CE1AFB8D98}" type="slidenum">
              <a:rPr lang="en-US" smtClean="0"/>
              <a:t>‹#›</a:t>
            </a:fld>
            <a:endParaRPr lang="en-US"/>
          </a:p>
        </p:txBody>
      </p:sp>
    </p:spTree>
    <p:extLst>
      <p:ext uri="{BB962C8B-B14F-4D97-AF65-F5344CB8AC3E}">
        <p14:creationId xmlns:p14="http://schemas.microsoft.com/office/powerpoint/2010/main" val="349975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1616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94739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97635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40364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7596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08508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2/19/2021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a:solidFill>
                  <a:srgbClr val="696464"/>
                </a:solidFill>
              </a:rPr>
              <a:t>WhatsApp NO. : 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10026970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56312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16226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25020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64138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257050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solidFill>
                  <a:prstClr val="black">
                    <a:tint val="75000"/>
                  </a:prstClr>
                </a:solidFill>
              </a:rPr>
              <a:pPr/>
              <a:t>2/19/2021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11315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solidFill>
                  <a:prstClr val="black">
                    <a:tint val="75000"/>
                  </a:prstClr>
                </a:solidFill>
              </a:rPr>
              <a:pPr/>
              <a:t>2/19/2021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917896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solidFill>
                  <a:prstClr val="black">
                    <a:tint val="75000"/>
                  </a:prstClr>
                </a:solidFill>
              </a:rPr>
              <a:pPr/>
              <a:t>2/19/2021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687393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solidFill>
                  <a:prstClr val="black">
                    <a:tint val="75000"/>
                  </a:prstClr>
                </a:solidFill>
              </a:rPr>
              <a:pPr/>
              <a:t>2/19/2021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96935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solidFill>
                  <a:prstClr val="black">
                    <a:tint val="75000"/>
                  </a:prstClr>
                </a:solidFill>
              </a:rPr>
              <a:pPr/>
              <a:t>2/19/2021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24528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865791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solidFill>
                  <a:prstClr val="black">
                    <a:tint val="75000"/>
                  </a:prstClr>
                </a:solidFill>
              </a:rPr>
              <a:pPr/>
              <a:t>2/19/2021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60045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84199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3210247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solidFill>
                  <a:prstClr val="black">
                    <a:tint val="75000"/>
                  </a:prstClr>
                </a:solidFill>
              </a:rPr>
              <a:pPr/>
              <a:t>2/19/2021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266793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solidFill>
                  <a:prstClr val="black">
                    <a:tint val="75000"/>
                  </a:prstClr>
                </a:solidFill>
              </a:rPr>
              <a:pPr/>
              <a:t>2/19/2021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971082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solidFill>
                  <a:prstClr val="black">
                    <a:tint val="75000"/>
                  </a:prstClr>
                </a:solidFill>
              </a:rPr>
              <a:pPr/>
              <a:t>2/19/2021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328702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2994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380817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2/19/2021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a:solidFill>
                  <a:srgbClr val="696464"/>
                </a:solidFill>
              </a:rPr>
              <a:t>WhatsApp NO. : 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50003684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5144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a:solidFill>
                  <a:srgbClr val="696464"/>
                </a:solidFill>
              </a:rPr>
              <a:t>WhatsApp NO. : 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914786026"/>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a:solidFill>
                  <a:srgbClr val="696464"/>
                </a:solidFill>
              </a:rPr>
              <a:t>WhatsApp NO. : 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770688744"/>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2/19/2021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601469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2/19/2021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solidFill>
                  <a:srgbClr val="696464"/>
                </a:solidFill>
              </a:rPr>
              <a:t>WhatsApp NO. : 9564842816</a:t>
            </a: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209876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2/19/2021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0011183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2/19/2021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19577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2/19/2021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014212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2/19/2021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619421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99555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2/19/2021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solidFill>
                  <a:srgbClr val="696464"/>
                </a:solidFill>
              </a:rPr>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17368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2/19/2021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52358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2/19/2021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solidFill>
                  <a:srgbClr val="696464"/>
                </a:solidFill>
              </a:rPr>
              <a:t>WhatsApp NO. : 9564842816</a:t>
            </a: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91506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2/19/2021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1258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2/19/2021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67585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2/19/2021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4463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2/19/2021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a:solidFill>
                  <a:srgbClr val="696464"/>
                </a:solidFill>
              </a:rPr>
              <a:t>WhatsApp NO. : 9564842816</a:t>
            </a: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51486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theme" Target="../theme/theme2.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 /><Relationship Id="rId3" Type="http://schemas.openxmlformats.org/officeDocument/2006/relationships/slideLayout" Target="../slideLayouts/slideLayout30.xml" /><Relationship Id="rId7" Type="http://schemas.openxmlformats.org/officeDocument/2006/relationships/slideLayout" Target="../slideLayouts/slideLayout34.xml" /><Relationship Id="rId12" Type="http://schemas.openxmlformats.org/officeDocument/2006/relationships/theme" Target="../theme/theme3.xml" /><Relationship Id="rId2" Type="http://schemas.openxmlformats.org/officeDocument/2006/relationships/slideLayout" Target="../slideLayouts/slideLayout29.xml" /><Relationship Id="rId1" Type="http://schemas.openxmlformats.org/officeDocument/2006/relationships/slideLayout" Target="../slideLayouts/slideLayout28.xml" /><Relationship Id="rId6" Type="http://schemas.openxmlformats.org/officeDocument/2006/relationships/slideLayout" Target="../slideLayouts/slideLayout33.xml" /><Relationship Id="rId11" Type="http://schemas.openxmlformats.org/officeDocument/2006/relationships/slideLayout" Target="../slideLayouts/slideLayout38.xml" /><Relationship Id="rId5" Type="http://schemas.openxmlformats.org/officeDocument/2006/relationships/slideLayout" Target="../slideLayouts/slideLayout32.xml" /><Relationship Id="rId10" Type="http://schemas.openxmlformats.org/officeDocument/2006/relationships/slideLayout" Target="../slideLayouts/slideLayout37.xml" /><Relationship Id="rId4" Type="http://schemas.openxmlformats.org/officeDocument/2006/relationships/slideLayout" Target="../slideLayouts/slideLayout31.xml" /><Relationship Id="rId9" Type="http://schemas.openxmlformats.org/officeDocument/2006/relationships/slideLayout" Target="../slideLayouts/slideLayout3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2/19/2021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solidFill>
                  <a:srgbClr val="696464"/>
                </a:solidFill>
              </a:rPr>
              <a:t>WhatsApp NO. : 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4270582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solidFill>
                  <a:prstClr val="black">
                    <a:tint val="75000"/>
                  </a:prstClr>
                </a:solidFill>
              </a:rPr>
              <a:pPr/>
              <a:t>2/19/2021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27400904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2/19/2021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solidFill>
                  <a:srgbClr val="696464"/>
                </a:solidFill>
              </a:rPr>
              <a:t>WhatsApp NO. : 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31528405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 /><Relationship Id="rId2" Type="http://schemas.openxmlformats.org/officeDocument/2006/relationships/slideLayout" Target="../slideLayouts/slideLayout13.xml" /><Relationship Id="rId1" Type="http://schemas.openxmlformats.org/officeDocument/2006/relationships/themeOverride" Target="../theme/themeOverride1.xml"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 /><Relationship Id="rId2" Type="http://schemas.openxmlformats.org/officeDocument/2006/relationships/slideLayout" Target="../slideLayouts/slideLayout13.xml" /><Relationship Id="rId1" Type="http://schemas.openxmlformats.org/officeDocument/2006/relationships/themeOverride" Target="../theme/themeOverride2.xml" /><Relationship Id="rId4" Type="http://schemas.openxmlformats.org/officeDocument/2006/relationships/image" Target="../media/image15.png"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gif"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a:t>	</a:t>
            </a:r>
            <a:r>
              <a:rPr lang="en-US" sz="2400" b="1" dirty="0"/>
              <a:t>Presented By</a:t>
            </a:r>
            <a:r>
              <a:rPr lang="en-US" sz="2900" dirty="0"/>
              <a:t>	</a:t>
            </a:r>
            <a:r>
              <a:rPr lang="en-US" dirty="0"/>
              <a:t>			       </a:t>
            </a:r>
            <a:r>
              <a:rPr lang="en-US" sz="2800" dirty="0" err="1"/>
              <a:t>Sudeshna</a:t>
            </a:r>
            <a:r>
              <a:rPr lang="en-US" sz="2800" dirty="0"/>
              <a:t> </a:t>
            </a:r>
            <a:r>
              <a:rPr lang="en-US" sz="2800" dirty="0" err="1"/>
              <a:t>Kundu</a:t>
            </a:r>
            <a:r>
              <a:rPr lang="en-US" sz="2800" dirty="0"/>
              <a:t> (</a:t>
            </a:r>
            <a:r>
              <a:rPr lang="en-US" sz="2800" dirty="0" err="1"/>
              <a:t>Mondal</a:t>
            </a:r>
            <a:r>
              <a:rPr lang="en-US" sz="2800" dirty="0"/>
              <a:t>)</a:t>
            </a:r>
          </a:p>
        </p:txBody>
      </p:sp>
      <p:sp>
        <p:nvSpPr>
          <p:cNvPr id="2" name="Title 1"/>
          <p:cNvSpPr>
            <a:spLocks noGrp="1"/>
          </p:cNvSpPr>
          <p:nvPr>
            <p:ph type="ctrTitle"/>
          </p:nvPr>
        </p:nvSpPr>
        <p:spPr/>
        <p:txBody>
          <a:bodyPr/>
          <a:lstStyle/>
          <a:p>
            <a:r>
              <a:rPr lang="en-US" dirty="0"/>
              <a:t>Object Oriented Programming using JAVA</a:t>
            </a:r>
            <a:br>
              <a:rPr lang="en-US" dirty="0"/>
            </a:br>
            <a:endParaRPr lang="en-US" dirty="0"/>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42165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759" y="364802"/>
            <a:ext cx="8911687" cy="508655"/>
          </a:xfrm>
        </p:spPr>
        <p:txBody>
          <a:bodyPr>
            <a:normAutofit/>
          </a:bodyPr>
          <a:lstStyle/>
          <a:p>
            <a:r>
              <a:rPr lang="en-US" sz="2000" b="1" dirty="0">
                <a:solidFill>
                  <a:schemeClr val="tx1">
                    <a:lumMod val="85000"/>
                    <a:lumOff val="15000"/>
                  </a:schemeClr>
                </a:solidFill>
                <a:latin typeface="+mn-lt"/>
              </a:rPr>
              <a:t>Java Naming conventions</a:t>
            </a:r>
          </a:p>
        </p:txBody>
      </p:sp>
      <p:sp>
        <p:nvSpPr>
          <p:cNvPr id="3" name="Content Placeholder 2"/>
          <p:cNvSpPr>
            <a:spLocks noGrp="1"/>
          </p:cNvSpPr>
          <p:nvPr>
            <p:ph idx="1"/>
          </p:nvPr>
        </p:nvSpPr>
        <p:spPr>
          <a:xfrm>
            <a:off x="992425" y="1110018"/>
            <a:ext cx="8915400" cy="3777622"/>
          </a:xfrm>
        </p:spPr>
        <p:txBody>
          <a:bodyPr>
            <a:normAutofit/>
          </a:bodyPr>
          <a:lstStyle/>
          <a:p>
            <a:r>
              <a:rPr lang="en-US" sz="2000" dirty="0"/>
              <a:t>Java naming convention is a rule to follow as you decide what to name your identifiers such as class, package, variable, constant, method, etc.</a:t>
            </a:r>
          </a:p>
          <a:p>
            <a:r>
              <a:rPr lang="en-US" sz="2000" dirty="0"/>
              <a:t>But, it is not forced to follow. So, it is known as convention not rule. These conventions are suggested by several Java communities such as Sun Microsystems and Netscape.</a:t>
            </a:r>
          </a:p>
          <a:p>
            <a:r>
              <a:rPr lang="en-US" sz="2000" dirty="0"/>
              <a:t>All the classes, interfaces, packages, methods and fields of Java programming language are given according to the Java naming convention. If you fail to follow these conventions, it may generate confusion or erroneous code.</a:t>
            </a:r>
          </a:p>
        </p:txBody>
      </p:sp>
      <p:sp>
        <p:nvSpPr>
          <p:cNvPr id="4" name="Content Placeholder 2"/>
          <p:cNvSpPr txBox="1">
            <a:spLocks/>
          </p:cNvSpPr>
          <p:nvPr/>
        </p:nvSpPr>
        <p:spPr>
          <a:xfrm>
            <a:off x="910537" y="4435521"/>
            <a:ext cx="11044902" cy="2144441"/>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Clr>
                <a:srgbClr val="D34817"/>
              </a:buClr>
            </a:pPr>
            <a:r>
              <a:rPr lang="en-US" sz="2000" dirty="0">
                <a:solidFill>
                  <a:prstClr val="black"/>
                </a:solidFill>
              </a:rPr>
              <a:t>By using standard Java naming conventions, you make your code easier to read for yourself and other programmers. Readability of Java program is very important. It indicates that less time is spent to figure out what the code does.</a:t>
            </a:r>
          </a:p>
          <a:p>
            <a:pPr>
              <a:buClr>
                <a:srgbClr val="D34817"/>
              </a:buClr>
            </a:pPr>
            <a:r>
              <a:rPr lang="en-US" sz="2000" dirty="0">
                <a:solidFill>
                  <a:prstClr val="black"/>
                </a:solidFill>
              </a:rPr>
              <a:t>The following are the key rules that must be followed by every identifier:</a:t>
            </a:r>
          </a:p>
          <a:p>
            <a:pPr>
              <a:buClr>
                <a:srgbClr val="D34817"/>
              </a:buClr>
            </a:pPr>
            <a:r>
              <a:rPr lang="en-US" sz="2000" dirty="0">
                <a:solidFill>
                  <a:prstClr val="black"/>
                </a:solidFill>
              </a:rPr>
              <a:t>The name must not contain any white spaces.</a:t>
            </a:r>
          </a:p>
          <a:p>
            <a:pPr>
              <a:buClr>
                <a:srgbClr val="D34817"/>
              </a:buClr>
            </a:pPr>
            <a:r>
              <a:rPr lang="en-US" sz="2000" dirty="0">
                <a:solidFill>
                  <a:prstClr val="black"/>
                </a:solidFill>
              </a:rPr>
              <a:t>The name should not start with special characters like &amp; (ampersand), $ (dollar), _ (underscore).</a:t>
            </a:r>
          </a:p>
        </p:txBody>
      </p:sp>
      <p:sp>
        <p:nvSpPr>
          <p:cNvPr id="5" name="Title 1"/>
          <p:cNvSpPr txBox="1">
            <a:spLocks/>
          </p:cNvSpPr>
          <p:nvPr/>
        </p:nvSpPr>
        <p:spPr>
          <a:xfrm>
            <a:off x="518465" y="3589361"/>
            <a:ext cx="8939434" cy="526576"/>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b="1" dirty="0">
                <a:solidFill>
                  <a:prstClr val="black">
                    <a:lumMod val="85000"/>
                    <a:lumOff val="15000"/>
                  </a:prstClr>
                </a:solidFill>
                <a:latin typeface="Perpetua"/>
              </a:rPr>
              <a:t>Advantage of naming conventions in java</a:t>
            </a:r>
          </a:p>
        </p:txBody>
      </p:sp>
      <p:sp>
        <p:nvSpPr>
          <p:cNvPr id="6" name="Footer Placeholder 5"/>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80142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1403" y="1071014"/>
            <a:ext cx="6096000" cy="3139321"/>
          </a:xfrm>
          <a:prstGeom prst="rect">
            <a:avLst/>
          </a:prstGeom>
          <a:ln>
            <a:noFill/>
          </a:ln>
        </p:spPr>
        <p:txBody>
          <a:bodyPr>
            <a:spAutoFit/>
          </a:bodyPr>
          <a:lstStyle/>
          <a:p>
            <a:r>
              <a:rPr lang="en-US" b="1" dirty="0">
                <a:solidFill>
                  <a:prstClr val="black"/>
                </a:solidFill>
              </a:rPr>
              <a:t>Class</a:t>
            </a:r>
          </a:p>
          <a:p>
            <a:pPr marL="285750" indent="-285750">
              <a:buFont typeface="Arial" panose="020B0604020202020204" pitchFamily="34" charset="0"/>
              <a:buChar char="•"/>
            </a:pPr>
            <a:r>
              <a:rPr lang="en-US" dirty="0">
                <a:solidFill>
                  <a:prstClr val="black"/>
                </a:solidFill>
              </a:rPr>
              <a:t>It should start with the uppercase letter.</a:t>
            </a:r>
          </a:p>
          <a:p>
            <a:pPr marL="285750" indent="-285750">
              <a:buFont typeface="Arial" panose="020B0604020202020204" pitchFamily="34" charset="0"/>
              <a:buChar char="•"/>
            </a:pPr>
            <a:r>
              <a:rPr lang="en-US" dirty="0">
                <a:solidFill>
                  <a:prstClr val="black"/>
                </a:solidFill>
              </a:rPr>
              <a:t>It should be a noun such as Color, Button, System, Thread, etc.</a:t>
            </a:r>
          </a:p>
          <a:p>
            <a:pPr marL="285750" indent="-285750">
              <a:buFont typeface="Arial" panose="020B0604020202020204" pitchFamily="34" charset="0"/>
              <a:buChar char="•"/>
            </a:pPr>
            <a:r>
              <a:rPr lang="en-US" dirty="0">
                <a:solidFill>
                  <a:prstClr val="black"/>
                </a:solidFill>
              </a:rPr>
              <a:t>Use appropriate words, instead of acronyms.</a:t>
            </a:r>
          </a:p>
          <a:p>
            <a:pPr marL="285750" indent="-285750">
              <a:buFont typeface="Arial" panose="020B0604020202020204" pitchFamily="34" charset="0"/>
              <a:buChar char="•"/>
            </a:pPr>
            <a:endParaRPr lang="en-US" dirty="0">
              <a:solidFill>
                <a:prstClr val="black"/>
              </a:solidFill>
            </a:endParaRPr>
          </a:p>
          <a:p>
            <a:r>
              <a:rPr lang="en-US" dirty="0">
                <a:solidFill>
                  <a:prstClr val="black"/>
                </a:solidFill>
              </a:rPr>
              <a:t>Example: -</a:t>
            </a:r>
          </a:p>
          <a:p>
            <a:r>
              <a:rPr lang="en-US" dirty="0">
                <a:solidFill>
                  <a:prstClr val="black"/>
                </a:solidFill>
              </a:rPr>
              <a:t>public class Employee  </a:t>
            </a:r>
          </a:p>
          <a:p>
            <a:r>
              <a:rPr lang="en-US" dirty="0">
                <a:solidFill>
                  <a:prstClr val="black"/>
                </a:solidFill>
              </a:rPr>
              <a:t>{  </a:t>
            </a:r>
          </a:p>
          <a:p>
            <a:r>
              <a:rPr lang="en-US" dirty="0">
                <a:solidFill>
                  <a:prstClr val="black"/>
                </a:solidFill>
              </a:rPr>
              <a:t>//code snippet  </a:t>
            </a:r>
          </a:p>
          <a:p>
            <a:r>
              <a:rPr lang="en-US" dirty="0">
                <a:solidFill>
                  <a:prstClr val="black"/>
                </a:solidFill>
              </a:rPr>
              <a:t>} </a:t>
            </a:r>
          </a:p>
        </p:txBody>
      </p:sp>
      <p:sp>
        <p:nvSpPr>
          <p:cNvPr id="7" name="Title 1"/>
          <p:cNvSpPr>
            <a:spLocks noGrp="1"/>
          </p:cNvSpPr>
          <p:nvPr>
            <p:ph type="title"/>
          </p:nvPr>
        </p:nvSpPr>
        <p:spPr>
          <a:xfrm>
            <a:off x="436579" y="272954"/>
            <a:ext cx="8843900" cy="390098"/>
          </a:xfrm>
        </p:spPr>
        <p:txBody>
          <a:bodyPr>
            <a:noAutofit/>
          </a:bodyPr>
          <a:lstStyle/>
          <a:p>
            <a:r>
              <a:rPr lang="en-US" sz="2000" b="1" dirty="0">
                <a:solidFill>
                  <a:schemeClr val="tx1">
                    <a:lumMod val="85000"/>
                    <a:lumOff val="15000"/>
                  </a:schemeClr>
                </a:solidFill>
                <a:latin typeface="+mn-lt"/>
              </a:rPr>
              <a:t>Examples of naming conventions in java</a:t>
            </a:r>
          </a:p>
        </p:txBody>
      </p:sp>
      <p:sp>
        <p:nvSpPr>
          <p:cNvPr id="8" name="Rectangle 7"/>
          <p:cNvSpPr/>
          <p:nvPr/>
        </p:nvSpPr>
        <p:spPr>
          <a:xfrm>
            <a:off x="5902158" y="2150465"/>
            <a:ext cx="6289842" cy="4247317"/>
          </a:xfrm>
          <a:prstGeom prst="rect">
            <a:avLst/>
          </a:prstGeom>
          <a:ln>
            <a:noFill/>
          </a:ln>
        </p:spPr>
        <p:txBody>
          <a:bodyPr wrap="square">
            <a:spAutoFit/>
          </a:bodyPr>
          <a:lstStyle/>
          <a:p>
            <a:r>
              <a:rPr lang="en-US" b="1" dirty="0">
                <a:solidFill>
                  <a:prstClr val="black"/>
                </a:solidFill>
              </a:rPr>
              <a:t>Method</a:t>
            </a:r>
          </a:p>
          <a:p>
            <a:pPr marL="285750" indent="-285750">
              <a:buFont typeface="Arial" panose="020B0604020202020204" pitchFamily="34" charset="0"/>
              <a:buChar char="•"/>
            </a:pPr>
            <a:r>
              <a:rPr lang="en-US" dirty="0">
                <a:solidFill>
                  <a:prstClr val="black"/>
                </a:solidFill>
              </a:rPr>
              <a:t>It should start with lowercase letter.</a:t>
            </a:r>
          </a:p>
          <a:p>
            <a:pPr marL="285750" indent="-285750">
              <a:buFont typeface="Arial" panose="020B0604020202020204" pitchFamily="34" charset="0"/>
              <a:buChar char="•"/>
            </a:pPr>
            <a:r>
              <a:rPr lang="en-US" dirty="0">
                <a:solidFill>
                  <a:prstClr val="black"/>
                </a:solidFill>
              </a:rPr>
              <a:t>It should be a verb such as main(), print(), </a:t>
            </a:r>
            <a:r>
              <a:rPr lang="en-US" dirty="0" err="1">
                <a:solidFill>
                  <a:prstClr val="black"/>
                </a:solidFill>
              </a:rPr>
              <a:t>println</a:t>
            </a:r>
            <a:r>
              <a:rPr lang="en-US" dirty="0">
                <a:solidFill>
                  <a:prstClr val="black"/>
                </a:solidFill>
              </a:rPr>
              <a:t>().</a:t>
            </a:r>
          </a:p>
          <a:p>
            <a:pPr marL="285750" indent="-285750">
              <a:buFont typeface="Arial" panose="020B0604020202020204" pitchFamily="34" charset="0"/>
              <a:buChar char="•"/>
            </a:pPr>
            <a:r>
              <a:rPr lang="en-US" dirty="0">
                <a:solidFill>
                  <a:prstClr val="black"/>
                </a:solidFill>
              </a:rPr>
              <a:t>If the name contains multiple words, start it with a lowercase letter followed by an uppercase letter such as </a:t>
            </a:r>
            <a:r>
              <a:rPr lang="en-US" dirty="0" err="1">
                <a:solidFill>
                  <a:prstClr val="black"/>
                </a:solidFill>
              </a:rPr>
              <a:t>actionPerformed</a:t>
            </a:r>
            <a:r>
              <a:rPr lang="en-US" dirty="0">
                <a:solidFill>
                  <a:prstClr val="black"/>
                </a:solidFill>
              </a:rPr>
              <a:t>().</a:t>
            </a:r>
          </a:p>
          <a:p>
            <a:endParaRPr lang="en-US" dirty="0">
              <a:solidFill>
                <a:prstClr val="black"/>
              </a:solidFill>
            </a:endParaRPr>
          </a:p>
          <a:p>
            <a:r>
              <a:rPr lang="en-US" dirty="0">
                <a:solidFill>
                  <a:prstClr val="black"/>
                </a:solidFill>
              </a:rPr>
              <a:t>Example:-</a:t>
            </a:r>
          </a:p>
          <a:p>
            <a:r>
              <a:rPr lang="en-US" dirty="0">
                <a:solidFill>
                  <a:prstClr val="black"/>
                </a:solidFill>
              </a:rPr>
              <a:t> class Employee  </a:t>
            </a:r>
          </a:p>
          <a:p>
            <a:r>
              <a:rPr lang="en-US" dirty="0">
                <a:solidFill>
                  <a:prstClr val="black"/>
                </a:solidFill>
              </a:rPr>
              <a:t>{  </a:t>
            </a:r>
          </a:p>
          <a:p>
            <a:r>
              <a:rPr lang="en-US" dirty="0">
                <a:solidFill>
                  <a:prstClr val="black"/>
                </a:solidFill>
              </a:rPr>
              <a:t>//method  </a:t>
            </a:r>
          </a:p>
          <a:p>
            <a:r>
              <a:rPr lang="en-US" dirty="0">
                <a:solidFill>
                  <a:prstClr val="black"/>
                </a:solidFill>
              </a:rPr>
              <a:t>void draw()  </a:t>
            </a:r>
          </a:p>
          <a:p>
            <a:r>
              <a:rPr lang="en-US" dirty="0">
                <a:solidFill>
                  <a:prstClr val="black"/>
                </a:solidFill>
              </a:rPr>
              <a:t>{  </a:t>
            </a:r>
          </a:p>
          <a:p>
            <a:r>
              <a:rPr lang="en-US" dirty="0">
                <a:solidFill>
                  <a:prstClr val="black"/>
                </a:solidFill>
              </a:rPr>
              <a:t>//code snippet  </a:t>
            </a:r>
          </a:p>
          <a:p>
            <a:r>
              <a:rPr lang="en-US" dirty="0">
                <a:solidFill>
                  <a:prstClr val="black"/>
                </a:solidFill>
              </a:rPr>
              <a:t>}  </a:t>
            </a:r>
          </a:p>
          <a:p>
            <a:r>
              <a:rPr lang="en-US" dirty="0">
                <a:solidFill>
                  <a:prstClr val="black"/>
                </a:solidFill>
              </a:rPr>
              <a:t>} </a:t>
            </a:r>
          </a:p>
        </p:txBody>
      </p:sp>
      <p:sp>
        <p:nvSpPr>
          <p:cNvPr id="2" name="Footer Placeholder 1"/>
          <p:cNvSpPr>
            <a:spLocks noGrp="1"/>
          </p:cNvSpPr>
          <p:nvPr>
            <p:ph type="ftr" sz="quarter" idx="11"/>
          </p:nvPr>
        </p:nvSpPr>
        <p:spPr>
          <a:xfrm>
            <a:off x="1205552" y="6172200"/>
            <a:ext cx="5283200" cy="457200"/>
          </a:xfrm>
        </p:spPr>
        <p:txBody>
          <a:bodyPr/>
          <a:lstStyle/>
          <a:p>
            <a:r>
              <a:rPr lang="en-US">
                <a:solidFill>
                  <a:srgbClr val="696464"/>
                </a:solidFill>
              </a:rPr>
              <a:t>WhatsApp NO. : 9564842816</a:t>
            </a:r>
          </a:p>
        </p:txBody>
      </p:sp>
    </p:spTree>
    <p:extLst>
      <p:ext uri="{BB962C8B-B14F-4D97-AF65-F5344CB8AC3E}">
        <p14:creationId xmlns:p14="http://schemas.microsoft.com/office/powerpoint/2010/main" val="304630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7036" y="491237"/>
            <a:ext cx="6096000" cy="4524315"/>
          </a:xfrm>
          <a:prstGeom prst="rect">
            <a:avLst/>
          </a:prstGeom>
        </p:spPr>
        <p:txBody>
          <a:bodyPr>
            <a:spAutoFit/>
          </a:bodyPr>
          <a:lstStyle/>
          <a:p>
            <a:r>
              <a:rPr lang="en-US" b="1" dirty="0">
                <a:solidFill>
                  <a:prstClr val="black"/>
                </a:solidFill>
              </a:rPr>
              <a:t>Variable</a:t>
            </a:r>
          </a:p>
          <a:p>
            <a:pPr marL="285750" indent="-285750">
              <a:buFont typeface="Arial" panose="020B0604020202020204" pitchFamily="34" charset="0"/>
              <a:buChar char="•"/>
            </a:pPr>
            <a:r>
              <a:rPr lang="en-US" dirty="0">
                <a:solidFill>
                  <a:prstClr val="black"/>
                </a:solidFill>
              </a:rPr>
              <a:t>It should start with a lowercase letter such as id, name.</a:t>
            </a:r>
          </a:p>
          <a:p>
            <a:pPr marL="285750" indent="-285750">
              <a:buFont typeface="Arial" panose="020B0604020202020204" pitchFamily="34" charset="0"/>
              <a:buChar char="•"/>
            </a:pPr>
            <a:r>
              <a:rPr lang="en-US" dirty="0">
                <a:solidFill>
                  <a:prstClr val="black"/>
                </a:solidFill>
              </a:rPr>
              <a:t>It should not start with the special characters like &amp; (ampersand), $ (dollar), _ (underscore).</a:t>
            </a:r>
          </a:p>
          <a:p>
            <a:pPr marL="285750" indent="-285750">
              <a:buFont typeface="Arial" panose="020B0604020202020204" pitchFamily="34" charset="0"/>
              <a:buChar char="•"/>
            </a:pPr>
            <a:r>
              <a:rPr lang="en-US" dirty="0">
                <a:solidFill>
                  <a:prstClr val="black"/>
                </a:solidFill>
              </a:rPr>
              <a:t>If the name contains multiple words, start it with the lowercase letter followed by an uppercase letter such as </a:t>
            </a:r>
            <a:r>
              <a:rPr lang="en-US" dirty="0" err="1">
                <a:solidFill>
                  <a:prstClr val="black"/>
                </a:solidFill>
              </a:rPr>
              <a:t>firstName</a:t>
            </a:r>
            <a:r>
              <a:rPr lang="en-US" dirty="0">
                <a:solidFill>
                  <a:prstClr val="black"/>
                </a:solidFill>
              </a:rPr>
              <a:t>, </a:t>
            </a:r>
            <a:r>
              <a:rPr lang="en-US" dirty="0" err="1">
                <a:solidFill>
                  <a:prstClr val="black"/>
                </a:solidFill>
              </a:rPr>
              <a:t>lastName</a:t>
            </a:r>
            <a:r>
              <a:rPr lang="en-US" dirty="0">
                <a:solidFill>
                  <a:prstClr val="black"/>
                </a:solidFill>
              </a:rPr>
              <a:t>.</a:t>
            </a:r>
          </a:p>
          <a:p>
            <a:r>
              <a:rPr lang="en-US" dirty="0">
                <a:solidFill>
                  <a:prstClr val="black"/>
                </a:solidFill>
              </a:rPr>
              <a:t>Avoid using one-character variables such as x, y, z.</a:t>
            </a:r>
          </a:p>
          <a:p>
            <a:r>
              <a:rPr lang="en-US" dirty="0">
                <a:solidFill>
                  <a:prstClr val="black"/>
                </a:solidFill>
              </a:rPr>
              <a:t>Example :-</a:t>
            </a:r>
          </a:p>
          <a:p>
            <a:r>
              <a:rPr lang="en-US" dirty="0">
                <a:solidFill>
                  <a:prstClr val="black"/>
                </a:solidFill>
              </a:rPr>
              <a:t>  class Employee  </a:t>
            </a:r>
          </a:p>
          <a:p>
            <a:r>
              <a:rPr lang="en-US" dirty="0">
                <a:solidFill>
                  <a:prstClr val="black"/>
                </a:solidFill>
              </a:rPr>
              <a:t>{  </a:t>
            </a:r>
          </a:p>
          <a:p>
            <a:r>
              <a:rPr lang="en-US" dirty="0">
                <a:solidFill>
                  <a:prstClr val="black"/>
                </a:solidFill>
              </a:rPr>
              <a:t>//variable  </a:t>
            </a:r>
          </a:p>
          <a:p>
            <a:r>
              <a:rPr lang="en-US" dirty="0" err="1">
                <a:solidFill>
                  <a:prstClr val="black"/>
                </a:solidFill>
              </a:rPr>
              <a:t>int</a:t>
            </a:r>
            <a:r>
              <a:rPr lang="en-US" dirty="0">
                <a:solidFill>
                  <a:prstClr val="black"/>
                </a:solidFill>
              </a:rPr>
              <a:t> id;  </a:t>
            </a:r>
          </a:p>
          <a:p>
            <a:r>
              <a:rPr lang="en-US" dirty="0">
                <a:solidFill>
                  <a:prstClr val="black"/>
                </a:solidFill>
              </a:rPr>
              <a:t>//code snippet  </a:t>
            </a:r>
          </a:p>
          <a:p>
            <a:r>
              <a:rPr lang="en-US" dirty="0">
                <a:solidFill>
                  <a:prstClr val="black"/>
                </a:solidFill>
              </a:rPr>
              <a:t>} </a:t>
            </a:r>
          </a:p>
        </p:txBody>
      </p:sp>
      <p:sp>
        <p:nvSpPr>
          <p:cNvPr id="5" name="Rectangle 4"/>
          <p:cNvSpPr/>
          <p:nvPr/>
        </p:nvSpPr>
        <p:spPr>
          <a:xfrm>
            <a:off x="4781266" y="3071968"/>
            <a:ext cx="6096000" cy="3416320"/>
          </a:xfrm>
          <a:prstGeom prst="rect">
            <a:avLst/>
          </a:prstGeom>
        </p:spPr>
        <p:txBody>
          <a:bodyPr>
            <a:spAutoFit/>
          </a:bodyPr>
          <a:lstStyle/>
          <a:p>
            <a:r>
              <a:rPr lang="en-US" sz="2000" b="1" dirty="0">
                <a:solidFill>
                  <a:prstClr val="black"/>
                </a:solidFill>
              </a:rPr>
              <a:t>Constant</a:t>
            </a:r>
          </a:p>
          <a:p>
            <a:pPr marL="285750" indent="-285750">
              <a:buFont typeface="Arial" panose="020B0604020202020204" pitchFamily="34" charset="0"/>
              <a:buChar char="•"/>
            </a:pPr>
            <a:r>
              <a:rPr lang="en-US" dirty="0">
                <a:solidFill>
                  <a:prstClr val="black"/>
                </a:solidFill>
              </a:rPr>
              <a:t>It should be in uppercase letters such as RED, YELLOW.</a:t>
            </a:r>
          </a:p>
          <a:p>
            <a:pPr marL="285750" indent="-285750">
              <a:buFont typeface="Arial" panose="020B0604020202020204" pitchFamily="34" charset="0"/>
              <a:buChar char="•"/>
            </a:pPr>
            <a:r>
              <a:rPr lang="en-US" dirty="0">
                <a:solidFill>
                  <a:prstClr val="black"/>
                </a:solidFill>
              </a:rPr>
              <a:t>If the name contains multiple words, it should be separated by an underscore(_) such as MAX_PRIORITY.</a:t>
            </a:r>
          </a:p>
          <a:p>
            <a:pPr marL="285750" indent="-285750">
              <a:buFont typeface="Arial" panose="020B0604020202020204" pitchFamily="34" charset="0"/>
              <a:buChar char="•"/>
            </a:pPr>
            <a:r>
              <a:rPr lang="en-US" dirty="0">
                <a:solidFill>
                  <a:prstClr val="black"/>
                </a:solidFill>
              </a:rPr>
              <a:t>It may contain digits but not as the first letter.</a:t>
            </a:r>
          </a:p>
          <a:p>
            <a:r>
              <a:rPr lang="en-US" dirty="0">
                <a:solidFill>
                  <a:prstClr val="black"/>
                </a:solidFill>
              </a:rPr>
              <a:t>Example :-</a:t>
            </a:r>
          </a:p>
          <a:p>
            <a:r>
              <a:rPr lang="en-US" dirty="0">
                <a:solidFill>
                  <a:prstClr val="black"/>
                </a:solidFill>
              </a:rPr>
              <a:t>class Employee  </a:t>
            </a:r>
          </a:p>
          <a:p>
            <a:r>
              <a:rPr lang="en-US" dirty="0">
                <a:solidFill>
                  <a:prstClr val="black"/>
                </a:solidFill>
              </a:rPr>
              <a:t>{  </a:t>
            </a:r>
          </a:p>
          <a:p>
            <a:r>
              <a:rPr lang="en-US" dirty="0">
                <a:solidFill>
                  <a:prstClr val="black"/>
                </a:solidFill>
              </a:rPr>
              <a:t>//constant  </a:t>
            </a:r>
          </a:p>
          <a:p>
            <a:r>
              <a:rPr lang="en-US" dirty="0">
                <a:solidFill>
                  <a:prstClr val="black"/>
                </a:solidFill>
              </a:rPr>
              <a:t> static final </a:t>
            </a:r>
            <a:r>
              <a:rPr lang="en-US" dirty="0" err="1">
                <a:solidFill>
                  <a:prstClr val="black"/>
                </a:solidFill>
              </a:rPr>
              <a:t>int</a:t>
            </a:r>
            <a:r>
              <a:rPr lang="en-US" dirty="0">
                <a:solidFill>
                  <a:prstClr val="black"/>
                </a:solidFill>
              </a:rPr>
              <a:t> MIN_AGE = 18;  </a:t>
            </a:r>
          </a:p>
          <a:p>
            <a:r>
              <a:rPr lang="en-US" dirty="0">
                <a:solidFill>
                  <a:prstClr val="black"/>
                </a:solidFill>
              </a:rPr>
              <a:t>//code snippet  </a:t>
            </a:r>
          </a:p>
          <a:p>
            <a:r>
              <a:rPr lang="en-US" dirty="0">
                <a:solidFill>
                  <a:prstClr val="black"/>
                </a:solidFill>
              </a:rPr>
              <a:t>} </a:t>
            </a:r>
          </a:p>
        </p:txBody>
      </p:sp>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371309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7036" y="491237"/>
            <a:ext cx="6096000" cy="2862322"/>
          </a:xfrm>
          <a:prstGeom prst="rect">
            <a:avLst/>
          </a:prstGeom>
        </p:spPr>
        <p:txBody>
          <a:bodyPr>
            <a:spAutoFit/>
          </a:bodyPr>
          <a:lstStyle/>
          <a:p>
            <a:r>
              <a:rPr lang="en-US" b="1" dirty="0">
                <a:solidFill>
                  <a:prstClr val="black"/>
                </a:solidFill>
              </a:rPr>
              <a:t>Package</a:t>
            </a:r>
          </a:p>
          <a:p>
            <a:pPr marL="285750" indent="-285750">
              <a:buFont typeface="Arial" panose="020B0604020202020204" pitchFamily="34" charset="0"/>
              <a:buChar char="•"/>
            </a:pPr>
            <a:r>
              <a:rPr lang="en-US" dirty="0">
                <a:solidFill>
                  <a:prstClr val="black"/>
                </a:solidFill>
              </a:rPr>
              <a:t>It should be a lowercase letter such as java, lang.</a:t>
            </a:r>
          </a:p>
          <a:p>
            <a:pPr marL="285750" indent="-285750">
              <a:buFont typeface="Arial" panose="020B0604020202020204" pitchFamily="34" charset="0"/>
              <a:buChar char="•"/>
            </a:pPr>
            <a:r>
              <a:rPr lang="en-US" dirty="0">
                <a:solidFill>
                  <a:prstClr val="black"/>
                </a:solidFill>
              </a:rPr>
              <a:t>If the name contains multiple words, it should be separated by dots (.) such as </a:t>
            </a:r>
            <a:r>
              <a:rPr lang="en-US" dirty="0" err="1">
                <a:solidFill>
                  <a:prstClr val="black"/>
                </a:solidFill>
              </a:rPr>
              <a:t>java.util</a:t>
            </a:r>
            <a:r>
              <a:rPr lang="en-US" dirty="0">
                <a:solidFill>
                  <a:prstClr val="black"/>
                </a:solidFill>
              </a:rPr>
              <a:t>, </a:t>
            </a:r>
            <a:r>
              <a:rPr lang="en-US" dirty="0" err="1">
                <a:solidFill>
                  <a:prstClr val="black"/>
                </a:solidFill>
              </a:rPr>
              <a:t>java.lang</a:t>
            </a:r>
            <a:r>
              <a:rPr lang="en-US" dirty="0">
                <a:solidFill>
                  <a:prstClr val="black"/>
                </a:solidFill>
              </a:rPr>
              <a:t>.</a:t>
            </a:r>
          </a:p>
          <a:p>
            <a:r>
              <a:rPr lang="en-US" dirty="0">
                <a:solidFill>
                  <a:prstClr val="black"/>
                </a:solidFill>
              </a:rPr>
              <a:t>Example :-</a:t>
            </a:r>
          </a:p>
          <a:p>
            <a:r>
              <a:rPr lang="en-US" dirty="0">
                <a:solidFill>
                  <a:prstClr val="black"/>
                </a:solidFill>
              </a:rPr>
              <a:t>package </a:t>
            </a:r>
            <a:r>
              <a:rPr lang="en-US" dirty="0" err="1">
                <a:solidFill>
                  <a:prstClr val="black"/>
                </a:solidFill>
              </a:rPr>
              <a:t>com.javatpoint</a:t>
            </a:r>
            <a:r>
              <a:rPr lang="en-US" dirty="0">
                <a:solidFill>
                  <a:prstClr val="black"/>
                </a:solidFill>
              </a:rPr>
              <a:t>; //package  </a:t>
            </a:r>
          </a:p>
          <a:p>
            <a:r>
              <a:rPr lang="en-US" dirty="0">
                <a:solidFill>
                  <a:prstClr val="black"/>
                </a:solidFill>
              </a:rPr>
              <a:t>class Employee  </a:t>
            </a:r>
          </a:p>
          <a:p>
            <a:r>
              <a:rPr lang="en-US" dirty="0">
                <a:solidFill>
                  <a:prstClr val="black"/>
                </a:solidFill>
              </a:rPr>
              <a:t>{  </a:t>
            </a:r>
          </a:p>
          <a:p>
            <a:r>
              <a:rPr lang="en-US" dirty="0">
                <a:solidFill>
                  <a:prstClr val="black"/>
                </a:solidFill>
              </a:rPr>
              <a:t>//code snippet  </a:t>
            </a:r>
          </a:p>
          <a:p>
            <a:r>
              <a:rPr lang="en-US" dirty="0">
                <a:solidFill>
                  <a:prstClr val="black"/>
                </a:solidFill>
              </a:rPr>
              <a:t>} </a:t>
            </a:r>
          </a:p>
        </p:txBody>
      </p:sp>
      <p:sp>
        <p:nvSpPr>
          <p:cNvPr id="5" name="Rectangle 4"/>
          <p:cNvSpPr/>
          <p:nvPr/>
        </p:nvSpPr>
        <p:spPr>
          <a:xfrm>
            <a:off x="4781266" y="3071968"/>
            <a:ext cx="6096000" cy="3170099"/>
          </a:xfrm>
          <a:prstGeom prst="rect">
            <a:avLst/>
          </a:prstGeom>
        </p:spPr>
        <p:txBody>
          <a:bodyPr>
            <a:spAutoFit/>
          </a:bodyPr>
          <a:lstStyle/>
          <a:p>
            <a:r>
              <a:rPr lang="en-US" sz="2000" b="1" dirty="0">
                <a:solidFill>
                  <a:prstClr val="black"/>
                </a:solidFill>
              </a:rPr>
              <a:t>Interface</a:t>
            </a:r>
          </a:p>
          <a:p>
            <a:pPr marL="342900" indent="-342900">
              <a:buFont typeface="Arial" panose="020B0604020202020204" pitchFamily="34" charset="0"/>
              <a:buChar char="•"/>
            </a:pPr>
            <a:r>
              <a:rPr lang="en-US" sz="2000" dirty="0">
                <a:solidFill>
                  <a:prstClr val="black"/>
                </a:solidFill>
              </a:rPr>
              <a:t>It should start with the uppercase letter.</a:t>
            </a:r>
          </a:p>
          <a:p>
            <a:pPr marL="342900" indent="-342900">
              <a:buFont typeface="Arial" panose="020B0604020202020204" pitchFamily="34" charset="0"/>
              <a:buChar char="•"/>
            </a:pPr>
            <a:r>
              <a:rPr lang="en-US" sz="2000" dirty="0">
                <a:solidFill>
                  <a:prstClr val="black"/>
                </a:solidFill>
              </a:rPr>
              <a:t>It should be an adjective such as Runnable, Remote, </a:t>
            </a:r>
            <a:r>
              <a:rPr lang="en-US" sz="2000" dirty="0" err="1">
                <a:solidFill>
                  <a:prstClr val="black"/>
                </a:solidFill>
              </a:rPr>
              <a:t>ActionListener</a:t>
            </a:r>
            <a:r>
              <a:rPr lang="en-US" sz="2000" dirty="0">
                <a:solidFill>
                  <a:prstClr val="black"/>
                </a:solidFill>
              </a:rPr>
              <a:t>.</a:t>
            </a:r>
          </a:p>
          <a:p>
            <a:pPr marL="342900" indent="-342900">
              <a:buFont typeface="Arial" panose="020B0604020202020204" pitchFamily="34" charset="0"/>
              <a:buChar char="•"/>
            </a:pPr>
            <a:r>
              <a:rPr lang="en-US" sz="2000" dirty="0">
                <a:solidFill>
                  <a:prstClr val="black"/>
                </a:solidFill>
              </a:rPr>
              <a:t>Use appropriate words, instead of acronyms.</a:t>
            </a:r>
          </a:p>
          <a:p>
            <a:r>
              <a:rPr lang="en-US" sz="2000" dirty="0">
                <a:solidFill>
                  <a:prstClr val="black"/>
                </a:solidFill>
              </a:rPr>
              <a:t>Example: -</a:t>
            </a:r>
          </a:p>
          <a:p>
            <a:r>
              <a:rPr lang="en-US" sz="2000" dirty="0">
                <a:solidFill>
                  <a:prstClr val="black"/>
                </a:solidFill>
              </a:rPr>
              <a:t>interface Printable  </a:t>
            </a:r>
          </a:p>
          <a:p>
            <a:r>
              <a:rPr lang="en-US" sz="2000" dirty="0">
                <a:solidFill>
                  <a:prstClr val="black"/>
                </a:solidFill>
              </a:rPr>
              <a:t>{  </a:t>
            </a:r>
          </a:p>
          <a:p>
            <a:r>
              <a:rPr lang="en-US" sz="2000" dirty="0">
                <a:solidFill>
                  <a:prstClr val="black"/>
                </a:solidFill>
              </a:rPr>
              <a:t>//code snippet  </a:t>
            </a:r>
          </a:p>
          <a:p>
            <a:r>
              <a:rPr lang="en-US" sz="2000" dirty="0">
                <a:solidFill>
                  <a:prstClr val="black"/>
                </a:solidFill>
              </a:rPr>
              <a:t>} </a:t>
            </a:r>
            <a:r>
              <a:rPr lang="en-US" dirty="0">
                <a:solidFill>
                  <a:prstClr val="black"/>
                </a:solidFill>
              </a:rPr>
              <a:t> </a:t>
            </a:r>
          </a:p>
        </p:txBody>
      </p:sp>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126749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447" y="504967"/>
            <a:ext cx="10381397" cy="434999"/>
          </a:xfrm>
        </p:spPr>
        <p:txBody>
          <a:bodyPr>
            <a:normAutofit fontScale="90000"/>
          </a:bodyPr>
          <a:lstStyle/>
          <a:p>
            <a:r>
              <a:rPr lang="en-US" sz="2400" b="1" dirty="0" err="1">
                <a:solidFill>
                  <a:schemeClr val="tx1">
                    <a:lumMod val="85000"/>
                    <a:lumOff val="15000"/>
                  </a:schemeClr>
                </a:solidFill>
                <a:latin typeface="+mn-lt"/>
              </a:rPr>
              <a:t>CamelCase</a:t>
            </a:r>
            <a:r>
              <a:rPr lang="en-US" sz="2400" b="1" dirty="0">
                <a:solidFill>
                  <a:schemeClr val="tx1">
                    <a:lumMod val="85000"/>
                    <a:lumOff val="15000"/>
                  </a:schemeClr>
                </a:solidFill>
                <a:latin typeface="+mn-lt"/>
              </a:rPr>
              <a:t> in java naming conventions</a:t>
            </a:r>
          </a:p>
        </p:txBody>
      </p:sp>
      <p:sp>
        <p:nvSpPr>
          <p:cNvPr id="3" name="Content Placeholder 2"/>
          <p:cNvSpPr>
            <a:spLocks noGrp="1"/>
          </p:cNvSpPr>
          <p:nvPr>
            <p:ph sz="quarter" idx="1"/>
          </p:nvPr>
        </p:nvSpPr>
        <p:spPr>
          <a:xfrm>
            <a:off x="482221" y="970129"/>
            <a:ext cx="10363200" cy="4572000"/>
          </a:xfrm>
        </p:spPr>
        <p:txBody>
          <a:bodyPr>
            <a:normAutofit/>
          </a:bodyPr>
          <a:lstStyle/>
          <a:p>
            <a:r>
              <a:rPr lang="en-US" sz="2000" dirty="0"/>
              <a:t>Java follows camel-case syntax for naming the class, interface, method, and variable.</a:t>
            </a:r>
          </a:p>
          <a:p>
            <a:endParaRPr lang="en-US" sz="2000" dirty="0"/>
          </a:p>
          <a:p>
            <a:r>
              <a:rPr lang="en-US" sz="2000" dirty="0"/>
              <a:t>If the name is combined with two words, the second word will start with uppercase letter always such as </a:t>
            </a:r>
            <a:r>
              <a:rPr lang="en-US" sz="2000" dirty="0" err="1"/>
              <a:t>actionPerformed</a:t>
            </a:r>
            <a:r>
              <a:rPr lang="en-US" sz="2000" dirty="0"/>
              <a:t>(), </a:t>
            </a:r>
            <a:r>
              <a:rPr lang="en-US" sz="2000" dirty="0" err="1"/>
              <a:t>firstName</a:t>
            </a:r>
            <a:r>
              <a:rPr lang="en-US" sz="2000" dirty="0"/>
              <a:t>, </a:t>
            </a:r>
            <a:r>
              <a:rPr lang="en-US" sz="2000" dirty="0" err="1"/>
              <a:t>ActionEvent</a:t>
            </a:r>
            <a:r>
              <a:rPr lang="en-US" sz="2000" dirty="0"/>
              <a:t>, </a:t>
            </a:r>
            <a:r>
              <a:rPr lang="en-US" sz="2000" dirty="0" err="1"/>
              <a:t>ActionListener</a:t>
            </a:r>
            <a:r>
              <a:rPr lang="en-US" sz="2000" dirty="0"/>
              <a:t>, etc.</a:t>
            </a:r>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391355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734489" y="593481"/>
            <a:ext cx="8911687" cy="405723"/>
          </a:xfrm>
        </p:spPr>
        <p:txBody>
          <a:bodyPr>
            <a:normAutofit/>
          </a:bodyPr>
          <a:lstStyle/>
          <a:p>
            <a:r>
              <a:rPr lang="en-US" sz="1800" b="1" dirty="0"/>
              <a:t>Classes &amp; Objects</a:t>
            </a:r>
            <a:endParaRPr lang="en-US" sz="1800" dirty="0"/>
          </a:p>
        </p:txBody>
      </p:sp>
      <p:sp>
        <p:nvSpPr>
          <p:cNvPr id="10" name="Content Placeholder 2"/>
          <p:cNvSpPr>
            <a:spLocks noGrp="1"/>
          </p:cNvSpPr>
          <p:nvPr>
            <p:ph idx="1"/>
          </p:nvPr>
        </p:nvSpPr>
        <p:spPr>
          <a:xfrm>
            <a:off x="1801504" y="982639"/>
            <a:ext cx="9853683" cy="5841248"/>
          </a:xfrm>
        </p:spPr>
        <p:txBody>
          <a:bodyPr anchor="t">
            <a:normAutofit/>
          </a:bodyPr>
          <a:lstStyle/>
          <a:p>
            <a:pPr marL="342900" lvl="1" indent="-342900">
              <a:buClr>
                <a:srgbClr val="A53010"/>
              </a:buClr>
            </a:pPr>
            <a:r>
              <a:rPr lang="en-US" dirty="0">
                <a:solidFill>
                  <a:prstClr val="black">
                    <a:lumMod val="75000"/>
                    <a:lumOff val="25000"/>
                  </a:prstClr>
                </a:solidFill>
              </a:rPr>
              <a:t>A </a:t>
            </a:r>
            <a:r>
              <a:rPr lang="en-US" sz="1800" b="1" dirty="0">
                <a:solidFill>
                  <a:prstClr val="black">
                    <a:lumMod val="75000"/>
                    <a:lumOff val="25000"/>
                  </a:prstClr>
                </a:solidFill>
              </a:rPr>
              <a:t>class</a:t>
            </a:r>
            <a:r>
              <a:rPr lang="en-US" dirty="0">
                <a:solidFill>
                  <a:prstClr val="black">
                    <a:lumMod val="75000"/>
                    <a:lumOff val="25000"/>
                  </a:prstClr>
                </a:solidFill>
              </a:rPr>
              <a:t> is a group of objects which have common properties. It is a template or blueprint from which objects are created. It is a logical entity. It can't be physical.</a:t>
            </a:r>
          </a:p>
          <a:p>
            <a:pPr marL="0" lvl="1" indent="0">
              <a:buClr>
                <a:srgbClr val="A53010"/>
              </a:buClr>
              <a:buNone/>
            </a:pPr>
            <a:endParaRPr lang="en-US" sz="1600" b="1" dirty="0"/>
          </a:p>
          <a:p>
            <a:r>
              <a:rPr lang="en-US" sz="1600" b="1" dirty="0"/>
              <a:t>Syntax to declare a class:</a:t>
            </a:r>
          </a:p>
          <a:p>
            <a:pPr marL="800100" lvl="2" indent="0">
              <a:buNone/>
            </a:pPr>
            <a:r>
              <a:rPr lang="en-US" sz="1700" b="1" dirty="0"/>
              <a:t>class</a:t>
            </a:r>
            <a:r>
              <a:rPr lang="en-US" sz="1700" dirty="0"/>
              <a:t> &lt;</a:t>
            </a:r>
            <a:r>
              <a:rPr lang="en-US" sz="1700" dirty="0" err="1"/>
              <a:t>class_name</a:t>
            </a:r>
            <a:r>
              <a:rPr lang="en-US" sz="1700" dirty="0"/>
              <a:t>&gt;{  </a:t>
            </a:r>
          </a:p>
          <a:p>
            <a:pPr marL="800100" lvl="2" indent="0">
              <a:buNone/>
            </a:pPr>
            <a:r>
              <a:rPr lang="en-US" sz="1700" dirty="0"/>
              <a:t>    field;  </a:t>
            </a:r>
          </a:p>
          <a:p>
            <a:pPr marL="800100" lvl="2" indent="0">
              <a:buNone/>
            </a:pPr>
            <a:r>
              <a:rPr lang="en-US" sz="1700" dirty="0"/>
              <a:t>    method;  </a:t>
            </a:r>
          </a:p>
          <a:p>
            <a:pPr marL="800100" lvl="2" indent="0">
              <a:buNone/>
            </a:pPr>
            <a:r>
              <a:rPr lang="en-US" sz="1700" dirty="0"/>
              <a:t>}  </a:t>
            </a:r>
          </a:p>
          <a:p>
            <a:pPr marL="0" indent="0">
              <a:buNone/>
            </a:pPr>
            <a:endParaRPr lang="en-US" sz="1600" dirty="0"/>
          </a:p>
          <a:p>
            <a:pPr marL="0" indent="0">
              <a:buNone/>
            </a:pPr>
            <a:endParaRPr lang="en-US" sz="1600" b="1" dirty="0"/>
          </a:p>
          <a:p>
            <a:endParaRPr lang="en-US" sz="1600" b="1" dirty="0"/>
          </a:p>
        </p:txBody>
      </p:sp>
      <p:pic>
        <p:nvPicPr>
          <p:cNvPr id="7" name="Picture 6"/>
          <p:cNvPicPr>
            <a:picLocks noChangeAspect="1"/>
          </p:cNvPicPr>
          <p:nvPr/>
        </p:nvPicPr>
        <p:blipFill>
          <a:blip r:embed="rId4"/>
          <a:stretch>
            <a:fillRect/>
          </a:stretch>
        </p:blipFill>
        <p:spPr>
          <a:xfrm>
            <a:off x="2931885" y="4231891"/>
            <a:ext cx="7137778" cy="2245056"/>
          </a:xfrm>
          <a:prstGeom prst="rect">
            <a:avLst/>
          </a:prstGeom>
        </p:spPr>
      </p:pic>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15150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734489" y="593481"/>
            <a:ext cx="8911687" cy="405723"/>
          </a:xfrm>
        </p:spPr>
        <p:txBody>
          <a:bodyPr>
            <a:normAutofit/>
          </a:bodyPr>
          <a:lstStyle/>
          <a:p>
            <a:r>
              <a:rPr lang="en-US" sz="1800" b="1" dirty="0"/>
              <a:t>Classes &amp; Objects</a:t>
            </a:r>
            <a:endParaRPr lang="en-US" sz="1800" dirty="0"/>
          </a:p>
        </p:txBody>
      </p:sp>
      <p:sp>
        <p:nvSpPr>
          <p:cNvPr id="10" name="Content Placeholder 2"/>
          <p:cNvSpPr>
            <a:spLocks noGrp="1"/>
          </p:cNvSpPr>
          <p:nvPr>
            <p:ph idx="1"/>
          </p:nvPr>
        </p:nvSpPr>
        <p:spPr>
          <a:xfrm>
            <a:off x="1801504" y="982639"/>
            <a:ext cx="9853683" cy="5841248"/>
          </a:xfrm>
        </p:spPr>
        <p:txBody>
          <a:bodyPr anchor="t">
            <a:normAutofit/>
          </a:bodyPr>
          <a:lstStyle/>
          <a:p>
            <a:pPr lvl="0">
              <a:buClr>
                <a:srgbClr val="A53010"/>
              </a:buClr>
            </a:pPr>
            <a:r>
              <a:rPr lang="en-US" dirty="0">
                <a:solidFill>
                  <a:prstClr val="black">
                    <a:lumMod val="75000"/>
                    <a:lumOff val="25000"/>
                  </a:prstClr>
                </a:solidFill>
              </a:rPr>
              <a:t> </a:t>
            </a:r>
            <a:r>
              <a:rPr lang="en-US" sz="1600" b="1" dirty="0">
                <a:solidFill>
                  <a:prstClr val="black">
                    <a:lumMod val="75000"/>
                    <a:lumOff val="25000"/>
                  </a:prstClr>
                </a:solidFill>
              </a:rPr>
              <a:t>Object</a:t>
            </a:r>
            <a:r>
              <a:rPr lang="en-US" sz="1600" dirty="0">
                <a:solidFill>
                  <a:prstClr val="black">
                    <a:lumMod val="75000"/>
                    <a:lumOff val="25000"/>
                  </a:prstClr>
                </a:solidFill>
              </a:rPr>
              <a:t> is an instance of a class. Class is a template or blueprint from which objects are created. So object is the instance(result) of a class.</a:t>
            </a:r>
          </a:p>
          <a:p>
            <a:pPr marL="0" lvl="0" indent="0">
              <a:buClr>
                <a:srgbClr val="A53010"/>
              </a:buClr>
              <a:buNone/>
            </a:pPr>
            <a:r>
              <a:rPr lang="en-US" sz="1600" dirty="0">
                <a:solidFill>
                  <a:prstClr val="black">
                    <a:lumMod val="75000"/>
                    <a:lumOff val="25000"/>
                  </a:prstClr>
                </a:solidFill>
              </a:rPr>
              <a:t>	</a:t>
            </a:r>
            <a:r>
              <a:rPr lang="en-US" sz="1600" b="1" dirty="0">
                <a:solidFill>
                  <a:prstClr val="black">
                    <a:lumMod val="75000"/>
                    <a:lumOff val="25000"/>
                  </a:prstClr>
                </a:solidFill>
              </a:rPr>
              <a:t>Object Definitions:</a:t>
            </a:r>
          </a:p>
          <a:p>
            <a:pPr lvl="2">
              <a:buClr>
                <a:srgbClr val="A53010"/>
              </a:buClr>
              <a:buFont typeface="Arial" panose="020B0604020202020204" pitchFamily="34" charset="0"/>
              <a:buChar char="•"/>
            </a:pPr>
            <a:r>
              <a:rPr lang="en-US" sz="1600" dirty="0">
                <a:solidFill>
                  <a:prstClr val="black">
                    <a:lumMod val="75000"/>
                    <a:lumOff val="25000"/>
                  </a:prstClr>
                </a:solidFill>
              </a:rPr>
              <a:t>Object is a real world entity.</a:t>
            </a:r>
          </a:p>
          <a:p>
            <a:pPr lvl="2">
              <a:buClr>
                <a:srgbClr val="A53010"/>
              </a:buClr>
              <a:buFont typeface="Arial" panose="020B0604020202020204" pitchFamily="34" charset="0"/>
              <a:buChar char="•"/>
            </a:pPr>
            <a:r>
              <a:rPr lang="en-US" sz="1600" dirty="0">
                <a:solidFill>
                  <a:prstClr val="black">
                    <a:lumMod val="75000"/>
                    <a:lumOff val="25000"/>
                  </a:prstClr>
                </a:solidFill>
              </a:rPr>
              <a:t>Object is a run time entity.</a:t>
            </a:r>
          </a:p>
          <a:p>
            <a:pPr lvl="2">
              <a:buClr>
                <a:srgbClr val="A53010"/>
              </a:buClr>
              <a:buFont typeface="Arial" panose="020B0604020202020204" pitchFamily="34" charset="0"/>
              <a:buChar char="•"/>
            </a:pPr>
            <a:r>
              <a:rPr lang="en-US" sz="1600" dirty="0">
                <a:solidFill>
                  <a:prstClr val="black">
                    <a:lumMod val="75000"/>
                    <a:lumOff val="25000"/>
                  </a:prstClr>
                </a:solidFill>
              </a:rPr>
              <a:t>Object is an entity which has state and behavior.</a:t>
            </a:r>
          </a:p>
          <a:p>
            <a:pPr lvl="2">
              <a:buClr>
                <a:srgbClr val="A53010"/>
              </a:buClr>
              <a:buFont typeface="Arial" panose="020B0604020202020204" pitchFamily="34" charset="0"/>
              <a:buChar char="•"/>
            </a:pPr>
            <a:r>
              <a:rPr lang="en-US" sz="1600" dirty="0">
                <a:solidFill>
                  <a:prstClr val="black">
                    <a:lumMod val="75000"/>
                    <a:lumOff val="25000"/>
                  </a:prstClr>
                </a:solidFill>
              </a:rPr>
              <a:t>Object is an instance of a class.</a:t>
            </a:r>
          </a:p>
          <a:p>
            <a:pPr marL="0" lvl="1" indent="0">
              <a:buClr>
                <a:srgbClr val="A53010"/>
              </a:buClr>
              <a:buNone/>
            </a:pPr>
            <a:endParaRPr lang="en-US" sz="1600" b="1" dirty="0"/>
          </a:p>
          <a:p>
            <a:pPr marL="0" indent="0">
              <a:buNone/>
            </a:pPr>
            <a:endParaRPr lang="en-US" sz="1600" dirty="0"/>
          </a:p>
          <a:p>
            <a:pPr marL="0" indent="0">
              <a:buNone/>
            </a:pPr>
            <a:endParaRPr lang="en-US" sz="1600" b="1" dirty="0"/>
          </a:p>
          <a:p>
            <a:endParaRPr lang="en-US" sz="1600" b="1" dirty="0"/>
          </a:p>
        </p:txBody>
      </p:sp>
      <p:pic>
        <p:nvPicPr>
          <p:cNvPr id="2" name="Picture 1"/>
          <p:cNvPicPr>
            <a:picLocks noChangeAspect="1"/>
          </p:cNvPicPr>
          <p:nvPr/>
        </p:nvPicPr>
        <p:blipFill>
          <a:blip r:embed="rId4"/>
          <a:stretch>
            <a:fillRect/>
          </a:stretch>
        </p:blipFill>
        <p:spPr>
          <a:xfrm>
            <a:off x="2565779" y="3850623"/>
            <a:ext cx="7506268" cy="2468290"/>
          </a:xfrm>
          <a:prstGeom prst="rect">
            <a:avLst/>
          </a:prstGeom>
        </p:spPr>
      </p:pic>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32402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059" y="719644"/>
            <a:ext cx="8911687" cy="1280890"/>
          </a:xfrm>
        </p:spPr>
        <p:txBody>
          <a:bodyPr>
            <a:normAutofit/>
          </a:bodyPr>
          <a:lstStyle/>
          <a:p>
            <a:r>
              <a:rPr lang="en-US" altLang="en-US" sz="2400" b="1" dirty="0"/>
              <a:t>Characteristics of an object in Java</a:t>
            </a:r>
            <a:br>
              <a:rPr lang="en-US" altLang="en-US" sz="2400" b="1" dirty="0"/>
            </a:br>
            <a:endParaRPr lang="en-US" sz="2400" b="1" dirty="0"/>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1"/>
          <p:cNvSpPr>
            <a:spLocks noGrp="1" noChangeArrowheads="1"/>
          </p:cNvSpPr>
          <p:nvPr>
            <p:ph idx="1"/>
          </p:nvPr>
        </p:nvSpPr>
        <p:spPr bwMode="auto">
          <a:xfrm>
            <a:off x="1890446" y="1154584"/>
            <a:ext cx="4660479" cy="4585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cs typeface="Arial" panose="020B0604020202020204" pitchFamily="34" charset="0"/>
              </a:rPr>
              <a:t>An object has three 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cs typeface="Arial" panose="020B0604020202020204" pitchFamily="34" charset="0"/>
              </a:rPr>
              <a:t>1. </a:t>
            </a:r>
            <a:r>
              <a:rPr kumimoji="0" lang="en-US" altLang="en-US" sz="1600" b="1" i="0" u="none" strike="noStrike" cap="none" normalizeH="0" baseline="0" dirty="0">
                <a:ln>
                  <a:noFill/>
                </a:ln>
                <a:solidFill>
                  <a:srgbClr val="000000"/>
                </a:solidFill>
                <a:effectLst/>
                <a:latin typeface="+mj-lt"/>
                <a:cs typeface="Arial" panose="020B0604020202020204" pitchFamily="34" charset="0"/>
              </a:rPr>
              <a:t>State:</a:t>
            </a:r>
            <a:r>
              <a:rPr kumimoji="0" lang="en-US" altLang="en-US" sz="1600" b="0" i="0" u="none" strike="noStrike" cap="none" normalizeH="0" baseline="0" dirty="0">
                <a:ln>
                  <a:noFill/>
                </a:ln>
                <a:solidFill>
                  <a:srgbClr val="000000"/>
                </a:solidFill>
                <a:effectLst/>
                <a:latin typeface="+mj-lt"/>
                <a:cs typeface="Arial" panose="020B0604020202020204" pitchFamily="34" charset="0"/>
              </a:rPr>
              <a:t> State represents properties of an object. It is represented by instance variable/attribute of an object. The properties of an object are important because the outcome of functions depend on the properties.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cs typeface="Arial" panose="020B0604020202020204" pitchFamily="34" charset="0"/>
              </a:rPr>
              <a:t>2. </a:t>
            </a:r>
            <a:r>
              <a:rPr kumimoji="0" lang="en-US" altLang="en-US" sz="1600" b="1" i="0" u="none" strike="noStrike" cap="none" normalizeH="0" baseline="0" dirty="0">
                <a:ln>
                  <a:noFill/>
                </a:ln>
                <a:solidFill>
                  <a:srgbClr val="000000"/>
                </a:solidFill>
                <a:effectLst/>
                <a:latin typeface="+mj-lt"/>
                <a:cs typeface="Arial" panose="020B0604020202020204" pitchFamily="34" charset="0"/>
              </a:rPr>
              <a:t>Behavior:</a:t>
            </a:r>
            <a:r>
              <a:rPr kumimoji="0" lang="en-US" altLang="en-US" sz="1600" b="0" i="0" u="none" strike="noStrike" cap="none" normalizeH="0" baseline="0" dirty="0">
                <a:ln>
                  <a:noFill/>
                </a:ln>
                <a:solidFill>
                  <a:srgbClr val="000000"/>
                </a:solidFill>
                <a:effectLst/>
                <a:latin typeface="+mj-lt"/>
                <a:cs typeface="Arial" panose="020B0604020202020204" pitchFamily="34" charset="0"/>
              </a:rPr>
              <a:t> Behavior represents functionality or actions. It is represented by methods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cs typeface="Arial" panose="020B0604020202020204" pitchFamily="34" charset="0"/>
              </a:rPr>
              <a:t>3. </a:t>
            </a:r>
            <a:r>
              <a:rPr kumimoji="0" lang="en-US" altLang="en-US" sz="1600" b="1" i="0" u="none" strike="noStrike" cap="none" normalizeH="0" baseline="0" dirty="0">
                <a:ln>
                  <a:noFill/>
                </a:ln>
                <a:solidFill>
                  <a:srgbClr val="000000"/>
                </a:solidFill>
                <a:effectLst/>
                <a:latin typeface="+mj-lt"/>
                <a:cs typeface="Arial" panose="020B0604020202020204" pitchFamily="34" charset="0"/>
              </a:rPr>
              <a:t>Identity:</a:t>
            </a:r>
            <a:r>
              <a:rPr kumimoji="0" lang="en-US" altLang="en-US" sz="1600" b="0" i="0" u="none" strike="noStrike" cap="none" normalizeH="0" baseline="0" dirty="0">
                <a:ln>
                  <a:noFill/>
                </a:ln>
                <a:solidFill>
                  <a:srgbClr val="000000"/>
                </a:solidFill>
                <a:effectLst/>
                <a:latin typeface="+mj-lt"/>
                <a:cs typeface="Arial" panose="020B0604020202020204" pitchFamily="34" charset="0"/>
              </a:rPr>
              <a:t> Identity represents the unique name of an object. It differentiates one object from the other. The unique name of an object is used to identify the object.</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cs typeface="Arial" panose="020B0604020202020204" pitchFamily="34" charset="0"/>
              </a:rPr>
              <a:t>Let’s take a real-world example to understand all these points clearly.</a:t>
            </a:r>
            <a:endParaRPr kumimoji="0" lang="en-US" altLang="en-US" sz="2400" b="0" i="0" u="none" strike="noStrike" cap="none" normalizeH="0" baseline="0" dirty="0">
              <a:ln>
                <a:noFill/>
              </a:ln>
              <a:solidFill>
                <a:schemeClr val="tx1"/>
              </a:solidFill>
              <a:effectLst/>
              <a:latin typeface="+mj-lt"/>
            </a:endParaRPr>
          </a:p>
        </p:txBody>
      </p:sp>
      <p:pic>
        <p:nvPicPr>
          <p:cNvPr id="6" name="Picture 5"/>
          <p:cNvPicPr>
            <a:picLocks noChangeAspect="1"/>
          </p:cNvPicPr>
          <p:nvPr/>
        </p:nvPicPr>
        <p:blipFill>
          <a:blip r:embed="rId2"/>
          <a:stretch>
            <a:fillRect/>
          </a:stretch>
        </p:blipFill>
        <p:spPr>
          <a:xfrm>
            <a:off x="7084822" y="1167096"/>
            <a:ext cx="4600575" cy="4714875"/>
          </a:xfrm>
          <a:prstGeom prst="rect">
            <a:avLst/>
          </a:prstGeom>
        </p:spPr>
      </p:pic>
    </p:spTree>
    <p:extLst>
      <p:ext uri="{BB962C8B-B14F-4D97-AF65-F5344CB8AC3E}">
        <p14:creationId xmlns:p14="http://schemas.microsoft.com/office/powerpoint/2010/main" val="126795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059" y="719644"/>
            <a:ext cx="8911687" cy="1280890"/>
          </a:xfrm>
        </p:spPr>
        <p:txBody>
          <a:bodyPr>
            <a:normAutofit/>
          </a:bodyPr>
          <a:lstStyle/>
          <a:p>
            <a:r>
              <a:rPr lang="en-US" altLang="en-US" sz="2400" b="1" dirty="0"/>
              <a:t>Real-time Examples of Objects in Java</a:t>
            </a:r>
            <a:endParaRPr lang="en-US" sz="2400" b="1" dirty="0"/>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1"/>
          <p:cNvSpPr>
            <a:spLocks noGrp="1" noChangeArrowheads="1"/>
          </p:cNvSpPr>
          <p:nvPr>
            <p:ph idx="1"/>
          </p:nvPr>
        </p:nvSpPr>
        <p:spPr bwMode="auto">
          <a:xfrm>
            <a:off x="1781264" y="1638514"/>
            <a:ext cx="9560026"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None/>
            </a:pPr>
            <a:r>
              <a:rPr lang="en-US" altLang="en-US" sz="1600" dirty="0">
                <a:solidFill>
                  <a:srgbClr val="000000"/>
                </a:solidFill>
                <a:latin typeface="+mj-lt"/>
                <a:cs typeface="Arial" panose="020B0604020202020204" pitchFamily="34" charset="0"/>
              </a:rPr>
              <a:t>We are taking the example “</a:t>
            </a:r>
            <a:r>
              <a:rPr lang="en-US" altLang="en-US" sz="1600" b="1" dirty="0">
                <a:solidFill>
                  <a:srgbClr val="000000"/>
                </a:solidFill>
                <a:latin typeface="+mj-lt"/>
                <a:cs typeface="Arial" panose="020B0604020202020204" pitchFamily="34" charset="0"/>
              </a:rPr>
              <a:t>person</a:t>
            </a:r>
            <a:r>
              <a:rPr lang="en-US" altLang="en-US" sz="1600" dirty="0">
                <a:solidFill>
                  <a:srgbClr val="000000"/>
                </a:solidFill>
                <a:latin typeface="+mj-lt"/>
                <a:cs typeface="Arial" panose="020B0604020202020204" pitchFamily="34" charset="0"/>
              </a:rPr>
              <a:t>”. A person has three characteristics: Identity (name), State (properties), and behavior (actions or functionality). Look at the below figure.</a:t>
            </a:r>
            <a:endParaRPr kumimoji="0" lang="en-US" altLang="en-US" sz="1400" b="0" i="0" u="none" strike="noStrike" cap="none" normalizeH="0" baseline="0" dirty="0">
              <a:ln>
                <a:noFill/>
              </a:ln>
              <a:solidFill>
                <a:schemeClr val="tx1"/>
              </a:solidFill>
              <a:effectLst/>
              <a:latin typeface="+mj-lt"/>
            </a:endParaRPr>
          </a:p>
        </p:txBody>
      </p:sp>
      <p:pic>
        <p:nvPicPr>
          <p:cNvPr id="3" name="Picture 2"/>
          <p:cNvPicPr>
            <a:picLocks noChangeAspect="1"/>
          </p:cNvPicPr>
          <p:nvPr/>
        </p:nvPicPr>
        <p:blipFill rotWithShape="1">
          <a:blip r:embed="rId2"/>
          <a:srcRect b="11111"/>
          <a:stretch/>
        </p:blipFill>
        <p:spPr>
          <a:xfrm>
            <a:off x="1091821" y="2493632"/>
            <a:ext cx="4260034" cy="3948112"/>
          </a:xfrm>
          <a:prstGeom prst="rect">
            <a:avLst/>
          </a:prstGeom>
        </p:spPr>
      </p:pic>
      <p:sp>
        <p:nvSpPr>
          <p:cNvPr id="6" name="Rectangle 5"/>
          <p:cNvSpPr/>
          <p:nvPr/>
        </p:nvSpPr>
        <p:spPr>
          <a:xfrm>
            <a:off x="5654722" y="2496237"/>
            <a:ext cx="6096000" cy="3754874"/>
          </a:xfrm>
          <a:prstGeom prst="rect">
            <a:avLst/>
          </a:prstGeom>
        </p:spPr>
        <p:txBody>
          <a:bodyPr>
            <a:spAutoFit/>
          </a:bodyPr>
          <a:lstStyle/>
          <a:p>
            <a:r>
              <a:rPr lang="en-US" sz="1400" dirty="0">
                <a:solidFill>
                  <a:prstClr val="black"/>
                </a:solidFill>
              </a:rPr>
              <a:t>In the above figure, a person is an object. First state of the person (object) is black hair which can be represented in Java like this: </a:t>
            </a:r>
            <a:r>
              <a:rPr lang="en-US" sz="1400" dirty="0" err="1">
                <a:solidFill>
                  <a:prstClr val="black"/>
                </a:solidFill>
              </a:rPr>
              <a:t>hairColor</a:t>
            </a:r>
            <a:r>
              <a:rPr lang="en-US" sz="1400" dirty="0">
                <a:solidFill>
                  <a:prstClr val="black"/>
                </a:solidFill>
              </a:rPr>
              <a:t> = “black”.</a:t>
            </a:r>
          </a:p>
          <a:p>
            <a:endParaRPr lang="en-US" sz="1400" dirty="0">
              <a:solidFill>
                <a:prstClr val="black"/>
              </a:solidFill>
            </a:endParaRPr>
          </a:p>
          <a:p>
            <a:r>
              <a:rPr lang="en-US" sz="1400" dirty="0">
                <a:solidFill>
                  <a:prstClr val="black"/>
                </a:solidFill>
              </a:rPr>
              <a:t>In the same way, second property of the object is eye color which can be represented in Java like </a:t>
            </a:r>
            <a:r>
              <a:rPr lang="en-US" sz="1400" dirty="0" err="1">
                <a:solidFill>
                  <a:prstClr val="black"/>
                </a:solidFill>
              </a:rPr>
              <a:t>eyeColor</a:t>
            </a:r>
            <a:r>
              <a:rPr lang="en-US" sz="1400" dirty="0">
                <a:solidFill>
                  <a:prstClr val="black"/>
                </a:solidFill>
              </a:rPr>
              <a:t> = “black” and so on. These are called attributes that define the properties of a person.</a:t>
            </a:r>
          </a:p>
          <a:p>
            <a:endParaRPr lang="en-US" sz="1400" dirty="0">
              <a:solidFill>
                <a:prstClr val="black"/>
              </a:solidFill>
            </a:endParaRPr>
          </a:p>
          <a:p>
            <a:endParaRPr lang="en-US" sz="1400" dirty="0">
              <a:solidFill>
                <a:prstClr val="black"/>
              </a:solidFill>
            </a:endParaRPr>
          </a:p>
          <a:p>
            <a:r>
              <a:rPr lang="en-US" sz="1400" dirty="0">
                <a:solidFill>
                  <a:prstClr val="black"/>
                </a:solidFill>
              </a:rPr>
              <a:t> </a:t>
            </a:r>
          </a:p>
          <a:p>
            <a:r>
              <a:rPr lang="en-US" sz="1400" dirty="0">
                <a:solidFill>
                  <a:prstClr val="black"/>
                </a:solidFill>
              </a:rPr>
              <a:t>Let’s consider the behaviors or actions of a person. The actions of a person may be “eat, sleep, walk, play, and study”. These actions are represented in Java like this: eat(), sleep(), walk(), play(), and study(). These are called methods.</a:t>
            </a:r>
          </a:p>
          <a:p>
            <a:endParaRPr lang="en-US" sz="1400" dirty="0">
              <a:solidFill>
                <a:prstClr val="black"/>
              </a:solidFill>
            </a:endParaRPr>
          </a:p>
          <a:p>
            <a:r>
              <a:rPr lang="en-US" sz="1400" dirty="0">
                <a:solidFill>
                  <a:prstClr val="black"/>
                </a:solidFill>
              </a:rPr>
              <a:t>Thus, when properties and actions are combined together of any real-world object make an object in Java.</a:t>
            </a:r>
          </a:p>
        </p:txBody>
      </p:sp>
    </p:spTree>
    <p:extLst>
      <p:ext uri="{BB962C8B-B14F-4D97-AF65-F5344CB8AC3E}">
        <p14:creationId xmlns:p14="http://schemas.microsoft.com/office/powerpoint/2010/main" val="20252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059" y="719644"/>
            <a:ext cx="8911687" cy="1280890"/>
          </a:xfrm>
        </p:spPr>
        <p:txBody>
          <a:bodyPr>
            <a:normAutofit/>
          </a:bodyPr>
          <a:lstStyle/>
          <a:p>
            <a:r>
              <a:rPr lang="en-US" altLang="en-US" sz="2400" b="1" dirty="0"/>
              <a:t>Classes in Java</a:t>
            </a: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6" name="Rectangle 5"/>
          <p:cNvSpPr/>
          <p:nvPr/>
        </p:nvSpPr>
        <p:spPr>
          <a:xfrm>
            <a:off x="1610437" y="1254291"/>
            <a:ext cx="10017456" cy="4247317"/>
          </a:xfrm>
          <a:prstGeom prst="rect">
            <a:avLst/>
          </a:prstGeom>
        </p:spPr>
        <p:txBody>
          <a:bodyPr wrap="square">
            <a:spAutoFit/>
          </a:bodyPr>
          <a:lstStyle/>
          <a:p>
            <a:r>
              <a:rPr lang="en-US" sz="1400" dirty="0">
                <a:solidFill>
                  <a:prstClr val="black">
                    <a:lumMod val="85000"/>
                    <a:lumOff val="15000"/>
                  </a:prstClr>
                </a:solidFill>
              </a:rPr>
              <a:t>In Java programming, a class is basically user-defined data types that act as a template for creating objects of the identical type. It represents the common properties and actions (functions) of an object.</a:t>
            </a:r>
          </a:p>
          <a:p>
            <a:endParaRPr lang="en-US" sz="1400" dirty="0">
              <a:solidFill>
                <a:prstClr val="black">
                  <a:lumMod val="85000"/>
                  <a:lumOff val="15000"/>
                </a:prstClr>
              </a:solidFill>
            </a:endParaRPr>
          </a:p>
          <a:p>
            <a:r>
              <a:rPr lang="en-US" sz="1400" dirty="0">
                <a:solidFill>
                  <a:prstClr val="black">
                    <a:lumMod val="85000"/>
                    <a:lumOff val="15000"/>
                  </a:prstClr>
                </a:solidFill>
              </a:rPr>
              <a:t>In other words, a class can also be defined as “a class is a group of objects which are common to all objects of one type”.</a:t>
            </a:r>
          </a:p>
          <a:p>
            <a:endParaRPr lang="en-US" sz="1400" dirty="0">
              <a:solidFill>
                <a:prstClr val="black">
                  <a:lumMod val="85000"/>
                  <a:lumOff val="15000"/>
                </a:prstClr>
              </a:solidFill>
            </a:endParaRPr>
          </a:p>
          <a:p>
            <a:r>
              <a:rPr lang="en-US" sz="1400" dirty="0">
                <a:solidFill>
                  <a:prstClr val="black">
                    <a:lumMod val="85000"/>
                    <a:lumOff val="15000"/>
                  </a:prstClr>
                </a:solidFill>
              </a:rPr>
              <a:t>A class is the type of an object. Let’s understand it with </a:t>
            </a:r>
            <a:r>
              <a:rPr lang="en-US" sz="1400" dirty="0" err="1">
                <a:solidFill>
                  <a:prstClr val="black">
                    <a:lumMod val="85000"/>
                    <a:lumOff val="15000"/>
                  </a:prstClr>
                </a:solidFill>
              </a:rPr>
              <a:t>realtime</a:t>
            </a:r>
            <a:r>
              <a:rPr lang="en-US" sz="1400" dirty="0">
                <a:solidFill>
                  <a:prstClr val="black">
                    <a:lumMod val="85000"/>
                    <a:lumOff val="15000"/>
                  </a:prstClr>
                </a:solidFill>
              </a:rPr>
              <a:t> examples.</a:t>
            </a:r>
          </a:p>
          <a:p>
            <a:endParaRPr lang="en-US" sz="1600" b="1" dirty="0">
              <a:solidFill>
                <a:prstClr val="black">
                  <a:lumMod val="85000"/>
                  <a:lumOff val="15000"/>
                </a:prstClr>
              </a:solidFill>
            </a:endParaRPr>
          </a:p>
          <a:p>
            <a:r>
              <a:rPr lang="en-US" sz="1600" b="1" dirty="0" err="1">
                <a:solidFill>
                  <a:prstClr val="black">
                    <a:lumMod val="85000"/>
                    <a:lumOff val="15000"/>
                  </a:prstClr>
                </a:solidFill>
              </a:rPr>
              <a:t>Realtime</a:t>
            </a:r>
            <a:r>
              <a:rPr lang="en-US" sz="1600" b="1" dirty="0">
                <a:solidFill>
                  <a:prstClr val="black">
                    <a:lumMod val="85000"/>
                    <a:lumOff val="15000"/>
                  </a:prstClr>
                </a:solidFill>
              </a:rPr>
              <a:t> Examples of Class in Java</a:t>
            </a:r>
          </a:p>
          <a:p>
            <a:endParaRPr lang="en-US" sz="1400" dirty="0">
              <a:solidFill>
                <a:prstClr val="black">
                  <a:lumMod val="85000"/>
                  <a:lumOff val="15000"/>
                </a:prstClr>
              </a:solidFill>
            </a:endParaRPr>
          </a:p>
          <a:p>
            <a:r>
              <a:rPr lang="en-US" sz="1400" dirty="0">
                <a:solidFill>
                  <a:prstClr val="black">
                    <a:lumMod val="85000"/>
                    <a:lumOff val="15000"/>
                  </a:prstClr>
                </a:solidFill>
              </a:rPr>
              <a:t>Let us consider two objects Samsung Galaxy S4 and iPhone. Suppose Samsung Galaxy S4 have some properties like width = “6.98 </a:t>
            </a:r>
            <a:r>
              <a:rPr lang="en-US" sz="1400" dirty="0" err="1">
                <a:solidFill>
                  <a:prstClr val="black">
                    <a:lumMod val="85000"/>
                    <a:lumOff val="15000"/>
                  </a:prstClr>
                </a:solidFill>
              </a:rPr>
              <a:t>cms</a:t>
            </a:r>
            <a:r>
              <a:rPr lang="en-US" sz="1400" dirty="0">
                <a:solidFill>
                  <a:prstClr val="black">
                    <a:lumMod val="85000"/>
                    <a:lumOff val="15000"/>
                  </a:prstClr>
                </a:solidFill>
              </a:rPr>
              <a:t>”, height = “13.6 cm”, OS = “Android”, brand = “Samsung”, price = “1000$” and actions are call(), </a:t>
            </a:r>
            <a:r>
              <a:rPr lang="en-US" sz="1400" dirty="0" err="1">
                <a:solidFill>
                  <a:prstClr val="black">
                    <a:lumMod val="85000"/>
                    <a:lumOff val="15000"/>
                  </a:prstClr>
                </a:solidFill>
              </a:rPr>
              <a:t>sendMessage</a:t>
            </a:r>
            <a:r>
              <a:rPr lang="en-US" sz="1400" dirty="0">
                <a:solidFill>
                  <a:prstClr val="black">
                    <a:lumMod val="85000"/>
                    <a:lumOff val="15000"/>
                  </a:prstClr>
                </a:solidFill>
              </a:rPr>
              <a:t>(), browser(), share().</a:t>
            </a:r>
          </a:p>
          <a:p>
            <a:endParaRPr lang="en-US" sz="1400" dirty="0">
              <a:solidFill>
                <a:prstClr val="black">
                  <a:lumMod val="85000"/>
                  <a:lumOff val="15000"/>
                </a:prstClr>
              </a:solidFill>
            </a:endParaRPr>
          </a:p>
          <a:p>
            <a:r>
              <a:rPr lang="en-US" sz="1400" dirty="0">
                <a:solidFill>
                  <a:prstClr val="black">
                    <a:lumMod val="85000"/>
                    <a:lumOff val="15000"/>
                  </a:prstClr>
                </a:solidFill>
              </a:rPr>
              <a:t>Now, suppose iPhone has some properties such as width = “5.86 cm”, height = “12.3 </a:t>
            </a:r>
            <a:r>
              <a:rPr lang="en-US" sz="1400" dirty="0" err="1">
                <a:solidFill>
                  <a:prstClr val="black">
                    <a:lumMod val="85000"/>
                    <a:lumOff val="15000"/>
                  </a:prstClr>
                </a:solidFill>
              </a:rPr>
              <a:t>cms</a:t>
            </a:r>
            <a:r>
              <a:rPr lang="en-US" sz="1400" dirty="0">
                <a:solidFill>
                  <a:prstClr val="black">
                    <a:lumMod val="85000"/>
                    <a:lumOff val="15000"/>
                  </a:prstClr>
                </a:solidFill>
              </a:rPr>
              <a:t>”, OS = “iOS”, brand = “Apple”, price = “1200$” and actions are call(), </a:t>
            </a:r>
            <a:r>
              <a:rPr lang="en-US" sz="1400" dirty="0" err="1">
                <a:solidFill>
                  <a:prstClr val="black">
                    <a:lumMod val="85000"/>
                    <a:lumOff val="15000"/>
                  </a:prstClr>
                </a:solidFill>
              </a:rPr>
              <a:t>sendMessage</a:t>
            </a:r>
            <a:r>
              <a:rPr lang="en-US" sz="1400" dirty="0">
                <a:solidFill>
                  <a:prstClr val="black">
                    <a:lumMod val="85000"/>
                    <a:lumOff val="15000"/>
                  </a:prstClr>
                </a:solidFill>
              </a:rPr>
              <a:t>(), browse(), share().</a:t>
            </a:r>
          </a:p>
          <a:p>
            <a:endParaRPr lang="en-US" sz="1400" dirty="0">
              <a:solidFill>
                <a:prstClr val="black">
                  <a:lumMod val="85000"/>
                  <a:lumOff val="15000"/>
                </a:prstClr>
              </a:solidFill>
            </a:endParaRPr>
          </a:p>
          <a:p>
            <a:r>
              <a:rPr lang="en-US" sz="1400" dirty="0">
                <a:solidFill>
                  <a:prstClr val="black">
                    <a:lumMod val="85000"/>
                    <a:lumOff val="15000"/>
                  </a:prstClr>
                </a:solidFill>
              </a:rPr>
              <a:t>Both objects have some different properties and actions but the type is the same “Phone”. This is the class. </a:t>
            </a:r>
            <a:r>
              <a:rPr lang="en-US" sz="1400" dirty="0" err="1">
                <a:solidFill>
                  <a:prstClr val="black">
                    <a:lumMod val="85000"/>
                    <a:lumOff val="15000"/>
                  </a:prstClr>
                </a:solidFill>
              </a:rPr>
              <a:t>i.e</a:t>
            </a:r>
            <a:r>
              <a:rPr lang="en-US" sz="1400" dirty="0">
                <a:solidFill>
                  <a:prstClr val="black">
                    <a:lumMod val="85000"/>
                    <a:lumOff val="15000"/>
                  </a:prstClr>
                </a:solidFill>
              </a:rPr>
              <a:t> the name of the class is “Phone”.</a:t>
            </a:r>
          </a:p>
        </p:txBody>
      </p:sp>
    </p:spTree>
    <p:extLst>
      <p:ext uri="{BB962C8B-B14F-4D97-AF65-F5344CB8AC3E}">
        <p14:creationId xmlns:p14="http://schemas.microsoft.com/office/powerpoint/2010/main" val="365862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512" y="-142072"/>
            <a:ext cx="11901488" cy="3847207"/>
          </a:xfrm>
          <a:prstGeom prst="rect">
            <a:avLst/>
          </a:prstGeom>
        </p:spPr>
        <p:txBody>
          <a:bodyPr wrap="square">
            <a:spAutoFit/>
          </a:bodyPr>
          <a:lstStyle/>
          <a:p>
            <a:endParaRPr lang="en-US" dirty="0">
              <a:solidFill>
                <a:prstClr val="black"/>
              </a:solidFill>
            </a:endParaRPr>
          </a:p>
          <a:p>
            <a:endParaRPr lang="en-US" dirty="0">
              <a:solidFill>
                <a:prstClr val="black"/>
              </a:solidFill>
            </a:endParaRPr>
          </a:p>
          <a:p>
            <a:pPr marL="285750" indent="-285750">
              <a:buClr>
                <a:srgbClr val="D34817"/>
              </a:buClr>
              <a:buSzPct val="102000"/>
              <a:buFont typeface="Wingdings" panose="05000000000000000000" pitchFamily="2" charset="2"/>
              <a:buChar char="q"/>
            </a:pPr>
            <a:r>
              <a:rPr lang="en-US" sz="2800" b="1" dirty="0">
                <a:solidFill>
                  <a:srgbClr val="000000"/>
                </a:solidFill>
                <a:latin typeface="Helvetica" panose="020B0604020202020204" pitchFamily="34" charset="0"/>
              </a:rPr>
              <a:t> Java Comments</a:t>
            </a:r>
          </a:p>
          <a:p>
            <a:r>
              <a:rPr lang="en-US" sz="2000" dirty="0">
                <a:solidFill>
                  <a:prstClr val="black"/>
                </a:solidFill>
              </a:rPr>
              <a:t>The Java comments are the statements that are not executed by the compiler and interpreter. The comments can be used to provide information or explanation about the variable, method, class or any statement. It can also be used to hide program code.</a:t>
            </a:r>
          </a:p>
          <a:p>
            <a:endParaRPr lang="en-US" sz="2000" dirty="0">
              <a:solidFill>
                <a:prstClr val="black"/>
              </a:solidFill>
            </a:endParaRPr>
          </a:p>
          <a:p>
            <a:r>
              <a:rPr lang="en-US" sz="2000" b="1" dirty="0">
                <a:solidFill>
                  <a:prstClr val="black"/>
                </a:solidFill>
              </a:rPr>
              <a:t>Types of Java Comments</a:t>
            </a:r>
          </a:p>
          <a:p>
            <a:r>
              <a:rPr lang="en-US" sz="2000" dirty="0">
                <a:solidFill>
                  <a:prstClr val="black"/>
                </a:solidFill>
              </a:rPr>
              <a:t>There are three types of comments in Java.</a:t>
            </a:r>
          </a:p>
          <a:p>
            <a:endParaRPr lang="en-US" sz="2000" dirty="0">
              <a:solidFill>
                <a:prstClr val="black"/>
              </a:solidFill>
            </a:endParaRPr>
          </a:p>
          <a:p>
            <a:pPr marL="342900" indent="-342900">
              <a:buFont typeface="Arial" panose="020B0604020202020204" pitchFamily="34" charset="0"/>
              <a:buChar char="•"/>
            </a:pPr>
            <a:r>
              <a:rPr lang="en-US" sz="2000" dirty="0">
                <a:solidFill>
                  <a:prstClr val="black"/>
                </a:solidFill>
              </a:rPr>
              <a:t>Single Line Comment</a:t>
            </a:r>
          </a:p>
          <a:p>
            <a:pPr marL="342900" indent="-342900">
              <a:buFont typeface="Arial" panose="020B0604020202020204" pitchFamily="34" charset="0"/>
              <a:buChar char="•"/>
            </a:pPr>
            <a:r>
              <a:rPr lang="en-US" sz="2000" dirty="0">
                <a:solidFill>
                  <a:prstClr val="black"/>
                </a:solidFill>
              </a:rPr>
              <a:t>Multi Line Comment</a:t>
            </a:r>
          </a:p>
          <a:p>
            <a:pPr marL="342900" indent="-342900">
              <a:buFont typeface="Arial" panose="020B0604020202020204" pitchFamily="34" charset="0"/>
              <a:buChar char="•"/>
            </a:pPr>
            <a:r>
              <a:rPr lang="en-US" sz="2000" dirty="0">
                <a:solidFill>
                  <a:prstClr val="black"/>
                </a:solidFill>
              </a:rPr>
              <a:t>Documentation Comment</a:t>
            </a:r>
          </a:p>
        </p:txBody>
      </p:sp>
      <p:pic>
        <p:nvPicPr>
          <p:cNvPr id="3074" name="Picture 2" descr="Java Types of Com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668462"/>
            <a:ext cx="5743575" cy="41529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1887181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4"/>
          <p:cNvSpPr/>
          <p:nvPr/>
        </p:nvSpPr>
        <p:spPr>
          <a:xfrm>
            <a:off x="1669576" y="526410"/>
            <a:ext cx="10231272" cy="1815882"/>
          </a:xfrm>
          <a:prstGeom prst="rect">
            <a:avLst/>
          </a:prstGeom>
        </p:spPr>
        <p:txBody>
          <a:bodyPr wrap="square">
            <a:spAutoFit/>
          </a:bodyPr>
          <a:lstStyle/>
          <a:p>
            <a:r>
              <a:rPr lang="en-US" sz="1600" b="1" dirty="0">
                <a:solidFill>
                  <a:srgbClr val="766F54">
                    <a:lumMod val="75000"/>
                  </a:srgbClr>
                </a:solidFill>
              </a:rPr>
              <a:t>Object and Class Example: main within the class</a:t>
            </a:r>
          </a:p>
          <a:p>
            <a:r>
              <a:rPr lang="en-US" sz="1600" dirty="0">
                <a:solidFill>
                  <a:srgbClr val="766F54">
                    <a:lumMod val="75000"/>
                  </a:srgbClr>
                </a:solidFill>
              </a:rPr>
              <a:t>In this example, we have created a Student class which has two data members id and name. We are creating the object of the Student class by new keyword and printing the object's value.</a:t>
            </a:r>
          </a:p>
          <a:p>
            <a:endParaRPr lang="en-US" sz="1600" dirty="0">
              <a:solidFill>
                <a:srgbClr val="766F54">
                  <a:lumMod val="75000"/>
                </a:srgbClr>
              </a:solidFill>
            </a:endParaRPr>
          </a:p>
          <a:p>
            <a:r>
              <a:rPr lang="en-US" sz="1600" dirty="0">
                <a:solidFill>
                  <a:srgbClr val="766F54">
                    <a:lumMod val="75000"/>
                  </a:srgbClr>
                </a:solidFill>
              </a:rPr>
              <a:t>Here, we are creating a main() method inside the class.</a:t>
            </a:r>
          </a:p>
          <a:p>
            <a:endParaRPr lang="en-US" sz="1600" dirty="0">
              <a:solidFill>
                <a:srgbClr val="766F54">
                  <a:lumMod val="75000"/>
                </a:srgbClr>
              </a:solidFill>
            </a:endParaRPr>
          </a:p>
          <a:p>
            <a:endParaRPr lang="en-US" sz="1600" dirty="0">
              <a:solidFill>
                <a:srgbClr val="766F54">
                  <a:lumMod val="75000"/>
                </a:srgbClr>
              </a:solidFill>
            </a:endParaRPr>
          </a:p>
        </p:txBody>
      </p:sp>
      <p:sp>
        <p:nvSpPr>
          <p:cNvPr id="6" name="Rectangle 5"/>
          <p:cNvSpPr/>
          <p:nvPr/>
        </p:nvSpPr>
        <p:spPr>
          <a:xfrm>
            <a:off x="5572836" y="2063551"/>
            <a:ext cx="6096000" cy="4185761"/>
          </a:xfrm>
          <a:prstGeom prst="rect">
            <a:avLst/>
          </a:prstGeom>
        </p:spPr>
        <p:txBody>
          <a:bodyPr>
            <a:spAutoFit/>
          </a:bodyPr>
          <a:lstStyle/>
          <a:p>
            <a:r>
              <a:rPr lang="en-US" sz="1600" b="1" dirty="0">
                <a:solidFill>
                  <a:srgbClr val="766F54">
                    <a:lumMod val="75000"/>
                  </a:srgbClr>
                </a:solidFill>
              </a:rPr>
              <a:t>//Java Program to illustrate how to define a class and fields  </a:t>
            </a:r>
          </a:p>
          <a:p>
            <a:r>
              <a:rPr lang="en-US" sz="1600" b="1" dirty="0">
                <a:solidFill>
                  <a:srgbClr val="766F54">
                    <a:lumMod val="75000"/>
                  </a:srgbClr>
                </a:solidFill>
              </a:rPr>
              <a:t>//Defining a Student class.  </a:t>
            </a:r>
          </a:p>
          <a:p>
            <a:r>
              <a:rPr lang="en-US" dirty="0">
                <a:solidFill>
                  <a:prstClr val="black"/>
                </a:solidFill>
                <a:latin typeface="Perpetua" panose="02020502060401020303" pitchFamily="18" charset="0"/>
              </a:rPr>
              <a:t>class Student{  </a:t>
            </a:r>
          </a:p>
          <a:p>
            <a:r>
              <a:rPr lang="en-US" dirty="0">
                <a:solidFill>
                  <a:prstClr val="black"/>
                </a:solidFill>
                <a:latin typeface="Perpetua" panose="02020502060401020303" pitchFamily="18" charset="0"/>
              </a:rPr>
              <a:t> </a:t>
            </a:r>
            <a:r>
              <a:rPr lang="en-US" dirty="0">
                <a:solidFill>
                  <a:srgbClr val="00B0F0"/>
                </a:solidFill>
                <a:latin typeface="Perpetua" panose="02020502060401020303" pitchFamily="18" charset="0"/>
              </a:rPr>
              <a:t>//defining fields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int</a:t>
            </a:r>
            <a:r>
              <a:rPr lang="en-US" dirty="0">
                <a:solidFill>
                  <a:prstClr val="black"/>
                </a:solidFill>
                <a:latin typeface="Perpetua" panose="02020502060401020303" pitchFamily="18" charset="0"/>
              </a:rPr>
              <a:t> id;</a:t>
            </a:r>
            <a:r>
              <a:rPr lang="en-US" dirty="0">
                <a:solidFill>
                  <a:srgbClr val="00B0F0"/>
                </a:solidFill>
                <a:latin typeface="Perpetua" panose="02020502060401020303" pitchFamily="18" charset="0"/>
              </a:rPr>
              <a:t>//field or data member or instance variable  </a:t>
            </a:r>
          </a:p>
          <a:p>
            <a:r>
              <a:rPr lang="en-US" dirty="0">
                <a:solidFill>
                  <a:prstClr val="black"/>
                </a:solidFill>
                <a:latin typeface="Perpetua" panose="02020502060401020303" pitchFamily="18" charset="0"/>
              </a:rPr>
              <a:t> String name;  </a:t>
            </a:r>
          </a:p>
          <a:p>
            <a:r>
              <a:rPr lang="en-US" dirty="0">
                <a:solidFill>
                  <a:prstClr val="black"/>
                </a:solidFill>
                <a:latin typeface="Perpetua" panose="02020502060401020303" pitchFamily="18" charset="0"/>
              </a:rPr>
              <a:t> </a:t>
            </a:r>
            <a:r>
              <a:rPr lang="en-US" dirty="0">
                <a:solidFill>
                  <a:srgbClr val="00B0F0"/>
                </a:solidFill>
                <a:latin typeface="Perpetua" panose="02020502060401020303" pitchFamily="18" charset="0"/>
              </a:rPr>
              <a:t>//creating main method inside the Student class  </a:t>
            </a:r>
          </a:p>
          <a:p>
            <a:r>
              <a:rPr lang="en-US" dirty="0">
                <a:solidFill>
                  <a:prstClr val="black"/>
                </a:solidFill>
                <a:latin typeface="Perpetua" panose="02020502060401020303" pitchFamily="18" charset="0"/>
              </a:rPr>
              <a:t> public static void main(String </a:t>
            </a:r>
            <a:r>
              <a:rPr lang="en-US" dirty="0" err="1">
                <a:solidFill>
                  <a:prstClr val="black"/>
                </a:solidFill>
                <a:latin typeface="Perpetua" panose="02020502060401020303" pitchFamily="18" charset="0"/>
              </a:rPr>
              <a:t>args</a:t>
            </a:r>
            <a:r>
              <a:rPr lang="en-US" dirty="0">
                <a:solidFill>
                  <a:prstClr val="black"/>
                </a:solidFill>
                <a:latin typeface="Perpetua" panose="02020502060401020303" pitchFamily="18" charset="0"/>
              </a:rPr>
              <a:t>[]){  </a:t>
            </a:r>
          </a:p>
          <a:p>
            <a:r>
              <a:rPr lang="en-US" dirty="0">
                <a:solidFill>
                  <a:srgbClr val="00B0F0"/>
                </a:solidFill>
                <a:latin typeface="Perpetua" panose="02020502060401020303" pitchFamily="18" charset="0"/>
              </a:rPr>
              <a:t>  //Creating an object or instance  </a:t>
            </a:r>
          </a:p>
          <a:p>
            <a:r>
              <a:rPr lang="en-US" dirty="0">
                <a:solidFill>
                  <a:prstClr val="black"/>
                </a:solidFill>
                <a:latin typeface="Perpetua" panose="02020502060401020303" pitchFamily="18" charset="0"/>
              </a:rPr>
              <a:t>  Student s1=new Student();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(s1.id);</a:t>
            </a:r>
            <a:r>
              <a:rPr lang="en-US" dirty="0">
                <a:solidFill>
                  <a:srgbClr val="00B0F0"/>
                </a:solidFill>
                <a:latin typeface="Perpetua" panose="02020502060401020303" pitchFamily="18" charset="0"/>
              </a:rPr>
              <a:t>//accessing member through reference variable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(s1.name);  </a:t>
            </a:r>
          </a:p>
          <a:p>
            <a:r>
              <a:rPr lang="en-US" dirty="0">
                <a:solidFill>
                  <a:prstClr val="black"/>
                </a:solidFill>
                <a:latin typeface="Perpetua" panose="02020502060401020303" pitchFamily="18" charset="0"/>
              </a:rPr>
              <a:t> }  </a:t>
            </a:r>
          </a:p>
          <a:p>
            <a:r>
              <a:rPr lang="en-US" dirty="0">
                <a:solidFill>
                  <a:prstClr val="black"/>
                </a:solidFill>
                <a:latin typeface="Perpetua" panose="02020502060401020303" pitchFamily="18" charset="0"/>
              </a:rPr>
              <a:t>} </a:t>
            </a:r>
          </a:p>
        </p:txBody>
      </p:sp>
      <p:sp>
        <p:nvSpPr>
          <p:cNvPr id="7" name="Rectangle 6"/>
          <p:cNvSpPr/>
          <p:nvPr/>
        </p:nvSpPr>
        <p:spPr>
          <a:xfrm>
            <a:off x="9912824" y="5490149"/>
            <a:ext cx="1114567" cy="1077218"/>
          </a:xfrm>
          <a:prstGeom prst="rect">
            <a:avLst/>
          </a:prstGeom>
        </p:spPr>
        <p:txBody>
          <a:bodyPr wrap="square">
            <a:spAutoFit/>
          </a:bodyPr>
          <a:lstStyle/>
          <a:p>
            <a:r>
              <a:rPr lang="en-US" sz="1600" b="1" dirty="0">
                <a:solidFill>
                  <a:srgbClr val="A53010"/>
                </a:solidFill>
              </a:rPr>
              <a:t>Output:</a:t>
            </a:r>
          </a:p>
          <a:p>
            <a:endParaRPr lang="en-US" sz="1600" b="1" dirty="0">
              <a:solidFill>
                <a:srgbClr val="A53010"/>
              </a:solidFill>
            </a:endParaRPr>
          </a:p>
          <a:p>
            <a:r>
              <a:rPr lang="en-US" sz="1600" b="1" dirty="0">
                <a:solidFill>
                  <a:srgbClr val="A53010"/>
                </a:solidFill>
              </a:rPr>
              <a:t>0 </a:t>
            </a:r>
          </a:p>
          <a:p>
            <a:r>
              <a:rPr lang="en-US" sz="1600" b="1" dirty="0">
                <a:solidFill>
                  <a:srgbClr val="A53010"/>
                </a:solidFill>
              </a:rPr>
              <a:t>null</a:t>
            </a:r>
          </a:p>
        </p:txBody>
      </p:sp>
      <p:pic>
        <p:nvPicPr>
          <p:cNvPr id="8" name="Picture 7"/>
          <p:cNvPicPr>
            <a:picLocks noChangeAspect="1"/>
          </p:cNvPicPr>
          <p:nvPr/>
        </p:nvPicPr>
        <p:blipFill rotWithShape="1">
          <a:blip r:embed="rId2"/>
          <a:srcRect l="41305" t="36611" r="17500" b="30338"/>
          <a:stretch/>
        </p:blipFill>
        <p:spPr>
          <a:xfrm>
            <a:off x="545910" y="2347414"/>
            <a:ext cx="4572000" cy="3111690"/>
          </a:xfrm>
          <a:prstGeom prst="rect">
            <a:avLst/>
          </a:prstGeom>
        </p:spPr>
      </p:pic>
    </p:spTree>
    <p:extLst>
      <p:ext uri="{BB962C8B-B14F-4D97-AF65-F5344CB8AC3E}">
        <p14:creationId xmlns:p14="http://schemas.microsoft.com/office/powerpoint/2010/main" val="3500642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734489" y="593481"/>
            <a:ext cx="8911687" cy="405723"/>
          </a:xfrm>
        </p:spPr>
        <p:txBody>
          <a:bodyPr>
            <a:normAutofit/>
          </a:bodyPr>
          <a:lstStyle/>
          <a:p>
            <a:r>
              <a:rPr lang="en-US" sz="1800" b="1" dirty="0"/>
              <a:t>Classes &amp; Objects </a:t>
            </a:r>
            <a:endParaRPr lang="en-US" sz="1800" dirty="0"/>
          </a:p>
        </p:txBody>
      </p:sp>
      <p:sp>
        <p:nvSpPr>
          <p:cNvPr id="10" name="Content Placeholder 2"/>
          <p:cNvSpPr>
            <a:spLocks noGrp="1"/>
          </p:cNvSpPr>
          <p:nvPr>
            <p:ph idx="1"/>
          </p:nvPr>
        </p:nvSpPr>
        <p:spPr>
          <a:xfrm>
            <a:off x="1869743" y="1125934"/>
            <a:ext cx="9853683" cy="5841248"/>
          </a:xfrm>
          <a:ln>
            <a:solidFill>
              <a:schemeClr val="bg1"/>
            </a:solidFill>
          </a:ln>
        </p:spPr>
        <p:txBody>
          <a:bodyPr anchor="t">
            <a:normAutofit/>
          </a:bodyPr>
          <a:lstStyle/>
          <a:p>
            <a:r>
              <a:rPr lang="en-US" sz="1600" b="1" dirty="0">
                <a:solidFill>
                  <a:srgbClr val="333333"/>
                </a:solidFill>
                <a:latin typeface="Arial" panose="020B0604020202020204" pitchFamily="34" charset="0"/>
              </a:rPr>
              <a:t>Creating Objects</a:t>
            </a:r>
          </a:p>
          <a:p>
            <a:pPr marL="0" indent="0">
              <a:buNone/>
            </a:pPr>
            <a:r>
              <a:rPr lang="en-US" sz="1600" b="1" dirty="0">
                <a:solidFill>
                  <a:srgbClr val="333333"/>
                </a:solidFill>
                <a:latin typeface="Arial" panose="020B0604020202020204" pitchFamily="34" charset="0"/>
              </a:rPr>
              <a:t>						Class  name	Dynamically create the object</a:t>
            </a:r>
          </a:p>
          <a:p>
            <a:pPr marL="0" indent="0">
              <a:buNone/>
            </a:pPr>
            <a:endParaRPr lang="en-US" sz="1600" b="1" dirty="0">
              <a:solidFill>
                <a:srgbClr val="333333"/>
              </a:solidFill>
              <a:latin typeface="Arial" panose="020B0604020202020204" pitchFamily="34" charset="0"/>
            </a:endParaRPr>
          </a:p>
          <a:p>
            <a:pPr marL="3086100" lvl="7" indent="0">
              <a:buNone/>
            </a:pPr>
            <a:r>
              <a:rPr lang="en-US" sz="1600" dirty="0"/>
              <a:t>Student 	s1= </a:t>
            </a:r>
            <a:r>
              <a:rPr lang="en-US" sz="1600" b="1" dirty="0"/>
              <a:t>new</a:t>
            </a:r>
            <a:r>
              <a:rPr lang="en-US" sz="1600" dirty="0"/>
              <a:t> 	Student(); </a:t>
            </a:r>
          </a:p>
          <a:p>
            <a:pPr marL="3086100" lvl="7" indent="0">
              <a:buNone/>
            </a:pPr>
            <a:endParaRPr lang="en-US" sz="1600" dirty="0"/>
          </a:p>
          <a:p>
            <a:pPr marL="3086100" lvl="7" indent="0">
              <a:buNone/>
            </a:pPr>
            <a:r>
              <a:rPr lang="en-US" sz="1600" b="1" dirty="0"/>
              <a:t>Name of an object	     Automatically calls the constructor</a:t>
            </a:r>
          </a:p>
          <a:p>
            <a:pPr algn="just"/>
            <a:endParaRPr lang="en-US" sz="1600" dirty="0"/>
          </a:p>
          <a:p>
            <a:pPr algn="just"/>
            <a:r>
              <a:rPr lang="en-US" sz="1600" dirty="0"/>
              <a:t>A class provides the blueprints for objects. So basically, an object is created from a class. In Java, the new keyword is used to create new objects.</a:t>
            </a:r>
          </a:p>
          <a:p>
            <a:pPr algn="just"/>
            <a:r>
              <a:rPr lang="en-US" sz="1600" dirty="0"/>
              <a:t>There are three steps when creating an object from a class −</a:t>
            </a:r>
          </a:p>
          <a:p>
            <a:pPr lvl="1" algn="just">
              <a:buFont typeface="Century Gothic" panose="020B0502020202020204" pitchFamily="34" charset="0"/>
              <a:buChar char="―"/>
            </a:pPr>
            <a:r>
              <a:rPr lang="en-US" b="1" dirty="0"/>
              <a:t>Declaration</a:t>
            </a:r>
            <a:r>
              <a:rPr lang="en-US" dirty="0"/>
              <a:t> − A variable declaration with a variable name with an object type.</a:t>
            </a:r>
          </a:p>
          <a:p>
            <a:pPr lvl="1" algn="just">
              <a:buFont typeface="Century Gothic" panose="020B0502020202020204" pitchFamily="34" charset="0"/>
              <a:buChar char="―"/>
            </a:pPr>
            <a:r>
              <a:rPr lang="en-US" b="1" dirty="0"/>
              <a:t>Instantiation</a:t>
            </a:r>
            <a:r>
              <a:rPr lang="en-US" dirty="0"/>
              <a:t> − The 'new' keyword is used to dynamically allocates memory for an object an returns a reference to it. </a:t>
            </a:r>
          </a:p>
          <a:p>
            <a:pPr lvl="1" algn="just">
              <a:buFont typeface="Century Gothic" panose="020B0502020202020204" pitchFamily="34" charset="0"/>
              <a:buChar char="―"/>
            </a:pPr>
            <a:r>
              <a:rPr lang="en-US" b="1" dirty="0"/>
              <a:t>Initialization</a:t>
            </a:r>
            <a:r>
              <a:rPr lang="en-US" dirty="0"/>
              <a:t> − The 'new' keyword is followed by a call to a constructor. This call initializes the new object.</a:t>
            </a:r>
            <a:r>
              <a:rPr lang="en-US" sz="1600" dirty="0"/>
              <a:t>											 </a:t>
            </a:r>
          </a:p>
        </p:txBody>
      </p:sp>
      <p:cxnSp>
        <p:nvCxnSpPr>
          <p:cNvPr id="16" name="Straight Arrow Connector 15"/>
          <p:cNvCxnSpPr/>
          <p:nvPr/>
        </p:nvCxnSpPr>
        <p:spPr>
          <a:xfrm flipV="1">
            <a:off x="5486400" y="1856096"/>
            <a:ext cx="13648" cy="3548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flipV="1">
            <a:off x="6635086" y="1912962"/>
            <a:ext cx="13648" cy="3548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7615451" y="2620367"/>
            <a:ext cx="15923" cy="3980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a:off x="6143769" y="2527105"/>
            <a:ext cx="15923" cy="3980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326732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4"/>
          <p:cNvSpPr/>
          <p:nvPr/>
        </p:nvSpPr>
        <p:spPr>
          <a:xfrm>
            <a:off x="1897040" y="362131"/>
            <a:ext cx="9362364" cy="2646878"/>
          </a:xfrm>
          <a:prstGeom prst="rect">
            <a:avLst/>
          </a:prstGeom>
        </p:spPr>
        <p:txBody>
          <a:bodyPr wrap="square">
            <a:spAutoFit/>
          </a:bodyPr>
          <a:lstStyle/>
          <a:p>
            <a:r>
              <a:rPr lang="en-US" b="1" dirty="0">
                <a:solidFill>
                  <a:prstClr val="black">
                    <a:lumMod val="65000"/>
                    <a:lumOff val="35000"/>
                  </a:prstClr>
                </a:solidFill>
              </a:rPr>
              <a:t>Object and Class Example: main outside the class</a:t>
            </a:r>
          </a:p>
          <a:p>
            <a:r>
              <a:rPr lang="en-US" sz="1600" dirty="0">
                <a:solidFill>
                  <a:prstClr val="black">
                    <a:lumMod val="65000"/>
                    <a:lumOff val="35000"/>
                  </a:prstClr>
                </a:solidFill>
              </a:rPr>
              <a:t>In real time development, we create classes and use it from another class. It is a better approach than previous one. Let's see a simple example, where we are having main() method in another class.</a:t>
            </a:r>
          </a:p>
          <a:p>
            <a:endParaRPr lang="en-US" sz="1600" dirty="0">
              <a:solidFill>
                <a:prstClr val="black">
                  <a:lumMod val="65000"/>
                  <a:lumOff val="35000"/>
                </a:prstClr>
              </a:solidFill>
            </a:endParaRPr>
          </a:p>
          <a:p>
            <a:r>
              <a:rPr lang="en-US" sz="1600" dirty="0">
                <a:solidFill>
                  <a:prstClr val="black">
                    <a:lumMod val="65000"/>
                    <a:lumOff val="35000"/>
                  </a:prstClr>
                </a:solidFill>
              </a:rPr>
              <a:t>We can have multiple classes in different Java files or single Java file. If you define multiple classes in a single Java source file, it is a good idea to save the file name with the class name which has main() method.</a:t>
            </a:r>
          </a:p>
          <a:p>
            <a:endParaRPr lang="en-US" dirty="0">
              <a:solidFill>
                <a:prstClr val="black"/>
              </a:solidFill>
            </a:endParaRPr>
          </a:p>
          <a:p>
            <a:endParaRPr lang="en-US" dirty="0">
              <a:solidFill>
                <a:prstClr val="black"/>
              </a:solidFill>
            </a:endParaRPr>
          </a:p>
        </p:txBody>
      </p:sp>
      <p:sp>
        <p:nvSpPr>
          <p:cNvPr id="6" name="Rectangle 5"/>
          <p:cNvSpPr/>
          <p:nvPr/>
        </p:nvSpPr>
        <p:spPr>
          <a:xfrm>
            <a:off x="5313527" y="2379471"/>
            <a:ext cx="6096000" cy="4247317"/>
          </a:xfrm>
          <a:prstGeom prst="rect">
            <a:avLst/>
          </a:prstGeom>
        </p:spPr>
        <p:txBody>
          <a:bodyPr>
            <a:spAutoFit/>
          </a:bodyPr>
          <a:lstStyle/>
          <a:p>
            <a:r>
              <a:rPr lang="en-US" dirty="0">
                <a:solidFill>
                  <a:srgbClr val="00B0F0"/>
                </a:solidFill>
                <a:latin typeface="Perpetua" panose="02020502060401020303" pitchFamily="18" charset="0"/>
              </a:rPr>
              <a:t>//Java Program to demonstrate having the main method in   </a:t>
            </a:r>
          </a:p>
          <a:p>
            <a:r>
              <a:rPr lang="en-US" dirty="0">
                <a:solidFill>
                  <a:srgbClr val="00B0F0"/>
                </a:solidFill>
                <a:latin typeface="Perpetua" panose="02020502060401020303" pitchFamily="18" charset="0"/>
              </a:rPr>
              <a:t>//another class  </a:t>
            </a:r>
          </a:p>
          <a:p>
            <a:r>
              <a:rPr lang="en-US" dirty="0">
                <a:solidFill>
                  <a:srgbClr val="00B0F0"/>
                </a:solidFill>
                <a:latin typeface="Perpetua" panose="02020502060401020303" pitchFamily="18" charset="0"/>
              </a:rPr>
              <a:t>//Creating Student class.  </a:t>
            </a:r>
          </a:p>
          <a:p>
            <a:r>
              <a:rPr lang="en-US" dirty="0">
                <a:solidFill>
                  <a:prstClr val="black"/>
                </a:solidFill>
                <a:latin typeface="Perpetua" panose="02020502060401020303" pitchFamily="18" charset="0"/>
              </a:rPr>
              <a:t>class Student{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int</a:t>
            </a:r>
            <a:r>
              <a:rPr lang="en-US" dirty="0">
                <a:solidFill>
                  <a:prstClr val="black"/>
                </a:solidFill>
                <a:latin typeface="Perpetua" panose="02020502060401020303" pitchFamily="18" charset="0"/>
              </a:rPr>
              <a:t> id;  </a:t>
            </a:r>
          </a:p>
          <a:p>
            <a:r>
              <a:rPr lang="en-US" dirty="0">
                <a:solidFill>
                  <a:prstClr val="black"/>
                </a:solidFill>
                <a:latin typeface="Perpetua" panose="02020502060401020303" pitchFamily="18" charset="0"/>
              </a:rPr>
              <a:t> String name;  </a:t>
            </a:r>
          </a:p>
          <a:p>
            <a:r>
              <a:rPr lang="en-US" dirty="0">
                <a:solidFill>
                  <a:prstClr val="black"/>
                </a:solidFill>
                <a:latin typeface="Perpetua" panose="02020502060401020303" pitchFamily="18" charset="0"/>
              </a:rPr>
              <a:t>}  </a:t>
            </a:r>
          </a:p>
          <a:p>
            <a:r>
              <a:rPr lang="en-US" dirty="0">
                <a:solidFill>
                  <a:srgbClr val="00B0F0"/>
                </a:solidFill>
                <a:latin typeface="Perpetua" panose="02020502060401020303" pitchFamily="18" charset="0"/>
              </a:rPr>
              <a:t>//Creating another class TestStudent1 which contains the main method </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class TestStudent1{  </a:t>
            </a:r>
          </a:p>
          <a:p>
            <a:r>
              <a:rPr lang="en-US" dirty="0">
                <a:solidFill>
                  <a:prstClr val="black"/>
                </a:solidFill>
                <a:latin typeface="Perpetua" panose="02020502060401020303" pitchFamily="18" charset="0"/>
              </a:rPr>
              <a:t> public static void main(String </a:t>
            </a:r>
            <a:r>
              <a:rPr lang="en-US" dirty="0" err="1">
                <a:solidFill>
                  <a:prstClr val="black"/>
                </a:solidFill>
                <a:latin typeface="Perpetua" panose="02020502060401020303" pitchFamily="18" charset="0"/>
              </a:rPr>
              <a:t>args</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Student s1=new Student();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(s1.id);  </a:t>
            </a:r>
          </a:p>
          <a:p>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(s1.name);  </a:t>
            </a:r>
          </a:p>
          <a:p>
            <a:r>
              <a:rPr lang="en-US" dirty="0">
                <a:solidFill>
                  <a:prstClr val="black"/>
                </a:solidFill>
                <a:latin typeface="Perpetua" panose="02020502060401020303" pitchFamily="18" charset="0"/>
              </a:rPr>
              <a:t> }  </a:t>
            </a:r>
          </a:p>
          <a:p>
            <a:r>
              <a:rPr lang="en-US" dirty="0">
                <a:solidFill>
                  <a:prstClr val="black"/>
                </a:solidFill>
                <a:latin typeface="Perpetua" panose="02020502060401020303" pitchFamily="18" charset="0"/>
              </a:rPr>
              <a:t>}  </a:t>
            </a:r>
          </a:p>
        </p:txBody>
      </p:sp>
      <p:sp>
        <p:nvSpPr>
          <p:cNvPr id="7" name="Rectangle 6"/>
          <p:cNvSpPr/>
          <p:nvPr/>
        </p:nvSpPr>
        <p:spPr>
          <a:xfrm>
            <a:off x="9912824" y="5490149"/>
            <a:ext cx="1114567" cy="1077218"/>
          </a:xfrm>
          <a:prstGeom prst="rect">
            <a:avLst/>
          </a:prstGeom>
        </p:spPr>
        <p:txBody>
          <a:bodyPr wrap="square">
            <a:spAutoFit/>
          </a:bodyPr>
          <a:lstStyle/>
          <a:p>
            <a:r>
              <a:rPr lang="en-US" sz="1600" b="1" dirty="0">
                <a:solidFill>
                  <a:srgbClr val="A53010"/>
                </a:solidFill>
              </a:rPr>
              <a:t>Output:</a:t>
            </a:r>
          </a:p>
          <a:p>
            <a:endParaRPr lang="en-US" sz="1600" b="1" dirty="0">
              <a:solidFill>
                <a:srgbClr val="A53010"/>
              </a:solidFill>
            </a:endParaRPr>
          </a:p>
          <a:p>
            <a:r>
              <a:rPr lang="en-US" sz="1600" b="1" dirty="0">
                <a:solidFill>
                  <a:srgbClr val="A53010"/>
                </a:solidFill>
              </a:rPr>
              <a:t>0 </a:t>
            </a:r>
          </a:p>
          <a:p>
            <a:r>
              <a:rPr lang="en-US" sz="1600" b="1" dirty="0">
                <a:solidFill>
                  <a:srgbClr val="A53010"/>
                </a:solidFill>
              </a:rPr>
              <a:t>null</a:t>
            </a:r>
          </a:p>
        </p:txBody>
      </p:sp>
    </p:spTree>
    <p:extLst>
      <p:ext uri="{BB962C8B-B14F-4D97-AF65-F5344CB8AC3E}">
        <p14:creationId xmlns:p14="http://schemas.microsoft.com/office/powerpoint/2010/main" val="246687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512" y="-142072"/>
            <a:ext cx="11901488" cy="1077218"/>
          </a:xfrm>
          <a:prstGeom prst="rect">
            <a:avLst/>
          </a:prstGeom>
        </p:spPr>
        <p:txBody>
          <a:bodyPr wrap="square">
            <a:spAutoFit/>
          </a:bodyPr>
          <a:lstStyle/>
          <a:p>
            <a:endParaRPr lang="en-US" dirty="0">
              <a:solidFill>
                <a:prstClr val="black"/>
              </a:solidFill>
            </a:endParaRPr>
          </a:p>
          <a:p>
            <a:endParaRPr lang="en-US" dirty="0">
              <a:solidFill>
                <a:prstClr val="black"/>
              </a:solidFill>
            </a:endParaRPr>
          </a:p>
          <a:p>
            <a:pPr marL="285750" indent="-285750">
              <a:buClr>
                <a:srgbClr val="D34817"/>
              </a:buClr>
              <a:buSzPct val="102000"/>
              <a:buFont typeface="Wingdings" panose="05000000000000000000" pitchFamily="2" charset="2"/>
              <a:buChar char="q"/>
            </a:pPr>
            <a:r>
              <a:rPr lang="en-US" sz="2800" b="1" dirty="0">
                <a:solidFill>
                  <a:srgbClr val="000000"/>
                </a:solidFill>
                <a:latin typeface="Helvetica" panose="020B0604020202020204" pitchFamily="34" charset="0"/>
              </a:rPr>
              <a:t> Java Comments</a:t>
            </a:r>
          </a:p>
        </p:txBody>
      </p:sp>
      <p:sp>
        <p:nvSpPr>
          <p:cNvPr id="2" name="Rectangle 1"/>
          <p:cNvSpPr/>
          <p:nvPr/>
        </p:nvSpPr>
        <p:spPr>
          <a:xfrm>
            <a:off x="5791200" y="3173789"/>
            <a:ext cx="6096000" cy="3447098"/>
          </a:xfrm>
          <a:prstGeom prst="rect">
            <a:avLst/>
          </a:prstGeom>
        </p:spPr>
        <p:txBody>
          <a:bodyPr>
            <a:spAutoFit/>
          </a:bodyPr>
          <a:lstStyle/>
          <a:p>
            <a:r>
              <a:rPr lang="en-US" sz="2000" dirty="0">
                <a:solidFill>
                  <a:prstClr val="black"/>
                </a:solidFill>
              </a:rPr>
              <a:t>3) Java Documentation Comment</a:t>
            </a:r>
          </a:p>
          <a:p>
            <a:r>
              <a:rPr lang="en-US" sz="2000" dirty="0">
                <a:solidFill>
                  <a:prstClr val="black"/>
                </a:solidFill>
              </a:rPr>
              <a:t>The documentation comment is used to create documentation API. To create documentation API, you need to use </a:t>
            </a:r>
            <a:r>
              <a:rPr lang="en-US" sz="2000" dirty="0" err="1">
                <a:solidFill>
                  <a:prstClr val="black"/>
                </a:solidFill>
              </a:rPr>
              <a:t>javadoc</a:t>
            </a:r>
            <a:r>
              <a:rPr lang="en-US" sz="2000" dirty="0">
                <a:solidFill>
                  <a:prstClr val="black"/>
                </a:solidFill>
              </a:rPr>
              <a:t> tool .</a:t>
            </a:r>
          </a:p>
          <a:p>
            <a:r>
              <a:rPr lang="en-US" sz="2000" b="1" dirty="0">
                <a:solidFill>
                  <a:prstClr val="black"/>
                </a:solidFill>
              </a:rPr>
              <a:t>Syntax:</a:t>
            </a:r>
            <a:endParaRPr lang="en-US" sz="2000" dirty="0">
              <a:solidFill>
                <a:prstClr val="black"/>
              </a:solidFill>
            </a:endParaRPr>
          </a:p>
          <a:p>
            <a:pPr>
              <a:buFont typeface="+mj-lt"/>
              <a:buAutoNum type="arabicPeriod"/>
            </a:pPr>
            <a:r>
              <a:rPr lang="en-US" sz="2000" dirty="0">
                <a:solidFill>
                  <a:prstClr val="black"/>
                </a:solidFill>
              </a:rPr>
              <a:t>/** </a:t>
            </a:r>
          </a:p>
          <a:p>
            <a:pPr>
              <a:buFont typeface="+mj-lt"/>
              <a:buAutoNum type="arabicPeriod"/>
            </a:pPr>
            <a:r>
              <a:rPr lang="en-US" sz="2000" dirty="0">
                <a:solidFill>
                  <a:prstClr val="black"/>
                </a:solidFill>
              </a:rPr>
              <a:t>This  </a:t>
            </a:r>
          </a:p>
          <a:p>
            <a:pPr>
              <a:buFont typeface="+mj-lt"/>
              <a:buAutoNum type="arabicPeriod"/>
            </a:pPr>
            <a:r>
              <a:rPr lang="en-US" sz="2000" dirty="0">
                <a:solidFill>
                  <a:prstClr val="black"/>
                </a:solidFill>
              </a:rPr>
              <a:t>is  </a:t>
            </a:r>
          </a:p>
          <a:p>
            <a:pPr>
              <a:buFont typeface="+mj-lt"/>
              <a:buAutoNum type="arabicPeriod"/>
            </a:pPr>
            <a:r>
              <a:rPr lang="en-US" sz="2000" dirty="0">
                <a:solidFill>
                  <a:prstClr val="black"/>
                </a:solidFill>
              </a:rPr>
              <a:t>documentation  </a:t>
            </a:r>
          </a:p>
          <a:p>
            <a:pPr>
              <a:buFont typeface="+mj-lt"/>
              <a:buAutoNum type="arabicPeriod"/>
            </a:pPr>
            <a:r>
              <a:rPr lang="en-US" sz="2000" dirty="0">
                <a:solidFill>
                  <a:prstClr val="black"/>
                </a:solidFill>
              </a:rPr>
              <a:t>comment </a:t>
            </a:r>
          </a:p>
          <a:p>
            <a:pPr>
              <a:buFont typeface="+mj-lt"/>
              <a:buAutoNum type="arabicPeriod"/>
            </a:pPr>
            <a:r>
              <a:rPr lang="en-US" sz="2000" dirty="0">
                <a:solidFill>
                  <a:prstClr val="black"/>
                </a:solidFill>
              </a:rPr>
              <a:t>*/  </a:t>
            </a:r>
          </a:p>
        </p:txBody>
      </p:sp>
      <p:sp>
        <p:nvSpPr>
          <p:cNvPr id="3" name="Rectangle 2"/>
          <p:cNvSpPr/>
          <p:nvPr/>
        </p:nvSpPr>
        <p:spPr>
          <a:xfrm>
            <a:off x="4376737" y="173413"/>
            <a:ext cx="6096000" cy="3754874"/>
          </a:xfrm>
          <a:prstGeom prst="rect">
            <a:avLst/>
          </a:prstGeom>
        </p:spPr>
        <p:txBody>
          <a:bodyPr>
            <a:spAutoFit/>
          </a:bodyPr>
          <a:lstStyle/>
          <a:p>
            <a:r>
              <a:rPr lang="en-US" sz="2000" dirty="0">
                <a:solidFill>
                  <a:prstClr val="black"/>
                </a:solidFill>
              </a:rPr>
              <a:t>2) Java Multi Line Comment</a:t>
            </a:r>
          </a:p>
          <a:p>
            <a:r>
              <a:rPr lang="en-US" sz="2000" dirty="0">
                <a:solidFill>
                  <a:prstClr val="black"/>
                </a:solidFill>
              </a:rPr>
              <a:t>The multi line comment is used to comment multiple lines of code.</a:t>
            </a:r>
          </a:p>
          <a:p>
            <a:endParaRPr lang="en-US" sz="2000" dirty="0">
              <a:solidFill>
                <a:prstClr val="black"/>
              </a:solidFill>
            </a:endParaRPr>
          </a:p>
          <a:p>
            <a:r>
              <a:rPr lang="en-US" sz="2000" dirty="0">
                <a:solidFill>
                  <a:prstClr val="black"/>
                </a:solidFill>
              </a:rPr>
              <a:t>Syntax:</a:t>
            </a:r>
          </a:p>
          <a:p>
            <a:endParaRPr lang="en-US" sz="2000" dirty="0">
              <a:solidFill>
                <a:prstClr val="black"/>
              </a:solidFill>
            </a:endParaRPr>
          </a:p>
          <a:p>
            <a:r>
              <a:rPr lang="en-US" sz="2000" dirty="0">
                <a:solidFill>
                  <a:prstClr val="black"/>
                </a:solidFill>
              </a:rPr>
              <a:t>/* </a:t>
            </a:r>
          </a:p>
          <a:p>
            <a:r>
              <a:rPr lang="en-US" sz="2000" dirty="0">
                <a:solidFill>
                  <a:prstClr val="black"/>
                </a:solidFill>
              </a:rPr>
              <a:t>This  </a:t>
            </a:r>
          </a:p>
          <a:p>
            <a:r>
              <a:rPr lang="en-US" sz="2000" dirty="0">
                <a:solidFill>
                  <a:prstClr val="black"/>
                </a:solidFill>
              </a:rPr>
              <a:t>is  </a:t>
            </a:r>
          </a:p>
          <a:p>
            <a:r>
              <a:rPr lang="en-US" sz="2000" dirty="0">
                <a:solidFill>
                  <a:prstClr val="black"/>
                </a:solidFill>
              </a:rPr>
              <a:t>multi line  </a:t>
            </a:r>
          </a:p>
          <a:p>
            <a:r>
              <a:rPr lang="en-US" sz="2000" dirty="0">
                <a:solidFill>
                  <a:prstClr val="black"/>
                </a:solidFill>
              </a:rPr>
              <a:t>comment </a:t>
            </a:r>
          </a:p>
          <a:p>
            <a:r>
              <a:rPr lang="en-US" sz="2000" dirty="0">
                <a:solidFill>
                  <a:prstClr val="black"/>
                </a:solidFill>
              </a:rPr>
              <a:t>*/ </a:t>
            </a:r>
          </a:p>
        </p:txBody>
      </p:sp>
      <p:sp>
        <p:nvSpPr>
          <p:cNvPr id="6" name="Rectangle 5"/>
          <p:cNvSpPr/>
          <p:nvPr/>
        </p:nvSpPr>
        <p:spPr>
          <a:xfrm>
            <a:off x="319088" y="3928973"/>
            <a:ext cx="6096000" cy="2246769"/>
          </a:xfrm>
          <a:prstGeom prst="rect">
            <a:avLst/>
          </a:prstGeom>
        </p:spPr>
        <p:txBody>
          <a:bodyPr>
            <a:spAutoFit/>
          </a:bodyPr>
          <a:lstStyle/>
          <a:p>
            <a:r>
              <a:rPr lang="en-US" sz="2000" dirty="0">
                <a:solidFill>
                  <a:prstClr val="black"/>
                </a:solidFill>
              </a:rPr>
              <a:t>1) Java Single Line Comment</a:t>
            </a:r>
          </a:p>
          <a:p>
            <a:endParaRPr lang="en-US" sz="2000" dirty="0">
              <a:solidFill>
                <a:prstClr val="black"/>
              </a:solidFill>
            </a:endParaRPr>
          </a:p>
          <a:p>
            <a:r>
              <a:rPr lang="en-US" sz="2000" dirty="0">
                <a:solidFill>
                  <a:prstClr val="black"/>
                </a:solidFill>
              </a:rPr>
              <a:t>The single line comment is used to comment only one line.</a:t>
            </a:r>
          </a:p>
          <a:p>
            <a:r>
              <a:rPr lang="en-US" sz="2000" b="1" dirty="0">
                <a:solidFill>
                  <a:prstClr val="black"/>
                </a:solidFill>
              </a:rPr>
              <a:t>Syntax:</a:t>
            </a:r>
            <a:endParaRPr lang="en-US" sz="2000" dirty="0">
              <a:solidFill>
                <a:prstClr val="black"/>
              </a:solidFill>
            </a:endParaRPr>
          </a:p>
          <a:p>
            <a:r>
              <a:rPr lang="en-US" sz="2000" dirty="0">
                <a:solidFill>
                  <a:prstClr val="black"/>
                </a:solidFill>
              </a:rPr>
              <a:t>//This is single line comment</a:t>
            </a:r>
          </a:p>
          <a:p>
            <a:endParaRPr lang="en-US" sz="2000" dirty="0">
              <a:solidFill>
                <a:prstClr val="black"/>
              </a:solidFill>
            </a:endParaRPr>
          </a:p>
          <a:p>
            <a:endParaRPr lang="en-US" sz="2000" dirty="0">
              <a:solidFill>
                <a:prstClr val="black"/>
              </a:solidFill>
            </a:endParaRPr>
          </a:p>
        </p:txBody>
      </p:sp>
      <p:sp>
        <p:nvSpPr>
          <p:cNvPr id="4" name="Footer Placeholder 3"/>
          <p:cNvSpPr>
            <a:spLocks noGrp="1"/>
          </p:cNvSpPr>
          <p:nvPr>
            <p:ph type="ftr" sz="quarter" idx="11"/>
          </p:nvPr>
        </p:nvSpPr>
        <p:spPr/>
        <p:txBody>
          <a:bodyPr/>
          <a:lstStyle/>
          <a:p>
            <a:r>
              <a:rPr lang="en-US">
                <a:solidFill>
                  <a:srgbClr val="696464"/>
                </a:solidFill>
              </a:rPr>
              <a:t>WhatsApp NO. : 9564842816</a:t>
            </a:r>
          </a:p>
        </p:txBody>
      </p:sp>
    </p:spTree>
    <p:extLst>
      <p:ext uri="{BB962C8B-B14F-4D97-AF65-F5344CB8AC3E}">
        <p14:creationId xmlns:p14="http://schemas.microsoft.com/office/powerpoint/2010/main" val="236542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0017" y="622170"/>
            <a:ext cx="1833217" cy="461665"/>
          </a:xfrm>
          <a:prstGeom prst="rect">
            <a:avLst/>
          </a:prstGeom>
        </p:spPr>
        <p:txBody>
          <a:bodyPr wrap="square">
            <a:spAutoFit/>
          </a:bodyPr>
          <a:lstStyle/>
          <a:p>
            <a:r>
              <a:rPr lang="en-US" sz="2400" b="1" dirty="0">
                <a:solidFill>
                  <a:srgbClr val="FF0000"/>
                </a:solidFill>
              </a:rPr>
              <a:t>1-D Array</a:t>
            </a:r>
          </a:p>
        </p:txBody>
      </p:sp>
      <p:pic>
        <p:nvPicPr>
          <p:cNvPr id="1026" name="Picture 2" descr="java array"/>
          <p:cNvPicPr>
            <a:picLocks noChangeAspect="1" noChangeArrowheads="1"/>
          </p:cNvPicPr>
          <p:nvPr/>
        </p:nvPicPr>
        <p:blipFill>
          <a:blip r:embed="rId2"/>
          <a:srcRect/>
          <a:stretch>
            <a:fillRect/>
          </a:stretch>
        </p:blipFill>
        <p:spPr bwMode="auto">
          <a:xfrm>
            <a:off x="1016187" y="1359367"/>
            <a:ext cx="4819837" cy="1784061"/>
          </a:xfrm>
          <a:prstGeom prst="rect">
            <a:avLst/>
          </a:prstGeom>
          <a:noFill/>
        </p:spPr>
      </p:pic>
      <p:sp>
        <p:nvSpPr>
          <p:cNvPr id="2" name="Footer Placeholder 1"/>
          <p:cNvSpPr>
            <a:spLocks noGrp="1"/>
          </p:cNvSpPr>
          <p:nvPr>
            <p:ph type="ftr" sz="quarter" idx="11"/>
          </p:nvPr>
        </p:nvSpPr>
        <p:spPr/>
        <p:txBody>
          <a:bodyPr/>
          <a:lstStyle/>
          <a:p>
            <a:r>
              <a:rPr lang="en-US">
                <a:solidFill>
                  <a:srgbClr val="696464"/>
                </a:solidFill>
              </a:rPr>
              <a:t>WhatsApp NO. : 9564842816</a:t>
            </a:r>
          </a:p>
        </p:txBody>
      </p:sp>
      <p:pic>
        <p:nvPicPr>
          <p:cNvPr id="3" name="Picture 2"/>
          <p:cNvPicPr>
            <a:picLocks noChangeAspect="1"/>
          </p:cNvPicPr>
          <p:nvPr/>
        </p:nvPicPr>
        <p:blipFill rotWithShape="1">
          <a:blip r:embed="rId3"/>
          <a:srcRect l="49590" t="26655" r="19627" b="48457"/>
          <a:stretch/>
        </p:blipFill>
        <p:spPr>
          <a:xfrm>
            <a:off x="3125337" y="3275464"/>
            <a:ext cx="3753134" cy="1705970"/>
          </a:xfrm>
          <a:prstGeom prst="rect">
            <a:avLst/>
          </a:prstGeom>
        </p:spPr>
      </p:pic>
      <p:pic>
        <p:nvPicPr>
          <p:cNvPr id="8" name="Picture 7"/>
          <p:cNvPicPr>
            <a:picLocks noChangeAspect="1"/>
          </p:cNvPicPr>
          <p:nvPr/>
        </p:nvPicPr>
        <p:blipFill rotWithShape="1">
          <a:blip r:embed="rId3"/>
          <a:srcRect l="22016" t="26655" r="54813" b="30338"/>
          <a:stretch/>
        </p:blipFill>
        <p:spPr>
          <a:xfrm>
            <a:off x="286602" y="3277737"/>
            <a:ext cx="2825087" cy="2947917"/>
          </a:xfrm>
          <a:prstGeom prst="rect">
            <a:avLst/>
          </a:prstGeom>
        </p:spPr>
      </p:pic>
      <p:pic>
        <p:nvPicPr>
          <p:cNvPr id="4" name="Picture 3"/>
          <p:cNvPicPr>
            <a:picLocks noChangeAspect="1"/>
          </p:cNvPicPr>
          <p:nvPr/>
        </p:nvPicPr>
        <p:blipFill rotWithShape="1">
          <a:blip r:embed="rId4"/>
          <a:srcRect l="20038" t="28049" r="40559" b="43479"/>
          <a:stretch/>
        </p:blipFill>
        <p:spPr>
          <a:xfrm>
            <a:off x="7547213" y="1679101"/>
            <a:ext cx="4080680" cy="1657777"/>
          </a:xfrm>
          <a:prstGeom prst="rect">
            <a:avLst/>
          </a:prstGeom>
        </p:spPr>
      </p:pic>
    </p:spTree>
    <p:extLst>
      <p:ext uri="{BB962C8B-B14F-4D97-AF65-F5344CB8AC3E}">
        <p14:creationId xmlns:p14="http://schemas.microsoft.com/office/powerpoint/2010/main" val="94720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solidFill>
                  <a:srgbClr val="696464"/>
                </a:solidFill>
              </a:rPr>
              <a:t>WhatsApp NO. : 9564842816</a:t>
            </a:r>
          </a:p>
        </p:txBody>
      </p:sp>
      <p:sp>
        <p:nvSpPr>
          <p:cNvPr id="5" name="Rectangle 4"/>
          <p:cNvSpPr/>
          <p:nvPr/>
        </p:nvSpPr>
        <p:spPr>
          <a:xfrm>
            <a:off x="7274858" y="470660"/>
            <a:ext cx="3939989" cy="4524315"/>
          </a:xfrm>
          <a:prstGeom prst="rect">
            <a:avLst/>
          </a:prstGeom>
        </p:spPr>
        <p:txBody>
          <a:bodyPr wrap="square">
            <a:spAutoFit/>
          </a:bodyPr>
          <a:lstStyle/>
          <a:p>
            <a:r>
              <a:rPr lang="en-US" b="1" dirty="0">
                <a:solidFill>
                  <a:prstClr val="black"/>
                </a:solidFill>
              </a:rPr>
              <a:t>class</a:t>
            </a:r>
            <a:r>
              <a:rPr lang="en-US" dirty="0">
                <a:solidFill>
                  <a:prstClr val="black"/>
                </a:solidFill>
              </a:rPr>
              <a:t> </a:t>
            </a:r>
            <a:r>
              <a:rPr lang="en-US" dirty="0" err="1">
                <a:solidFill>
                  <a:prstClr val="black"/>
                </a:solidFill>
              </a:rPr>
              <a:t>Testarray</a:t>
            </a:r>
            <a:r>
              <a:rPr lang="en-US" dirty="0">
                <a:solidFill>
                  <a:prstClr val="black"/>
                </a:solidFill>
              </a:rPr>
              <a:t>{  </a:t>
            </a:r>
          </a:p>
          <a:p>
            <a:r>
              <a:rPr lang="en-US" b="1" dirty="0">
                <a:solidFill>
                  <a:prstClr val="black"/>
                </a:solidFill>
              </a:rPr>
              <a:t>public</a:t>
            </a:r>
            <a:r>
              <a:rPr lang="en-US" dirty="0">
                <a:solidFill>
                  <a:prstClr val="black"/>
                </a:solidFill>
              </a:rPr>
              <a:t> </a:t>
            </a:r>
            <a:r>
              <a:rPr lang="en-US" b="1" dirty="0">
                <a:solidFill>
                  <a:prstClr val="black"/>
                </a:solidFill>
              </a:rPr>
              <a:t>static</a:t>
            </a:r>
            <a:r>
              <a:rPr lang="en-US" dirty="0">
                <a:solidFill>
                  <a:prstClr val="black"/>
                </a:solidFill>
              </a:rPr>
              <a:t> </a:t>
            </a:r>
            <a:r>
              <a:rPr lang="en-US" b="1" dirty="0">
                <a:solidFill>
                  <a:prstClr val="black"/>
                </a:solidFill>
              </a:rPr>
              <a:t>void</a:t>
            </a:r>
            <a:r>
              <a:rPr lang="en-US" dirty="0">
                <a:solidFill>
                  <a:prstClr val="black"/>
                </a:solidFill>
              </a:rPr>
              <a:t> main(String </a:t>
            </a:r>
            <a:r>
              <a:rPr lang="en-US" dirty="0" err="1">
                <a:solidFill>
                  <a:prstClr val="black"/>
                </a:solidFill>
              </a:rPr>
              <a:t>args</a:t>
            </a:r>
            <a:r>
              <a:rPr lang="en-US" dirty="0">
                <a:solidFill>
                  <a:prstClr val="black"/>
                </a:solidFill>
              </a:rPr>
              <a:t>[]){  </a:t>
            </a:r>
          </a:p>
          <a:p>
            <a:r>
              <a:rPr lang="en-US" dirty="0">
                <a:solidFill>
                  <a:prstClr val="black"/>
                </a:solidFill>
              </a:rPr>
              <a:t>  </a:t>
            </a:r>
          </a:p>
          <a:p>
            <a:r>
              <a:rPr lang="en-US" b="1" dirty="0" err="1">
                <a:solidFill>
                  <a:prstClr val="black"/>
                </a:solidFill>
              </a:rPr>
              <a:t>int</a:t>
            </a:r>
            <a:r>
              <a:rPr lang="en-US" dirty="0">
                <a:solidFill>
                  <a:prstClr val="black"/>
                </a:solidFill>
              </a:rPr>
              <a:t> a[]=</a:t>
            </a:r>
            <a:r>
              <a:rPr lang="en-US" b="1" dirty="0">
                <a:solidFill>
                  <a:prstClr val="black"/>
                </a:solidFill>
              </a:rPr>
              <a:t>new</a:t>
            </a:r>
            <a:r>
              <a:rPr lang="en-US" dirty="0">
                <a:solidFill>
                  <a:prstClr val="black"/>
                </a:solidFill>
              </a:rPr>
              <a:t> </a:t>
            </a:r>
            <a:r>
              <a:rPr lang="en-US" b="1" dirty="0" err="1">
                <a:solidFill>
                  <a:prstClr val="black"/>
                </a:solidFill>
              </a:rPr>
              <a:t>int</a:t>
            </a:r>
            <a:r>
              <a:rPr lang="en-US" dirty="0">
                <a:solidFill>
                  <a:prstClr val="black"/>
                </a:solidFill>
              </a:rPr>
              <a:t>[5];//declaration and instantiation  </a:t>
            </a:r>
          </a:p>
          <a:p>
            <a:r>
              <a:rPr lang="en-US" dirty="0">
                <a:solidFill>
                  <a:prstClr val="black"/>
                </a:solidFill>
              </a:rPr>
              <a:t>a[0]=10;//initialization  </a:t>
            </a:r>
          </a:p>
          <a:p>
            <a:r>
              <a:rPr lang="en-US" dirty="0">
                <a:solidFill>
                  <a:prstClr val="black"/>
                </a:solidFill>
              </a:rPr>
              <a:t>a[1]=20;  </a:t>
            </a:r>
          </a:p>
          <a:p>
            <a:r>
              <a:rPr lang="en-US" dirty="0">
                <a:solidFill>
                  <a:prstClr val="black"/>
                </a:solidFill>
              </a:rPr>
              <a:t>a[2]=70;  </a:t>
            </a:r>
          </a:p>
          <a:p>
            <a:r>
              <a:rPr lang="en-US" dirty="0">
                <a:solidFill>
                  <a:prstClr val="black"/>
                </a:solidFill>
              </a:rPr>
              <a:t>a[3]=40;  </a:t>
            </a:r>
          </a:p>
          <a:p>
            <a:r>
              <a:rPr lang="en-US" dirty="0">
                <a:solidFill>
                  <a:prstClr val="black"/>
                </a:solidFill>
              </a:rPr>
              <a:t>a[4]=50;  </a:t>
            </a:r>
          </a:p>
          <a:p>
            <a:r>
              <a:rPr lang="en-US" dirty="0">
                <a:solidFill>
                  <a:prstClr val="black"/>
                </a:solidFill>
              </a:rPr>
              <a:t>  </a:t>
            </a:r>
          </a:p>
          <a:p>
            <a:r>
              <a:rPr lang="en-US" dirty="0">
                <a:solidFill>
                  <a:prstClr val="black"/>
                </a:solidFill>
              </a:rPr>
              <a:t>//printing array  </a:t>
            </a:r>
          </a:p>
          <a:p>
            <a:r>
              <a:rPr lang="en-US" b="1" dirty="0">
                <a:solidFill>
                  <a:prstClr val="black"/>
                </a:solidFill>
              </a:rPr>
              <a:t>for</a:t>
            </a:r>
            <a:r>
              <a:rPr lang="en-US" dirty="0">
                <a:solidFill>
                  <a:prstClr val="black"/>
                </a:solidFill>
              </a:rPr>
              <a:t>(</a:t>
            </a:r>
            <a:r>
              <a:rPr lang="en-US" b="1" dirty="0" err="1">
                <a:solidFill>
                  <a:prstClr val="black"/>
                </a:solidFill>
              </a:rPr>
              <a:t>int</a:t>
            </a:r>
            <a:r>
              <a:rPr lang="en-US" dirty="0">
                <a:solidFill>
                  <a:prstClr val="black"/>
                </a:solidFill>
              </a:rPr>
              <a:t> </a:t>
            </a:r>
            <a:r>
              <a:rPr lang="en-US" dirty="0" err="1">
                <a:solidFill>
                  <a:prstClr val="black"/>
                </a:solidFill>
              </a:rPr>
              <a:t>i</a:t>
            </a:r>
            <a:r>
              <a:rPr lang="en-US" dirty="0">
                <a:solidFill>
                  <a:prstClr val="black"/>
                </a:solidFill>
              </a:rPr>
              <a:t>=0;i&lt;</a:t>
            </a:r>
            <a:r>
              <a:rPr lang="en-US" dirty="0" err="1">
                <a:solidFill>
                  <a:prstClr val="black"/>
                </a:solidFill>
              </a:rPr>
              <a:t>a.length;i</a:t>
            </a:r>
            <a:r>
              <a:rPr lang="en-US" dirty="0">
                <a:solidFill>
                  <a:prstClr val="black"/>
                </a:solidFill>
              </a:rPr>
              <a:t>++)//length is the property of array  </a:t>
            </a:r>
          </a:p>
          <a:p>
            <a:r>
              <a:rPr lang="en-US" dirty="0" err="1">
                <a:solidFill>
                  <a:prstClr val="black"/>
                </a:solidFill>
              </a:rPr>
              <a:t>System.out.println</a:t>
            </a:r>
            <a:r>
              <a:rPr lang="en-US" dirty="0">
                <a:solidFill>
                  <a:prstClr val="black"/>
                </a:solidFill>
              </a:rPr>
              <a:t>(a[</a:t>
            </a:r>
            <a:r>
              <a:rPr lang="en-US" dirty="0" err="1">
                <a:solidFill>
                  <a:prstClr val="black"/>
                </a:solidFill>
              </a:rPr>
              <a:t>i</a:t>
            </a:r>
            <a:r>
              <a:rPr lang="en-US" dirty="0">
                <a:solidFill>
                  <a:prstClr val="black"/>
                </a:solidFill>
              </a:rPr>
              <a:t>]);    </a:t>
            </a:r>
          </a:p>
          <a:p>
            <a:r>
              <a:rPr lang="en-US" dirty="0">
                <a:solidFill>
                  <a:prstClr val="black"/>
                </a:solidFill>
              </a:rPr>
              <a:t>}}  </a:t>
            </a:r>
          </a:p>
        </p:txBody>
      </p:sp>
      <p:pic>
        <p:nvPicPr>
          <p:cNvPr id="6" name="Picture 5"/>
          <p:cNvPicPr>
            <a:picLocks noChangeAspect="1"/>
          </p:cNvPicPr>
          <p:nvPr/>
        </p:nvPicPr>
        <p:blipFill rotWithShape="1">
          <a:blip r:embed="rId2"/>
          <a:srcRect l="20933" t="30438" r="39216" b="34918"/>
          <a:stretch/>
        </p:blipFill>
        <p:spPr>
          <a:xfrm>
            <a:off x="423079" y="313898"/>
            <a:ext cx="4858603" cy="2374711"/>
          </a:xfrm>
          <a:prstGeom prst="rect">
            <a:avLst/>
          </a:prstGeom>
        </p:spPr>
      </p:pic>
      <p:pic>
        <p:nvPicPr>
          <p:cNvPr id="7" name="Picture 6"/>
          <p:cNvPicPr>
            <a:picLocks noChangeAspect="1"/>
          </p:cNvPicPr>
          <p:nvPr/>
        </p:nvPicPr>
        <p:blipFill rotWithShape="1">
          <a:blip r:embed="rId3"/>
          <a:srcRect l="20484" t="29642" r="42351" b="44873"/>
          <a:stretch/>
        </p:blipFill>
        <p:spPr>
          <a:xfrm>
            <a:off x="477672" y="3207222"/>
            <a:ext cx="4844955" cy="2306473"/>
          </a:xfrm>
          <a:prstGeom prst="rect">
            <a:avLst/>
          </a:prstGeom>
        </p:spPr>
      </p:pic>
    </p:spTree>
    <p:extLst>
      <p:ext uri="{BB962C8B-B14F-4D97-AF65-F5344CB8AC3E}">
        <p14:creationId xmlns:p14="http://schemas.microsoft.com/office/powerpoint/2010/main" val="130108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elements in an array</a:t>
            </a: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pic>
        <p:nvPicPr>
          <p:cNvPr id="5" name="Content Placeholder 4"/>
          <p:cNvPicPr>
            <a:picLocks noGrp="1" noChangeAspect="1"/>
          </p:cNvPicPr>
          <p:nvPr>
            <p:ph sz="quarter" idx="1"/>
          </p:nvPr>
        </p:nvPicPr>
        <p:blipFill rotWithShape="1">
          <a:blip r:embed="rId2"/>
          <a:srcRect l="19958" t="28035" r="41274" b="31667"/>
          <a:stretch/>
        </p:blipFill>
        <p:spPr>
          <a:xfrm>
            <a:off x="1296536" y="1665026"/>
            <a:ext cx="7902055" cy="4490113"/>
          </a:xfrm>
          <a:prstGeom prst="rect">
            <a:avLst/>
          </a:prstGeom>
        </p:spPr>
      </p:pic>
    </p:spTree>
    <p:extLst>
      <p:ext uri="{BB962C8B-B14F-4D97-AF65-F5344CB8AC3E}">
        <p14:creationId xmlns:p14="http://schemas.microsoft.com/office/powerpoint/2010/main" val="373680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Loading a 2D array</a:t>
            </a: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pic>
        <p:nvPicPr>
          <p:cNvPr id="5" name="Picture 4"/>
          <p:cNvPicPr>
            <a:picLocks noChangeAspect="1"/>
          </p:cNvPicPr>
          <p:nvPr/>
        </p:nvPicPr>
        <p:blipFill rotWithShape="1">
          <a:blip r:embed="rId2"/>
          <a:srcRect l="18246" t="27851" r="37761" b="34320"/>
          <a:stretch/>
        </p:blipFill>
        <p:spPr>
          <a:xfrm>
            <a:off x="614149" y="1856095"/>
            <a:ext cx="5363571" cy="2593076"/>
          </a:xfrm>
          <a:prstGeom prst="rect">
            <a:avLst/>
          </a:prstGeom>
        </p:spPr>
      </p:pic>
      <p:pic>
        <p:nvPicPr>
          <p:cNvPr id="6" name="Picture 5"/>
          <p:cNvPicPr>
            <a:picLocks noChangeAspect="1"/>
          </p:cNvPicPr>
          <p:nvPr/>
        </p:nvPicPr>
        <p:blipFill rotWithShape="1">
          <a:blip r:embed="rId3"/>
          <a:srcRect l="20487" t="27850" r="33394" b="32927"/>
          <a:stretch/>
        </p:blipFill>
        <p:spPr>
          <a:xfrm>
            <a:off x="6277970" y="1883392"/>
            <a:ext cx="5622877" cy="2524836"/>
          </a:xfrm>
          <a:prstGeom prst="rect">
            <a:avLst/>
          </a:prstGeom>
        </p:spPr>
      </p:pic>
    </p:spTree>
    <p:extLst>
      <p:ext uri="{BB962C8B-B14F-4D97-AF65-F5344CB8AC3E}">
        <p14:creationId xmlns:p14="http://schemas.microsoft.com/office/powerpoint/2010/main" val="328737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17" y="220047"/>
            <a:ext cx="10363200" cy="1143000"/>
          </a:xfrm>
        </p:spPr>
        <p:txBody>
          <a:bodyPr/>
          <a:lstStyle/>
          <a:p>
            <a:r>
              <a:rPr lang="en-US" dirty="0"/>
              <a:t>2D Array Implementation</a:t>
            </a: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sp>
        <p:nvSpPr>
          <p:cNvPr id="5" name="Rectangle 4"/>
          <p:cNvSpPr/>
          <p:nvPr/>
        </p:nvSpPr>
        <p:spPr>
          <a:xfrm>
            <a:off x="5695666" y="1544936"/>
            <a:ext cx="6096000" cy="5078313"/>
          </a:xfrm>
          <a:prstGeom prst="rect">
            <a:avLst/>
          </a:prstGeom>
        </p:spPr>
        <p:txBody>
          <a:bodyPr>
            <a:spAutoFit/>
          </a:bodyPr>
          <a:lstStyle/>
          <a:p>
            <a:r>
              <a:rPr lang="en-US" dirty="0">
                <a:solidFill>
                  <a:prstClr val="black"/>
                </a:solidFill>
              </a:rPr>
              <a:t>public class </a:t>
            </a:r>
            <a:r>
              <a:rPr lang="en-US" dirty="0" err="1">
                <a:solidFill>
                  <a:prstClr val="black"/>
                </a:solidFill>
              </a:rPr>
              <a:t>MatrixAdditionExample</a:t>
            </a:r>
            <a:r>
              <a:rPr lang="en-US" dirty="0">
                <a:solidFill>
                  <a:prstClr val="black"/>
                </a:solidFill>
              </a:rPr>
              <a:t>{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srgbClr val="00B0F0"/>
                </a:solidFill>
              </a:rPr>
              <a:t>//creating two matrices    </a:t>
            </a:r>
          </a:p>
          <a:p>
            <a:r>
              <a:rPr lang="en-US" dirty="0" err="1">
                <a:solidFill>
                  <a:prstClr val="black"/>
                </a:solidFill>
              </a:rPr>
              <a:t>int</a:t>
            </a:r>
            <a:r>
              <a:rPr lang="en-US" dirty="0">
                <a:solidFill>
                  <a:prstClr val="black"/>
                </a:solidFill>
              </a:rPr>
              <a:t> a[][]={{1,3,4},{2,4,3},{3,4,5}};    </a:t>
            </a:r>
          </a:p>
          <a:p>
            <a:r>
              <a:rPr lang="en-US" dirty="0" err="1">
                <a:solidFill>
                  <a:prstClr val="black"/>
                </a:solidFill>
              </a:rPr>
              <a:t>int</a:t>
            </a:r>
            <a:r>
              <a:rPr lang="en-US" dirty="0">
                <a:solidFill>
                  <a:prstClr val="black"/>
                </a:solidFill>
              </a:rPr>
              <a:t> b[][]={{1,3,4},{2,4,3},{1,2,4}};    </a:t>
            </a:r>
          </a:p>
          <a:p>
            <a:r>
              <a:rPr lang="en-US" dirty="0">
                <a:solidFill>
                  <a:prstClr val="black"/>
                </a:solidFill>
              </a:rPr>
              <a:t>    </a:t>
            </a:r>
          </a:p>
          <a:p>
            <a:r>
              <a:rPr lang="en-US" dirty="0">
                <a:solidFill>
                  <a:srgbClr val="00B0F0"/>
                </a:solidFill>
              </a:rPr>
              <a:t>//creating another matrix to store the sum of two matrices    </a:t>
            </a:r>
          </a:p>
          <a:p>
            <a:r>
              <a:rPr lang="en-US" dirty="0" err="1">
                <a:solidFill>
                  <a:prstClr val="black"/>
                </a:solidFill>
              </a:rPr>
              <a:t>int</a:t>
            </a:r>
            <a:r>
              <a:rPr lang="en-US" dirty="0">
                <a:solidFill>
                  <a:prstClr val="black"/>
                </a:solidFill>
              </a:rPr>
              <a:t> c[][]=new </a:t>
            </a:r>
            <a:r>
              <a:rPr lang="en-US" dirty="0" err="1">
                <a:solidFill>
                  <a:prstClr val="black"/>
                </a:solidFill>
              </a:rPr>
              <a:t>int</a:t>
            </a:r>
            <a:r>
              <a:rPr lang="en-US" dirty="0">
                <a:solidFill>
                  <a:prstClr val="black"/>
                </a:solidFill>
              </a:rPr>
              <a:t>[3][3];  </a:t>
            </a:r>
            <a:r>
              <a:rPr lang="en-US" dirty="0">
                <a:solidFill>
                  <a:srgbClr val="00B0F0"/>
                </a:solidFill>
              </a:rPr>
              <a:t>//3 rows and 3 columns </a:t>
            </a:r>
            <a:r>
              <a:rPr lang="en-US" dirty="0">
                <a:solidFill>
                  <a:prstClr val="black"/>
                </a:solidFill>
              </a:rPr>
              <a:t> </a:t>
            </a:r>
          </a:p>
          <a:p>
            <a:r>
              <a:rPr lang="en-US" dirty="0">
                <a:solidFill>
                  <a:prstClr val="black"/>
                </a:solidFill>
              </a:rPr>
              <a:t>    </a:t>
            </a:r>
          </a:p>
          <a:p>
            <a:r>
              <a:rPr lang="en-US" dirty="0">
                <a:solidFill>
                  <a:srgbClr val="00B0F0"/>
                </a:solidFill>
              </a:rPr>
              <a:t>//adding and printing addition of 2 matrices    </a:t>
            </a:r>
          </a:p>
          <a:p>
            <a:r>
              <a:rPr lang="en-US" dirty="0">
                <a:solidFill>
                  <a:prstClr val="black"/>
                </a:solidFill>
              </a:rPr>
              <a:t>for(</a:t>
            </a:r>
            <a:r>
              <a:rPr lang="en-US" dirty="0" err="1">
                <a:solidFill>
                  <a:prstClr val="black"/>
                </a:solidFill>
              </a:rPr>
              <a:t>int</a:t>
            </a:r>
            <a:r>
              <a:rPr lang="en-US" dirty="0">
                <a:solidFill>
                  <a:prstClr val="black"/>
                </a:solidFill>
              </a:rPr>
              <a:t> </a:t>
            </a:r>
            <a:r>
              <a:rPr lang="en-US" dirty="0" err="1">
                <a:solidFill>
                  <a:prstClr val="black"/>
                </a:solidFill>
              </a:rPr>
              <a:t>i</a:t>
            </a:r>
            <a:r>
              <a:rPr lang="en-US" dirty="0">
                <a:solidFill>
                  <a:prstClr val="black"/>
                </a:solidFill>
              </a:rPr>
              <a:t>=0;i&lt;3;i++){    </a:t>
            </a:r>
          </a:p>
          <a:p>
            <a:r>
              <a:rPr lang="en-US" dirty="0">
                <a:solidFill>
                  <a:prstClr val="black"/>
                </a:solidFill>
              </a:rPr>
              <a:t>for(</a:t>
            </a:r>
            <a:r>
              <a:rPr lang="en-US" dirty="0" err="1">
                <a:solidFill>
                  <a:prstClr val="black"/>
                </a:solidFill>
              </a:rPr>
              <a:t>int</a:t>
            </a:r>
            <a:r>
              <a:rPr lang="en-US" dirty="0">
                <a:solidFill>
                  <a:prstClr val="black"/>
                </a:solidFill>
              </a:rPr>
              <a:t> j=0;j&lt;3;j++){    </a:t>
            </a:r>
          </a:p>
          <a:p>
            <a:r>
              <a:rPr lang="en-US" dirty="0">
                <a:solidFill>
                  <a:prstClr val="black"/>
                </a:solidFill>
              </a:rPr>
              <a:t>c[</a:t>
            </a:r>
            <a:r>
              <a:rPr lang="en-US" dirty="0" err="1">
                <a:solidFill>
                  <a:prstClr val="black"/>
                </a:solidFill>
              </a:rPr>
              <a:t>i</a:t>
            </a:r>
            <a:r>
              <a:rPr lang="en-US" dirty="0">
                <a:solidFill>
                  <a:prstClr val="black"/>
                </a:solidFill>
              </a:rPr>
              <a:t>][j]=a[</a:t>
            </a:r>
            <a:r>
              <a:rPr lang="en-US" dirty="0" err="1">
                <a:solidFill>
                  <a:prstClr val="black"/>
                </a:solidFill>
              </a:rPr>
              <a:t>i</a:t>
            </a:r>
            <a:r>
              <a:rPr lang="en-US" dirty="0">
                <a:solidFill>
                  <a:prstClr val="black"/>
                </a:solidFill>
              </a:rPr>
              <a:t>][j]+b[</a:t>
            </a:r>
            <a:r>
              <a:rPr lang="en-US" dirty="0" err="1">
                <a:solidFill>
                  <a:prstClr val="black"/>
                </a:solidFill>
              </a:rPr>
              <a:t>i</a:t>
            </a:r>
            <a:r>
              <a:rPr lang="en-US" dirty="0">
                <a:solidFill>
                  <a:prstClr val="black"/>
                </a:solidFill>
              </a:rPr>
              <a:t>][j];      </a:t>
            </a:r>
          </a:p>
          <a:p>
            <a:r>
              <a:rPr lang="en-US" dirty="0" err="1">
                <a:solidFill>
                  <a:prstClr val="black"/>
                </a:solidFill>
              </a:rPr>
              <a:t>System.out.print</a:t>
            </a:r>
            <a:r>
              <a:rPr lang="en-US" dirty="0">
                <a:solidFill>
                  <a:prstClr val="black"/>
                </a:solidFill>
              </a:rPr>
              <a:t>(c[</a:t>
            </a:r>
            <a:r>
              <a:rPr lang="en-US" dirty="0" err="1">
                <a:solidFill>
                  <a:prstClr val="black"/>
                </a:solidFill>
              </a:rPr>
              <a:t>i</a:t>
            </a:r>
            <a:r>
              <a:rPr lang="en-US" dirty="0">
                <a:solidFill>
                  <a:prstClr val="black"/>
                </a:solidFill>
              </a:rPr>
              <a:t>][j]+" ");    </a:t>
            </a:r>
          </a:p>
          <a:p>
            <a:r>
              <a:rPr lang="en-US" dirty="0">
                <a:solidFill>
                  <a:prstClr val="black"/>
                </a:solidFill>
              </a:rPr>
              <a:t>}    </a:t>
            </a:r>
          </a:p>
          <a:p>
            <a:r>
              <a:rPr lang="en-US" dirty="0" err="1">
                <a:solidFill>
                  <a:prstClr val="black"/>
                </a:solidFill>
              </a:rPr>
              <a:t>System.out.println</a:t>
            </a:r>
            <a:r>
              <a:rPr lang="en-US" dirty="0">
                <a:solidFill>
                  <a:prstClr val="black"/>
                </a:solidFill>
              </a:rPr>
              <a:t>();</a:t>
            </a:r>
            <a:r>
              <a:rPr lang="en-US" dirty="0">
                <a:solidFill>
                  <a:srgbClr val="00B0F0"/>
                </a:solidFill>
              </a:rPr>
              <a:t>//new line    </a:t>
            </a:r>
          </a:p>
          <a:p>
            <a:r>
              <a:rPr lang="en-US" dirty="0">
                <a:solidFill>
                  <a:prstClr val="black"/>
                </a:solidFill>
              </a:rPr>
              <a:t>}    </a:t>
            </a:r>
          </a:p>
          <a:p>
            <a:r>
              <a:rPr lang="en-US" dirty="0">
                <a:solidFill>
                  <a:prstClr val="black"/>
                </a:solidFill>
              </a:rPr>
              <a:t>}} </a:t>
            </a:r>
          </a:p>
        </p:txBody>
      </p:sp>
      <p:pic>
        <p:nvPicPr>
          <p:cNvPr id="6" name="Picture 5"/>
          <p:cNvPicPr>
            <a:picLocks noChangeAspect="1"/>
          </p:cNvPicPr>
          <p:nvPr/>
        </p:nvPicPr>
        <p:blipFill rotWithShape="1">
          <a:blip r:embed="rId2"/>
          <a:srcRect l="17127" t="31234" r="43358" b="7045"/>
          <a:stretch/>
        </p:blipFill>
        <p:spPr>
          <a:xfrm>
            <a:off x="709682" y="1637731"/>
            <a:ext cx="4817661" cy="4230805"/>
          </a:xfrm>
          <a:prstGeom prst="rect">
            <a:avLst/>
          </a:prstGeom>
        </p:spPr>
      </p:pic>
    </p:spTree>
    <p:extLst>
      <p:ext uri="{BB962C8B-B14F-4D97-AF65-F5344CB8AC3E}">
        <p14:creationId xmlns:p14="http://schemas.microsoft.com/office/powerpoint/2010/main" val="37195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136478"/>
            <a:ext cx="10299510" cy="707954"/>
          </a:xfrm>
        </p:spPr>
        <p:txBody>
          <a:bodyPr>
            <a:normAutofit fontScale="90000"/>
          </a:bodyPr>
          <a:lstStyle/>
          <a:p>
            <a:r>
              <a:rPr lang="en-US" dirty="0"/>
              <a:t>Variable sized 2D array</a:t>
            </a:r>
          </a:p>
        </p:txBody>
      </p:sp>
      <p:sp>
        <p:nvSpPr>
          <p:cNvPr id="3" name="Footer Placeholder 2"/>
          <p:cNvSpPr>
            <a:spLocks noGrp="1"/>
          </p:cNvSpPr>
          <p:nvPr>
            <p:ph type="ftr" sz="quarter" idx="11"/>
          </p:nvPr>
        </p:nvSpPr>
        <p:spPr/>
        <p:txBody>
          <a:bodyPr/>
          <a:lstStyle/>
          <a:p>
            <a:r>
              <a:rPr lang="en-US">
                <a:solidFill>
                  <a:srgbClr val="696464"/>
                </a:solidFill>
              </a:rPr>
              <a:t>WhatsApp NO. : 9564842816</a:t>
            </a:r>
          </a:p>
        </p:txBody>
      </p:sp>
      <p:pic>
        <p:nvPicPr>
          <p:cNvPr id="5" name="Picture 4"/>
          <p:cNvPicPr>
            <a:picLocks noChangeAspect="1"/>
          </p:cNvPicPr>
          <p:nvPr/>
        </p:nvPicPr>
        <p:blipFill rotWithShape="1">
          <a:blip r:embed="rId2"/>
          <a:srcRect l="18582" t="27850" r="41343" b="31333"/>
          <a:stretch/>
        </p:blipFill>
        <p:spPr>
          <a:xfrm>
            <a:off x="300251" y="791571"/>
            <a:ext cx="5540991" cy="3254065"/>
          </a:xfrm>
          <a:prstGeom prst="rect">
            <a:avLst/>
          </a:prstGeom>
        </p:spPr>
      </p:pic>
      <p:sp>
        <p:nvSpPr>
          <p:cNvPr id="6" name="Rectangle 5"/>
          <p:cNvSpPr/>
          <p:nvPr/>
        </p:nvSpPr>
        <p:spPr>
          <a:xfrm>
            <a:off x="5927678" y="353749"/>
            <a:ext cx="6096000" cy="5909310"/>
          </a:xfrm>
          <a:prstGeom prst="rect">
            <a:avLst/>
          </a:prstGeom>
        </p:spPr>
        <p:txBody>
          <a:bodyPr>
            <a:spAutoFit/>
          </a:bodyPr>
          <a:lstStyle/>
          <a:p>
            <a:r>
              <a:rPr lang="en-US" dirty="0">
                <a:solidFill>
                  <a:prstClr val="black"/>
                </a:solidFill>
              </a:rPr>
              <a:t>// Manually allocate differing size second dimensions.</a:t>
            </a:r>
          </a:p>
          <a:p>
            <a:r>
              <a:rPr lang="en-US" dirty="0">
                <a:solidFill>
                  <a:prstClr val="black"/>
                </a:solidFill>
              </a:rPr>
              <a:t>class </a:t>
            </a:r>
            <a:r>
              <a:rPr lang="en-US" dirty="0" err="1">
                <a:solidFill>
                  <a:prstClr val="black"/>
                </a:solidFill>
              </a:rPr>
              <a:t>TwoDAgain</a:t>
            </a:r>
            <a:r>
              <a:rPr lang="en-US" dirty="0">
                <a:solidFill>
                  <a:prstClr val="black"/>
                </a:solidFill>
              </a:rPr>
              <a:t>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err="1">
                <a:solidFill>
                  <a:prstClr val="black"/>
                </a:solidFill>
              </a:rPr>
              <a:t>int</a:t>
            </a:r>
            <a:r>
              <a:rPr lang="en-US" dirty="0">
                <a:solidFill>
                  <a:prstClr val="black"/>
                </a:solidFill>
              </a:rPr>
              <a:t> </a:t>
            </a:r>
            <a:r>
              <a:rPr lang="en-US" dirty="0" err="1">
                <a:solidFill>
                  <a:prstClr val="black"/>
                </a:solidFill>
              </a:rPr>
              <a:t>twoD</a:t>
            </a:r>
            <a:r>
              <a:rPr lang="en-US" dirty="0">
                <a:solidFill>
                  <a:prstClr val="black"/>
                </a:solidFill>
              </a:rPr>
              <a:t>[][] = new </a:t>
            </a:r>
            <a:r>
              <a:rPr lang="en-US" dirty="0" err="1">
                <a:solidFill>
                  <a:prstClr val="black"/>
                </a:solidFill>
              </a:rPr>
              <a:t>int</a:t>
            </a:r>
            <a:r>
              <a:rPr lang="en-US" dirty="0">
                <a:solidFill>
                  <a:prstClr val="black"/>
                </a:solidFill>
              </a:rPr>
              <a:t>[4][];</a:t>
            </a:r>
          </a:p>
          <a:p>
            <a:r>
              <a:rPr lang="en-US" dirty="0" err="1">
                <a:solidFill>
                  <a:prstClr val="black"/>
                </a:solidFill>
              </a:rPr>
              <a:t>twoD</a:t>
            </a:r>
            <a:r>
              <a:rPr lang="en-US" dirty="0">
                <a:solidFill>
                  <a:prstClr val="black"/>
                </a:solidFill>
              </a:rPr>
              <a:t>[0] = new </a:t>
            </a:r>
            <a:r>
              <a:rPr lang="en-US" dirty="0" err="1">
                <a:solidFill>
                  <a:prstClr val="black"/>
                </a:solidFill>
              </a:rPr>
              <a:t>int</a:t>
            </a:r>
            <a:r>
              <a:rPr lang="en-US" dirty="0">
                <a:solidFill>
                  <a:prstClr val="black"/>
                </a:solidFill>
              </a:rPr>
              <a:t>[1];</a:t>
            </a:r>
          </a:p>
          <a:p>
            <a:r>
              <a:rPr lang="en-US" dirty="0" err="1">
                <a:solidFill>
                  <a:prstClr val="black"/>
                </a:solidFill>
              </a:rPr>
              <a:t>twoD</a:t>
            </a:r>
            <a:r>
              <a:rPr lang="en-US" dirty="0">
                <a:solidFill>
                  <a:prstClr val="black"/>
                </a:solidFill>
              </a:rPr>
              <a:t>[1] = new </a:t>
            </a:r>
            <a:r>
              <a:rPr lang="en-US" dirty="0" err="1">
                <a:solidFill>
                  <a:prstClr val="black"/>
                </a:solidFill>
              </a:rPr>
              <a:t>int</a:t>
            </a:r>
            <a:r>
              <a:rPr lang="en-US" dirty="0">
                <a:solidFill>
                  <a:prstClr val="black"/>
                </a:solidFill>
              </a:rPr>
              <a:t>[2];</a:t>
            </a:r>
          </a:p>
          <a:p>
            <a:r>
              <a:rPr lang="en-US" dirty="0" err="1">
                <a:solidFill>
                  <a:prstClr val="black"/>
                </a:solidFill>
              </a:rPr>
              <a:t>twoD</a:t>
            </a:r>
            <a:r>
              <a:rPr lang="en-US" dirty="0">
                <a:solidFill>
                  <a:prstClr val="black"/>
                </a:solidFill>
              </a:rPr>
              <a:t>[2] = new </a:t>
            </a:r>
            <a:r>
              <a:rPr lang="en-US" dirty="0" err="1">
                <a:solidFill>
                  <a:prstClr val="black"/>
                </a:solidFill>
              </a:rPr>
              <a:t>int</a:t>
            </a:r>
            <a:r>
              <a:rPr lang="en-US" dirty="0">
                <a:solidFill>
                  <a:prstClr val="black"/>
                </a:solidFill>
              </a:rPr>
              <a:t>[3];</a:t>
            </a:r>
          </a:p>
          <a:p>
            <a:r>
              <a:rPr lang="en-US" dirty="0" err="1">
                <a:solidFill>
                  <a:prstClr val="black"/>
                </a:solidFill>
              </a:rPr>
              <a:t>twoD</a:t>
            </a:r>
            <a:r>
              <a:rPr lang="en-US" dirty="0">
                <a:solidFill>
                  <a:prstClr val="black"/>
                </a:solidFill>
              </a:rPr>
              <a:t>[3] = new </a:t>
            </a:r>
            <a:r>
              <a:rPr lang="en-US" dirty="0" err="1">
                <a:solidFill>
                  <a:prstClr val="black"/>
                </a:solidFill>
              </a:rPr>
              <a:t>int</a:t>
            </a:r>
            <a:r>
              <a:rPr lang="en-US" dirty="0">
                <a:solidFill>
                  <a:prstClr val="black"/>
                </a:solidFill>
              </a:rPr>
              <a:t>[4];</a:t>
            </a:r>
          </a:p>
          <a:p>
            <a:r>
              <a:rPr lang="en-US" dirty="0" err="1">
                <a:solidFill>
                  <a:prstClr val="black"/>
                </a:solidFill>
              </a:rPr>
              <a:t>int</a:t>
            </a:r>
            <a:r>
              <a:rPr lang="en-US" dirty="0">
                <a:solidFill>
                  <a:prstClr val="black"/>
                </a:solidFill>
              </a:rPr>
              <a:t> </a:t>
            </a:r>
            <a:r>
              <a:rPr lang="en-US" dirty="0" err="1">
                <a:solidFill>
                  <a:prstClr val="black"/>
                </a:solidFill>
              </a:rPr>
              <a:t>i</a:t>
            </a:r>
            <a:r>
              <a:rPr lang="en-US" dirty="0">
                <a:solidFill>
                  <a:prstClr val="black"/>
                </a:solidFill>
              </a:rPr>
              <a:t>, j, k = 0;</a:t>
            </a:r>
          </a:p>
          <a:p>
            <a:r>
              <a:rPr lang="en-US" dirty="0">
                <a:solidFill>
                  <a:prstClr val="black"/>
                </a:solidFill>
              </a:rPr>
              <a:t>for(</a:t>
            </a:r>
            <a:r>
              <a:rPr lang="en-US" dirty="0" err="1">
                <a:solidFill>
                  <a:prstClr val="black"/>
                </a:solidFill>
              </a:rPr>
              <a:t>i</a:t>
            </a:r>
            <a:r>
              <a:rPr lang="en-US" dirty="0">
                <a:solidFill>
                  <a:prstClr val="black"/>
                </a:solidFill>
              </a:rPr>
              <a:t>=0; </a:t>
            </a:r>
            <a:r>
              <a:rPr lang="en-US" dirty="0" err="1">
                <a:solidFill>
                  <a:prstClr val="black"/>
                </a:solidFill>
              </a:rPr>
              <a:t>i</a:t>
            </a:r>
            <a:r>
              <a:rPr lang="en-US" dirty="0">
                <a:solidFill>
                  <a:prstClr val="black"/>
                </a:solidFill>
              </a:rPr>
              <a:t>&lt;4; </a:t>
            </a:r>
            <a:r>
              <a:rPr lang="en-US" dirty="0" err="1">
                <a:solidFill>
                  <a:prstClr val="black"/>
                </a:solidFill>
              </a:rPr>
              <a:t>i</a:t>
            </a:r>
            <a:r>
              <a:rPr lang="en-US" dirty="0">
                <a:solidFill>
                  <a:prstClr val="black"/>
                </a:solidFill>
              </a:rPr>
              <a:t>++)</a:t>
            </a:r>
          </a:p>
          <a:p>
            <a:r>
              <a:rPr lang="en-US" dirty="0">
                <a:solidFill>
                  <a:prstClr val="black"/>
                </a:solidFill>
              </a:rPr>
              <a:t>for(j=0; j&lt;i+1; </a:t>
            </a:r>
            <a:r>
              <a:rPr lang="en-US" dirty="0" err="1">
                <a:solidFill>
                  <a:prstClr val="black"/>
                </a:solidFill>
              </a:rPr>
              <a:t>j++</a:t>
            </a:r>
            <a:r>
              <a:rPr lang="en-US" dirty="0">
                <a:solidFill>
                  <a:prstClr val="black"/>
                </a:solidFill>
              </a:rPr>
              <a:t>) {</a:t>
            </a:r>
          </a:p>
          <a:p>
            <a:r>
              <a:rPr lang="en-US" dirty="0" err="1">
                <a:solidFill>
                  <a:prstClr val="black"/>
                </a:solidFill>
              </a:rPr>
              <a:t>twoD</a:t>
            </a:r>
            <a:r>
              <a:rPr lang="en-US" dirty="0">
                <a:solidFill>
                  <a:prstClr val="black"/>
                </a:solidFill>
              </a:rPr>
              <a:t>[</a:t>
            </a:r>
            <a:r>
              <a:rPr lang="en-US" dirty="0" err="1">
                <a:solidFill>
                  <a:prstClr val="black"/>
                </a:solidFill>
              </a:rPr>
              <a:t>i</a:t>
            </a:r>
            <a:r>
              <a:rPr lang="en-US" dirty="0">
                <a:solidFill>
                  <a:prstClr val="black"/>
                </a:solidFill>
              </a:rPr>
              <a:t>][j] = k;</a:t>
            </a:r>
          </a:p>
          <a:p>
            <a:r>
              <a:rPr lang="en-US" dirty="0">
                <a:solidFill>
                  <a:prstClr val="black"/>
                </a:solidFill>
              </a:rPr>
              <a:t>k++;</a:t>
            </a:r>
          </a:p>
          <a:p>
            <a:r>
              <a:rPr lang="en-US" dirty="0">
                <a:solidFill>
                  <a:prstClr val="black"/>
                </a:solidFill>
              </a:rPr>
              <a:t>}</a:t>
            </a:r>
          </a:p>
          <a:p>
            <a:r>
              <a:rPr lang="en-US" dirty="0">
                <a:solidFill>
                  <a:prstClr val="black"/>
                </a:solidFill>
              </a:rPr>
              <a:t>for(</a:t>
            </a:r>
            <a:r>
              <a:rPr lang="en-US" dirty="0" err="1">
                <a:solidFill>
                  <a:prstClr val="black"/>
                </a:solidFill>
              </a:rPr>
              <a:t>i</a:t>
            </a:r>
            <a:r>
              <a:rPr lang="en-US" dirty="0">
                <a:solidFill>
                  <a:prstClr val="black"/>
                </a:solidFill>
              </a:rPr>
              <a:t>=0; </a:t>
            </a:r>
            <a:r>
              <a:rPr lang="en-US" dirty="0" err="1">
                <a:solidFill>
                  <a:prstClr val="black"/>
                </a:solidFill>
              </a:rPr>
              <a:t>i</a:t>
            </a:r>
            <a:r>
              <a:rPr lang="en-US" dirty="0">
                <a:solidFill>
                  <a:prstClr val="black"/>
                </a:solidFill>
              </a:rPr>
              <a:t>&lt;4; </a:t>
            </a:r>
            <a:r>
              <a:rPr lang="en-US" dirty="0" err="1">
                <a:solidFill>
                  <a:prstClr val="black"/>
                </a:solidFill>
              </a:rPr>
              <a:t>i</a:t>
            </a:r>
            <a:r>
              <a:rPr lang="en-US" dirty="0">
                <a:solidFill>
                  <a:prstClr val="black"/>
                </a:solidFill>
              </a:rPr>
              <a:t>++) {</a:t>
            </a:r>
          </a:p>
          <a:p>
            <a:r>
              <a:rPr lang="en-US" dirty="0">
                <a:solidFill>
                  <a:prstClr val="black"/>
                </a:solidFill>
              </a:rPr>
              <a:t>for(j=0; j&lt;i+1; </a:t>
            </a:r>
            <a:r>
              <a:rPr lang="en-US" dirty="0" err="1">
                <a:solidFill>
                  <a:prstClr val="black"/>
                </a:solidFill>
              </a:rPr>
              <a:t>j++</a:t>
            </a:r>
            <a:r>
              <a:rPr lang="en-US" dirty="0">
                <a:solidFill>
                  <a:prstClr val="black"/>
                </a:solidFill>
              </a:rPr>
              <a:t>)</a:t>
            </a:r>
          </a:p>
          <a:p>
            <a:r>
              <a:rPr lang="en-US" dirty="0" err="1">
                <a:solidFill>
                  <a:prstClr val="black"/>
                </a:solidFill>
              </a:rPr>
              <a:t>System.out.print</a:t>
            </a:r>
            <a:r>
              <a:rPr lang="en-US" dirty="0">
                <a:solidFill>
                  <a:prstClr val="black"/>
                </a:solidFill>
              </a:rPr>
              <a:t>(</a:t>
            </a:r>
            <a:r>
              <a:rPr lang="en-US" dirty="0" err="1">
                <a:solidFill>
                  <a:prstClr val="black"/>
                </a:solidFill>
              </a:rPr>
              <a:t>twoD</a:t>
            </a:r>
            <a:r>
              <a:rPr lang="en-US" dirty="0">
                <a:solidFill>
                  <a:prstClr val="black"/>
                </a:solidFill>
              </a:rPr>
              <a:t>[</a:t>
            </a:r>
            <a:r>
              <a:rPr lang="en-US" dirty="0" err="1">
                <a:solidFill>
                  <a:prstClr val="black"/>
                </a:solidFill>
              </a:rPr>
              <a:t>i</a:t>
            </a:r>
            <a:r>
              <a:rPr lang="en-US" dirty="0">
                <a:solidFill>
                  <a:prstClr val="black"/>
                </a:solidFill>
              </a:rPr>
              <a:t>][j] + " ");</a:t>
            </a:r>
          </a:p>
          <a:p>
            <a:r>
              <a:rPr lang="en-US" dirty="0" err="1">
                <a:solidFill>
                  <a:prstClr val="black"/>
                </a:solidFill>
              </a:rPr>
              <a:t>System.out.println</a:t>
            </a:r>
            <a:r>
              <a:rPr lang="en-US" dirty="0">
                <a:solidFill>
                  <a:prstClr val="black"/>
                </a:solidFill>
              </a:rPr>
              <a:t>();</a:t>
            </a:r>
          </a:p>
          <a:p>
            <a:r>
              <a:rPr lang="en-US" dirty="0">
                <a:solidFill>
                  <a:prstClr val="black"/>
                </a:solidFill>
              </a:rPr>
              <a:t>}</a:t>
            </a:r>
          </a:p>
          <a:p>
            <a:r>
              <a:rPr lang="en-US" dirty="0">
                <a:solidFill>
                  <a:prstClr val="black"/>
                </a:solidFill>
              </a:rPr>
              <a:t>}</a:t>
            </a:r>
          </a:p>
          <a:p>
            <a:r>
              <a:rPr lang="en-US" dirty="0">
                <a:solidFill>
                  <a:prstClr val="black"/>
                </a:solidFill>
              </a:rPr>
              <a:t>}</a:t>
            </a:r>
          </a:p>
        </p:txBody>
      </p:sp>
      <p:pic>
        <p:nvPicPr>
          <p:cNvPr id="7" name="Picture 6"/>
          <p:cNvPicPr>
            <a:picLocks noChangeAspect="1"/>
          </p:cNvPicPr>
          <p:nvPr/>
        </p:nvPicPr>
        <p:blipFill rotWithShape="1">
          <a:blip r:embed="rId3"/>
          <a:srcRect l="49871" t="35110" r="24270" b="34364"/>
          <a:stretch/>
        </p:blipFill>
        <p:spPr>
          <a:xfrm>
            <a:off x="9025719" y="4408227"/>
            <a:ext cx="2738651" cy="2169994"/>
          </a:xfrm>
          <a:prstGeom prst="rect">
            <a:avLst/>
          </a:prstGeom>
        </p:spPr>
      </p:pic>
      <p:sp>
        <p:nvSpPr>
          <p:cNvPr id="9" name="Rectangle 8"/>
          <p:cNvSpPr/>
          <p:nvPr/>
        </p:nvSpPr>
        <p:spPr>
          <a:xfrm>
            <a:off x="1055427" y="4312398"/>
            <a:ext cx="6096000" cy="1754326"/>
          </a:xfrm>
          <a:prstGeom prst="rect">
            <a:avLst/>
          </a:prstGeom>
        </p:spPr>
        <p:txBody>
          <a:bodyPr>
            <a:spAutoFit/>
          </a:bodyPr>
          <a:lstStyle/>
          <a:p>
            <a:r>
              <a:rPr lang="en-US" dirty="0">
                <a:solidFill>
                  <a:prstClr val="black"/>
                </a:solidFill>
              </a:rPr>
              <a:t>This program generates the following output:</a:t>
            </a:r>
          </a:p>
          <a:p>
            <a:r>
              <a:rPr lang="en-US" b="1" dirty="0">
                <a:solidFill>
                  <a:prstClr val="black"/>
                </a:solidFill>
              </a:rPr>
              <a:t>0</a:t>
            </a:r>
          </a:p>
          <a:p>
            <a:r>
              <a:rPr lang="en-US" b="1" dirty="0">
                <a:solidFill>
                  <a:prstClr val="black"/>
                </a:solidFill>
              </a:rPr>
              <a:t>1 2</a:t>
            </a:r>
          </a:p>
          <a:p>
            <a:r>
              <a:rPr lang="en-US" b="1" dirty="0">
                <a:solidFill>
                  <a:prstClr val="black"/>
                </a:solidFill>
              </a:rPr>
              <a:t>3 4 5</a:t>
            </a:r>
          </a:p>
          <a:p>
            <a:r>
              <a:rPr lang="en-US" b="1" dirty="0">
                <a:solidFill>
                  <a:prstClr val="black"/>
                </a:solidFill>
              </a:rPr>
              <a:t>6 7 8 9</a:t>
            </a:r>
          </a:p>
          <a:p>
            <a:r>
              <a:rPr lang="en-US" dirty="0">
                <a:solidFill>
                  <a:prstClr val="black"/>
                </a:solidFill>
              </a:rPr>
              <a:t>The array created by this program looks like this:</a:t>
            </a:r>
          </a:p>
        </p:txBody>
      </p:sp>
    </p:spTree>
    <p:extLst>
      <p:ext uri="{BB962C8B-B14F-4D97-AF65-F5344CB8AC3E}">
        <p14:creationId xmlns:p14="http://schemas.microsoft.com/office/powerpoint/2010/main" val="1929489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3.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otalTime>23</TotalTime>
  <Words>1946</Words>
  <Application>Microsoft Office PowerPoint</Application>
  <PresentationFormat>Widescreen</PresentationFormat>
  <Paragraphs>323</Paragraphs>
  <Slides>22</Slides>
  <Notes>6</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Equity</vt:lpstr>
      <vt:lpstr>Wisp</vt:lpstr>
      <vt:lpstr>1_Equity</vt:lpstr>
      <vt:lpstr>Object Oriented Programming using JAVA </vt:lpstr>
      <vt:lpstr>PowerPoint Presentation</vt:lpstr>
      <vt:lpstr>PowerPoint Presentation</vt:lpstr>
      <vt:lpstr>PowerPoint Presentation</vt:lpstr>
      <vt:lpstr>PowerPoint Presentation</vt:lpstr>
      <vt:lpstr>Processing elements in an array</vt:lpstr>
      <vt:lpstr>Creating and Loading a 2D array</vt:lpstr>
      <vt:lpstr>2D Array Implementation</vt:lpstr>
      <vt:lpstr>Variable sized 2D array</vt:lpstr>
      <vt:lpstr>Java Naming conventions</vt:lpstr>
      <vt:lpstr>Examples of naming conventions in java</vt:lpstr>
      <vt:lpstr>PowerPoint Presentation</vt:lpstr>
      <vt:lpstr>PowerPoint Presentation</vt:lpstr>
      <vt:lpstr>CamelCase in java naming conventions</vt:lpstr>
      <vt:lpstr>Classes &amp; Objects</vt:lpstr>
      <vt:lpstr>Classes &amp; Objects</vt:lpstr>
      <vt:lpstr>Characteristics of an object in Java </vt:lpstr>
      <vt:lpstr>Real-time Examples of Objects in Java</vt:lpstr>
      <vt:lpstr>Classes in Java</vt:lpstr>
      <vt:lpstr>PowerPoint Presentation</vt:lpstr>
      <vt:lpstr>Classes &amp; Objects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Unknown User</cp:lastModifiedBy>
  <cp:revision>3</cp:revision>
  <dcterms:created xsi:type="dcterms:W3CDTF">2021-02-19T11:02:34Z</dcterms:created>
  <dcterms:modified xsi:type="dcterms:W3CDTF">2021-02-19T13:00:56Z</dcterms:modified>
</cp:coreProperties>
</file>