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F91842-9D22-47EA-9DB4-6D4C780247BB}"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70562-AC57-49E5-9EA4-A95EC2649FFD}" type="slidenum">
              <a:rPr lang="en-US" smtClean="0"/>
              <a:t>‹#›</a:t>
            </a:fld>
            <a:endParaRPr lang="en-US"/>
          </a:p>
        </p:txBody>
      </p:sp>
    </p:spTree>
    <p:extLst>
      <p:ext uri="{BB962C8B-B14F-4D97-AF65-F5344CB8AC3E}">
        <p14:creationId xmlns:p14="http://schemas.microsoft.com/office/powerpoint/2010/main" val="2888596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F91842-9D22-47EA-9DB4-6D4C780247BB}"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70562-AC57-49E5-9EA4-A95EC2649FFD}" type="slidenum">
              <a:rPr lang="en-US" smtClean="0"/>
              <a:t>‹#›</a:t>
            </a:fld>
            <a:endParaRPr lang="en-US"/>
          </a:p>
        </p:txBody>
      </p:sp>
    </p:spTree>
    <p:extLst>
      <p:ext uri="{BB962C8B-B14F-4D97-AF65-F5344CB8AC3E}">
        <p14:creationId xmlns:p14="http://schemas.microsoft.com/office/powerpoint/2010/main" val="3808722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F91842-9D22-47EA-9DB4-6D4C780247BB}"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70562-AC57-49E5-9EA4-A95EC2649FFD}" type="slidenum">
              <a:rPr lang="en-US" smtClean="0"/>
              <a:t>‹#›</a:t>
            </a:fld>
            <a:endParaRPr lang="en-US"/>
          </a:p>
        </p:txBody>
      </p:sp>
    </p:spTree>
    <p:extLst>
      <p:ext uri="{BB962C8B-B14F-4D97-AF65-F5344CB8AC3E}">
        <p14:creationId xmlns:p14="http://schemas.microsoft.com/office/powerpoint/2010/main" val="2694567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4/16/2021</a:t>
            </a:fld>
            <a:endParaRPr lang="en-US">
              <a:solidFill>
                <a:srgbClr val="E7DEC9">
                  <a:shade val="50000"/>
                  <a:satMod val="200000"/>
                </a:srgbClr>
              </a:solidFill>
            </a:endParaRPr>
          </a:p>
        </p:txBody>
      </p:sp>
      <p:sp>
        <p:nvSpPr>
          <p:cNvPr id="20" name="Footer Placeholder 19"/>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Tree>
    <p:extLst>
      <p:ext uri="{BB962C8B-B14F-4D97-AF65-F5344CB8AC3E}">
        <p14:creationId xmlns:p14="http://schemas.microsoft.com/office/powerpoint/2010/main" val="1215046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4/16/2021</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921755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4/16/2021</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Tree>
    <p:extLst>
      <p:ext uri="{BB962C8B-B14F-4D97-AF65-F5344CB8AC3E}">
        <p14:creationId xmlns:p14="http://schemas.microsoft.com/office/powerpoint/2010/main" val="3003838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4/16/2021</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32911865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4/16/2021</a:t>
            </a:fld>
            <a:endParaRPr lang="en-US">
              <a:solidFill>
                <a:srgbClr val="E7DEC9">
                  <a:shade val="50000"/>
                  <a:satMod val="200000"/>
                </a:srgbClr>
              </a:solidFill>
            </a:endParaRPr>
          </a:p>
        </p:txBody>
      </p:sp>
      <p:sp>
        <p:nvSpPr>
          <p:cNvPr id="8" name="Footer Placeholder 7"/>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20066789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4/16/2021</a:t>
            </a:fld>
            <a:endParaRPr lang="en-US">
              <a:solidFill>
                <a:srgbClr val="E7DEC9">
                  <a:shade val="50000"/>
                  <a:satMod val="200000"/>
                </a:srgbClr>
              </a:solidFill>
            </a:endParaRPr>
          </a:p>
        </p:txBody>
      </p:sp>
      <p:sp>
        <p:nvSpPr>
          <p:cNvPr id="4" name="Footer Placeholder 3"/>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582419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4/16/2021</a:t>
            </a:fld>
            <a:endParaRPr lang="en-US">
              <a:solidFill>
                <a:srgbClr val="E7DEC9">
                  <a:shade val="50000"/>
                  <a:satMod val="200000"/>
                </a:srgbClr>
              </a:solidFill>
            </a:endParaRPr>
          </a:p>
        </p:txBody>
      </p:sp>
      <p:sp>
        <p:nvSpPr>
          <p:cNvPr id="3" name="Footer Placeholder 2"/>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Tree>
    <p:extLst>
      <p:ext uri="{BB962C8B-B14F-4D97-AF65-F5344CB8AC3E}">
        <p14:creationId xmlns:p14="http://schemas.microsoft.com/office/powerpoint/2010/main" val="5106972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4/16/2021</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74452833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F91842-9D22-47EA-9DB4-6D4C780247BB}"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70562-AC57-49E5-9EA4-A95EC2649FFD}" type="slidenum">
              <a:rPr lang="en-US" smtClean="0"/>
              <a:t>‹#›</a:t>
            </a:fld>
            <a:endParaRPr lang="en-US"/>
          </a:p>
        </p:txBody>
      </p:sp>
    </p:spTree>
    <p:extLst>
      <p:ext uri="{BB962C8B-B14F-4D97-AF65-F5344CB8AC3E}">
        <p14:creationId xmlns:p14="http://schemas.microsoft.com/office/powerpoint/2010/main" val="1595770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4/16/2021</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dirty="0">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40264159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4/16/2021</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179626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4/16/2021</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92081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F91842-9D22-47EA-9DB4-6D4C780247BB}"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70562-AC57-49E5-9EA4-A95EC2649FFD}" type="slidenum">
              <a:rPr lang="en-US" smtClean="0"/>
              <a:t>‹#›</a:t>
            </a:fld>
            <a:endParaRPr lang="en-US"/>
          </a:p>
        </p:txBody>
      </p:sp>
    </p:spTree>
    <p:extLst>
      <p:ext uri="{BB962C8B-B14F-4D97-AF65-F5344CB8AC3E}">
        <p14:creationId xmlns:p14="http://schemas.microsoft.com/office/powerpoint/2010/main" val="229362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F91842-9D22-47EA-9DB4-6D4C780247BB}"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70562-AC57-49E5-9EA4-A95EC2649FFD}" type="slidenum">
              <a:rPr lang="en-US" smtClean="0"/>
              <a:t>‹#›</a:t>
            </a:fld>
            <a:endParaRPr lang="en-US"/>
          </a:p>
        </p:txBody>
      </p:sp>
    </p:spTree>
    <p:extLst>
      <p:ext uri="{BB962C8B-B14F-4D97-AF65-F5344CB8AC3E}">
        <p14:creationId xmlns:p14="http://schemas.microsoft.com/office/powerpoint/2010/main" val="1517106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F91842-9D22-47EA-9DB4-6D4C780247BB}" type="datetimeFigureOut">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70562-AC57-49E5-9EA4-A95EC2649FFD}" type="slidenum">
              <a:rPr lang="en-US" smtClean="0"/>
              <a:t>‹#›</a:t>
            </a:fld>
            <a:endParaRPr lang="en-US"/>
          </a:p>
        </p:txBody>
      </p:sp>
    </p:spTree>
    <p:extLst>
      <p:ext uri="{BB962C8B-B14F-4D97-AF65-F5344CB8AC3E}">
        <p14:creationId xmlns:p14="http://schemas.microsoft.com/office/powerpoint/2010/main" val="330282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F91842-9D22-47EA-9DB4-6D4C780247BB}"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70562-AC57-49E5-9EA4-A95EC2649FFD}" type="slidenum">
              <a:rPr lang="en-US" smtClean="0"/>
              <a:t>‹#›</a:t>
            </a:fld>
            <a:endParaRPr lang="en-US"/>
          </a:p>
        </p:txBody>
      </p:sp>
    </p:spTree>
    <p:extLst>
      <p:ext uri="{BB962C8B-B14F-4D97-AF65-F5344CB8AC3E}">
        <p14:creationId xmlns:p14="http://schemas.microsoft.com/office/powerpoint/2010/main" val="141184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91842-9D22-47EA-9DB4-6D4C780247BB}" type="datetimeFigureOut">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70562-AC57-49E5-9EA4-A95EC2649FFD}" type="slidenum">
              <a:rPr lang="en-US" smtClean="0"/>
              <a:t>‹#›</a:t>
            </a:fld>
            <a:endParaRPr lang="en-US"/>
          </a:p>
        </p:txBody>
      </p:sp>
    </p:spTree>
    <p:extLst>
      <p:ext uri="{BB962C8B-B14F-4D97-AF65-F5344CB8AC3E}">
        <p14:creationId xmlns:p14="http://schemas.microsoft.com/office/powerpoint/2010/main" val="749810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F91842-9D22-47EA-9DB4-6D4C780247BB}"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70562-AC57-49E5-9EA4-A95EC2649FFD}" type="slidenum">
              <a:rPr lang="en-US" smtClean="0"/>
              <a:t>‹#›</a:t>
            </a:fld>
            <a:endParaRPr lang="en-US"/>
          </a:p>
        </p:txBody>
      </p:sp>
    </p:spTree>
    <p:extLst>
      <p:ext uri="{BB962C8B-B14F-4D97-AF65-F5344CB8AC3E}">
        <p14:creationId xmlns:p14="http://schemas.microsoft.com/office/powerpoint/2010/main" val="46316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F91842-9D22-47EA-9DB4-6D4C780247BB}"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70562-AC57-49E5-9EA4-A95EC2649FFD}" type="slidenum">
              <a:rPr lang="en-US" smtClean="0"/>
              <a:t>‹#›</a:t>
            </a:fld>
            <a:endParaRPr lang="en-US"/>
          </a:p>
        </p:txBody>
      </p:sp>
    </p:spTree>
    <p:extLst>
      <p:ext uri="{BB962C8B-B14F-4D97-AF65-F5344CB8AC3E}">
        <p14:creationId xmlns:p14="http://schemas.microsoft.com/office/powerpoint/2010/main" val="550010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91842-9D22-47EA-9DB4-6D4C780247BB}" type="datetimeFigureOut">
              <a:rPr lang="en-US" smtClean="0"/>
              <a:t>4/16/2021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70562-AC57-49E5-9EA4-A95EC2649FFD}" type="slidenum">
              <a:rPr lang="en-US" smtClean="0"/>
              <a:t>‹#›</a:t>
            </a:fld>
            <a:endParaRPr lang="en-US"/>
          </a:p>
        </p:txBody>
      </p:sp>
    </p:spTree>
    <p:extLst>
      <p:ext uri="{BB962C8B-B14F-4D97-AF65-F5344CB8AC3E}">
        <p14:creationId xmlns:p14="http://schemas.microsoft.com/office/powerpoint/2010/main" val="630190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solidFill>
                  <a:srgbClr val="E7DEC9">
                    <a:shade val="50000"/>
                    <a:satMod val="200000"/>
                  </a:srgbClr>
                </a:solidFill>
              </a:rPr>
              <a:pPr/>
              <a:t>4/16/2021</a:t>
            </a:fld>
            <a:endParaRPr lang="en-US">
              <a:solidFill>
                <a:srgbClr val="E7DEC9">
                  <a:shade val="50000"/>
                  <a:satMod val="200000"/>
                </a:srgbClr>
              </a:solidFill>
            </a:endParaRPr>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solidFill>
                <a:srgbClr val="E7DEC9">
                  <a:shade val="50000"/>
                  <a:satMod val="200000"/>
                </a:srgbClr>
              </a:solidFill>
            </a:endParaRP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Tree>
    <p:extLst>
      <p:ext uri="{BB962C8B-B14F-4D97-AF65-F5344CB8AC3E}">
        <p14:creationId xmlns:p14="http://schemas.microsoft.com/office/powerpoint/2010/main" val="556820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8250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79534" y="6515506"/>
            <a:ext cx="102870" cy="197490"/>
          </a:xfrm>
          <a:prstGeom prst="rect">
            <a:avLst/>
          </a:prstGeom>
        </p:spPr>
        <p:txBody>
          <a:bodyPr vert="horz" wrap="square" lIns="0" tIns="12700" rIns="0" bIns="0" rtlCol="0">
            <a:spAutoFit/>
          </a:bodyPr>
          <a:lstStyle/>
          <a:p>
            <a:pPr marL="12700">
              <a:spcBef>
                <a:spcPts val="100"/>
              </a:spcBef>
            </a:pPr>
            <a:r>
              <a:rPr sz="1200" dirty="0">
                <a:solidFill>
                  <a:srgbClr val="888888"/>
                </a:solidFill>
                <a:latin typeface="Carlito"/>
                <a:cs typeface="Carlito"/>
              </a:rPr>
              <a:t>6</a:t>
            </a:r>
            <a:endParaRPr sz="1200">
              <a:solidFill>
                <a:prstClr val="black"/>
              </a:solidFill>
              <a:latin typeface="Carlito"/>
              <a:cs typeface="Carlito"/>
            </a:endParaRPr>
          </a:p>
        </p:txBody>
      </p:sp>
      <p:sp>
        <p:nvSpPr>
          <p:cNvPr id="3" name="object 3"/>
          <p:cNvSpPr txBox="1">
            <a:spLocks noGrp="1"/>
          </p:cNvSpPr>
          <p:nvPr>
            <p:ph type="title"/>
          </p:nvPr>
        </p:nvSpPr>
        <p:spPr>
          <a:xfrm>
            <a:off x="457200" y="228600"/>
            <a:ext cx="5152897" cy="627736"/>
          </a:xfrm>
          <a:prstGeom prst="rect">
            <a:avLst/>
          </a:prstGeom>
        </p:spPr>
        <p:txBody>
          <a:bodyPr vert="horz" wrap="square" lIns="0" tIns="12065" rIns="0" bIns="0" rtlCol="0" anchor="ctr">
            <a:spAutoFit/>
          </a:bodyPr>
          <a:lstStyle/>
          <a:p>
            <a:pPr marL="12700">
              <a:lnSpc>
                <a:spcPct val="100000"/>
              </a:lnSpc>
              <a:spcBef>
                <a:spcPts val="95"/>
              </a:spcBef>
            </a:pPr>
            <a:r>
              <a:rPr sz="4000" spc="-35" dirty="0">
                <a:latin typeface="Carlito"/>
                <a:cs typeface="Carlito"/>
              </a:rPr>
              <a:t>System</a:t>
            </a:r>
            <a:r>
              <a:rPr sz="4000" spc="-50" dirty="0">
                <a:latin typeface="Carlito"/>
                <a:cs typeface="Carlito"/>
              </a:rPr>
              <a:t> </a:t>
            </a:r>
            <a:r>
              <a:rPr sz="4000" spc="-30" dirty="0">
                <a:latin typeface="Carlito"/>
                <a:cs typeface="Carlito"/>
              </a:rPr>
              <a:t>Errors</a:t>
            </a:r>
            <a:endParaRPr sz="4000" dirty="0">
              <a:latin typeface="Carlito"/>
              <a:cs typeface="Carlito"/>
            </a:endParaRPr>
          </a:p>
        </p:txBody>
      </p:sp>
      <p:sp>
        <p:nvSpPr>
          <p:cNvPr id="4" name="object 4"/>
          <p:cNvSpPr/>
          <p:nvPr/>
        </p:nvSpPr>
        <p:spPr>
          <a:xfrm>
            <a:off x="6293778" y="4167907"/>
            <a:ext cx="1229360" cy="274320"/>
          </a:xfrm>
          <a:custGeom>
            <a:avLst/>
            <a:gdLst/>
            <a:ahLst/>
            <a:cxnLst/>
            <a:rect l="l" t="t" r="r" b="b"/>
            <a:pathLst>
              <a:path w="1229360" h="274320">
                <a:moveTo>
                  <a:pt x="0" y="273829"/>
                </a:moveTo>
                <a:lnTo>
                  <a:pt x="1229246" y="273829"/>
                </a:lnTo>
                <a:lnTo>
                  <a:pt x="1229246" y="0"/>
                </a:lnTo>
                <a:lnTo>
                  <a:pt x="0" y="0"/>
                </a:lnTo>
                <a:lnTo>
                  <a:pt x="0" y="273829"/>
                </a:lnTo>
                <a:close/>
              </a:path>
            </a:pathLst>
          </a:custGeom>
          <a:ln w="9313">
            <a:solidFill>
              <a:srgbClr val="000000"/>
            </a:solidFill>
          </a:ln>
        </p:spPr>
        <p:txBody>
          <a:bodyPr wrap="square" lIns="0" tIns="0" rIns="0" bIns="0" rtlCol="0"/>
          <a:lstStyle/>
          <a:p>
            <a:endParaRPr>
              <a:solidFill>
                <a:prstClr val="black"/>
              </a:solidFill>
            </a:endParaRPr>
          </a:p>
        </p:txBody>
      </p:sp>
      <p:sp>
        <p:nvSpPr>
          <p:cNvPr id="5" name="object 5"/>
          <p:cNvSpPr txBox="1"/>
          <p:nvPr/>
        </p:nvSpPr>
        <p:spPr>
          <a:xfrm>
            <a:off x="6488283" y="4166867"/>
            <a:ext cx="840740" cy="197490"/>
          </a:xfrm>
          <a:prstGeom prst="rect">
            <a:avLst/>
          </a:prstGeom>
        </p:spPr>
        <p:txBody>
          <a:bodyPr vert="horz" wrap="square" lIns="0" tIns="12700" rIns="0" bIns="0" rtlCol="0">
            <a:spAutoFit/>
          </a:bodyPr>
          <a:lstStyle/>
          <a:p>
            <a:pPr marL="12700">
              <a:spcBef>
                <a:spcPts val="100"/>
              </a:spcBef>
            </a:pPr>
            <a:r>
              <a:rPr sz="1200" spc="-10" dirty="0">
                <a:solidFill>
                  <a:prstClr val="black"/>
                </a:solidFill>
                <a:latin typeface="Times New Roman"/>
                <a:cs typeface="Times New Roman"/>
              </a:rPr>
              <a:t>LinkageError</a:t>
            </a:r>
            <a:endParaRPr sz="1200">
              <a:solidFill>
                <a:prstClr val="black"/>
              </a:solidFill>
              <a:latin typeface="Times New Roman"/>
              <a:cs typeface="Times New Roman"/>
            </a:endParaRPr>
          </a:p>
        </p:txBody>
      </p:sp>
      <p:sp>
        <p:nvSpPr>
          <p:cNvPr id="6" name="object 6"/>
          <p:cNvSpPr/>
          <p:nvPr/>
        </p:nvSpPr>
        <p:spPr>
          <a:xfrm>
            <a:off x="4928117" y="4989376"/>
            <a:ext cx="682625" cy="274320"/>
          </a:xfrm>
          <a:custGeom>
            <a:avLst/>
            <a:gdLst/>
            <a:ahLst/>
            <a:cxnLst/>
            <a:rect l="l" t="t" r="r" b="b"/>
            <a:pathLst>
              <a:path w="682625" h="274320">
                <a:moveTo>
                  <a:pt x="0" y="273829"/>
                </a:moveTo>
                <a:lnTo>
                  <a:pt x="682603" y="273829"/>
                </a:lnTo>
                <a:lnTo>
                  <a:pt x="682603" y="0"/>
                </a:lnTo>
                <a:lnTo>
                  <a:pt x="0" y="0"/>
                </a:lnTo>
                <a:lnTo>
                  <a:pt x="0" y="273829"/>
                </a:lnTo>
                <a:close/>
              </a:path>
            </a:pathLst>
          </a:custGeom>
          <a:ln w="9313">
            <a:solidFill>
              <a:srgbClr val="000000"/>
            </a:solidFill>
          </a:ln>
        </p:spPr>
        <p:txBody>
          <a:bodyPr wrap="square" lIns="0" tIns="0" rIns="0" bIns="0" rtlCol="0"/>
          <a:lstStyle/>
          <a:p>
            <a:endParaRPr>
              <a:solidFill>
                <a:prstClr val="black"/>
              </a:solidFill>
            </a:endParaRPr>
          </a:p>
        </p:txBody>
      </p:sp>
      <p:sp>
        <p:nvSpPr>
          <p:cNvPr id="7" name="object 7"/>
          <p:cNvSpPr txBox="1"/>
          <p:nvPr/>
        </p:nvSpPr>
        <p:spPr>
          <a:xfrm>
            <a:off x="5097454" y="4988317"/>
            <a:ext cx="345440" cy="197490"/>
          </a:xfrm>
          <a:prstGeom prst="rect">
            <a:avLst/>
          </a:prstGeom>
        </p:spPr>
        <p:txBody>
          <a:bodyPr vert="horz" wrap="square" lIns="0" tIns="12700" rIns="0" bIns="0" rtlCol="0">
            <a:spAutoFit/>
          </a:bodyPr>
          <a:lstStyle/>
          <a:p>
            <a:pPr marL="12700">
              <a:spcBef>
                <a:spcPts val="100"/>
              </a:spcBef>
            </a:pPr>
            <a:r>
              <a:rPr sz="1200" dirty="0">
                <a:solidFill>
                  <a:prstClr val="black"/>
                </a:solidFill>
                <a:latin typeface="Times New Roman"/>
                <a:cs typeface="Times New Roman"/>
              </a:rPr>
              <a:t>E</a:t>
            </a:r>
            <a:r>
              <a:rPr sz="1200" spc="-10" dirty="0">
                <a:solidFill>
                  <a:prstClr val="black"/>
                </a:solidFill>
                <a:latin typeface="Times New Roman"/>
                <a:cs typeface="Times New Roman"/>
              </a:rPr>
              <a:t>r</a:t>
            </a:r>
            <a:r>
              <a:rPr sz="1200" spc="-5" dirty="0">
                <a:solidFill>
                  <a:prstClr val="black"/>
                </a:solidFill>
                <a:latin typeface="Times New Roman"/>
                <a:cs typeface="Times New Roman"/>
              </a:rPr>
              <a:t>r</a:t>
            </a:r>
            <a:r>
              <a:rPr sz="1200" spc="-15" dirty="0">
                <a:solidFill>
                  <a:prstClr val="black"/>
                </a:solidFill>
                <a:latin typeface="Times New Roman"/>
                <a:cs typeface="Times New Roman"/>
              </a:rPr>
              <a:t>o</a:t>
            </a:r>
            <a:r>
              <a:rPr sz="1200" dirty="0">
                <a:solidFill>
                  <a:prstClr val="black"/>
                </a:solidFill>
                <a:latin typeface="Times New Roman"/>
                <a:cs typeface="Times New Roman"/>
              </a:rPr>
              <a:t>r</a:t>
            </a:r>
            <a:endParaRPr sz="1200">
              <a:solidFill>
                <a:prstClr val="black"/>
              </a:solidFill>
              <a:latin typeface="Times New Roman"/>
              <a:cs typeface="Times New Roman"/>
            </a:endParaRPr>
          </a:p>
        </p:txBody>
      </p:sp>
      <p:sp>
        <p:nvSpPr>
          <p:cNvPr id="8" name="object 8"/>
          <p:cNvSpPr/>
          <p:nvPr/>
        </p:nvSpPr>
        <p:spPr>
          <a:xfrm>
            <a:off x="6293779" y="5263186"/>
            <a:ext cx="1092835" cy="274320"/>
          </a:xfrm>
          <a:custGeom>
            <a:avLst/>
            <a:gdLst/>
            <a:ahLst/>
            <a:cxnLst/>
            <a:rect l="l" t="t" r="r" b="b"/>
            <a:pathLst>
              <a:path w="1092835" h="274320">
                <a:moveTo>
                  <a:pt x="0" y="273829"/>
                </a:moveTo>
                <a:lnTo>
                  <a:pt x="1092813" y="273829"/>
                </a:lnTo>
                <a:lnTo>
                  <a:pt x="1092812" y="0"/>
                </a:lnTo>
                <a:lnTo>
                  <a:pt x="0" y="0"/>
                </a:lnTo>
                <a:lnTo>
                  <a:pt x="0" y="273829"/>
                </a:lnTo>
                <a:close/>
              </a:path>
            </a:pathLst>
          </a:custGeom>
          <a:ln w="9313">
            <a:solidFill>
              <a:srgbClr val="000000"/>
            </a:solidFill>
          </a:ln>
        </p:spPr>
        <p:txBody>
          <a:bodyPr wrap="square" lIns="0" tIns="0" rIns="0" bIns="0" rtlCol="0"/>
          <a:lstStyle/>
          <a:p>
            <a:endParaRPr>
              <a:solidFill>
                <a:prstClr val="black"/>
              </a:solidFill>
            </a:endParaRPr>
          </a:p>
        </p:txBody>
      </p:sp>
      <p:sp>
        <p:nvSpPr>
          <p:cNvPr id="9" name="object 9"/>
          <p:cNvSpPr txBox="1"/>
          <p:nvPr/>
        </p:nvSpPr>
        <p:spPr>
          <a:xfrm>
            <a:off x="6293778" y="2387649"/>
            <a:ext cx="1229360" cy="196849"/>
          </a:xfrm>
          <a:prstGeom prst="rect">
            <a:avLst/>
          </a:prstGeom>
          <a:ln w="9313">
            <a:solidFill>
              <a:srgbClr val="000000"/>
            </a:solidFill>
          </a:ln>
        </p:spPr>
        <p:txBody>
          <a:bodyPr vert="horz" wrap="square" lIns="0" tIns="12065" rIns="0" bIns="0" rtlCol="0">
            <a:spAutoFit/>
          </a:bodyPr>
          <a:lstStyle/>
          <a:p>
            <a:pPr marL="132080">
              <a:spcBef>
                <a:spcPts val="95"/>
              </a:spcBef>
            </a:pPr>
            <a:r>
              <a:rPr sz="1200" spc="-5" dirty="0">
                <a:solidFill>
                  <a:prstClr val="black"/>
                </a:solidFill>
                <a:latin typeface="Times New Roman"/>
                <a:cs typeface="Times New Roman"/>
              </a:rPr>
              <a:t>AWTException</a:t>
            </a:r>
            <a:endParaRPr sz="1200">
              <a:solidFill>
                <a:prstClr val="black"/>
              </a:solidFill>
              <a:latin typeface="Times New Roman"/>
              <a:cs typeface="Times New Roman"/>
            </a:endParaRPr>
          </a:p>
        </p:txBody>
      </p:sp>
      <p:sp>
        <p:nvSpPr>
          <p:cNvPr id="10" name="object 10"/>
          <p:cNvSpPr txBox="1"/>
          <p:nvPr/>
        </p:nvSpPr>
        <p:spPr>
          <a:xfrm>
            <a:off x="3561906" y="3483419"/>
            <a:ext cx="683260" cy="196208"/>
          </a:xfrm>
          <a:prstGeom prst="rect">
            <a:avLst/>
          </a:prstGeom>
          <a:ln w="9313">
            <a:solidFill>
              <a:srgbClr val="000000"/>
            </a:solidFill>
          </a:ln>
        </p:spPr>
        <p:txBody>
          <a:bodyPr vert="horz" wrap="square" lIns="0" tIns="11430" rIns="0" bIns="0" rtlCol="0">
            <a:spAutoFit/>
          </a:bodyPr>
          <a:lstStyle/>
          <a:p>
            <a:pPr marL="13335">
              <a:spcBef>
                <a:spcPts val="90"/>
              </a:spcBef>
            </a:pPr>
            <a:r>
              <a:rPr sz="1200" spc="-20" dirty="0">
                <a:solidFill>
                  <a:prstClr val="black"/>
                </a:solidFill>
                <a:latin typeface="Times New Roman"/>
                <a:cs typeface="Times New Roman"/>
              </a:rPr>
              <a:t>T</a:t>
            </a:r>
            <a:r>
              <a:rPr sz="1200" spc="5" dirty="0">
                <a:solidFill>
                  <a:prstClr val="black"/>
                </a:solidFill>
                <a:latin typeface="Times New Roman"/>
                <a:cs typeface="Times New Roman"/>
              </a:rPr>
              <a:t>h</a:t>
            </a:r>
            <a:r>
              <a:rPr sz="1200" spc="-5" dirty="0">
                <a:solidFill>
                  <a:prstClr val="black"/>
                </a:solidFill>
                <a:latin typeface="Times New Roman"/>
                <a:cs typeface="Times New Roman"/>
              </a:rPr>
              <a:t>r</a:t>
            </a:r>
            <a:r>
              <a:rPr sz="1200" spc="5" dirty="0">
                <a:solidFill>
                  <a:prstClr val="black"/>
                </a:solidFill>
                <a:latin typeface="Times New Roman"/>
                <a:cs typeface="Times New Roman"/>
              </a:rPr>
              <a:t>o</a:t>
            </a:r>
            <a:r>
              <a:rPr sz="1200" spc="-30" dirty="0">
                <a:solidFill>
                  <a:prstClr val="black"/>
                </a:solidFill>
                <a:latin typeface="Times New Roman"/>
                <a:cs typeface="Times New Roman"/>
              </a:rPr>
              <a:t>w</a:t>
            </a:r>
            <a:r>
              <a:rPr sz="1200" dirty="0">
                <a:solidFill>
                  <a:prstClr val="black"/>
                </a:solidFill>
                <a:latin typeface="Times New Roman"/>
                <a:cs typeface="Times New Roman"/>
              </a:rPr>
              <a:t>a</a:t>
            </a:r>
            <a:r>
              <a:rPr sz="1200" spc="5" dirty="0">
                <a:solidFill>
                  <a:prstClr val="black"/>
                </a:solidFill>
                <a:latin typeface="Times New Roman"/>
                <a:cs typeface="Times New Roman"/>
              </a:rPr>
              <a:t>b</a:t>
            </a:r>
            <a:r>
              <a:rPr sz="1200" spc="-15" dirty="0">
                <a:solidFill>
                  <a:prstClr val="black"/>
                </a:solidFill>
                <a:latin typeface="Times New Roman"/>
                <a:cs typeface="Times New Roman"/>
              </a:rPr>
              <a:t>l</a:t>
            </a:r>
            <a:r>
              <a:rPr sz="1200" dirty="0">
                <a:solidFill>
                  <a:prstClr val="black"/>
                </a:solidFill>
                <a:latin typeface="Times New Roman"/>
                <a:cs typeface="Times New Roman"/>
              </a:rPr>
              <a:t>e</a:t>
            </a:r>
            <a:endParaRPr sz="1200">
              <a:solidFill>
                <a:prstClr val="black"/>
              </a:solidFill>
              <a:latin typeface="Times New Roman"/>
              <a:cs typeface="Times New Roman"/>
            </a:endParaRPr>
          </a:p>
        </p:txBody>
      </p:sp>
      <p:sp>
        <p:nvSpPr>
          <p:cNvPr id="11" name="object 11"/>
          <p:cNvSpPr txBox="1"/>
          <p:nvPr/>
        </p:nvSpPr>
        <p:spPr>
          <a:xfrm>
            <a:off x="6293778" y="1292257"/>
            <a:ext cx="1639570" cy="196849"/>
          </a:xfrm>
          <a:prstGeom prst="rect">
            <a:avLst/>
          </a:prstGeom>
          <a:ln w="9313">
            <a:solidFill>
              <a:srgbClr val="000000"/>
            </a:solidFill>
          </a:ln>
        </p:spPr>
        <p:txBody>
          <a:bodyPr vert="horz" wrap="square" lIns="0" tIns="12065" rIns="0" bIns="0" rtlCol="0">
            <a:spAutoFit/>
          </a:bodyPr>
          <a:lstStyle/>
          <a:p>
            <a:pPr marL="38100">
              <a:spcBef>
                <a:spcPts val="95"/>
              </a:spcBef>
            </a:pPr>
            <a:r>
              <a:rPr sz="1200" spc="-5" dirty="0">
                <a:solidFill>
                  <a:prstClr val="black"/>
                </a:solidFill>
                <a:latin typeface="Times New Roman"/>
                <a:cs typeface="Times New Roman"/>
              </a:rPr>
              <a:t>ClassNotFoundException</a:t>
            </a:r>
            <a:endParaRPr sz="1200">
              <a:solidFill>
                <a:prstClr val="black"/>
              </a:solidFill>
              <a:latin typeface="Times New Roman"/>
              <a:cs typeface="Times New Roman"/>
            </a:endParaRPr>
          </a:p>
        </p:txBody>
      </p:sp>
      <p:sp>
        <p:nvSpPr>
          <p:cNvPr id="12" name="object 12"/>
          <p:cNvSpPr/>
          <p:nvPr/>
        </p:nvSpPr>
        <p:spPr>
          <a:xfrm>
            <a:off x="6293778" y="4715547"/>
            <a:ext cx="1366520" cy="274320"/>
          </a:xfrm>
          <a:custGeom>
            <a:avLst/>
            <a:gdLst/>
            <a:ahLst/>
            <a:cxnLst/>
            <a:rect l="l" t="t" r="r" b="b"/>
            <a:pathLst>
              <a:path w="1366520" h="274320">
                <a:moveTo>
                  <a:pt x="0" y="273829"/>
                </a:moveTo>
                <a:lnTo>
                  <a:pt x="1366134" y="273829"/>
                </a:lnTo>
                <a:lnTo>
                  <a:pt x="1366134" y="0"/>
                </a:lnTo>
                <a:lnTo>
                  <a:pt x="0" y="0"/>
                </a:lnTo>
                <a:lnTo>
                  <a:pt x="0" y="273829"/>
                </a:lnTo>
                <a:close/>
              </a:path>
            </a:pathLst>
          </a:custGeom>
          <a:ln w="9313">
            <a:solidFill>
              <a:srgbClr val="000000"/>
            </a:solidFill>
          </a:ln>
        </p:spPr>
        <p:txBody>
          <a:bodyPr wrap="square" lIns="0" tIns="0" rIns="0" bIns="0" rtlCol="0"/>
          <a:lstStyle/>
          <a:p>
            <a:endParaRPr>
              <a:solidFill>
                <a:prstClr val="black"/>
              </a:solidFill>
            </a:endParaRPr>
          </a:p>
        </p:txBody>
      </p:sp>
      <p:sp>
        <p:nvSpPr>
          <p:cNvPr id="13" name="object 13"/>
          <p:cNvSpPr txBox="1"/>
          <p:nvPr/>
        </p:nvSpPr>
        <p:spPr>
          <a:xfrm>
            <a:off x="6321952" y="4714507"/>
            <a:ext cx="1307465"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latin typeface="Times New Roman"/>
                <a:cs typeface="Times New Roman"/>
              </a:rPr>
              <a:t>VirtualMachineError</a:t>
            </a:r>
            <a:endParaRPr sz="1200">
              <a:solidFill>
                <a:prstClr val="black"/>
              </a:solidFill>
              <a:latin typeface="Times New Roman"/>
              <a:cs typeface="Times New Roman"/>
            </a:endParaRPr>
          </a:p>
        </p:txBody>
      </p:sp>
      <p:sp>
        <p:nvSpPr>
          <p:cNvPr id="14" name="object 14"/>
          <p:cNvSpPr txBox="1"/>
          <p:nvPr/>
        </p:nvSpPr>
        <p:spPr>
          <a:xfrm>
            <a:off x="6293778" y="1839953"/>
            <a:ext cx="1229360" cy="196849"/>
          </a:xfrm>
          <a:prstGeom prst="rect">
            <a:avLst/>
          </a:prstGeom>
          <a:ln w="9313">
            <a:solidFill>
              <a:srgbClr val="000000"/>
            </a:solidFill>
          </a:ln>
        </p:spPr>
        <p:txBody>
          <a:bodyPr vert="horz" wrap="square" lIns="0" tIns="12065" rIns="0" bIns="0" rtlCol="0">
            <a:spAutoFit/>
          </a:bodyPr>
          <a:lstStyle/>
          <a:p>
            <a:pPr marL="224790">
              <a:spcBef>
                <a:spcPts val="95"/>
              </a:spcBef>
            </a:pPr>
            <a:r>
              <a:rPr sz="1200" spc="-5" dirty="0">
                <a:solidFill>
                  <a:prstClr val="black"/>
                </a:solidFill>
                <a:latin typeface="Times New Roman"/>
                <a:cs typeface="Times New Roman"/>
              </a:rPr>
              <a:t>IOException</a:t>
            </a:r>
            <a:endParaRPr sz="1200">
              <a:solidFill>
                <a:prstClr val="black"/>
              </a:solidFill>
              <a:latin typeface="Times New Roman"/>
              <a:cs typeface="Times New Roman"/>
            </a:endParaRPr>
          </a:p>
        </p:txBody>
      </p:sp>
      <p:sp>
        <p:nvSpPr>
          <p:cNvPr id="15" name="object 15"/>
          <p:cNvSpPr txBox="1"/>
          <p:nvPr/>
        </p:nvSpPr>
        <p:spPr>
          <a:xfrm>
            <a:off x="4928117" y="2387649"/>
            <a:ext cx="682625" cy="196849"/>
          </a:xfrm>
          <a:prstGeom prst="rect">
            <a:avLst/>
          </a:prstGeom>
          <a:ln w="9313">
            <a:solidFill>
              <a:srgbClr val="000000"/>
            </a:solidFill>
          </a:ln>
        </p:spPr>
        <p:txBody>
          <a:bodyPr vert="horz" wrap="square" lIns="0" tIns="12065" rIns="0" bIns="0" rtlCol="0">
            <a:spAutoFit/>
          </a:bodyPr>
          <a:lstStyle/>
          <a:p>
            <a:pPr marL="31115">
              <a:spcBef>
                <a:spcPts val="95"/>
              </a:spcBef>
            </a:pPr>
            <a:r>
              <a:rPr sz="1200" spc="-5" dirty="0">
                <a:solidFill>
                  <a:prstClr val="black"/>
                </a:solidFill>
                <a:latin typeface="Times New Roman"/>
                <a:cs typeface="Times New Roman"/>
              </a:rPr>
              <a:t>Exception</a:t>
            </a:r>
            <a:endParaRPr sz="1200">
              <a:solidFill>
                <a:prstClr val="black"/>
              </a:solidFill>
              <a:latin typeface="Times New Roman"/>
              <a:cs typeface="Times New Roman"/>
            </a:endParaRPr>
          </a:p>
        </p:txBody>
      </p:sp>
      <p:sp>
        <p:nvSpPr>
          <p:cNvPr id="16" name="object 16"/>
          <p:cNvSpPr/>
          <p:nvPr/>
        </p:nvSpPr>
        <p:spPr>
          <a:xfrm>
            <a:off x="4654682" y="5126300"/>
            <a:ext cx="273685" cy="0"/>
          </a:xfrm>
          <a:custGeom>
            <a:avLst/>
            <a:gdLst/>
            <a:ahLst/>
            <a:cxnLst/>
            <a:rect l="l" t="t" r="r" b="b"/>
            <a:pathLst>
              <a:path w="273685">
                <a:moveTo>
                  <a:pt x="273435" y="0"/>
                </a:moveTo>
                <a:lnTo>
                  <a:pt x="0" y="0"/>
                </a:lnTo>
              </a:path>
            </a:pathLst>
          </a:custGeom>
          <a:ln w="9313">
            <a:solidFill>
              <a:srgbClr val="FF0000"/>
            </a:solidFill>
          </a:ln>
        </p:spPr>
        <p:txBody>
          <a:bodyPr wrap="square" lIns="0" tIns="0" rIns="0" bIns="0" rtlCol="0"/>
          <a:lstStyle/>
          <a:p>
            <a:endParaRPr>
              <a:solidFill>
                <a:prstClr val="black"/>
              </a:solidFill>
            </a:endParaRPr>
          </a:p>
        </p:txBody>
      </p:sp>
      <p:sp>
        <p:nvSpPr>
          <p:cNvPr id="17" name="object 17"/>
          <p:cNvSpPr txBox="1"/>
          <p:nvPr/>
        </p:nvSpPr>
        <p:spPr>
          <a:xfrm>
            <a:off x="6293779" y="2935723"/>
            <a:ext cx="1503045" cy="196208"/>
          </a:xfrm>
          <a:prstGeom prst="rect">
            <a:avLst/>
          </a:prstGeom>
          <a:ln w="9313">
            <a:solidFill>
              <a:srgbClr val="000000"/>
            </a:solidFill>
          </a:ln>
        </p:spPr>
        <p:txBody>
          <a:bodyPr vert="horz" wrap="square" lIns="0" tIns="11430" rIns="0" bIns="0" rtlCol="0">
            <a:spAutoFit/>
          </a:bodyPr>
          <a:lstStyle/>
          <a:p>
            <a:pPr marL="179070">
              <a:spcBef>
                <a:spcPts val="90"/>
              </a:spcBef>
            </a:pPr>
            <a:r>
              <a:rPr sz="1200" spc="-5" dirty="0">
                <a:solidFill>
                  <a:prstClr val="black"/>
                </a:solidFill>
                <a:latin typeface="Times New Roman"/>
                <a:cs typeface="Times New Roman"/>
              </a:rPr>
              <a:t>RuntimeException</a:t>
            </a:r>
            <a:endParaRPr sz="1200">
              <a:solidFill>
                <a:prstClr val="black"/>
              </a:solidFill>
              <a:latin typeface="Times New Roman"/>
              <a:cs typeface="Times New Roman"/>
            </a:endParaRPr>
          </a:p>
        </p:txBody>
      </p:sp>
      <p:grpSp>
        <p:nvGrpSpPr>
          <p:cNvPr id="18" name="object 18"/>
          <p:cNvGrpSpPr/>
          <p:nvPr/>
        </p:nvGrpSpPr>
        <p:grpSpPr>
          <a:xfrm>
            <a:off x="4238017" y="1422271"/>
            <a:ext cx="1791970" cy="3711575"/>
            <a:chOff x="2714017" y="1422270"/>
            <a:chExt cx="1791970" cy="3711575"/>
          </a:xfrm>
        </p:grpSpPr>
        <p:sp>
          <p:nvSpPr>
            <p:cNvPr id="19" name="object 19"/>
            <p:cNvSpPr/>
            <p:nvPr/>
          </p:nvSpPr>
          <p:spPr>
            <a:xfrm>
              <a:off x="2721002" y="2524459"/>
              <a:ext cx="412115" cy="2602230"/>
            </a:xfrm>
            <a:custGeom>
              <a:avLst/>
              <a:gdLst/>
              <a:ahLst/>
              <a:cxnLst/>
              <a:rect l="l" t="t" r="r" b="b"/>
              <a:pathLst>
                <a:path w="412114" h="2602229">
                  <a:moveTo>
                    <a:pt x="409679" y="0"/>
                  </a:moveTo>
                  <a:lnTo>
                    <a:pt x="409679" y="2601841"/>
                  </a:lnTo>
                </a:path>
                <a:path w="412114" h="2602229">
                  <a:moveTo>
                    <a:pt x="411950" y="1095771"/>
                  </a:moveTo>
                  <a:lnTo>
                    <a:pt x="136433" y="1095771"/>
                  </a:lnTo>
                </a:path>
                <a:path w="412114" h="2602229">
                  <a:moveTo>
                    <a:pt x="136433" y="1232789"/>
                  </a:moveTo>
                  <a:lnTo>
                    <a:pt x="0" y="1095771"/>
                  </a:lnTo>
                </a:path>
                <a:path w="412114" h="2602229">
                  <a:moveTo>
                    <a:pt x="136433" y="958941"/>
                  </a:moveTo>
                  <a:lnTo>
                    <a:pt x="136433" y="1232789"/>
                  </a:lnTo>
                </a:path>
                <a:path w="412114" h="2602229">
                  <a:moveTo>
                    <a:pt x="138704" y="958941"/>
                  </a:moveTo>
                  <a:lnTo>
                    <a:pt x="0" y="1095771"/>
                  </a:lnTo>
                </a:path>
              </a:pathLst>
            </a:custGeom>
            <a:ln w="13503">
              <a:solidFill>
                <a:srgbClr val="FF0000"/>
              </a:solidFill>
            </a:ln>
          </p:spPr>
          <p:txBody>
            <a:bodyPr wrap="square" lIns="0" tIns="0" rIns="0" bIns="0" rtlCol="0"/>
            <a:lstStyle/>
            <a:p>
              <a:endParaRPr>
                <a:solidFill>
                  <a:prstClr val="black"/>
                </a:solidFill>
              </a:endParaRPr>
            </a:p>
          </p:txBody>
        </p:sp>
        <p:sp>
          <p:nvSpPr>
            <p:cNvPr id="20" name="object 20"/>
            <p:cNvSpPr/>
            <p:nvPr/>
          </p:nvSpPr>
          <p:spPr>
            <a:xfrm>
              <a:off x="3130681" y="2524459"/>
              <a:ext cx="273685" cy="0"/>
            </a:xfrm>
            <a:custGeom>
              <a:avLst/>
              <a:gdLst/>
              <a:ahLst/>
              <a:cxnLst/>
              <a:rect l="l" t="t" r="r" b="b"/>
              <a:pathLst>
                <a:path w="273685">
                  <a:moveTo>
                    <a:pt x="273435" y="0"/>
                  </a:moveTo>
                  <a:lnTo>
                    <a:pt x="0" y="0"/>
                  </a:lnTo>
                </a:path>
              </a:pathLst>
            </a:custGeom>
            <a:ln w="9313">
              <a:solidFill>
                <a:srgbClr val="FF0000"/>
              </a:solidFill>
            </a:ln>
          </p:spPr>
          <p:txBody>
            <a:bodyPr wrap="square" lIns="0" tIns="0" rIns="0" bIns="0" rtlCol="0"/>
            <a:lstStyle/>
            <a:p>
              <a:endParaRPr>
                <a:solidFill>
                  <a:prstClr val="black"/>
                </a:solidFill>
              </a:endParaRPr>
            </a:p>
          </p:txBody>
        </p:sp>
        <p:sp>
          <p:nvSpPr>
            <p:cNvPr id="21" name="object 21"/>
            <p:cNvSpPr/>
            <p:nvPr/>
          </p:nvSpPr>
          <p:spPr>
            <a:xfrm>
              <a:off x="4086663" y="1429255"/>
              <a:ext cx="412115" cy="2191385"/>
            </a:xfrm>
            <a:custGeom>
              <a:avLst/>
              <a:gdLst/>
              <a:ahLst/>
              <a:cxnLst/>
              <a:rect l="l" t="t" r="r" b="b"/>
              <a:pathLst>
                <a:path w="412114" h="2191385">
                  <a:moveTo>
                    <a:pt x="410247" y="0"/>
                  </a:moveTo>
                  <a:lnTo>
                    <a:pt x="410247" y="2190974"/>
                  </a:lnTo>
                </a:path>
                <a:path w="412114" h="2191385">
                  <a:moveTo>
                    <a:pt x="411950" y="1095203"/>
                  </a:moveTo>
                  <a:lnTo>
                    <a:pt x="136812" y="1095203"/>
                  </a:lnTo>
                </a:path>
                <a:path w="412114" h="2191385">
                  <a:moveTo>
                    <a:pt x="136812" y="1232222"/>
                  </a:moveTo>
                  <a:lnTo>
                    <a:pt x="0" y="1095203"/>
                  </a:lnTo>
                </a:path>
                <a:path w="412114" h="2191385">
                  <a:moveTo>
                    <a:pt x="136812" y="958373"/>
                  </a:moveTo>
                  <a:lnTo>
                    <a:pt x="136812" y="1232222"/>
                  </a:lnTo>
                </a:path>
                <a:path w="412114" h="2191385">
                  <a:moveTo>
                    <a:pt x="139272" y="958373"/>
                  </a:moveTo>
                  <a:lnTo>
                    <a:pt x="0" y="1095203"/>
                  </a:lnTo>
                </a:path>
              </a:pathLst>
            </a:custGeom>
            <a:ln w="13503">
              <a:solidFill>
                <a:srgbClr val="FF0000"/>
              </a:solidFill>
            </a:ln>
          </p:spPr>
          <p:txBody>
            <a:bodyPr wrap="square" lIns="0" tIns="0" rIns="0" bIns="0" rtlCol="0"/>
            <a:lstStyle/>
            <a:p>
              <a:endParaRPr>
                <a:solidFill>
                  <a:prstClr val="black"/>
                </a:solidFill>
              </a:endParaRPr>
            </a:p>
          </p:txBody>
        </p:sp>
      </p:grpSp>
      <p:sp>
        <p:nvSpPr>
          <p:cNvPr id="22" name="object 22"/>
          <p:cNvSpPr txBox="1"/>
          <p:nvPr/>
        </p:nvSpPr>
        <p:spPr>
          <a:xfrm>
            <a:off x="2469085" y="3483419"/>
            <a:ext cx="683260" cy="196208"/>
          </a:xfrm>
          <a:prstGeom prst="rect">
            <a:avLst/>
          </a:prstGeom>
          <a:ln w="9313">
            <a:solidFill>
              <a:srgbClr val="000000"/>
            </a:solidFill>
          </a:ln>
        </p:spPr>
        <p:txBody>
          <a:bodyPr vert="horz" wrap="square" lIns="0" tIns="11430" rIns="0" bIns="0" rtlCol="0">
            <a:spAutoFit/>
          </a:bodyPr>
          <a:lstStyle/>
          <a:p>
            <a:pPr marL="136525">
              <a:spcBef>
                <a:spcPts val="90"/>
              </a:spcBef>
            </a:pPr>
            <a:r>
              <a:rPr sz="1200" spc="-5" dirty="0">
                <a:solidFill>
                  <a:prstClr val="black"/>
                </a:solidFill>
                <a:latin typeface="Times New Roman"/>
                <a:cs typeface="Times New Roman"/>
              </a:rPr>
              <a:t>Object</a:t>
            </a:r>
            <a:endParaRPr sz="1200">
              <a:solidFill>
                <a:prstClr val="black"/>
              </a:solidFill>
              <a:latin typeface="Times New Roman"/>
              <a:cs typeface="Times New Roman"/>
            </a:endParaRPr>
          </a:p>
        </p:txBody>
      </p:sp>
      <p:sp>
        <p:nvSpPr>
          <p:cNvPr id="23" name="object 23"/>
          <p:cNvSpPr/>
          <p:nvPr/>
        </p:nvSpPr>
        <p:spPr>
          <a:xfrm>
            <a:off x="3152152" y="3483400"/>
            <a:ext cx="412115" cy="274320"/>
          </a:xfrm>
          <a:custGeom>
            <a:avLst/>
            <a:gdLst/>
            <a:ahLst/>
            <a:cxnLst/>
            <a:rect l="l" t="t" r="r" b="b"/>
            <a:pathLst>
              <a:path w="412114" h="274320">
                <a:moveTo>
                  <a:pt x="412082" y="136829"/>
                </a:moveTo>
                <a:lnTo>
                  <a:pt x="136433" y="136829"/>
                </a:lnTo>
              </a:path>
              <a:path w="412114" h="274320">
                <a:moveTo>
                  <a:pt x="136433" y="273848"/>
                </a:moveTo>
                <a:lnTo>
                  <a:pt x="0" y="136829"/>
                </a:lnTo>
              </a:path>
              <a:path w="412114" h="274320">
                <a:moveTo>
                  <a:pt x="136433" y="0"/>
                </a:moveTo>
                <a:lnTo>
                  <a:pt x="136433" y="273848"/>
                </a:lnTo>
              </a:path>
              <a:path w="412114" h="274320">
                <a:moveTo>
                  <a:pt x="138761" y="0"/>
                </a:moveTo>
                <a:lnTo>
                  <a:pt x="0" y="136829"/>
                </a:lnTo>
              </a:path>
            </a:pathLst>
          </a:custGeom>
          <a:ln w="13503">
            <a:solidFill>
              <a:srgbClr val="FF0000"/>
            </a:solidFill>
          </a:ln>
        </p:spPr>
        <p:txBody>
          <a:bodyPr wrap="square" lIns="0" tIns="0" rIns="0" bIns="0" rtlCol="0"/>
          <a:lstStyle/>
          <a:p>
            <a:endParaRPr>
              <a:solidFill>
                <a:prstClr val="black"/>
              </a:solidFill>
            </a:endParaRPr>
          </a:p>
        </p:txBody>
      </p:sp>
      <p:sp>
        <p:nvSpPr>
          <p:cNvPr id="24" name="object 24"/>
          <p:cNvSpPr txBox="1"/>
          <p:nvPr/>
        </p:nvSpPr>
        <p:spPr>
          <a:xfrm>
            <a:off x="8478184" y="2113801"/>
            <a:ext cx="1367155" cy="196849"/>
          </a:xfrm>
          <a:prstGeom prst="rect">
            <a:avLst/>
          </a:prstGeom>
          <a:ln w="9313">
            <a:solidFill>
              <a:srgbClr val="000000"/>
            </a:solidFill>
          </a:ln>
        </p:spPr>
        <p:txBody>
          <a:bodyPr vert="horz" wrap="square" lIns="0" tIns="12065" rIns="0" bIns="0" rtlCol="0">
            <a:spAutoFit/>
          </a:bodyPr>
          <a:lstStyle/>
          <a:p>
            <a:pPr marL="46355">
              <a:spcBef>
                <a:spcPts val="95"/>
              </a:spcBef>
            </a:pPr>
            <a:r>
              <a:rPr sz="1200" spc="-5" dirty="0">
                <a:solidFill>
                  <a:prstClr val="black"/>
                </a:solidFill>
                <a:latin typeface="Times New Roman"/>
                <a:cs typeface="Times New Roman"/>
              </a:rPr>
              <a:t>ArithmeticException</a:t>
            </a:r>
            <a:endParaRPr sz="1200">
              <a:solidFill>
                <a:prstClr val="black"/>
              </a:solidFill>
              <a:latin typeface="Times New Roman"/>
              <a:cs typeface="Times New Roman"/>
            </a:endParaRPr>
          </a:p>
        </p:txBody>
      </p:sp>
      <p:sp>
        <p:nvSpPr>
          <p:cNvPr id="25" name="object 25"/>
          <p:cNvSpPr/>
          <p:nvPr/>
        </p:nvSpPr>
        <p:spPr>
          <a:xfrm>
            <a:off x="5610664" y="2250800"/>
            <a:ext cx="2600325" cy="3696970"/>
          </a:xfrm>
          <a:custGeom>
            <a:avLst/>
            <a:gdLst/>
            <a:ahLst/>
            <a:cxnLst/>
            <a:rect l="l" t="t" r="r" b="b"/>
            <a:pathLst>
              <a:path w="2600325" h="3696970">
                <a:moveTo>
                  <a:pt x="410247" y="2054031"/>
                </a:moveTo>
                <a:lnTo>
                  <a:pt x="410247" y="3696954"/>
                </a:lnTo>
              </a:path>
              <a:path w="2600325" h="3696970">
                <a:moveTo>
                  <a:pt x="411950" y="2875500"/>
                </a:moveTo>
                <a:lnTo>
                  <a:pt x="136812" y="2875500"/>
                </a:lnTo>
              </a:path>
              <a:path w="2600325" h="3696970">
                <a:moveTo>
                  <a:pt x="136812" y="3012405"/>
                </a:moveTo>
                <a:lnTo>
                  <a:pt x="0" y="2875500"/>
                </a:lnTo>
              </a:path>
              <a:path w="2600325" h="3696970">
                <a:moveTo>
                  <a:pt x="136812" y="2738576"/>
                </a:moveTo>
                <a:lnTo>
                  <a:pt x="136812" y="3012405"/>
                </a:lnTo>
              </a:path>
              <a:path w="2600325" h="3696970">
                <a:moveTo>
                  <a:pt x="139272" y="2738576"/>
                </a:moveTo>
                <a:lnTo>
                  <a:pt x="0" y="2875500"/>
                </a:lnTo>
              </a:path>
              <a:path w="2600325" h="3696970">
                <a:moveTo>
                  <a:pt x="2595267" y="0"/>
                </a:moveTo>
                <a:lnTo>
                  <a:pt x="2599998" y="2008402"/>
                </a:lnTo>
              </a:path>
              <a:path w="2600325" h="3696970">
                <a:moveTo>
                  <a:pt x="2597727" y="821923"/>
                </a:moveTo>
                <a:lnTo>
                  <a:pt x="2322021" y="821923"/>
                </a:lnTo>
              </a:path>
              <a:path w="2600325" h="3696970">
                <a:moveTo>
                  <a:pt x="2322021" y="958752"/>
                </a:moveTo>
                <a:lnTo>
                  <a:pt x="2185588" y="821923"/>
                </a:lnTo>
              </a:path>
              <a:path w="2600325" h="3696970">
                <a:moveTo>
                  <a:pt x="2322021" y="684904"/>
                </a:moveTo>
                <a:lnTo>
                  <a:pt x="2322021" y="958752"/>
                </a:lnTo>
              </a:path>
              <a:path w="2600325" h="3696970">
                <a:moveTo>
                  <a:pt x="2324292" y="684904"/>
                </a:moveTo>
                <a:lnTo>
                  <a:pt x="2185588" y="821923"/>
                </a:lnTo>
              </a:path>
            </a:pathLst>
          </a:custGeom>
          <a:ln w="13503">
            <a:solidFill>
              <a:srgbClr val="FF0000"/>
            </a:solidFill>
          </a:ln>
        </p:spPr>
        <p:txBody>
          <a:bodyPr wrap="square" lIns="0" tIns="0" rIns="0" bIns="0" rtlCol="0"/>
          <a:lstStyle/>
          <a:p>
            <a:endParaRPr>
              <a:solidFill>
                <a:prstClr val="black"/>
              </a:solidFill>
            </a:endParaRPr>
          </a:p>
        </p:txBody>
      </p:sp>
      <p:sp>
        <p:nvSpPr>
          <p:cNvPr id="26" name="object 26"/>
          <p:cNvSpPr txBox="1"/>
          <p:nvPr/>
        </p:nvSpPr>
        <p:spPr>
          <a:xfrm>
            <a:off x="8478184" y="2661421"/>
            <a:ext cx="1367155" cy="196208"/>
          </a:xfrm>
          <a:prstGeom prst="rect">
            <a:avLst/>
          </a:prstGeom>
          <a:ln w="9313">
            <a:solidFill>
              <a:srgbClr val="000000"/>
            </a:solidFill>
          </a:ln>
        </p:spPr>
        <p:txBody>
          <a:bodyPr vert="horz" wrap="square" lIns="0" tIns="11430" rIns="0" bIns="0" rtlCol="0">
            <a:spAutoFit/>
          </a:bodyPr>
          <a:lstStyle/>
          <a:p>
            <a:pPr marL="21590">
              <a:spcBef>
                <a:spcPts val="90"/>
              </a:spcBef>
            </a:pPr>
            <a:r>
              <a:rPr sz="1200" spc="-5" dirty="0">
                <a:solidFill>
                  <a:prstClr val="black"/>
                </a:solidFill>
                <a:latin typeface="Times New Roman"/>
                <a:cs typeface="Times New Roman"/>
              </a:rPr>
              <a:t>NullPointerException</a:t>
            </a:r>
            <a:endParaRPr sz="1200">
              <a:solidFill>
                <a:prstClr val="black"/>
              </a:solidFill>
              <a:latin typeface="Times New Roman"/>
              <a:cs typeface="Times New Roman"/>
            </a:endParaRPr>
          </a:p>
        </p:txBody>
      </p:sp>
      <p:sp>
        <p:nvSpPr>
          <p:cNvPr id="27" name="object 27"/>
          <p:cNvSpPr txBox="1"/>
          <p:nvPr/>
        </p:nvSpPr>
        <p:spPr>
          <a:xfrm>
            <a:off x="8478183" y="3209590"/>
            <a:ext cx="2050414" cy="196208"/>
          </a:xfrm>
          <a:prstGeom prst="rect">
            <a:avLst/>
          </a:prstGeom>
          <a:ln w="9313">
            <a:solidFill>
              <a:srgbClr val="000000"/>
            </a:solidFill>
          </a:ln>
        </p:spPr>
        <p:txBody>
          <a:bodyPr vert="horz" wrap="square" lIns="0" tIns="11430" rIns="0" bIns="0" rtlCol="0">
            <a:spAutoFit/>
          </a:bodyPr>
          <a:lstStyle/>
          <a:p>
            <a:pPr marL="116839">
              <a:spcBef>
                <a:spcPts val="90"/>
              </a:spcBef>
            </a:pPr>
            <a:r>
              <a:rPr sz="1200" spc="-5" dirty="0">
                <a:solidFill>
                  <a:prstClr val="black"/>
                </a:solidFill>
                <a:latin typeface="Times New Roman"/>
                <a:cs typeface="Times New Roman"/>
              </a:rPr>
              <a:t>IndexOutOfBoundsException</a:t>
            </a:r>
            <a:endParaRPr sz="1200">
              <a:solidFill>
                <a:prstClr val="black"/>
              </a:solidFill>
              <a:latin typeface="Times New Roman"/>
              <a:cs typeface="Times New Roman"/>
            </a:endParaRPr>
          </a:p>
        </p:txBody>
      </p:sp>
      <p:sp>
        <p:nvSpPr>
          <p:cNvPr id="28" name="object 28"/>
          <p:cNvSpPr/>
          <p:nvPr/>
        </p:nvSpPr>
        <p:spPr>
          <a:xfrm>
            <a:off x="6020910" y="1429255"/>
            <a:ext cx="2458720" cy="4518660"/>
          </a:xfrm>
          <a:custGeom>
            <a:avLst/>
            <a:gdLst/>
            <a:ahLst/>
            <a:cxnLst/>
            <a:rect l="l" t="t" r="r" b="b"/>
            <a:pathLst>
              <a:path w="2458720" h="4518660">
                <a:moveTo>
                  <a:pt x="272867" y="2190974"/>
                </a:moveTo>
                <a:lnTo>
                  <a:pt x="0" y="2190974"/>
                </a:lnTo>
              </a:path>
              <a:path w="2458720" h="4518660">
                <a:moveTo>
                  <a:pt x="272867" y="2875576"/>
                </a:moveTo>
                <a:lnTo>
                  <a:pt x="0" y="2875576"/>
                </a:lnTo>
              </a:path>
              <a:path w="2458720" h="4518660">
                <a:moveTo>
                  <a:pt x="272867" y="3423215"/>
                </a:moveTo>
                <a:lnTo>
                  <a:pt x="0" y="3423215"/>
                </a:lnTo>
              </a:path>
              <a:path w="2458720" h="4518660">
                <a:moveTo>
                  <a:pt x="272867" y="3970855"/>
                </a:moveTo>
                <a:lnTo>
                  <a:pt x="0" y="3970855"/>
                </a:lnTo>
              </a:path>
              <a:path w="2458720" h="4518660">
                <a:moveTo>
                  <a:pt x="272867" y="4518498"/>
                </a:moveTo>
                <a:lnTo>
                  <a:pt x="0" y="4518498"/>
                </a:lnTo>
              </a:path>
              <a:path w="2458720" h="4518660">
                <a:moveTo>
                  <a:pt x="272867" y="1643467"/>
                </a:moveTo>
                <a:lnTo>
                  <a:pt x="0" y="1643467"/>
                </a:lnTo>
              </a:path>
              <a:path w="2458720" h="4518660">
                <a:moveTo>
                  <a:pt x="272867" y="1095203"/>
                </a:moveTo>
                <a:lnTo>
                  <a:pt x="0" y="1095203"/>
                </a:lnTo>
              </a:path>
              <a:path w="2458720" h="4518660">
                <a:moveTo>
                  <a:pt x="272867" y="547696"/>
                </a:moveTo>
                <a:lnTo>
                  <a:pt x="0" y="547696"/>
                </a:lnTo>
              </a:path>
              <a:path w="2458720" h="4518660">
                <a:moveTo>
                  <a:pt x="272867" y="0"/>
                </a:moveTo>
                <a:lnTo>
                  <a:pt x="0" y="0"/>
                </a:lnTo>
              </a:path>
              <a:path w="2458720" h="4518660">
                <a:moveTo>
                  <a:pt x="2458455" y="821544"/>
                </a:moveTo>
                <a:lnTo>
                  <a:pt x="2185020" y="821544"/>
                </a:lnTo>
              </a:path>
              <a:path w="2458720" h="4518660">
                <a:moveTo>
                  <a:pt x="2458455" y="1369619"/>
                </a:moveTo>
                <a:lnTo>
                  <a:pt x="2185020" y="1369619"/>
                </a:lnTo>
              </a:path>
              <a:path w="2458720" h="4518660">
                <a:moveTo>
                  <a:pt x="2458455" y="1917126"/>
                </a:moveTo>
                <a:lnTo>
                  <a:pt x="2185020" y="1917126"/>
                </a:lnTo>
              </a:path>
              <a:path w="2458720" h="4518660">
                <a:moveTo>
                  <a:pt x="2442560" y="2848096"/>
                </a:moveTo>
                <a:lnTo>
                  <a:pt x="2169314" y="2848096"/>
                </a:lnTo>
              </a:path>
            </a:pathLst>
          </a:custGeom>
          <a:ln w="9313">
            <a:solidFill>
              <a:srgbClr val="FF0000"/>
            </a:solidFill>
          </a:ln>
        </p:spPr>
        <p:txBody>
          <a:bodyPr wrap="square" lIns="0" tIns="0" rIns="0" bIns="0" rtlCol="0"/>
          <a:lstStyle/>
          <a:p>
            <a:endParaRPr>
              <a:solidFill>
                <a:prstClr val="black"/>
              </a:solidFill>
            </a:endParaRPr>
          </a:p>
        </p:txBody>
      </p:sp>
      <p:sp>
        <p:nvSpPr>
          <p:cNvPr id="29" name="object 29"/>
          <p:cNvSpPr txBox="1"/>
          <p:nvPr/>
        </p:nvSpPr>
        <p:spPr>
          <a:xfrm>
            <a:off x="6399345" y="3482228"/>
            <a:ext cx="1287780"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latin typeface="Times New Roman"/>
                <a:cs typeface="Times New Roman"/>
              </a:rPr>
              <a:t>Several more</a:t>
            </a:r>
            <a:r>
              <a:rPr sz="1200" spc="-85" dirty="0">
                <a:solidFill>
                  <a:prstClr val="black"/>
                </a:solidFill>
                <a:latin typeface="Times New Roman"/>
                <a:cs typeface="Times New Roman"/>
              </a:rPr>
              <a:t> </a:t>
            </a:r>
            <a:r>
              <a:rPr sz="1200" spc="-5" dirty="0">
                <a:solidFill>
                  <a:prstClr val="black"/>
                </a:solidFill>
                <a:latin typeface="Times New Roman"/>
                <a:cs typeface="Times New Roman"/>
              </a:rPr>
              <a:t>classes</a:t>
            </a:r>
            <a:endParaRPr sz="1200">
              <a:solidFill>
                <a:prstClr val="black"/>
              </a:solidFill>
              <a:latin typeface="Times New Roman"/>
              <a:cs typeface="Times New Roman"/>
            </a:endParaRPr>
          </a:p>
        </p:txBody>
      </p:sp>
      <p:sp>
        <p:nvSpPr>
          <p:cNvPr id="30" name="object 30"/>
          <p:cNvSpPr txBox="1"/>
          <p:nvPr/>
        </p:nvSpPr>
        <p:spPr>
          <a:xfrm>
            <a:off x="6399346" y="5262148"/>
            <a:ext cx="1288415" cy="766877"/>
          </a:xfrm>
          <a:prstGeom prst="rect">
            <a:avLst/>
          </a:prstGeom>
        </p:spPr>
        <p:txBody>
          <a:bodyPr vert="horz" wrap="square" lIns="0" tIns="12700" rIns="0" bIns="0" rtlCol="0">
            <a:spAutoFit/>
          </a:bodyPr>
          <a:lstStyle/>
          <a:p>
            <a:pPr marL="107950">
              <a:spcBef>
                <a:spcPts val="100"/>
              </a:spcBef>
            </a:pPr>
            <a:r>
              <a:rPr sz="1200" spc="-10" dirty="0">
                <a:solidFill>
                  <a:prstClr val="black"/>
                </a:solidFill>
                <a:latin typeface="Times New Roman"/>
                <a:cs typeface="Times New Roman"/>
              </a:rPr>
              <a:t>AWTError</a:t>
            </a:r>
            <a:endParaRPr sz="1200">
              <a:solidFill>
                <a:prstClr val="black"/>
              </a:solidFill>
              <a:latin typeface="Times New Roman"/>
              <a:cs typeface="Times New Roman"/>
            </a:endParaRPr>
          </a:p>
          <a:p>
            <a:endParaRPr sz="1300">
              <a:solidFill>
                <a:prstClr val="black"/>
              </a:solidFill>
              <a:latin typeface="Times New Roman"/>
              <a:cs typeface="Times New Roman"/>
            </a:endParaRPr>
          </a:p>
          <a:p>
            <a:endParaRPr sz="1200">
              <a:solidFill>
                <a:prstClr val="black"/>
              </a:solidFill>
              <a:latin typeface="Times New Roman"/>
              <a:cs typeface="Times New Roman"/>
            </a:endParaRPr>
          </a:p>
          <a:p>
            <a:pPr marL="12700"/>
            <a:r>
              <a:rPr sz="1200" spc="-5" dirty="0">
                <a:solidFill>
                  <a:prstClr val="black"/>
                </a:solidFill>
                <a:latin typeface="Times New Roman"/>
                <a:cs typeface="Times New Roman"/>
              </a:rPr>
              <a:t>Several more</a:t>
            </a:r>
            <a:r>
              <a:rPr sz="1200" spc="-85" dirty="0">
                <a:solidFill>
                  <a:prstClr val="black"/>
                </a:solidFill>
                <a:latin typeface="Times New Roman"/>
                <a:cs typeface="Times New Roman"/>
              </a:rPr>
              <a:t> </a:t>
            </a:r>
            <a:r>
              <a:rPr sz="1200" spc="-5" dirty="0">
                <a:solidFill>
                  <a:prstClr val="black"/>
                </a:solidFill>
                <a:latin typeface="Times New Roman"/>
                <a:cs typeface="Times New Roman"/>
              </a:rPr>
              <a:t>classes</a:t>
            </a:r>
            <a:endParaRPr sz="1200">
              <a:solidFill>
                <a:prstClr val="black"/>
              </a:solidFill>
              <a:latin typeface="Times New Roman"/>
              <a:cs typeface="Times New Roman"/>
            </a:endParaRPr>
          </a:p>
        </p:txBody>
      </p:sp>
      <p:sp>
        <p:nvSpPr>
          <p:cNvPr id="31" name="object 31"/>
          <p:cNvSpPr txBox="1"/>
          <p:nvPr/>
        </p:nvSpPr>
        <p:spPr>
          <a:xfrm>
            <a:off x="8569039" y="4139388"/>
            <a:ext cx="1288415"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latin typeface="Times New Roman"/>
                <a:cs typeface="Times New Roman"/>
              </a:rPr>
              <a:t>Several more</a:t>
            </a:r>
            <a:r>
              <a:rPr sz="1200" spc="-85" dirty="0">
                <a:solidFill>
                  <a:prstClr val="black"/>
                </a:solidFill>
                <a:latin typeface="Times New Roman"/>
                <a:cs typeface="Times New Roman"/>
              </a:rPr>
              <a:t> </a:t>
            </a:r>
            <a:r>
              <a:rPr sz="1200" spc="-5" dirty="0">
                <a:solidFill>
                  <a:prstClr val="black"/>
                </a:solidFill>
                <a:latin typeface="Times New Roman"/>
                <a:cs typeface="Times New Roman"/>
              </a:rPr>
              <a:t>classes</a:t>
            </a:r>
            <a:endParaRPr sz="1200">
              <a:solidFill>
                <a:prstClr val="black"/>
              </a:solidFill>
              <a:latin typeface="Times New Roman"/>
              <a:cs typeface="Times New Roman"/>
            </a:endParaRPr>
          </a:p>
        </p:txBody>
      </p:sp>
      <p:sp>
        <p:nvSpPr>
          <p:cNvPr id="32" name="object 32"/>
          <p:cNvSpPr txBox="1"/>
          <p:nvPr/>
        </p:nvSpPr>
        <p:spPr>
          <a:xfrm>
            <a:off x="8478183" y="3672520"/>
            <a:ext cx="1898014" cy="198772"/>
          </a:xfrm>
          <a:prstGeom prst="rect">
            <a:avLst/>
          </a:prstGeom>
          <a:ln w="9313">
            <a:solidFill>
              <a:srgbClr val="000000"/>
            </a:solidFill>
          </a:ln>
        </p:spPr>
        <p:txBody>
          <a:bodyPr vert="horz" wrap="square" lIns="0" tIns="13970" rIns="0" bIns="0" rtlCol="0">
            <a:spAutoFit/>
          </a:bodyPr>
          <a:lstStyle/>
          <a:p>
            <a:pPr marL="137160">
              <a:spcBef>
                <a:spcPts val="110"/>
              </a:spcBef>
            </a:pPr>
            <a:r>
              <a:rPr sz="1200" spc="-5" dirty="0">
                <a:solidFill>
                  <a:prstClr val="black"/>
                </a:solidFill>
                <a:latin typeface="Times New Roman"/>
                <a:cs typeface="Times New Roman"/>
              </a:rPr>
              <a:t>IllegalArgumentException</a:t>
            </a:r>
            <a:endParaRPr sz="1200">
              <a:solidFill>
                <a:prstClr val="black"/>
              </a:solidFill>
              <a:latin typeface="Times New Roman"/>
              <a:cs typeface="Times New Roman"/>
            </a:endParaRPr>
          </a:p>
        </p:txBody>
      </p:sp>
      <p:grpSp>
        <p:nvGrpSpPr>
          <p:cNvPr id="33" name="object 33"/>
          <p:cNvGrpSpPr/>
          <p:nvPr/>
        </p:nvGrpSpPr>
        <p:grpSpPr>
          <a:xfrm>
            <a:off x="1524001" y="3823298"/>
            <a:ext cx="6951075" cy="2272701"/>
            <a:chOff x="0" y="3823298"/>
            <a:chExt cx="6951075" cy="2272701"/>
          </a:xfrm>
        </p:grpSpPr>
        <p:sp>
          <p:nvSpPr>
            <p:cNvPr id="34" name="object 34"/>
            <p:cNvSpPr/>
            <p:nvPr/>
          </p:nvSpPr>
          <p:spPr>
            <a:xfrm>
              <a:off x="2710218" y="5191456"/>
              <a:ext cx="838200" cy="50800"/>
            </a:xfrm>
            <a:custGeom>
              <a:avLst/>
              <a:gdLst/>
              <a:ahLst/>
              <a:cxnLst/>
              <a:rect l="l" t="t" r="r" b="b"/>
              <a:pathLst>
                <a:path w="838200" h="50800">
                  <a:moveTo>
                    <a:pt x="812800" y="25400"/>
                  </a:moveTo>
                  <a:lnTo>
                    <a:pt x="787400" y="50800"/>
                  </a:lnTo>
                  <a:lnTo>
                    <a:pt x="825500" y="31750"/>
                  </a:lnTo>
                  <a:lnTo>
                    <a:pt x="812800" y="31750"/>
                  </a:lnTo>
                  <a:lnTo>
                    <a:pt x="812800" y="25400"/>
                  </a:lnTo>
                  <a:close/>
                </a:path>
                <a:path w="838200" h="50800">
                  <a:moveTo>
                    <a:pt x="806450" y="19050"/>
                  </a:moveTo>
                  <a:lnTo>
                    <a:pt x="0" y="19050"/>
                  </a:lnTo>
                  <a:lnTo>
                    <a:pt x="0" y="31750"/>
                  </a:lnTo>
                  <a:lnTo>
                    <a:pt x="806450" y="31750"/>
                  </a:lnTo>
                  <a:lnTo>
                    <a:pt x="812800" y="25400"/>
                  </a:lnTo>
                  <a:lnTo>
                    <a:pt x="806450" y="19050"/>
                  </a:lnTo>
                  <a:close/>
                </a:path>
                <a:path w="838200" h="50800">
                  <a:moveTo>
                    <a:pt x="825500" y="19050"/>
                  </a:moveTo>
                  <a:lnTo>
                    <a:pt x="812800" y="19050"/>
                  </a:lnTo>
                  <a:lnTo>
                    <a:pt x="812800" y="31750"/>
                  </a:lnTo>
                  <a:lnTo>
                    <a:pt x="825500" y="31750"/>
                  </a:lnTo>
                  <a:lnTo>
                    <a:pt x="838200" y="25400"/>
                  </a:lnTo>
                  <a:lnTo>
                    <a:pt x="825500" y="19050"/>
                  </a:lnTo>
                  <a:close/>
                </a:path>
                <a:path w="838200" h="50800">
                  <a:moveTo>
                    <a:pt x="787400" y="0"/>
                  </a:moveTo>
                  <a:lnTo>
                    <a:pt x="812800" y="25400"/>
                  </a:lnTo>
                  <a:lnTo>
                    <a:pt x="812800" y="19050"/>
                  </a:lnTo>
                  <a:lnTo>
                    <a:pt x="825500" y="19050"/>
                  </a:lnTo>
                  <a:lnTo>
                    <a:pt x="787400" y="0"/>
                  </a:lnTo>
                  <a:close/>
                </a:path>
              </a:pathLst>
            </a:custGeom>
            <a:solidFill>
              <a:srgbClr val="000000"/>
            </a:solidFill>
          </p:spPr>
          <p:txBody>
            <a:bodyPr wrap="square" lIns="0" tIns="0" rIns="0" bIns="0" rtlCol="0"/>
            <a:lstStyle/>
            <a:p>
              <a:endParaRPr>
                <a:solidFill>
                  <a:prstClr val="black"/>
                </a:solidFill>
              </a:endParaRPr>
            </a:p>
          </p:txBody>
        </p:sp>
        <p:sp>
          <p:nvSpPr>
            <p:cNvPr id="35" name="object 35"/>
            <p:cNvSpPr/>
            <p:nvPr/>
          </p:nvSpPr>
          <p:spPr>
            <a:xfrm>
              <a:off x="6677390" y="3823298"/>
              <a:ext cx="273685" cy="0"/>
            </a:xfrm>
            <a:custGeom>
              <a:avLst/>
              <a:gdLst/>
              <a:ahLst/>
              <a:cxnLst/>
              <a:rect l="l" t="t" r="r" b="b"/>
              <a:pathLst>
                <a:path w="273684">
                  <a:moveTo>
                    <a:pt x="273245" y="0"/>
                  </a:moveTo>
                  <a:lnTo>
                    <a:pt x="0" y="0"/>
                  </a:lnTo>
                </a:path>
              </a:pathLst>
            </a:custGeom>
            <a:ln w="9313">
              <a:solidFill>
                <a:srgbClr val="FF0000"/>
              </a:solidFill>
            </a:ln>
          </p:spPr>
          <p:txBody>
            <a:bodyPr wrap="square" lIns="0" tIns="0" rIns="0" bIns="0" rtlCol="0"/>
            <a:lstStyle/>
            <a:p>
              <a:endParaRPr>
                <a:solidFill>
                  <a:prstClr val="black"/>
                </a:solidFill>
              </a:endParaRPr>
            </a:p>
          </p:txBody>
        </p:sp>
        <p:sp>
          <p:nvSpPr>
            <p:cNvPr id="36" name="object 36"/>
            <p:cNvSpPr/>
            <p:nvPr/>
          </p:nvSpPr>
          <p:spPr>
            <a:xfrm>
              <a:off x="3352800" y="3962399"/>
              <a:ext cx="3276600" cy="2133600"/>
            </a:xfrm>
            <a:custGeom>
              <a:avLst/>
              <a:gdLst/>
              <a:ahLst/>
              <a:cxnLst/>
              <a:rect l="l" t="t" r="r" b="b"/>
              <a:pathLst>
                <a:path w="3276600" h="2133600">
                  <a:moveTo>
                    <a:pt x="3276600" y="0"/>
                  </a:moveTo>
                  <a:lnTo>
                    <a:pt x="0" y="0"/>
                  </a:lnTo>
                  <a:lnTo>
                    <a:pt x="0" y="2133600"/>
                  </a:lnTo>
                  <a:lnTo>
                    <a:pt x="3276600" y="2133600"/>
                  </a:lnTo>
                  <a:lnTo>
                    <a:pt x="3276600" y="0"/>
                  </a:lnTo>
                  <a:close/>
                </a:path>
              </a:pathLst>
            </a:custGeom>
            <a:solidFill>
              <a:srgbClr val="4F81BC">
                <a:alpha val="18823"/>
              </a:srgbClr>
            </a:solidFill>
          </p:spPr>
          <p:txBody>
            <a:bodyPr wrap="square" lIns="0" tIns="0" rIns="0" bIns="0" rtlCol="0"/>
            <a:lstStyle/>
            <a:p>
              <a:endParaRPr>
                <a:solidFill>
                  <a:prstClr val="black"/>
                </a:solidFill>
              </a:endParaRPr>
            </a:p>
          </p:txBody>
        </p:sp>
        <p:sp>
          <p:nvSpPr>
            <p:cNvPr id="37" name="object 37"/>
            <p:cNvSpPr/>
            <p:nvPr/>
          </p:nvSpPr>
          <p:spPr>
            <a:xfrm>
              <a:off x="3352800" y="3962399"/>
              <a:ext cx="3276600" cy="2133600"/>
            </a:xfrm>
            <a:custGeom>
              <a:avLst/>
              <a:gdLst/>
              <a:ahLst/>
              <a:cxnLst/>
              <a:rect l="l" t="t" r="r" b="b"/>
              <a:pathLst>
                <a:path w="3276600" h="2133600">
                  <a:moveTo>
                    <a:pt x="0" y="2133600"/>
                  </a:moveTo>
                  <a:lnTo>
                    <a:pt x="3276600" y="2133600"/>
                  </a:lnTo>
                  <a:lnTo>
                    <a:pt x="3276600" y="0"/>
                  </a:lnTo>
                  <a:lnTo>
                    <a:pt x="0" y="0"/>
                  </a:lnTo>
                  <a:lnTo>
                    <a:pt x="0" y="2133600"/>
                  </a:lnTo>
                  <a:close/>
                </a:path>
              </a:pathLst>
            </a:custGeom>
            <a:ln w="12192">
              <a:solidFill>
                <a:srgbClr val="000000"/>
              </a:solidFill>
            </a:ln>
          </p:spPr>
          <p:txBody>
            <a:bodyPr wrap="square" lIns="0" tIns="0" rIns="0" bIns="0" rtlCol="0"/>
            <a:lstStyle/>
            <a:p>
              <a:endParaRPr>
                <a:solidFill>
                  <a:prstClr val="black"/>
                </a:solidFill>
              </a:endParaRPr>
            </a:p>
          </p:txBody>
        </p:sp>
        <p:sp>
          <p:nvSpPr>
            <p:cNvPr id="38" name="object 38"/>
            <p:cNvSpPr/>
            <p:nvPr/>
          </p:nvSpPr>
          <p:spPr>
            <a:xfrm>
              <a:off x="0" y="3962399"/>
              <a:ext cx="3048000" cy="1323340"/>
            </a:xfrm>
            <a:custGeom>
              <a:avLst/>
              <a:gdLst/>
              <a:ahLst/>
              <a:cxnLst/>
              <a:rect l="l" t="t" r="r" b="b"/>
              <a:pathLst>
                <a:path w="3048000" h="1323339">
                  <a:moveTo>
                    <a:pt x="3048000" y="0"/>
                  </a:moveTo>
                  <a:lnTo>
                    <a:pt x="0" y="0"/>
                  </a:lnTo>
                  <a:lnTo>
                    <a:pt x="0" y="1322832"/>
                  </a:lnTo>
                  <a:lnTo>
                    <a:pt x="3048000" y="1322832"/>
                  </a:lnTo>
                  <a:lnTo>
                    <a:pt x="3048000" y="0"/>
                  </a:lnTo>
                  <a:close/>
                </a:path>
              </a:pathLst>
            </a:custGeom>
            <a:solidFill>
              <a:srgbClr val="FFFFFF"/>
            </a:solidFill>
          </p:spPr>
          <p:txBody>
            <a:bodyPr wrap="square" lIns="0" tIns="0" rIns="0" bIns="0" rtlCol="0"/>
            <a:lstStyle/>
            <a:p>
              <a:endParaRPr>
                <a:solidFill>
                  <a:prstClr val="black"/>
                </a:solidFill>
              </a:endParaRPr>
            </a:p>
          </p:txBody>
        </p:sp>
      </p:grpSp>
      <p:sp>
        <p:nvSpPr>
          <p:cNvPr id="39" name="object 39"/>
          <p:cNvSpPr txBox="1"/>
          <p:nvPr/>
        </p:nvSpPr>
        <p:spPr>
          <a:xfrm>
            <a:off x="1602740" y="3984117"/>
            <a:ext cx="2745105" cy="2205091"/>
          </a:xfrm>
          <a:prstGeom prst="rect">
            <a:avLst/>
          </a:prstGeom>
        </p:spPr>
        <p:txBody>
          <a:bodyPr vert="horz" wrap="square" lIns="0" tIns="12065" rIns="0" bIns="0" rtlCol="0">
            <a:spAutoFit/>
          </a:bodyPr>
          <a:lstStyle/>
          <a:p>
            <a:pPr marL="12700">
              <a:spcBef>
                <a:spcPts val="95"/>
              </a:spcBef>
            </a:pPr>
            <a:r>
              <a:rPr i="1" spc="-15" dirty="0">
                <a:solidFill>
                  <a:prstClr val="black"/>
                </a:solidFill>
                <a:latin typeface="Perpetua" panose="02020502060401020303" pitchFamily="18" charset="0"/>
                <a:cs typeface="Carlito"/>
              </a:rPr>
              <a:t>System </a:t>
            </a:r>
            <a:r>
              <a:rPr i="1" dirty="0">
                <a:solidFill>
                  <a:prstClr val="black"/>
                </a:solidFill>
                <a:latin typeface="Perpetua" panose="02020502060401020303" pitchFamily="18" charset="0"/>
                <a:cs typeface="Carlito"/>
              </a:rPr>
              <a:t>errors </a:t>
            </a:r>
            <a:r>
              <a:rPr spc="-15" dirty="0">
                <a:solidFill>
                  <a:prstClr val="black"/>
                </a:solidFill>
                <a:latin typeface="Perpetua" panose="02020502060401020303" pitchFamily="18" charset="0"/>
                <a:cs typeface="Carlito"/>
              </a:rPr>
              <a:t>are thrown </a:t>
            </a:r>
            <a:r>
              <a:rPr spc="-10" dirty="0">
                <a:solidFill>
                  <a:prstClr val="black"/>
                </a:solidFill>
                <a:latin typeface="Perpetua" panose="02020502060401020303" pitchFamily="18" charset="0"/>
                <a:cs typeface="Carlito"/>
              </a:rPr>
              <a:t>by</a:t>
            </a:r>
            <a:r>
              <a:rPr spc="50" dirty="0">
                <a:solidFill>
                  <a:prstClr val="black"/>
                </a:solidFill>
                <a:latin typeface="Perpetua" panose="02020502060401020303" pitchFamily="18" charset="0"/>
                <a:cs typeface="Carlito"/>
              </a:rPr>
              <a:t> </a:t>
            </a:r>
            <a:r>
              <a:rPr spc="-10" dirty="0">
                <a:solidFill>
                  <a:prstClr val="black"/>
                </a:solidFill>
                <a:latin typeface="Perpetua" panose="02020502060401020303" pitchFamily="18" charset="0"/>
                <a:cs typeface="Carlito"/>
              </a:rPr>
              <a:t>JVM</a:t>
            </a:r>
            <a:r>
              <a:rPr lang="en-US" spc="-10" dirty="0">
                <a:solidFill>
                  <a:prstClr val="black"/>
                </a:solidFill>
                <a:latin typeface="Perpetua" panose="02020502060401020303" pitchFamily="18" charset="0"/>
                <a:cs typeface="Carlito"/>
              </a:rPr>
              <a:t> </a:t>
            </a:r>
            <a:r>
              <a:rPr lang="en-US" spc="-5" dirty="0">
                <a:solidFill>
                  <a:prstClr val="black"/>
                </a:solidFill>
                <a:latin typeface="Perpetua" panose="02020502060401020303" pitchFamily="18" charset="0"/>
                <a:cs typeface="Carlito"/>
              </a:rPr>
              <a:t>and </a:t>
            </a:r>
            <a:r>
              <a:rPr lang="en-US" spc="-15" dirty="0">
                <a:solidFill>
                  <a:prstClr val="black"/>
                </a:solidFill>
                <a:latin typeface="Perpetua" panose="02020502060401020303" pitchFamily="18" charset="0"/>
                <a:cs typeface="Carlito"/>
              </a:rPr>
              <a:t>represented </a:t>
            </a:r>
            <a:r>
              <a:rPr lang="en-US" spc="-5" dirty="0">
                <a:solidFill>
                  <a:prstClr val="black"/>
                </a:solidFill>
                <a:latin typeface="Perpetua" panose="02020502060401020303" pitchFamily="18" charset="0"/>
                <a:cs typeface="Carlito"/>
              </a:rPr>
              <a:t>in the </a:t>
            </a:r>
            <a:r>
              <a:rPr lang="en-US" u="sng" spc="-15" dirty="0">
                <a:solidFill>
                  <a:prstClr val="black"/>
                </a:solidFill>
                <a:uFill>
                  <a:solidFill>
                    <a:srgbClr val="000000"/>
                  </a:solidFill>
                </a:uFill>
                <a:latin typeface="Perpetua" panose="02020502060401020303" pitchFamily="18" charset="0"/>
                <a:cs typeface="Carlito"/>
              </a:rPr>
              <a:t>Error</a:t>
            </a:r>
            <a:r>
              <a:rPr lang="en-US" spc="95" dirty="0">
                <a:solidFill>
                  <a:prstClr val="black"/>
                </a:solidFill>
                <a:latin typeface="Perpetua" panose="02020502060401020303" pitchFamily="18" charset="0"/>
                <a:cs typeface="Carlito"/>
              </a:rPr>
              <a:t> </a:t>
            </a:r>
            <a:r>
              <a:rPr lang="en-US" spc="-5" dirty="0">
                <a:solidFill>
                  <a:prstClr val="black"/>
                </a:solidFill>
                <a:latin typeface="Perpetua" panose="02020502060401020303" pitchFamily="18" charset="0"/>
                <a:cs typeface="Carlito"/>
              </a:rPr>
              <a:t>class.</a:t>
            </a:r>
          </a:p>
          <a:p>
            <a:pPr marL="12700">
              <a:spcBef>
                <a:spcPts val="95"/>
              </a:spcBef>
            </a:pPr>
            <a:r>
              <a:rPr lang="en-US" spc="-5" dirty="0">
                <a:solidFill>
                  <a:prstClr val="black"/>
                </a:solidFill>
                <a:latin typeface="Perpetua" panose="02020502060401020303" pitchFamily="18" charset="0"/>
                <a:cs typeface="Carlito"/>
              </a:rPr>
              <a:t>The </a:t>
            </a:r>
            <a:r>
              <a:rPr lang="en-US" u="sng" spc="-15" dirty="0">
                <a:solidFill>
                  <a:prstClr val="black"/>
                </a:solidFill>
                <a:uFill>
                  <a:solidFill>
                    <a:srgbClr val="000000"/>
                  </a:solidFill>
                </a:uFill>
                <a:latin typeface="Perpetua" panose="02020502060401020303" pitchFamily="18" charset="0"/>
                <a:cs typeface="Carlito"/>
              </a:rPr>
              <a:t>Error</a:t>
            </a:r>
            <a:r>
              <a:rPr lang="en-US" spc="-15" dirty="0">
                <a:solidFill>
                  <a:prstClr val="black"/>
                </a:solidFill>
                <a:latin typeface="Perpetua" panose="02020502060401020303" pitchFamily="18" charset="0"/>
                <a:cs typeface="Carlito"/>
              </a:rPr>
              <a:t> </a:t>
            </a:r>
            <a:r>
              <a:rPr lang="en-US" spc="-5" dirty="0">
                <a:solidFill>
                  <a:prstClr val="black"/>
                </a:solidFill>
                <a:latin typeface="Perpetua" panose="02020502060401020303" pitchFamily="18" charset="0"/>
                <a:cs typeface="Carlito"/>
              </a:rPr>
              <a:t>class </a:t>
            </a:r>
            <a:r>
              <a:rPr lang="en-US" spc="-10" dirty="0">
                <a:solidFill>
                  <a:prstClr val="black"/>
                </a:solidFill>
                <a:latin typeface="Perpetua" panose="02020502060401020303" pitchFamily="18" charset="0"/>
                <a:cs typeface="Carlito"/>
              </a:rPr>
              <a:t>describes internal  </a:t>
            </a:r>
            <a:r>
              <a:rPr lang="en-US" spc="-15" dirty="0">
                <a:solidFill>
                  <a:prstClr val="black"/>
                </a:solidFill>
                <a:latin typeface="Perpetua" panose="02020502060401020303" pitchFamily="18" charset="0"/>
                <a:cs typeface="Carlito"/>
              </a:rPr>
              <a:t>system errors. </a:t>
            </a:r>
            <a:r>
              <a:rPr lang="en-US" spc="-10" dirty="0">
                <a:solidFill>
                  <a:prstClr val="black"/>
                </a:solidFill>
                <a:latin typeface="Perpetua" panose="02020502060401020303" pitchFamily="18" charset="0"/>
                <a:cs typeface="Carlito"/>
              </a:rPr>
              <a:t>Such </a:t>
            </a:r>
            <a:r>
              <a:rPr lang="en-US" spc="-15" dirty="0">
                <a:solidFill>
                  <a:prstClr val="black"/>
                </a:solidFill>
                <a:latin typeface="Perpetua" panose="02020502060401020303" pitchFamily="18" charset="0"/>
                <a:cs typeface="Carlito"/>
              </a:rPr>
              <a:t>errors rarely  </a:t>
            </a:r>
            <a:r>
              <a:rPr lang="en-US" spc="-35" dirty="0">
                <a:solidFill>
                  <a:prstClr val="black"/>
                </a:solidFill>
                <a:latin typeface="Perpetua" panose="02020502060401020303" pitchFamily="18" charset="0"/>
                <a:cs typeface="Carlito"/>
              </a:rPr>
              <a:t>occur.</a:t>
            </a:r>
            <a:endParaRPr lang="en-US" dirty="0">
              <a:solidFill>
                <a:prstClr val="black"/>
              </a:solidFill>
              <a:latin typeface="Perpetua" panose="02020502060401020303" pitchFamily="18" charset="0"/>
              <a:cs typeface="Carlito"/>
            </a:endParaRPr>
          </a:p>
          <a:p>
            <a:pPr marL="12700">
              <a:spcBef>
                <a:spcPts val="95"/>
              </a:spcBef>
            </a:pPr>
            <a:endParaRPr lang="en-US" sz="1600" dirty="0">
              <a:solidFill>
                <a:prstClr val="black"/>
              </a:solidFill>
              <a:latin typeface="Carlito"/>
              <a:cs typeface="Carlito"/>
            </a:endParaRPr>
          </a:p>
          <a:p>
            <a:pPr marL="12700">
              <a:spcBef>
                <a:spcPts val="95"/>
              </a:spcBef>
            </a:pPr>
            <a:endParaRPr sz="1600" dirty="0">
              <a:solidFill>
                <a:prstClr val="black"/>
              </a:solidFill>
              <a:latin typeface="Carlito"/>
              <a:cs typeface="Carlito"/>
            </a:endParaRPr>
          </a:p>
        </p:txBody>
      </p:sp>
    </p:spTree>
    <p:extLst>
      <p:ext uri="{BB962C8B-B14F-4D97-AF65-F5344CB8AC3E}">
        <p14:creationId xmlns:p14="http://schemas.microsoft.com/office/powerpoint/2010/main" val="2261086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79534" y="6515506"/>
            <a:ext cx="102870" cy="197490"/>
          </a:xfrm>
          <a:prstGeom prst="rect">
            <a:avLst/>
          </a:prstGeom>
        </p:spPr>
        <p:txBody>
          <a:bodyPr vert="horz" wrap="square" lIns="0" tIns="12700" rIns="0" bIns="0" rtlCol="0">
            <a:spAutoFit/>
          </a:bodyPr>
          <a:lstStyle/>
          <a:p>
            <a:pPr marL="12700">
              <a:spcBef>
                <a:spcPts val="100"/>
              </a:spcBef>
            </a:pPr>
            <a:r>
              <a:rPr sz="1200" dirty="0">
                <a:solidFill>
                  <a:srgbClr val="888888"/>
                </a:solidFill>
                <a:latin typeface="Carlito"/>
                <a:cs typeface="Carlito"/>
              </a:rPr>
              <a:t>7</a:t>
            </a:r>
            <a:endParaRPr sz="1200">
              <a:solidFill>
                <a:prstClr val="black"/>
              </a:solidFill>
              <a:latin typeface="Carlito"/>
              <a:cs typeface="Carlito"/>
            </a:endParaRPr>
          </a:p>
        </p:txBody>
      </p:sp>
      <p:sp>
        <p:nvSpPr>
          <p:cNvPr id="3" name="object 3"/>
          <p:cNvSpPr txBox="1"/>
          <p:nvPr/>
        </p:nvSpPr>
        <p:spPr>
          <a:xfrm>
            <a:off x="6391314" y="4320308"/>
            <a:ext cx="1229360" cy="196849"/>
          </a:xfrm>
          <a:prstGeom prst="rect">
            <a:avLst/>
          </a:prstGeom>
          <a:ln w="9313">
            <a:solidFill>
              <a:srgbClr val="000000"/>
            </a:solidFill>
          </a:ln>
        </p:spPr>
        <p:txBody>
          <a:bodyPr vert="horz" wrap="square" lIns="0" tIns="12065" rIns="0" bIns="0" rtlCol="0">
            <a:spAutoFit/>
          </a:bodyPr>
          <a:lstStyle/>
          <a:p>
            <a:pPr marL="207010">
              <a:spcBef>
                <a:spcPts val="95"/>
              </a:spcBef>
            </a:pPr>
            <a:r>
              <a:rPr sz="1200" spc="-10" dirty="0">
                <a:solidFill>
                  <a:prstClr val="black"/>
                </a:solidFill>
                <a:latin typeface="Times New Roman"/>
                <a:cs typeface="Times New Roman"/>
              </a:rPr>
              <a:t>LinkageError</a:t>
            </a:r>
            <a:endParaRPr sz="1200">
              <a:solidFill>
                <a:prstClr val="black"/>
              </a:solidFill>
              <a:latin typeface="Times New Roman"/>
              <a:cs typeface="Times New Roman"/>
            </a:endParaRPr>
          </a:p>
        </p:txBody>
      </p:sp>
      <p:sp>
        <p:nvSpPr>
          <p:cNvPr id="4" name="object 4"/>
          <p:cNvSpPr txBox="1"/>
          <p:nvPr/>
        </p:nvSpPr>
        <p:spPr>
          <a:xfrm>
            <a:off x="5025653" y="5141777"/>
            <a:ext cx="682625" cy="196849"/>
          </a:xfrm>
          <a:prstGeom prst="rect">
            <a:avLst/>
          </a:prstGeom>
          <a:ln w="9313">
            <a:solidFill>
              <a:srgbClr val="000000"/>
            </a:solidFill>
          </a:ln>
        </p:spPr>
        <p:txBody>
          <a:bodyPr vert="horz" wrap="square" lIns="0" tIns="12065" rIns="0" bIns="0" rtlCol="0">
            <a:spAutoFit/>
          </a:bodyPr>
          <a:lstStyle/>
          <a:p>
            <a:pPr marL="181610">
              <a:spcBef>
                <a:spcPts val="95"/>
              </a:spcBef>
            </a:pPr>
            <a:r>
              <a:rPr sz="1200" spc="-5" dirty="0">
                <a:solidFill>
                  <a:prstClr val="black"/>
                </a:solidFill>
                <a:latin typeface="Times New Roman"/>
                <a:cs typeface="Times New Roman"/>
              </a:rPr>
              <a:t>Error</a:t>
            </a:r>
            <a:endParaRPr sz="1200">
              <a:solidFill>
                <a:prstClr val="black"/>
              </a:solidFill>
              <a:latin typeface="Times New Roman"/>
              <a:cs typeface="Times New Roman"/>
            </a:endParaRPr>
          </a:p>
        </p:txBody>
      </p:sp>
      <p:sp>
        <p:nvSpPr>
          <p:cNvPr id="5" name="object 5"/>
          <p:cNvSpPr txBox="1"/>
          <p:nvPr/>
        </p:nvSpPr>
        <p:spPr>
          <a:xfrm>
            <a:off x="6391315" y="5415587"/>
            <a:ext cx="1092835" cy="196849"/>
          </a:xfrm>
          <a:prstGeom prst="rect">
            <a:avLst/>
          </a:prstGeom>
          <a:ln w="9313">
            <a:solidFill>
              <a:srgbClr val="000000"/>
            </a:solidFill>
          </a:ln>
        </p:spPr>
        <p:txBody>
          <a:bodyPr vert="horz" wrap="square" lIns="0" tIns="12065" rIns="0" bIns="0" rtlCol="0">
            <a:spAutoFit/>
          </a:bodyPr>
          <a:lstStyle/>
          <a:p>
            <a:pPr marL="213995">
              <a:spcBef>
                <a:spcPts val="95"/>
              </a:spcBef>
            </a:pPr>
            <a:r>
              <a:rPr sz="1200" spc="-10" dirty="0">
                <a:solidFill>
                  <a:prstClr val="black"/>
                </a:solidFill>
                <a:latin typeface="Times New Roman"/>
                <a:cs typeface="Times New Roman"/>
              </a:rPr>
              <a:t>AWTError</a:t>
            </a:r>
            <a:endParaRPr sz="1200">
              <a:solidFill>
                <a:prstClr val="black"/>
              </a:solidFill>
              <a:latin typeface="Times New Roman"/>
              <a:cs typeface="Times New Roman"/>
            </a:endParaRPr>
          </a:p>
        </p:txBody>
      </p:sp>
      <p:sp>
        <p:nvSpPr>
          <p:cNvPr id="6" name="object 6"/>
          <p:cNvSpPr/>
          <p:nvPr/>
        </p:nvSpPr>
        <p:spPr>
          <a:xfrm>
            <a:off x="6391314" y="2540048"/>
            <a:ext cx="1229360" cy="274320"/>
          </a:xfrm>
          <a:custGeom>
            <a:avLst/>
            <a:gdLst/>
            <a:ahLst/>
            <a:cxnLst/>
            <a:rect l="l" t="t" r="r" b="b"/>
            <a:pathLst>
              <a:path w="1229360" h="274319">
                <a:moveTo>
                  <a:pt x="0" y="273829"/>
                </a:moveTo>
                <a:lnTo>
                  <a:pt x="1229246" y="273829"/>
                </a:lnTo>
                <a:lnTo>
                  <a:pt x="1229246" y="0"/>
                </a:lnTo>
                <a:lnTo>
                  <a:pt x="0" y="0"/>
                </a:lnTo>
                <a:lnTo>
                  <a:pt x="0" y="273829"/>
                </a:lnTo>
                <a:close/>
              </a:path>
            </a:pathLst>
          </a:custGeom>
          <a:ln w="9313">
            <a:solidFill>
              <a:srgbClr val="000000"/>
            </a:solidFill>
          </a:ln>
        </p:spPr>
        <p:txBody>
          <a:bodyPr wrap="square" lIns="0" tIns="0" rIns="0" bIns="0" rtlCol="0"/>
          <a:lstStyle/>
          <a:p>
            <a:endParaRPr>
              <a:solidFill>
                <a:prstClr val="black"/>
              </a:solidFill>
            </a:endParaRPr>
          </a:p>
        </p:txBody>
      </p:sp>
      <p:sp>
        <p:nvSpPr>
          <p:cNvPr id="7" name="object 7"/>
          <p:cNvSpPr txBox="1"/>
          <p:nvPr/>
        </p:nvSpPr>
        <p:spPr>
          <a:xfrm>
            <a:off x="6510696" y="2539046"/>
            <a:ext cx="987425" cy="197490"/>
          </a:xfrm>
          <a:prstGeom prst="rect">
            <a:avLst/>
          </a:prstGeom>
        </p:spPr>
        <p:txBody>
          <a:bodyPr vert="horz" wrap="square" lIns="0" tIns="12700" rIns="0" bIns="0" rtlCol="0">
            <a:spAutoFit/>
          </a:bodyPr>
          <a:lstStyle/>
          <a:p>
            <a:pPr marL="12700">
              <a:spcBef>
                <a:spcPts val="100"/>
              </a:spcBef>
            </a:pPr>
            <a:r>
              <a:rPr sz="1200" spc="-10" dirty="0">
                <a:solidFill>
                  <a:prstClr val="black"/>
                </a:solidFill>
                <a:latin typeface="Times New Roman"/>
                <a:cs typeface="Times New Roman"/>
              </a:rPr>
              <a:t>AW</a:t>
            </a:r>
            <a:r>
              <a:rPr sz="1200" spc="-20" dirty="0">
                <a:solidFill>
                  <a:prstClr val="black"/>
                </a:solidFill>
                <a:latin typeface="Times New Roman"/>
                <a:cs typeface="Times New Roman"/>
              </a:rPr>
              <a:t>T</a:t>
            </a:r>
            <a:r>
              <a:rPr sz="1200" dirty="0">
                <a:solidFill>
                  <a:prstClr val="black"/>
                </a:solidFill>
                <a:latin typeface="Times New Roman"/>
                <a:cs typeface="Times New Roman"/>
              </a:rPr>
              <a:t>E</a:t>
            </a:r>
            <a:r>
              <a:rPr sz="1200" spc="-15" dirty="0">
                <a:solidFill>
                  <a:prstClr val="black"/>
                </a:solidFill>
                <a:latin typeface="Times New Roman"/>
                <a:cs typeface="Times New Roman"/>
              </a:rPr>
              <a:t>x</a:t>
            </a:r>
            <a:r>
              <a:rPr sz="1200" dirty="0">
                <a:solidFill>
                  <a:prstClr val="black"/>
                </a:solidFill>
                <a:latin typeface="Times New Roman"/>
                <a:cs typeface="Times New Roman"/>
              </a:rPr>
              <a:t>c</a:t>
            </a:r>
            <a:r>
              <a:rPr sz="1200" spc="-15" dirty="0">
                <a:solidFill>
                  <a:prstClr val="black"/>
                </a:solidFill>
                <a:latin typeface="Times New Roman"/>
                <a:cs typeface="Times New Roman"/>
              </a:rPr>
              <a:t>e</a:t>
            </a:r>
            <a:r>
              <a:rPr sz="1200" spc="5" dirty="0">
                <a:solidFill>
                  <a:prstClr val="black"/>
                </a:solidFill>
                <a:latin typeface="Times New Roman"/>
                <a:cs typeface="Times New Roman"/>
              </a:rPr>
              <a:t>pti</a:t>
            </a:r>
            <a:r>
              <a:rPr sz="1200" spc="-15" dirty="0">
                <a:solidFill>
                  <a:prstClr val="black"/>
                </a:solidFill>
                <a:latin typeface="Times New Roman"/>
                <a:cs typeface="Times New Roman"/>
              </a:rPr>
              <a:t>o</a:t>
            </a:r>
            <a:r>
              <a:rPr sz="1200" dirty="0">
                <a:solidFill>
                  <a:prstClr val="black"/>
                </a:solidFill>
                <a:latin typeface="Times New Roman"/>
                <a:cs typeface="Times New Roman"/>
              </a:rPr>
              <a:t>n</a:t>
            </a:r>
            <a:endParaRPr sz="1200">
              <a:solidFill>
                <a:prstClr val="black"/>
              </a:solidFill>
              <a:latin typeface="Times New Roman"/>
              <a:cs typeface="Times New Roman"/>
            </a:endParaRPr>
          </a:p>
        </p:txBody>
      </p:sp>
      <p:sp>
        <p:nvSpPr>
          <p:cNvPr id="8" name="object 8"/>
          <p:cNvSpPr txBox="1"/>
          <p:nvPr/>
        </p:nvSpPr>
        <p:spPr>
          <a:xfrm>
            <a:off x="3659442" y="3635819"/>
            <a:ext cx="683260" cy="196208"/>
          </a:xfrm>
          <a:prstGeom prst="rect">
            <a:avLst/>
          </a:prstGeom>
          <a:ln w="9313">
            <a:solidFill>
              <a:srgbClr val="000000"/>
            </a:solidFill>
          </a:ln>
        </p:spPr>
        <p:txBody>
          <a:bodyPr vert="horz" wrap="square" lIns="0" tIns="11430" rIns="0" bIns="0" rtlCol="0">
            <a:spAutoFit/>
          </a:bodyPr>
          <a:lstStyle/>
          <a:p>
            <a:pPr marL="13335">
              <a:spcBef>
                <a:spcPts val="90"/>
              </a:spcBef>
            </a:pPr>
            <a:r>
              <a:rPr sz="1200" spc="-20" dirty="0">
                <a:solidFill>
                  <a:prstClr val="black"/>
                </a:solidFill>
                <a:latin typeface="Times New Roman"/>
                <a:cs typeface="Times New Roman"/>
              </a:rPr>
              <a:t>T</a:t>
            </a:r>
            <a:r>
              <a:rPr sz="1200" spc="5" dirty="0">
                <a:solidFill>
                  <a:prstClr val="black"/>
                </a:solidFill>
                <a:latin typeface="Times New Roman"/>
                <a:cs typeface="Times New Roman"/>
              </a:rPr>
              <a:t>h</a:t>
            </a:r>
            <a:r>
              <a:rPr sz="1200" spc="-5" dirty="0">
                <a:solidFill>
                  <a:prstClr val="black"/>
                </a:solidFill>
                <a:latin typeface="Times New Roman"/>
                <a:cs typeface="Times New Roman"/>
              </a:rPr>
              <a:t>r</a:t>
            </a:r>
            <a:r>
              <a:rPr sz="1200" spc="5" dirty="0">
                <a:solidFill>
                  <a:prstClr val="black"/>
                </a:solidFill>
                <a:latin typeface="Times New Roman"/>
                <a:cs typeface="Times New Roman"/>
              </a:rPr>
              <a:t>o</a:t>
            </a:r>
            <a:r>
              <a:rPr sz="1200" spc="-30" dirty="0">
                <a:solidFill>
                  <a:prstClr val="black"/>
                </a:solidFill>
                <a:latin typeface="Times New Roman"/>
                <a:cs typeface="Times New Roman"/>
              </a:rPr>
              <a:t>w</a:t>
            </a:r>
            <a:r>
              <a:rPr sz="1200" dirty="0">
                <a:solidFill>
                  <a:prstClr val="black"/>
                </a:solidFill>
                <a:latin typeface="Times New Roman"/>
                <a:cs typeface="Times New Roman"/>
              </a:rPr>
              <a:t>a</a:t>
            </a:r>
            <a:r>
              <a:rPr sz="1200" spc="5" dirty="0">
                <a:solidFill>
                  <a:prstClr val="black"/>
                </a:solidFill>
                <a:latin typeface="Times New Roman"/>
                <a:cs typeface="Times New Roman"/>
              </a:rPr>
              <a:t>b</a:t>
            </a:r>
            <a:r>
              <a:rPr sz="1200" spc="-15" dirty="0">
                <a:solidFill>
                  <a:prstClr val="black"/>
                </a:solidFill>
                <a:latin typeface="Times New Roman"/>
                <a:cs typeface="Times New Roman"/>
              </a:rPr>
              <a:t>l</a:t>
            </a:r>
            <a:r>
              <a:rPr sz="1200" dirty="0">
                <a:solidFill>
                  <a:prstClr val="black"/>
                </a:solidFill>
                <a:latin typeface="Times New Roman"/>
                <a:cs typeface="Times New Roman"/>
              </a:rPr>
              <a:t>e</a:t>
            </a:r>
            <a:endParaRPr sz="1200">
              <a:solidFill>
                <a:prstClr val="black"/>
              </a:solidFill>
              <a:latin typeface="Times New Roman"/>
              <a:cs typeface="Times New Roman"/>
            </a:endParaRPr>
          </a:p>
        </p:txBody>
      </p:sp>
      <p:sp>
        <p:nvSpPr>
          <p:cNvPr id="9" name="object 9"/>
          <p:cNvSpPr/>
          <p:nvPr/>
        </p:nvSpPr>
        <p:spPr>
          <a:xfrm>
            <a:off x="6391314" y="1444656"/>
            <a:ext cx="1639570" cy="274320"/>
          </a:xfrm>
          <a:custGeom>
            <a:avLst/>
            <a:gdLst/>
            <a:ahLst/>
            <a:cxnLst/>
            <a:rect l="l" t="t" r="r" b="b"/>
            <a:pathLst>
              <a:path w="1639570" h="274319">
                <a:moveTo>
                  <a:pt x="0" y="273829"/>
                </a:moveTo>
                <a:lnTo>
                  <a:pt x="1638982" y="273829"/>
                </a:lnTo>
                <a:lnTo>
                  <a:pt x="1638982" y="0"/>
                </a:lnTo>
                <a:lnTo>
                  <a:pt x="0" y="0"/>
                </a:lnTo>
                <a:lnTo>
                  <a:pt x="0" y="273829"/>
                </a:lnTo>
                <a:close/>
              </a:path>
            </a:pathLst>
          </a:custGeom>
          <a:ln w="9313">
            <a:solidFill>
              <a:srgbClr val="000000"/>
            </a:solidFill>
          </a:ln>
        </p:spPr>
        <p:txBody>
          <a:bodyPr wrap="square" lIns="0" tIns="0" rIns="0" bIns="0" rtlCol="0"/>
          <a:lstStyle/>
          <a:p>
            <a:endParaRPr>
              <a:solidFill>
                <a:prstClr val="black"/>
              </a:solidFill>
            </a:endParaRPr>
          </a:p>
        </p:txBody>
      </p:sp>
      <p:sp>
        <p:nvSpPr>
          <p:cNvPr id="10" name="object 10"/>
          <p:cNvSpPr txBox="1"/>
          <p:nvPr/>
        </p:nvSpPr>
        <p:spPr>
          <a:xfrm>
            <a:off x="6417217" y="1443653"/>
            <a:ext cx="1584325"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latin typeface="Times New Roman"/>
                <a:cs typeface="Times New Roman"/>
              </a:rPr>
              <a:t>ClassNotFoundException</a:t>
            </a:r>
            <a:endParaRPr sz="1200">
              <a:solidFill>
                <a:prstClr val="black"/>
              </a:solidFill>
              <a:latin typeface="Times New Roman"/>
              <a:cs typeface="Times New Roman"/>
            </a:endParaRPr>
          </a:p>
        </p:txBody>
      </p:sp>
      <p:sp>
        <p:nvSpPr>
          <p:cNvPr id="11" name="object 11"/>
          <p:cNvSpPr txBox="1"/>
          <p:nvPr/>
        </p:nvSpPr>
        <p:spPr>
          <a:xfrm>
            <a:off x="6391314" y="4867948"/>
            <a:ext cx="1366520" cy="196849"/>
          </a:xfrm>
          <a:prstGeom prst="rect">
            <a:avLst/>
          </a:prstGeom>
          <a:ln w="9313">
            <a:solidFill>
              <a:srgbClr val="000000"/>
            </a:solidFill>
          </a:ln>
        </p:spPr>
        <p:txBody>
          <a:bodyPr vert="horz" wrap="square" lIns="0" tIns="12065" rIns="0" bIns="0" rtlCol="0">
            <a:spAutoFit/>
          </a:bodyPr>
          <a:lstStyle/>
          <a:p>
            <a:pPr marL="40640">
              <a:spcBef>
                <a:spcPts val="95"/>
              </a:spcBef>
            </a:pPr>
            <a:r>
              <a:rPr sz="1200" spc="-5" dirty="0">
                <a:solidFill>
                  <a:prstClr val="black"/>
                </a:solidFill>
                <a:latin typeface="Times New Roman"/>
                <a:cs typeface="Times New Roman"/>
              </a:rPr>
              <a:t>VirtualMachineError</a:t>
            </a:r>
            <a:endParaRPr sz="1200">
              <a:solidFill>
                <a:prstClr val="black"/>
              </a:solidFill>
              <a:latin typeface="Times New Roman"/>
              <a:cs typeface="Times New Roman"/>
            </a:endParaRPr>
          </a:p>
        </p:txBody>
      </p:sp>
      <p:sp>
        <p:nvSpPr>
          <p:cNvPr id="12" name="object 12"/>
          <p:cNvSpPr/>
          <p:nvPr/>
        </p:nvSpPr>
        <p:spPr>
          <a:xfrm>
            <a:off x="6391314" y="1992352"/>
            <a:ext cx="1229360" cy="274320"/>
          </a:xfrm>
          <a:custGeom>
            <a:avLst/>
            <a:gdLst/>
            <a:ahLst/>
            <a:cxnLst/>
            <a:rect l="l" t="t" r="r" b="b"/>
            <a:pathLst>
              <a:path w="1229360" h="274319">
                <a:moveTo>
                  <a:pt x="0" y="273829"/>
                </a:moveTo>
                <a:lnTo>
                  <a:pt x="1229246" y="273829"/>
                </a:lnTo>
                <a:lnTo>
                  <a:pt x="1229246" y="0"/>
                </a:lnTo>
                <a:lnTo>
                  <a:pt x="0" y="0"/>
                </a:lnTo>
                <a:lnTo>
                  <a:pt x="0" y="273829"/>
                </a:lnTo>
                <a:close/>
              </a:path>
            </a:pathLst>
          </a:custGeom>
          <a:ln w="9313">
            <a:solidFill>
              <a:srgbClr val="000000"/>
            </a:solidFill>
          </a:ln>
        </p:spPr>
        <p:txBody>
          <a:bodyPr wrap="square" lIns="0" tIns="0" rIns="0" bIns="0" rtlCol="0"/>
          <a:lstStyle/>
          <a:p>
            <a:endParaRPr>
              <a:solidFill>
                <a:prstClr val="black"/>
              </a:solidFill>
            </a:endParaRPr>
          </a:p>
        </p:txBody>
      </p:sp>
      <p:sp>
        <p:nvSpPr>
          <p:cNvPr id="13" name="object 13"/>
          <p:cNvSpPr txBox="1"/>
          <p:nvPr/>
        </p:nvSpPr>
        <p:spPr>
          <a:xfrm>
            <a:off x="6603985" y="1991350"/>
            <a:ext cx="802640"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latin typeface="Times New Roman"/>
                <a:cs typeface="Times New Roman"/>
              </a:rPr>
              <a:t>IOException</a:t>
            </a:r>
            <a:endParaRPr sz="1200">
              <a:solidFill>
                <a:prstClr val="black"/>
              </a:solidFill>
              <a:latin typeface="Times New Roman"/>
              <a:cs typeface="Times New Roman"/>
            </a:endParaRPr>
          </a:p>
        </p:txBody>
      </p:sp>
      <p:sp>
        <p:nvSpPr>
          <p:cNvPr id="14" name="object 14"/>
          <p:cNvSpPr/>
          <p:nvPr/>
        </p:nvSpPr>
        <p:spPr>
          <a:xfrm>
            <a:off x="5025653" y="2540048"/>
            <a:ext cx="682625" cy="274320"/>
          </a:xfrm>
          <a:custGeom>
            <a:avLst/>
            <a:gdLst/>
            <a:ahLst/>
            <a:cxnLst/>
            <a:rect l="l" t="t" r="r" b="b"/>
            <a:pathLst>
              <a:path w="682625" h="274319">
                <a:moveTo>
                  <a:pt x="0" y="273829"/>
                </a:moveTo>
                <a:lnTo>
                  <a:pt x="682603" y="273829"/>
                </a:lnTo>
                <a:lnTo>
                  <a:pt x="682603" y="0"/>
                </a:lnTo>
                <a:lnTo>
                  <a:pt x="0" y="0"/>
                </a:lnTo>
                <a:lnTo>
                  <a:pt x="0" y="273829"/>
                </a:lnTo>
                <a:close/>
              </a:path>
            </a:pathLst>
          </a:custGeom>
          <a:ln w="9313">
            <a:solidFill>
              <a:srgbClr val="000000"/>
            </a:solidFill>
          </a:ln>
        </p:spPr>
        <p:txBody>
          <a:bodyPr wrap="square" lIns="0" tIns="0" rIns="0" bIns="0" rtlCol="0"/>
          <a:lstStyle/>
          <a:p>
            <a:endParaRPr>
              <a:solidFill>
                <a:prstClr val="black"/>
              </a:solidFill>
            </a:endParaRPr>
          </a:p>
        </p:txBody>
      </p:sp>
      <p:sp>
        <p:nvSpPr>
          <p:cNvPr id="15" name="object 15"/>
          <p:cNvSpPr txBox="1"/>
          <p:nvPr/>
        </p:nvSpPr>
        <p:spPr>
          <a:xfrm>
            <a:off x="5044554" y="2539046"/>
            <a:ext cx="640715" cy="197490"/>
          </a:xfrm>
          <a:prstGeom prst="rect">
            <a:avLst/>
          </a:prstGeom>
        </p:spPr>
        <p:txBody>
          <a:bodyPr vert="horz" wrap="square" lIns="0" tIns="12700" rIns="0" bIns="0" rtlCol="0">
            <a:spAutoFit/>
          </a:bodyPr>
          <a:lstStyle/>
          <a:p>
            <a:pPr marL="12700">
              <a:spcBef>
                <a:spcPts val="100"/>
              </a:spcBef>
            </a:pPr>
            <a:r>
              <a:rPr sz="1200" dirty="0">
                <a:solidFill>
                  <a:prstClr val="black"/>
                </a:solidFill>
                <a:latin typeface="Times New Roman"/>
                <a:cs typeface="Times New Roman"/>
              </a:rPr>
              <a:t>E</a:t>
            </a:r>
            <a:r>
              <a:rPr sz="1200" spc="-15" dirty="0">
                <a:solidFill>
                  <a:prstClr val="black"/>
                </a:solidFill>
                <a:latin typeface="Times New Roman"/>
                <a:cs typeface="Times New Roman"/>
              </a:rPr>
              <a:t>x</a:t>
            </a:r>
            <a:r>
              <a:rPr sz="1200" dirty="0">
                <a:solidFill>
                  <a:prstClr val="black"/>
                </a:solidFill>
                <a:latin typeface="Times New Roman"/>
                <a:cs typeface="Times New Roman"/>
              </a:rPr>
              <a:t>c</a:t>
            </a:r>
            <a:r>
              <a:rPr sz="1200" spc="-15" dirty="0">
                <a:solidFill>
                  <a:prstClr val="black"/>
                </a:solidFill>
                <a:latin typeface="Times New Roman"/>
                <a:cs typeface="Times New Roman"/>
              </a:rPr>
              <a:t>e</a:t>
            </a:r>
            <a:r>
              <a:rPr sz="1200" spc="5" dirty="0">
                <a:solidFill>
                  <a:prstClr val="black"/>
                </a:solidFill>
                <a:latin typeface="Times New Roman"/>
                <a:cs typeface="Times New Roman"/>
              </a:rPr>
              <a:t>pti</a:t>
            </a:r>
            <a:r>
              <a:rPr sz="1200" spc="-30" dirty="0">
                <a:solidFill>
                  <a:prstClr val="black"/>
                </a:solidFill>
                <a:latin typeface="Times New Roman"/>
                <a:cs typeface="Times New Roman"/>
              </a:rPr>
              <a:t>o</a:t>
            </a:r>
            <a:r>
              <a:rPr sz="1200" dirty="0">
                <a:solidFill>
                  <a:prstClr val="black"/>
                </a:solidFill>
                <a:latin typeface="Times New Roman"/>
                <a:cs typeface="Times New Roman"/>
              </a:rPr>
              <a:t>n</a:t>
            </a:r>
            <a:endParaRPr sz="1200">
              <a:solidFill>
                <a:prstClr val="black"/>
              </a:solidFill>
              <a:latin typeface="Times New Roman"/>
              <a:cs typeface="Times New Roman"/>
            </a:endParaRPr>
          </a:p>
        </p:txBody>
      </p:sp>
      <p:grpSp>
        <p:nvGrpSpPr>
          <p:cNvPr id="16" name="object 16"/>
          <p:cNvGrpSpPr/>
          <p:nvPr/>
        </p:nvGrpSpPr>
        <p:grpSpPr>
          <a:xfrm>
            <a:off x="4747456" y="3083362"/>
            <a:ext cx="3151505" cy="2200275"/>
            <a:chOff x="3223455" y="3083361"/>
            <a:chExt cx="3151505" cy="2200275"/>
          </a:xfrm>
        </p:grpSpPr>
        <p:sp>
          <p:nvSpPr>
            <p:cNvPr id="17" name="object 17"/>
            <p:cNvSpPr/>
            <p:nvPr/>
          </p:nvSpPr>
          <p:spPr>
            <a:xfrm>
              <a:off x="3228217" y="5278700"/>
              <a:ext cx="273685" cy="0"/>
            </a:xfrm>
            <a:custGeom>
              <a:avLst/>
              <a:gdLst/>
              <a:ahLst/>
              <a:cxnLst/>
              <a:rect l="l" t="t" r="r" b="b"/>
              <a:pathLst>
                <a:path w="273685">
                  <a:moveTo>
                    <a:pt x="273435" y="0"/>
                  </a:moveTo>
                  <a:lnTo>
                    <a:pt x="0" y="0"/>
                  </a:lnTo>
                </a:path>
              </a:pathLst>
            </a:custGeom>
            <a:ln w="9313">
              <a:solidFill>
                <a:srgbClr val="FF0000"/>
              </a:solidFill>
            </a:ln>
          </p:spPr>
          <p:txBody>
            <a:bodyPr wrap="square" lIns="0" tIns="0" rIns="0" bIns="0" rtlCol="0"/>
            <a:lstStyle/>
            <a:p>
              <a:endParaRPr>
                <a:solidFill>
                  <a:prstClr val="black"/>
                </a:solidFill>
              </a:endParaRPr>
            </a:p>
          </p:txBody>
        </p:sp>
        <p:sp>
          <p:nvSpPr>
            <p:cNvPr id="18" name="object 18"/>
            <p:cNvSpPr/>
            <p:nvPr/>
          </p:nvSpPr>
          <p:spPr>
            <a:xfrm>
              <a:off x="4867314" y="3088123"/>
              <a:ext cx="1503045" cy="274320"/>
            </a:xfrm>
            <a:custGeom>
              <a:avLst/>
              <a:gdLst/>
              <a:ahLst/>
              <a:cxnLst/>
              <a:rect l="l" t="t" r="r" b="b"/>
              <a:pathLst>
                <a:path w="1503045" h="274320">
                  <a:moveTo>
                    <a:pt x="0" y="273829"/>
                  </a:moveTo>
                  <a:lnTo>
                    <a:pt x="1502568" y="273829"/>
                  </a:lnTo>
                  <a:lnTo>
                    <a:pt x="1502568" y="0"/>
                  </a:lnTo>
                  <a:lnTo>
                    <a:pt x="0" y="0"/>
                  </a:lnTo>
                  <a:lnTo>
                    <a:pt x="0" y="273829"/>
                  </a:lnTo>
                  <a:close/>
                </a:path>
              </a:pathLst>
            </a:custGeom>
            <a:ln w="9313">
              <a:solidFill>
                <a:srgbClr val="000000"/>
              </a:solidFill>
            </a:ln>
          </p:spPr>
          <p:txBody>
            <a:bodyPr wrap="square" lIns="0" tIns="0" rIns="0" bIns="0" rtlCol="0"/>
            <a:lstStyle/>
            <a:p>
              <a:endParaRPr>
                <a:solidFill>
                  <a:prstClr val="black"/>
                </a:solidFill>
              </a:endParaRPr>
            </a:p>
          </p:txBody>
        </p:sp>
      </p:grpSp>
      <p:sp>
        <p:nvSpPr>
          <p:cNvPr id="19" name="object 19"/>
          <p:cNvSpPr txBox="1"/>
          <p:nvPr/>
        </p:nvSpPr>
        <p:spPr>
          <a:xfrm>
            <a:off x="6558192" y="3086553"/>
            <a:ext cx="1163955"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latin typeface="Times New Roman"/>
                <a:cs typeface="Times New Roman"/>
              </a:rPr>
              <a:t>RuntimeException</a:t>
            </a:r>
            <a:endParaRPr sz="1200">
              <a:solidFill>
                <a:prstClr val="black"/>
              </a:solidFill>
              <a:latin typeface="Times New Roman"/>
              <a:cs typeface="Times New Roman"/>
            </a:endParaRPr>
          </a:p>
        </p:txBody>
      </p:sp>
      <p:grpSp>
        <p:nvGrpSpPr>
          <p:cNvPr id="20" name="object 20"/>
          <p:cNvGrpSpPr/>
          <p:nvPr/>
        </p:nvGrpSpPr>
        <p:grpSpPr>
          <a:xfrm>
            <a:off x="4335553" y="1574671"/>
            <a:ext cx="5612130" cy="3711575"/>
            <a:chOff x="2811553" y="1574670"/>
            <a:chExt cx="5612130" cy="3711575"/>
          </a:xfrm>
        </p:grpSpPr>
        <p:sp>
          <p:nvSpPr>
            <p:cNvPr id="21" name="object 21"/>
            <p:cNvSpPr/>
            <p:nvPr/>
          </p:nvSpPr>
          <p:spPr>
            <a:xfrm>
              <a:off x="2818538" y="2676859"/>
              <a:ext cx="412115" cy="2602230"/>
            </a:xfrm>
            <a:custGeom>
              <a:avLst/>
              <a:gdLst/>
              <a:ahLst/>
              <a:cxnLst/>
              <a:rect l="l" t="t" r="r" b="b"/>
              <a:pathLst>
                <a:path w="412114" h="2602229">
                  <a:moveTo>
                    <a:pt x="409679" y="0"/>
                  </a:moveTo>
                  <a:lnTo>
                    <a:pt x="409679" y="2601841"/>
                  </a:lnTo>
                </a:path>
                <a:path w="412114" h="2602229">
                  <a:moveTo>
                    <a:pt x="411950" y="1095771"/>
                  </a:moveTo>
                  <a:lnTo>
                    <a:pt x="136433" y="1095771"/>
                  </a:lnTo>
                </a:path>
                <a:path w="412114" h="2602229">
                  <a:moveTo>
                    <a:pt x="136433" y="1232789"/>
                  </a:moveTo>
                  <a:lnTo>
                    <a:pt x="0" y="1095771"/>
                  </a:lnTo>
                </a:path>
                <a:path w="412114" h="2602229">
                  <a:moveTo>
                    <a:pt x="136433" y="958941"/>
                  </a:moveTo>
                  <a:lnTo>
                    <a:pt x="136433" y="1232789"/>
                  </a:lnTo>
                </a:path>
                <a:path w="412114" h="2602229">
                  <a:moveTo>
                    <a:pt x="138704" y="958941"/>
                  </a:moveTo>
                  <a:lnTo>
                    <a:pt x="0" y="1095771"/>
                  </a:lnTo>
                </a:path>
              </a:pathLst>
            </a:custGeom>
            <a:ln w="13503">
              <a:solidFill>
                <a:srgbClr val="FF0000"/>
              </a:solidFill>
            </a:ln>
          </p:spPr>
          <p:txBody>
            <a:bodyPr wrap="square" lIns="0" tIns="0" rIns="0" bIns="0" rtlCol="0"/>
            <a:lstStyle/>
            <a:p>
              <a:endParaRPr>
                <a:solidFill>
                  <a:prstClr val="black"/>
                </a:solidFill>
              </a:endParaRPr>
            </a:p>
          </p:txBody>
        </p:sp>
        <p:sp>
          <p:nvSpPr>
            <p:cNvPr id="22" name="object 22"/>
            <p:cNvSpPr/>
            <p:nvPr/>
          </p:nvSpPr>
          <p:spPr>
            <a:xfrm>
              <a:off x="3228217" y="2676859"/>
              <a:ext cx="273685" cy="0"/>
            </a:xfrm>
            <a:custGeom>
              <a:avLst/>
              <a:gdLst/>
              <a:ahLst/>
              <a:cxnLst/>
              <a:rect l="l" t="t" r="r" b="b"/>
              <a:pathLst>
                <a:path w="273685">
                  <a:moveTo>
                    <a:pt x="273435" y="0"/>
                  </a:moveTo>
                  <a:lnTo>
                    <a:pt x="0" y="0"/>
                  </a:lnTo>
                </a:path>
              </a:pathLst>
            </a:custGeom>
            <a:ln w="9313">
              <a:solidFill>
                <a:srgbClr val="FF0000"/>
              </a:solidFill>
            </a:ln>
          </p:spPr>
          <p:txBody>
            <a:bodyPr wrap="square" lIns="0" tIns="0" rIns="0" bIns="0" rtlCol="0"/>
            <a:lstStyle/>
            <a:p>
              <a:endParaRPr>
                <a:solidFill>
                  <a:prstClr val="black"/>
                </a:solidFill>
              </a:endParaRPr>
            </a:p>
          </p:txBody>
        </p:sp>
        <p:sp>
          <p:nvSpPr>
            <p:cNvPr id="23" name="object 23"/>
            <p:cNvSpPr/>
            <p:nvPr/>
          </p:nvSpPr>
          <p:spPr>
            <a:xfrm>
              <a:off x="4184199" y="1581655"/>
              <a:ext cx="412115" cy="2191385"/>
            </a:xfrm>
            <a:custGeom>
              <a:avLst/>
              <a:gdLst/>
              <a:ahLst/>
              <a:cxnLst/>
              <a:rect l="l" t="t" r="r" b="b"/>
              <a:pathLst>
                <a:path w="412114" h="2191385">
                  <a:moveTo>
                    <a:pt x="410247" y="0"/>
                  </a:moveTo>
                  <a:lnTo>
                    <a:pt x="410247" y="2190974"/>
                  </a:lnTo>
                </a:path>
                <a:path w="412114" h="2191385">
                  <a:moveTo>
                    <a:pt x="411950" y="1095203"/>
                  </a:moveTo>
                  <a:lnTo>
                    <a:pt x="136812" y="1095203"/>
                  </a:lnTo>
                </a:path>
                <a:path w="412114" h="2191385">
                  <a:moveTo>
                    <a:pt x="136812" y="1232222"/>
                  </a:moveTo>
                  <a:lnTo>
                    <a:pt x="0" y="1095203"/>
                  </a:lnTo>
                </a:path>
                <a:path w="412114" h="2191385">
                  <a:moveTo>
                    <a:pt x="136812" y="958373"/>
                  </a:moveTo>
                  <a:lnTo>
                    <a:pt x="136812" y="1232222"/>
                  </a:lnTo>
                </a:path>
                <a:path w="412114" h="2191385">
                  <a:moveTo>
                    <a:pt x="139272" y="958373"/>
                  </a:moveTo>
                  <a:lnTo>
                    <a:pt x="0" y="1095203"/>
                  </a:lnTo>
                </a:path>
              </a:pathLst>
            </a:custGeom>
            <a:ln w="13503">
              <a:solidFill>
                <a:srgbClr val="FF0000"/>
              </a:solidFill>
            </a:ln>
          </p:spPr>
          <p:txBody>
            <a:bodyPr wrap="square" lIns="0" tIns="0" rIns="0" bIns="0" rtlCol="0"/>
            <a:lstStyle/>
            <a:p>
              <a:endParaRPr>
                <a:solidFill>
                  <a:prstClr val="black"/>
                </a:solidFill>
              </a:endParaRPr>
            </a:p>
          </p:txBody>
        </p:sp>
        <p:sp>
          <p:nvSpPr>
            <p:cNvPr id="24" name="object 24"/>
            <p:cNvSpPr/>
            <p:nvPr/>
          </p:nvSpPr>
          <p:spPr>
            <a:xfrm>
              <a:off x="7052902" y="2266200"/>
              <a:ext cx="1365885" cy="274320"/>
            </a:xfrm>
            <a:custGeom>
              <a:avLst/>
              <a:gdLst/>
              <a:ahLst/>
              <a:cxnLst/>
              <a:rect l="l" t="t" r="r" b="b"/>
              <a:pathLst>
                <a:path w="1365884" h="274319">
                  <a:moveTo>
                    <a:pt x="0" y="273829"/>
                  </a:moveTo>
                  <a:lnTo>
                    <a:pt x="1365661" y="273829"/>
                  </a:lnTo>
                  <a:lnTo>
                    <a:pt x="1365661" y="0"/>
                  </a:lnTo>
                  <a:lnTo>
                    <a:pt x="0" y="0"/>
                  </a:lnTo>
                  <a:lnTo>
                    <a:pt x="0" y="273829"/>
                  </a:lnTo>
                  <a:close/>
                </a:path>
              </a:pathLst>
            </a:custGeom>
            <a:ln w="9313">
              <a:solidFill>
                <a:srgbClr val="000000"/>
              </a:solidFill>
            </a:ln>
          </p:spPr>
          <p:txBody>
            <a:bodyPr wrap="square" lIns="0" tIns="0" rIns="0" bIns="0" rtlCol="0"/>
            <a:lstStyle/>
            <a:p>
              <a:endParaRPr>
                <a:solidFill>
                  <a:prstClr val="black"/>
                </a:solidFill>
              </a:endParaRPr>
            </a:p>
          </p:txBody>
        </p:sp>
      </p:grpSp>
      <p:sp>
        <p:nvSpPr>
          <p:cNvPr id="25" name="object 25"/>
          <p:cNvSpPr txBox="1"/>
          <p:nvPr/>
        </p:nvSpPr>
        <p:spPr>
          <a:xfrm>
            <a:off x="2566621" y="3635819"/>
            <a:ext cx="683260" cy="196208"/>
          </a:xfrm>
          <a:prstGeom prst="rect">
            <a:avLst/>
          </a:prstGeom>
          <a:ln w="9313">
            <a:solidFill>
              <a:srgbClr val="000000"/>
            </a:solidFill>
          </a:ln>
        </p:spPr>
        <p:txBody>
          <a:bodyPr vert="horz" wrap="square" lIns="0" tIns="11430" rIns="0" bIns="0" rtlCol="0">
            <a:spAutoFit/>
          </a:bodyPr>
          <a:lstStyle/>
          <a:p>
            <a:pPr marL="136525">
              <a:spcBef>
                <a:spcPts val="90"/>
              </a:spcBef>
            </a:pPr>
            <a:r>
              <a:rPr sz="1200" spc="-5" dirty="0">
                <a:solidFill>
                  <a:prstClr val="black"/>
                </a:solidFill>
                <a:latin typeface="Times New Roman"/>
                <a:cs typeface="Times New Roman"/>
              </a:rPr>
              <a:t>Object</a:t>
            </a:r>
            <a:endParaRPr sz="1200">
              <a:solidFill>
                <a:prstClr val="black"/>
              </a:solidFill>
              <a:latin typeface="Times New Roman"/>
              <a:cs typeface="Times New Roman"/>
            </a:endParaRPr>
          </a:p>
        </p:txBody>
      </p:sp>
      <p:sp>
        <p:nvSpPr>
          <p:cNvPr id="26" name="object 26"/>
          <p:cNvSpPr/>
          <p:nvPr/>
        </p:nvSpPr>
        <p:spPr>
          <a:xfrm>
            <a:off x="3249688" y="3635800"/>
            <a:ext cx="412115" cy="274320"/>
          </a:xfrm>
          <a:custGeom>
            <a:avLst/>
            <a:gdLst/>
            <a:ahLst/>
            <a:cxnLst/>
            <a:rect l="l" t="t" r="r" b="b"/>
            <a:pathLst>
              <a:path w="412114" h="274320">
                <a:moveTo>
                  <a:pt x="412082" y="136829"/>
                </a:moveTo>
                <a:lnTo>
                  <a:pt x="136433" y="136829"/>
                </a:lnTo>
              </a:path>
              <a:path w="412114" h="274320">
                <a:moveTo>
                  <a:pt x="136433" y="273848"/>
                </a:moveTo>
                <a:lnTo>
                  <a:pt x="0" y="136829"/>
                </a:lnTo>
              </a:path>
              <a:path w="412114" h="274320">
                <a:moveTo>
                  <a:pt x="136433" y="0"/>
                </a:moveTo>
                <a:lnTo>
                  <a:pt x="136433" y="273848"/>
                </a:lnTo>
              </a:path>
              <a:path w="412114" h="274320">
                <a:moveTo>
                  <a:pt x="138761" y="0"/>
                </a:moveTo>
                <a:lnTo>
                  <a:pt x="0" y="136829"/>
                </a:lnTo>
              </a:path>
            </a:pathLst>
          </a:custGeom>
          <a:ln w="13503">
            <a:solidFill>
              <a:srgbClr val="FF0000"/>
            </a:solidFill>
          </a:ln>
        </p:spPr>
        <p:txBody>
          <a:bodyPr wrap="square" lIns="0" tIns="0" rIns="0" bIns="0" rtlCol="0"/>
          <a:lstStyle/>
          <a:p>
            <a:endParaRPr>
              <a:solidFill>
                <a:prstClr val="black"/>
              </a:solidFill>
            </a:endParaRPr>
          </a:p>
        </p:txBody>
      </p:sp>
      <p:sp>
        <p:nvSpPr>
          <p:cNvPr id="27" name="object 27"/>
          <p:cNvSpPr txBox="1"/>
          <p:nvPr/>
        </p:nvSpPr>
        <p:spPr>
          <a:xfrm>
            <a:off x="8609806" y="2265198"/>
            <a:ext cx="1297940"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latin typeface="Times New Roman"/>
                <a:cs typeface="Times New Roman"/>
              </a:rPr>
              <a:t>ArithmeticException</a:t>
            </a:r>
            <a:endParaRPr sz="1200">
              <a:solidFill>
                <a:prstClr val="black"/>
              </a:solidFill>
              <a:latin typeface="Times New Roman"/>
              <a:cs typeface="Times New Roman"/>
            </a:endParaRPr>
          </a:p>
        </p:txBody>
      </p:sp>
      <p:grpSp>
        <p:nvGrpSpPr>
          <p:cNvPr id="28" name="object 28"/>
          <p:cNvGrpSpPr/>
          <p:nvPr/>
        </p:nvGrpSpPr>
        <p:grpSpPr>
          <a:xfrm>
            <a:off x="5701215" y="2396215"/>
            <a:ext cx="4246245" cy="3710940"/>
            <a:chOff x="4177214" y="2396215"/>
            <a:chExt cx="4246245" cy="3710940"/>
          </a:xfrm>
        </p:grpSpPr>
        <p:sp>
          <p:nvSpPr>
            <p:cNvPr id="29" name="object 29"/>
            <p:cNvSpPr/>
            <p:nvPr/>
          </p:nvSpPr>
          <p:spPr>
            <a:xfrm>
              <a:off x="4184199" y="2403200"/>
              <a:ext cx="2600325" cy="3696970"/>
            </a:xfrm>
            <a:custGeom>
              <a:avLst/>
              <a:gdLst/>
              <a:ahLst/>
              <a:cxnLst/>
              <a:rect l="l" t="t" r="r" b="b"/>
              <a:pathLst>
                <a:path w="2600325" h="3696970">
                  <a:moveTo>
                    <a:pt x="410247" y="2054031"/>
                  </a:moveTo>
                  <a:lnTo>
                    <a:pt x="410247" y="3696954"/>
                  </a:lnTo>
                </a:path>
                <a:path w="2600325" h="3696970">
                  <a:moveTo>
                    <a:pt x="411950" y="2875500"/>
                  </a:moveTo>
                  <a:lnTo>
                    <a:pt x="136812" y="2875500"/>
                  </a:lnTo>
                </a:path>
                <a:path w="2600325" h="3696970">
                  <a:moveTo>
                    <a:pt x="136812" y="3012405"/>
                  </a:moveTo>
                  <a:lnTo>
                    <a:pt x="0" y="2875500"/>
                  </a:lnTo>
                </a:path>
                <a:path w="2600325" h="3696970">
                  <a:moveTo>
                    <a:pt x="136812" y="2738576"/>
                  </a:moveTo>
                  <a:lnTo>
                    <a:pt x="136812" y="3012405"/>
                  </a:lnTo>
                </a:path>
                <a:path w="2600325" h="3696970">
                  <a:moveTo>
                    <a:pt x="139272" y="2738576"/>
                  </a:moveTo>
                  <a:lnTo>
                    <a:pt x="0" y="2875500"/>
                  </a:lnTo>
                </a:path>
                <a:path w="2600325" h="3696970">
                  <a:moveTo>
                    <a:pt x="2595267" y="0"/>
                  </a:moveTo>
                  <a:lnTo>
                    <a:pt x="2599998" y="2008402"/>
                  </a:lnTo>
                </a:path>
                <a:path w="2600325" h="3696970">
                  <a:moveTo>
                    <a:pt x="2597727" y="821923"/>
                  </a:moveTo>
                  <a:lnTo>
                    <a:pt x="2322021" y="821923"/>
                  </a:lnTo>
                </a:path>
                <a:path w="2600325" h="3696970">
                  <a:moveTo>
                    <a:pt x="2322021" y="958752"/>
                  </a:moveTo>
                  <a:lnTo>
                    <a:pt x="2185588" y="821923"/>
                  </a:lnTo>
                </a:path>
                <a:path w="2600325" h="3696970">
                  <a:moveTo>
                    <a:pt x="2322021" y="684904"/>
                  </a:moveTo>
                  <a:lnTo>
                    <a:pt x="2322021" y="958752"/>
                  </a:lnTo>
                </a:path>
                <a:path w="2600325" h="3696970">
                  <a:moveTo>
                    <a:pt x="2324292" y="684904"/>
                  </a:moveTo>
                  <a:lnTo>
                    <a:pt x="2185588" y="821923"/>
                  </a:lnTo>
                </a:path>
              </a:pathLst>
            </a:custGeom>
            <a:ln w="13503">
              <a:solidFill>
                <a:srgbClr val="FF0000"/>
              </a:solidFill>
            </a:ln>
          </p:spPr>
          <p:txBody>
            <a:bodyPr wrap="square" lIns="0" tIns="0" rIns="0" bIns="0" rtlCol="0"/>
            <a:lstStyle/>
            <a:p>
              <a:endParaRPr>
                <a:solidFill>
                  <a:prstClr val="black"/>
                </a:solidFill>
              </a:endParaRPr>
            </a:p>
          </p:txBody>
        </p:sp>
        <p:sp>
          <p:nvSpPr>
            <p:cNvPr id="30" name="object 30"/>
            <p:cNvSpPr/>
            <p:nvPr/>
          </p:nvSpPr>
          <p:spPr>
            <a:xfrm>
              <a:off x="7052902" y="2813821"/>
              <a:ext cx="1365885" cy="274320"/>
            </a:xfrm>
            <a:custGeom>
              <a:avLst/>
              <a:gdLst/>
              <a:ahLst/>
              <a:cxnLst/>
              <a:rect l="l" t="t" r="r" b="b"/>
              <a:pathLst>
                <a:path w="1365884" h="274319">
                  <a:moveTo>
                    <a:pt x="0" y="274283"/>
                  </a:moveTo>
                  <a:lnTo>
                    <a:pt x="1365661" y="274283"/>
                  </a:lnTo>
                  <a:lnTo>
                    <a:pt x="1365661" y="0"/>
                  </a:lnTo>
                  <a:lnTo>
                    <a:pt x="0" y="0"/>
                  </a:lnTo>
                  <a:lnTo>
                    <a:pt x="0" y="274283"/>
                  </a:lnTo>
                  <a:close/>
                </a:path>
              </a:pathLst>
            </a:custGeom>
            <a:ln w="9313">
              <a:solidFill>
                <a:srgbClr val="000000"/>
              </a:solidFill>
            </a:ln>
          </p:spPr>
          <p:txBody>
            <a:bodyPr wrap="square" lIns="0" tIns="0" rIns="0" bIns="0" rtlCol="0"/>
            <a:lstStyle/>
            <a:p>
              <a:endParaRPr>
                <a:solidFill>
                  <a:prstClr val="black"/>
                </a:solidFill>
              </a:endParaRPr>
            </a:p>
          </p:txBody>
        </p:sp>
      </p:grpSp>
      <p:sp>
        <p:nvSpPr>
          <p:cNvPr id="31" name="object 31"/>
          <p:cNvSpPr txBox="1"/>
          <p:nvPr/>
        </p:nvSpPr>
        <p:spPr>
          <a:xfrm>
            <a:off x="8584639" y="2812705"/>
            <a:ext cx="1348105"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latin typeface="Times New Roman"/>
                <a:cs typeface="Times New Roman"/>
              </a:rPr>
              <a:t>NullPointerException</a:t>
            </a:r>
            <a:endParaRPr sz="1200">
              <a:solidFill>
                <a:prstClr val="black"/>
              </a:solidFill>
              <a:latin typeface="Times New Roman"/>
              <a:cs typeface="Times New Roman"/>
            </a:endParaRPr>
          </a:p>
        </p:txBody>
      </p:sp>
      <p:sp>
        <p:nvSpPr>
          <p:cNvPr id="32" name="object 32"/>
          <p:cNvSpPr/>
          <p:nvPr/>
        </p:nvSpPr>
        <p:spPr>
          <a:xfrm>
            <a:off x="8576903" y="3361990"/>
            <a:ext cx="2049145" cy="274320"/>
          </a:xfrm>
          <a:custGeom>
            <a:avLst/>
            <a:gdLst/>
            <a:ahLst/>
            <a:cxnLst/>
            <a:rect l="l" t="t" r="r" b="b"/>
            <a:pathLst>
              <a:path w="2049145" h="274320">
                <a:moveTo>
                  <a:pt x="0" y="273810"/>
                </a:moveTo>
                <a:lnTo>
                  <a:pt x="2048776" y="273810"/>
                </a:lnTo>
                <a:lnTo>
                  <a:pt x="2048776" y="0"/>
                </a:lnTo>
                <a:lnTo>
                  <a:pt x="0" y="0"/>
                </a:lnTo>
                <a:lnTo>
                  <a:pt x="0" y="273810"/>
                </a:lnTo>
                <a:close/>
              </a:path>
            </a:pathLst>
          </a:custGeom>
          <a:ln w="9313">
            <a:solidFill>
              <a:srgbClr val="000000"/>
            </a:solidFill>
          </a:ln>
        </p:spPr>
        <p:txBody>
          <a:bodyPr wrap="square" lIns="0" tIns="0" rIns="0" bIns="0" rtlCol="0"/>
          <a:lstStyle/>
          <a:p>
            <a:endParaRPr>
              <a:solidFill>
                <a:prstClr val="black"/>
              </a:solidFill>
            </a:endParaRPr>
          </a:p>
        </p:txBody>
      </p:sp>
      <p:sp>
        <p:nvSpPr>
          <p:cNvPr id="33" name="object 33"/>
          <p:cNvSpPr txBox="1"/>
          <p:nvPr/>
        </p:nvSpPr>
        <p:spPr>
          <a:xfrm>
            <a:off x="8680011" y="3360401"/>
            <a:ext cx="1941195"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latin typeface="Times New Roman"/>
                <a:cs typeface="Times New Roman"/>
              </a:rPr>
              <a:t>IndexOutOfBoundsException</a:t>
            </a:r>
            <a:endParaRPr sz="1200">
              <a:solidFill>
                <a:prstClr val="black"/>
              </a:solidFill>
              <a:latin typeface="Times New Roman"/>
              <a:cs typeface="Times New Roman"/>
            </a:endParaRPr>
          </a:p>
        </p:txBody>
      </p:sp>
      <p:grpSp>
        <p:nvGrpSpPr>
          <p:cNvPr id="34" name="object 34"/>
          <p:cNvGrpSpPr/>
          <p:nvPr/>
        </p:nvGrpSpPr>
        <p:grpSpPr>
          <a:xfrm>
            <a:off x="6113684" y="1576894"/>
            <a:ext cx="4364990" cy="4528185"/>
            <a:chOff x="4589684" y="1576893"/>
            <a:chExt cx="4364990" cy="4528185"/>
          </a:xfrm>
        </p:grpSpPr>
        <p:sp>
          <p:nvSpPr>
            <p:cNvPr id="35" name="object 35"/>
            <p:cNvSpPr/>
            <p:nvPr/>
          </p:nvSpPr>
          <p:spPr>
            <a:xfrm>
              <a:off x="4594446" y="1581655"/>
              <a:ext cx="2458720" cy="4518660"/>
            </a:xfrm>
            <a:custGeom>
              <a:avLst/>
              <a:gdLst/>
              <a:ahLst/>
              <a:cxnLst/>
              <a:rect l="l" t="t" r="r" b="b"/>
              <a:pathLst>
                <a:path w="2458720" h="4518660">
                  <a:moveTo>
                    <a:pt x="2458455" y="821544"/>
                  </a:moveTo>
                  <a:lnTo>
                    <a:pt x="2185020" y="821544"/>
                  </a:lnTo>
                </a:path>
                <a:path w="2458720" h="4518660">
                  <a:moveTo>
                    <a:pt x="2458455" y="1369619"/>
                  </a:moveTo>
                  <a:lnTo>
                    <a:pt x="2185020" y="1369619"/>
                  </a:lnTo>
                </a:path>
                <a:path w="2458720" h="4518660">
                  <a:moveTo>
                    <a:pt x="2458455" y="1917126"/>
                  </a:moveTo>
                  <a:lnTo>
                    <a:pt x="2185020" y="1917126"/>
                  </a:lnTo>
                </a:path>
                <a:path w="2458720" h="4518660">
                  <a:moveTo>
                    <a:pt x="272867" y="2190974"/>
                  </a:moveTo>
                  <a:lnTo>
                    <a:pt x="0" y="2190974"/>
                  </a:lnTo>
                </a:path>
                <a:path w="2458720" h="4518660">
                  <a:moveTo>
                    <a:pt x="272867" y="2875576"/>
                  </a:moveTo>
                  <a:lnTo>
                    <a:pt x="0" y="2875576"/>
                  </a:lnTo>
                </a:path>
                <a:path w="2458720" h="4518660">
                  <a:moveTo>
                    <a:pt x="272867" y="3423215"/>
                  </a:moveTo>
                  <a:lnTo>
                    <a:pt x="0" y="3423215"/>
                  </a:lnTo>
                </a:path>
                <a:path w="2458720" h="4518660">
                  <a:moveTo>
                    <a:pt x="272867" y="3970855"/>
                  </a:moveTo>
                  <a:lnTo>
                    <a:pt x="0" y="3970855"/>
                  </a:lnTo>
                </a:path>
                <a:path w="2458720" h="4518660">
                  <a:moveTo>
                    <a:pt x="272867" y="4518498"/>
                  </a:moveTo>
                  <a:lnTo>
                    <a:pt x="0" y="4518498"/>
                  </a:lnTo>
                </a:path>
                <a:path w="2458720" h="4518660">
                  <a:moveTo>
                    <a:pt x="2442560" y="2848096"/>
                  </a:moveTo>
                  <a:lnTo>
                    <a:pt x="2169314" y="2848096"/>
                  </a:lnTo>
                </a:path>
                <a:path w="2458720" h="4518660">
                  <a:moveTo>
                    <a:pt x="272867" y="1643467"/>
                  </a:moveTo>
                  <a:lnTo>
                    <a:pt x="0" y="1643467"/>
                  </a:lnTo>
                </a:path>
                <a:path w="2458720" h="4518660">
                  <a:moveTo>
                    <a:pt x="272867" y="1095203"/>
                  </a:moveTo>
                  <a:lnTo>
                    <a:pt x="0" y="1095203"/>
                  </a:lnTo>
                </a:path>
                <a:path w="2458720" h="4518660">
                  <a:moveTo>
                    <a:pt x="272867" y="547696"/>
                  </a:moveTo>
                  <a:lnTo>
                    <a:pt x="0" y="547696"/>
                  </a:lnTo>
                </a:path>
                <a:path w="2458720" h="4518660">
                  <a:moveTo>
                    <a:pt x="272867" y="0"/>
                  </a:moveTo>
                  <a:lnTo>
                    <a:pt x="0" y="0"/>
                  </a:lnTo>
                </a:path>
              </a:pathLst>
            </a:custGeom>
            <a:ln w="9313">
              <a:solidFill>
                <a:srgbClr val="FF0000"/>
              </a:solidFill>
            </a:ln>
          </p:spPr>
          <p:txBody>
            <a:bodyPr wrap="square" lIns="0" tIns="0" rIns="0" bIns="0" rtlCol="0"/>
            <a:lstStyle/>
            <a:p>
              <a:endParaRPr>
                <a:solidFill>
                  <a:prstClr val="black"/>
                </a:solidFill>
              </a:endParaRPr>
            </a:p>
          </p:txBody>
        </p:sp>
        <p:sp>
          <p:nvSpPr>
            <p:cNvPr id="36" name="object 36"/>
            <p:cNvSpPr/>
            <p:nvPr/>
          </p:nvSpPr>
          <p:spPr>
            <a:xfrm>
              <a:off x="7048171" y="3824920"/>
              <a:ext cx="1901189" cy="288290"/>
            </a:xfrm>
            <a:custGeom>
              <a:avLst/>
              <a:gdLst/>
              <a:ahLst/>
              <a:cxnLst/>
              <a:rect l="l" t="t" r="r" b="b"/>
              <a:pathLst>
                <a:path w="1901190" h="288289">
                  <a:moveTo>
                    <a:pt x="0" y="287796"/>
                  </a:moveTo>
                  <a:lnTo>
                    <a:pt x="1901177" y="287796"/>
                  </a:lnTo>
                  <a:lnTo>
                    <a:pt x="1901177" y="0"/>
                  </a:lnTo>
                  <a:lnTo>
                    <a:pt x="0" y="0"/>
                  </a:lnTo>
                  <a:lnTo>
                    <a:pt x="0" y="287796"/>
                  </a:lnTo>
                  <a:close/>
                </a:path>
              </a:pathLst>
            </a:custGeom>
            <a:ln w="9313">
              <a:solidFill>
                <a:srgbClr val="000000"/>
              </a:solidFill>
            </a:ln>
          </p:spPr>
          <p:txBody>
            <a:bodyPr wrap="square" lIns="0" tIns="0" rIns="0" bIns="0" rtlCol="0"/>
            <a:lstStyle/>
            <a:p>
              <a:endParaRPr>
                <a:solidFill>
                  <a:prstClr val="black"/>
                </a:solidFill>
              </a:endParaRPr>
            </a:p>
          </p:txBody>
        </p:sp>
      </p:grpSp>
      <p:sp>
        <p:nvSpPr>
          <p:cNvPr id="37" name="object 37"/>
          <p:cNvSpPr txBox="1"/>
          <p:nvPr/>
        </p:nvSpPr>
        <p:spPr>
          <a:xfrm>
            <a:off x="6496882" y="3634628"/>
            <a:ext cx="1287780"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latin typeface="Times New Roman"/>
                <a:cs typeface="Times New Roman"/>
              </a:rPr>
              <a:t>Several more</a:t>
            </a:r>
            <a:r>
              <a:rPr sz="1200" spc="-85" dirty="0">
                <a:solidFill>
                  <a:prstClr val="black"/>
                </a:solidFill>
                <a:latin typeface="Times New Roman"/>
                <a:cs typeface="Times New Roman"/>
              </a:rPr>
              <a:t> </a:t>
            </a:r>
            <a:r>
              <a:rPr sz="1200" spc="-5" dirty="0">
                <a:solidFill>
                  <a:prstClr val="black"/>
                </a:solidFill>
                <a:latin typeface="Times New Roman"/>
                <a:cs typeface="Times New Roman"/>
              </a:rPr>
              <a:t>classes</a:t>
            </a:r>
            <a:endParaRPr sz="1200">
              <a:solidFill>
                <a:prstClr val="black"/>
              </a:solidFill>
              <a:latin typeface="Times New Roman"/>
              <a:cs typeface="Times New Roman"/>
            </a:endParaRPr>
          </a:p>
        </p:txBody>
      </p:sp>
      <p:sp>
        <p:nvSpPr>
          <p:cNvPr id="38" name="object 38"/>
          <p:cNvSpPr txBox="1"/>
          <p:nvPr/>
        </p:nvSpPr>
        <p:spPr>
          <a:xfrm>
            <a:off x="8666575" y="4291788"/>
            <a:ext cx="1288415"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latin typeface="Times New Roman"/>
                <a:cs typeface="Times New Roman"/>
              </a:rPr>
              <a:t>Several more</a:t>
            </a:r>
            <a:r>
              <a:rPr sz="1200" spc="-85" dirty="0">
                <a:solidFill>
                  <a:prstClr val="black"/>
                </a:solidFill>
                <a:latin typeface="Times New Roman"/>
                <a:cs typeface="Times New Roman"/>
              </a:rPr>
              <a:t> </a:t>
            </a:r>
            <a:r>
              <a:rPr sz="1200" spc="-5" dirty="0">
                <a:solidFill>
                  <a:prstClr val="black"/>
                </a:solidFill>
                <a:latin typeface="Times New Roman"/>
                <a:cs typeface="Times New Roman"/>
              </a:rPr>
              <a:t>classes</a:t>
            </a:r>
            <a:endParaRPr sz="1200">
              <a:solidFill>
                <a:prstClr val="black"/>
              </a:solidFill>
              <a:latin typeface="Times New Roman"/>
              <a:cs typeface="Times New Roman"/>
            </a:endParaRPr>
          </a:p>
        </p:txBody>
      </p:sp>
      <p:sp>
        <p:nvSpPr>
          <p:cNvPr id="39" name="object 39"/>
          <p:cNvSpPr txBox="1"/>
          <p:nvPr/>
        </p:nvSpPr>
        <p:spPr>
          <a:xfrm>
            <a:off x="6496883" y="5962186"/>
            <a:ext cx="1288415"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latin typeface="Times New Roman"/>
                <a:cs typeface="Times New Roman"/>
              </a:rPr>
              <a:t>Several more</a:t>
            </a:r>
            <a:r>
              <a:rPr sz="1200" spc="-85" dirty="0">
                <a:solidFill>
                  <a:prstClr val="black"/>
                </a:solidFill>
                <a:latin typeface="Times New Roman"/>
                <a:cs typeface="Times New Roman"/>
              </a:rPr>
              <a:t> </a:t>
            </a:r>
            <a:r>
              <a:rPr sz="1200" spc="-5" dirty="0">
                <a:solidFill>
                  <a:prstClr val="black"/>
                </a:solidFill>
                <a:latin typeface="Times New Roman"/>
                <a:cs typeface="Times New Roman"/>
              </a:rPr>
              <a:t>classes</a:t>
            </a:r>
            <a:endParaRPr sz="1200">
              <a:solidFill>
                <a:prstClr val="black"/>
              </a:solidFill>
              <a:latin typeface="Times New Roman"/>
              <a:cs typeface="Times New Roman"/>
            </a:endParaRPr>
          </a:p>
        </p:txBody>
      </p:sp>
      <p:sp>
        <p:nvSpPr>
          <p:cNvPr id="40" name="object 40"/>
          <p:cNvSpPr txBox="1"/>
          <p:nvPr/>
        </p:nvSpPr>
        <p:spPr>
          <a:xfrm>
            <a:off x="8576829" y="3829577"/>
            <a:ext cx="1856739" cy="194284"/>
          </a:xfrm>
          <a:prstGeom prst="rect">
            <a:avLst/>
          </a:prstGeom>
          <a:solidFill>
            <a:srgbClr val="4F81BC">
              <a:alpha val="18823"/>
            </a:srgbClr>
          </a:solidFill>
        </p:spPr>
        <p:txBody>
          <a:bodyPr vert="horz" wrap="square" lIns="0" tIns="9525" rIns="0" bIns="0" rtlCol="0">
            <a:spAutoFit/>
          </a:bodyPr>
          <a:lstStyle/>
          <a:p>
            <a:pPr marL="135890">
              <a:spcBef>
                <a:spcPts val="75"/>
              </a:spcBef>
            </a:pPr>
            <a:r>
              <a:rPr sz="1200" spc="-5" dirty="0">
                <a:solidFill>
                  <a:prstClr val="black"/>
                </a:solidFill>
                <a:latin typeface="Times New Roman"/>
                <a:cs typeface="Times New Roman"/>
              </a:rPr>
              <a:t>IllegalArgumentException</a:t>
            </a:r>
            <a:endParaRPr sz="1200">
              <a:solidFill>
                <a:prstClr val="black"/>
              </a:solidFill>
              <a:latin typeface="Times New Roman"/>
              <a:cs typeface="Times New Roman"/>
            </a:endParaRPr>
          </a:p>
        </p:txBody>
      </p:sp>
      <p:grpSp>
        <p:nvGrpSpPr>
          <p:cNvPr id="41" name="object 41"/>
          <p:cNvGrpSpPr/>
          <p:nvPr/>
        </p:nvGrpSpPr>
        <p:grpSpPr>
          <a:xfrm>
            <a:off x="1752600" y="1213103"/>
            <a:ext cx="6819900" cy="3435350"/>
            <a:chOff x="228600" y="1213103"/>
            <a:chExt cx="6819900" cy="3435350"/>
          </a:xfrm>
        </p:grpSpPr>
        <p:sp>
          <p:nvSpPr>
            <p:cNvPr id="42" name="object 42"/>
            <p:cNvSpPr/>
            <p:nvPr/>
          </p:nvSpPr>
          <p:spPr>
            <a:xfrm>
              <a:off x="6774926" y="3975698"/>
              <a:ext cx="273685" cy="0"/>
            </a:xfrm>
            <a:custGeom>
              <a:avLst/>
              <a:gdLst/>
              <a:ahLst/>
              <a:cxnLst/>
              <a:rect l="l" t="t" r="r" b="b"/>
              <a:pathLst>
                <a:path w="273684">
                  <a:moveTo>
                    <a:pt x="273245" y="0"/>
                  </a:moveTo>
                  <a:lnTo>
                    <a:pt x="0" y="0"/>
                  </a:lnTo>
                </a:path>
              </a:pathLst>
            </a:custGeom>
            <a:ln w="9313">
              <a:solidFill>
                <a:srgbClr val="FF0000"/>
              </a:solidFill>
            </a:ln>
          </p:spPr>
          <p:txBody>
            <a:bodyPr wrap="square" lIns="0" tIns="0" rIns="0" bIns="0" rtlCol="0"/>
            <a:lstStyle/>
            <a:p>
              <a:endParaRPr>
                <a:solidFill>
                  <a:prstClr val="black"/>
                </a:solidFill>
              </a:endParaRPr>
            </a:p>
          </p:txBody>
        </p:sp>
        <p:sp>
          <p:nvSpPr>
            <p:cNvPr id="43" name="object 43"/>
            <p:cNvSpPr/>
            <p:nvPr/>
          </p:nvSpPr>
          <p:spPr>
            <a:xfrm>
              <a:off x="2971800" y="1219199"/>
              <a:ext cx="3352800" cy="2819400"/>
            </a:xfrm>
            <a:custGeom>
              <a:avLst/>
              <a:gdLst/>
              <a:ahLst/>
              <a:cxnLst/>
              <a:rect l="l" t="t" r="r" b="b"/>
              <a:pathLst>
                <a:path w="3352800" h="2819400">
                  <a:moveTo>
                    <a:pt x="0" y="0"/>
                  </a:moveTo>
                  <a:lnTo>
                    <a:pt x="0" y="2819400"/>
                  </a:lnTo>
                </a:path>
                <a:path w="3352800" h="2819400">
                  <a:moveTo>
                    <a:pt x="0" y="0"/>
                  </a:moveTo>
                  <a:lnTo>
                    <a:pt x="3352800" y="0"/>
                  </a:lnTo>
                </a:path>
                <a:path w="3352800" h="2819400">
                  <a:moveTo>
                    <a:pt x="3352800" y="0"/>
                  </a:moveTo>
                  <a:lnTo>
                    <a:pt x="3352800" y="914400"/>
                  </a:lnTo>
                </a:path>
                <a:path w="3352800" h="2819400">
                  <a:moveTo>
                    <a:pt x="0" y="2819400"/>
                  </a:moveTo>
                  <a:lnTo>
                    <a:pt x="3352800" y="2819400"/>
                  </a:lnTo>
                </a:path>
              </a:pathLst>
            </a:custGeom>
            <a:ln w="12192">
              <a:solidFill>
                <a:srgbClr val="000000"/>
              </a:solidFill>
            </a:ln>
          </p:spPr>
          <p:txBody>
            <a:bodyPr wrap="square" lIns="0" tIns="0" rIns="0" bIns="0" rtlCol="0"/>
            <a:lstStyle/>
            <a:p>
              <a:endParaRPr>
                <a:solidFill>
                  <a:prstClr val="black"/>
                </a:solidFill>
              </a:endParaRPr>
            </a:p>
          </p:txBody>
        </p:sp>
        <p:sp>
          <p:nvSpPr>
            <p:cNvPr id="44" name="object 44"/>
            <p:cNvSpPr/>
            <p:nvPr/>
          </p:nvSpPr>
          <p:spPr>
            <a:xfrm>
              <a:off x="2819400" y="1879599"/>
              <a:ext cx="838200" cy="50800"/>
            </a:xfrm>
            <a:custGeom>
              <a:avLst/>
              <a:gdLst/>
              <a:ahLst/>
              <a:cxnLst/>
              <a:rect l="l" t="t" r="r" b="b"/>
              <a:pathLst>
                <a:path w="838200" h="50800">
                  <a:moveTo>
                    <a:pt x="812800" y="25400"/>
                  </a:moveTo>
                  <a:lnTo>
                    <a:pt x="787400" y="50800"/>
                  </a:lnTo>
                  <a:lnTo>
                    <a:pt x="825500" y="31750"/>
                  </a:lnTo>
                  <a:lnTo>
                    <a:pt x="812800" y="31750"/>
                  </a:lnTo>
                  <a:lnTo>
                    <a:pt x="812800" y="25400"/>
                  </a:lnTo>
                  <a:close/>
                </a:path>
                <a:path w="838200" h="50800">
                  <a:moveTo>
                    <a:pt x="806450" y="19050"/>
                  </a:moveTo>
                  <a:lnTo>
                    <a:pt x="0" y="19050"/>
                  </a:lnTo>
                  <a:lnTo>
                    <a:pt x="0" y="31750"/>
                  </a:lnTo>
                  <a:lnTo>
                    <a:pt x="806450" y="31750"/>
                  </a:lnTo>
                  <a:lnTo>
                    <a:pt x="812800" y="25400"/>
                  </a:lnTo>
                  <a:lnTo>
                    <a:pt x="806450" y="19050"/>
                  </a:lnTo>
                  <a:close/>
                </a:path>
                <a:path w="838200" h="50800">
                  <a:moveTo>
                    <a:pt x="825500" y="19050"/>
                  </a:moveTo>
                  <a:lnTo>
                    <a:pt x="812800" y="19050"/>
                  </a:lnTo>
                  <a:lnTo>
                    <a:pt x="812800" y="31750"/>
                  </a:lnTo>
                  <a:lnTo>
                    <a:pt x="825500" y="31750"/>
                  </a:lnTo>
                  <a:lnTo>
                    <a:pt x="838200" y="25400"/>
                  </a:lnTo>
                  <a:lnTo>
                    <a:pt x="825500" y="19050"/>
                  </a:lnTo>
                  <a:close/>
                </a:path>
                <a:path w="838200" h="50800">
                  <a:moveTo>
                    <a:pt x="787400" y="0"/>
                  </a:moveTo>
                  <a:lnTo>
                    <a:pt x="812800" y="25400"/>
                  </a:lnTo>
                  <a:lnTo>
                    <a:pt x="812800" y="19050"/>
                  </a:lnTo>
                  <a:lnTo>
                    <a:pt x="825500" y="19050"/>
                  </a:lnTo>
                  <a:lnTo>
                    <a:pt x="787400" y="0"/>
                  </a:lnTo>
                  <a:close/>
                </a:path>
              </a:pathLst>
            </a:custGeom>
            <a:solidFill>
              <a:srgbClr val="000000"/>
            </a:solidFill>
          </p:spPr>
          <p:txBody>
            <a:bodyPr wrap="square" lIns="0" tIns="0" rIns="0" bIns="0" rtlCol="0"/>
            <a:lstStyle/>
            <a:p>
              <a:endParaRPr>
                <a:solidFill>
                  <a:prstClr val="black"/>
                </a:solidFill>
              </a:endParaRPr>
            </a:p>
          </p:txBody>
        </p:sp>
        <p:sp>
          <p:nvSpPr>
            <p:cNvPr id="45" name="object 45"/>
            <p:cNvSpPr/>
            <p:nvPr/>
          </p:nvSpPr>
          <p:spPr>
            <a:xfrm>
              <a:off x="6324600" y="4038599"/>
              <a:ext cx="0" cy="609600"/>
            </a:xfrm>
            <a:custGeom>
              <a:avLst/>
              <a:gdLst/>
              <a:ahLst/>
              <a:cxnLst/>
              <a:rect l="l" t="t" r="r" b="b"/>
              <a:pathLst>
                <a:path h="609600">
                  <a:moveTo>
                    <a:pt x="0" y="0"/>
                  </a:moveTo>
                  <a:lnTo>
                    <a:pt x="0" y="609600"/>
                  </a:lnTo>
                </a:path>
              </a:pathLst>
            </a:custGeom>
            <a:ln w="12192">
              <a:solidFill>
                <a:srgbClr val="000000"/>
              </a:solidFill>
            </a:ln>
          </p:spPr>
          <p:txBody>
            <a:bodyPr wrap="square" lIns="0" tIns="0" rIns="0" bIns="0" rtlCol="0"/>
            <a:lstStyle/>
            <a:p>
              <a:endParaRPr>
                <a:solidFill>
                  <a:prstClr val="black"/>
                </a:solidFill>
              </a:endParaRPr>
            </a:p>
          </p:txBody>
        </p:sp>
        <p:sp>
          <p:nvSpPr>
            <p:cNvPr id="46" name="object 46"/>
            <p:cNvSpPr/>
            <p:nvPr/>
          </p:nvSpPr>
          <p:spPr>
            <a:xfrm>
              <a:off x="228600" y="1295399"/>
              <a:ext cx="2667000" cy="1740535"/>
            </a:xfrm>
            <a:custGeom>
              <a:avLst/>
              <a:gdLst/>
              <a:ahLst/>
              <a:cxnLst/>
              <a:rect l="l" t="t" r="r" b="b"/>
              <a:pathLst>
                <a:path w="2667000" h="1740535">
                  <a:moveTo>
                    <a:pt x="2667000" y="0"/>
                  </a:moveTo>
                  <a:lnTo>
                    <a:pt x="0" y="0"/>
                  </a:lnTo>
                  <a:lnTo>
                    <a:pt x="0" y="1740408"/>
                  </a:lnTo>
                  <a:lnTo>
                    <a:pt x="2667000" y="1740408"/>
                  </a:lnTo>
                  <a:lnTo>
                    <a:pt x="2667000" y="0"/>
                  </a:lnTo>
                  <a:close/>
                </a:path>
              </a:pathLst>
            </a:custGeom>
            <a:solidFill>
              <a:srgbClr val="FFFFFF"/>
            </a:solidFill>
          </p:spPr>
          <p:txBody>
            <a:bodyPr wrap="square" lIns="0" tIns="0" rIns="0" bIns="0" rtlCol="0"/>
            <a:lstStyle/>
            <a:p>
              <a:endParaRPr>
                <a:solidFill>
                  <a:prstClr val="black"/>
                </a:solidFill>
              </a:endParaRPr>
            </a:p>
          </p:txBody>
        </p:sp>
      </p:grpSp>
      <p:sp>
        <p:nvSpPr>
          <p:cNvPr id="47" name="object 47"/>
          <p:cNvSpPr txBox="1">
            <a:spLocks noGrp="1"/>
          </p:cNvSpPr>
          <p:nvPr>
            <p:ph type="title"/>
          </p:nvPr>
        </p:nvSpPr>
        <p:spPr>
          <a:xfrm>
            <a:off x="762000" y="228600"/>
            <a:ext cx="3633216" cy="627736"/>
          </a:xfrm>
          <a:prstGeom prst="rect">
            <a:avLst/>
          </a:prstGeom>
        </p:spPr>
        <p:txBody>
          <a:bodyPr vert="horz" wrap="square" lIns="0" tIns="12065" rIns="0" bIns="0" rtlCol="0" anchor="ctr">
            <a:spAutoFit/>
          </a:bodyPr>
          <a:lstStyle/>
          <a:p>
            <a:pPr marL="12700">
              <a:lnSpc>
                <a:spcPct val="100000"/>
              </a:lnSpc>
              <a:spcBef>
                <a:spcPts val="95"/>
              </a:spcBef>
            </a:pPr>
            <a:r>
              <a:rPr sz="4000" spc="-15" dirty="0">
                <a:latin typeface="Carlito"/>
                <a:cs typeface="Carlito"/>
              </a:rPr>
              <a:t>Exceptions</a:t>
            </a:r>
            <a:endParaRPr sz="4000" dirty="0">
              <a:latin typeface="Carlito"/>
              <a:cs typeface="Carlito"/>
            </a:endParaRPr>
          </a:p>
        </p:txBody>
      </p:sp>
      <p:sp>
        <p:nvSpPr>
          <p:cNvPr id="48" name="object 48"/>
          <p:cNvSpPr txBox="1"/>
          <p:nvPr/>
        </p:nvSpPr>
        <p:spPr>
          <a:xfrm>
            <a:off x="1831341" y="1313434"/>
            <a:ext cx="2465705" cy="1674817"/>
          </a:xfrm>
          <a:prstGeom prst="rect">
            <a:avLst/>
          </a:prstGeom>
        </p:spPr>
        <p:txBody>
          <a:bodyPr vert="horz" wrap="square" lIns="0" tIns="12700" rIns="0" bIns="0" rtlCol="0">
            <a:spAutoFit/>
          </a:bodyPr>
          <a:lstStyle/>
          <a:p>
            <a:pPr marL="12700" marR="5080">
              <a:spcBef>
                <a:spcPts val="100"/>
              </a:spcBef>
            </a:pPr>
            <a:r>
              <a:rPr u="sng" spc="-10" dirty="0">
                <a:solidFill>
                  <a:prstClr val="black"/>
                </a:solidFill>
                <a:uFill>
                  <a:solidFill>
                    <a:srgbClr val="000000"/>
                  </a:solidFill>
                </a:uFill>
                <a:latin typeface="Perpetua" panose="02020502060401020303" pitchFamily="18" charset="0"/>
                <a:cs typeface="Carlito"/>
              </a:rPr>
              <a:t>Exception</a:t>
            </a:r>
            <a:r>
              <a:rPr u="sng" spc="-10" dirty="0">
                <a:solidFill>
                  <a:prstClr val="black"/>
                </a:solidFill>
                <a:latin typeface="Perpetua" panose="02020502060401020303" pitchFamily="18" charset="0"/>
                <a:cs typeface="Carlito"/>
              </a:rPr>
              <a:t> </a:t>
            </a:r>
            <a:r>
              <a:rPr spc="-5" dirty="0">
                <a:solidFill>
                  <a:prstClr val="black"/>
                </a:solidFill>
                <a:latin typeface="Perpetua" panose="02020502060401020303" pitchFamily="18" charset="0"/>
                <a:cs typeface="Carlito"/>
              </a:rPr>
              <a:t>describes </a:t>
            </a:r>
            <a:r>
              <a:rPr spc="-15" dirty="0">
                <a:solidFill>
                  <a:prstClr val="black"/>
                </a:solidFill>
                <a:latin typeface="Perpetua" panose="02020502060401020303" pitchFamily="18" charset="0"/>
                <a:cs typeface="Carlito"/>
              </a:rPr>
              <a:t>errors  </a:t>
            </a:r>
            <a:r>
              <a:rPr spc="-5" dirty="0">
                <a:solidFill>
                  <a:prstClr val="black"/>
                </a:solidFill>
                <a:latin typeface="Perpetua" panose="02020502060401020303" pitchFamily="18" charset="0"/>
                <a:cs typeface="Carlito"/>
              </a:rPr>
              <a:t>caused by </a:t>
            </a:r>
            <a:r>
              <a:rPr spc="-10" dirty="0">
                <a:solidFill>
                  <a:prstClr val="black"/>
                </a:solidFill>
                <a:latin typeface="Perpetua" panose="02020502060401020303" pitchFamily="18" charset="0"/>
                <a:cs typeface="Carlito"/>
              </a:rPr>
              <a:t>your </a:t>
            </a:r>
            <a:r>
              <a:rPr spc="-15" dirty="0">
                <a:solidFill>
                  <a:prstClr val="black"/>
                </a:solidFill>
                <a:latin typeface="Perpetua" panose="02020502060401020303" pitchFamily="18" charset="0"/>
                <a:cs typeface="Carlito"/>
              </a:rPr>
              <a:t>program  </a:t>
            </a:r>
            <a:r>
              <a:rPr dirty="0">
                <a:solidFill>
                  <a:prstClr val="black"/>
                </a:solidFill>
                <a:latin typeface="Perpetua" panose="02020502060401020303" pitchFamily="18" charset="0"/>
                <a:cs typeface="Carlito"/>
              </a:rPr>
              <a:t>and </a:t>
            </a:r>
            <a:r>
              <a:rPr spc="-10" dirty="0">
                <a:solidFill>
                  <a:prstClr val="black"/>
                </a:solidFill>
                <a:latin typeface="Perpetua" panose="02020502060401020303" pitchFamily="18" charset="0"/>
                <a:cs typeface="Carlito"/>
              </a:rPr>
              <a:t>external  circumstances. </a:t>
            </a:r>
            <a:r>
              <a:rPr spc="-5" dirty="0">
                <a:solidFill>
                  <a:prstClr val="black"/>
                </a:solidFill>
                <a:latin typeface="Perpetua" panose="02020502060401020303" pitchFamily="18" charset="0"/>
                <a:cs typeface="Carlito"/>
              </a:rPr>
              <a:t>These  </a:t>
            </a:r>
            <a:r>
              <a:rPr spc="-15" dirty="0">
                <a:solidFill>
                  <a:prstClr val="black"/>
                </a:solidFill>
                <a:latin typeface="Perpetua" panose="02020502060401020303" pitchFamily="18" charset="0"/>
                <a:cs typeface="Carlito"/>
              </a:rPr>
              <a:t>errors </a:t>
            </a:r>
            <a:r>
              <a:rPr spc="-10" dirty="0">
                <a:solidFill>
                  <a:prstClr val="black"/>
                </a:solidFill>
                <a:latin typeface="Perpetua" panose="02020502060401020303" pitchFamily="18" charset="0"/>
                <a:cs typeface="Carlito"/>
              </a:rPr>
              <a:t>can </a:t>
            </a:r>
            <a:r>
              <a:rPr spc="-5" dirty="0">
                <a:solidFill>
                  <a:prstClr val="black"/>
                </a:solidFill>
                <a:latin typeface="Perpetua" panose="02020502060401020303" pitchFamily="18" charset="0"/>
                <a:cs typeface="Carlito"/>
              </a:rPr>
              <a:t>be caught </a:t>
            </a:r>
            <a:r>
              <a:rPr dirty="0">
                <a:solidFill>
                  <a:prstClr val="black"/>
                </a:solidFill>
                <a:latin typeface="Perpetua" panose="02020502060401020303" pitchFamily="18" charset="0"/>
                <a:cs typeface="Carlito"/>
              </a:rPr>
              <a:t>and  </a:t>
            </a:r>
            <a:r>
              <a:rPr spc="-5" dirty="0">
                <a:solidFill>
                  <a:prstClr val="black"/>
                </a:solidFill>
                <a:latin typeface="Perpetua" panose="02020502060401020303" pitchFamily="18" charset="0"/>
                <a:cs typeface="Carlito"/>
              </a:rPr>
              <a:t>handled by </a:t>
            </a:r>
            <a:r>
              <a:rPr spc="-10" dirty="0">
                <a:solidFill>
                  <a:prstClr val="black"/>
                </a:solidFill>
                <a:latin typeface="Perpetua" panose="02020502060401020303" pitchFamily="18" charset="0"/>
                <a:cs typeface="Carlito"/>
              </a:rPr>
              <a:t>your</a:t>
            </a:r>
            <a:r>
              <a:rPr spc="-5" dirty="0">
                <a:solidFill>
                  <a:prstClr val="black"/>
                </a:solidFill>
                <a:latin typeface="Perpetua" panose="02020502060401020303" pitchFamily="18" charset="0"/>
                <a:cs typeface="Carlito"/>
              </a:rPr>
              <a:t> </a:t>
            </a:r>
            <a:r>
              <a:rPr spc="-15" dirty="0">
                <a:solidFill>
                  <a:prstClr val="black"/>
                </a:solidFill>
                <a:latin typeface="Perpetua" panose="02020502060401020303" pitchFamily="18" charset="0"/>
                <a:cs typeface="Carlito"/>
              </a:rPr>
              <a:t>program.</a:t>
            </a:r>
            <a:endParaRPr dirty="0">
              <a:solidFill>
                <a:prstClr val="black"/>
              </a:solidFill>
              <a:latin typeface="Perpetua" panose="02020502060401020303" pitchFamily="18" charset="0"/>
              <a:cs typeface="Carlito"/>
            </a:endParaRPr>
          </a:p>
        </p:txBody>
      </p:sp>
      <p:grpSp>
        <p:nvGrpSpPr>
          <p:cNvPr id="49" name="object 49"/>
          <p:cNvGrpSpPr/>
          <p:nvPr/>
        </p:nvGrpSpPr>
        <p:grpSpPr>
          <a:xfrm>
            <a:off x="4489704" y="1365503"/>
            <a:ext cx="5956300" cy="3213100"/>
            <a:chOff x="2965704" y="1365503"/>
            <a:chExt cx="5956300" cy="3213100"/>
          </a:xfrm>
        </p:grpSpPr>
        <p:sp>
          <p:nvSpPr>
            <p:cNvPr id="50" name="object 50"/>
            <p:cNvSpPr/>
            <p:nvPr/>
          </p:nvSpPr>
          <p:spPr>
            <a:xfrm>
              <a:off x="2971800" y="1371599"/>
              <a:ext cx="5943600" cy="2667000"/>
            </a:xfrm>
            <a:custGeom>
              <a:avLst/>
              <a:gdLst/>
              <a:ahLst/>
              <a:cxnLst/>
              <a:rect l="l" t="t" r="r" b="b"/>
              <a:pathLst>
                <a:path w="5943600" h="2667000">
                  <a:moveTo>
                    <a:pt x="5943600" y="0"/>
                  </a:moveTo>
                  <a:lnTo>
                    <a:pt x="0" y="0"/>
                  </a:lnTo>
                  <a:lnTo>
                    <a:pt x="0" y="2667000"/>
                  </a:lnTo>
                  <a:lnTo>
                    <a:pt x="5943600" y="2667000"/>
                  </a:lnTo>
                  <a:lnTo>
                    <a:pt x="5943600" y="0"/>
                  </a:lnTo>
                  <a:close/>
                </a:path>
              </a:pathLst>
            </a:custGeom>
            <a:solidFill>
              <a:srgbClr val="4F81BC">
                <a:alpha val="18823"/>
              </a:srgbClr>
            </a:solidFill>
          </p:spPr>
          <p:txBody>
            <a:bodyPr wrap="square" lIns="0" tIns="0" rIns="0" bIns="0" rtlCol="0"/>
            <a:lstStyle/>
            <a:p>
              <a:endParaRPr>
                <a:solidFill>
                  <a:prstClr val="black"/>
                </a:solidFill>
              </a:endParaRPr>
            </a:p>
          </p:txBody>
        </p:sp>
        <p:sp>
          <p:nvSpPr>
            <p:cNvPr id="51" name="object 51"/>
            <p:cNvSpPr/>
            <p:nvPr/>
          </p:nvSpPr>
          <p:spPr>
            <a:xfrm>
              <a:off x="2971800" y="1371599"/>
              <a:ext cx="5943600" cy="2667000"/>
            </a:xfrm>
            <a:custGeom>
              <a:avLst/>
              <a:gdLst/>
              <a:ahLst/>
              <a:cxnLst/>
              <a:rect l="l" t="t" r="r" b="b"/>
              <a:pathLst>
                <a:path w="5943600" h="2667000">
                  <a:moveTo>
                    <a:pt x="0" y="2667000"/>
                  </a:moveTo>
                  <a:lnTo>
                    <a:pt x="5943600" y="2667000"/>
                  </a:lnTo>
                  <a:lnTo>
                    <a:pt x="5943600" y="0"/>
                  </a:lnTo>
                  <a:lnTo>
                    <a:pt x="0" y="0"/>
                  </a:lnTo>
                  <a:lnTo>
                    <a:pt x="0" y="2667000"/>
                  </a:lnTo>
                  <a:close/>
                </a:path>
              </a:pathLst>
            </a:custGeom>
            <a:ln w="12192">
              <a:solidFill>
                <a:srgbClr val="000000"/>
              </a:solidFill>
            </a:ln>
          </p:spPr>
          <p:txBody>
            <a:bodyPr wrap="square" lIns="0" tIns="0" rIns="0" bIns="0" rtlCol="0"/>
            <a:lstStyle/>
            <a:p>
              <a:endParaRPr>
                <a:solidFill>
                  <a:prstClr val="black"/>
                </a:solidFill>
              </a:endParaRPr>
            </a:p>
          </p:txBody>
        </p:sp>
        <p:sp>
          <p:nvSpPr>
            <p:cNvPr id="52" name="object 52"/>
            <p:cNvSpPr/>
            <p:nvPr/>
          </p:nvSpPr>
          <p:spPr>
            <a:xfrm>
              <a:off x="6172200" y="4038599"/>
              <a:ext cx="2743200" cy="533400"/>
            </a:xfrm>
            <a:custGeom>
              <a:avLst/>
              <a:gdLst/>
              <a:ahLst/>
              <a:cxnLst/>
              <a:rect l="l" t="t" r="r" b="b"/>
              <a:pathLst>
                <a:path w="2743200" h="533400">
                  <a:moveTo>
                    <a:pt x="2743200" y="0"/>
                  </a:moveTo>
                  <a:lnTo>
                    <a:pt x="0" y="0"/>
                  </a:lnTo>
                  <a:lnTo>
                    <a:pt x="0" y="533400"/>
                  </a:lnTo>
                  <a:lnTo>
                    <a:pt x="2743200" y="533400"/>
                  </a:lnTo>
                  <a:lnTo>
                    <a:pt x="2743200" y="0"/>
                  </a:lnTo>
                  <a:close/>
                </a:path>
              </a:pathLst>
            </a:custGeom>
            <a:solidFill>
              <a:srgbClr val="4F81BC">
                <a:alpha val="18823"/>
              </a:srgbClr>
            </a:solidFill>
          </p:spPr>
          <p:txBody>
            <a:bodyPr wrap="square" lIns="0" tIns="0" rIns="0" bIns="0" rtlCol="0"/>
            <a:lstStyle/>
            <a:p>
              <a:endParaRPr>
                <a:solidFill>
                  <a:prstClr val="black"/>
                </a:solidFill>
              </a:endParaRPr>
            </a:p>
          </p:txBody>
        </p:sp>
        <p:sp>
          <p:nvSpPr>
            <p:cNvPr id="53" name="object 53"/>
            <p:cNvSpPr/>
            <p:nvPr/>
          </p:nvSpPr>
          <p:spPr>
            <a:xfrm>
              <a:off x="6172200" y="4038599"/>
              <a:ext cx="2743200" cy="533400"/>
            </a:xfrm>
            <a:custGeom>
              <a:avLst/>
              <a:gdLst/>
              <a:ahLst/>
              <a:cxnLst/>
              <a:rect l="l" t="t" r="r" b="b"/>
              <a:pathLst>
                <a:path w="2743200" h="533400">
                  <a:moveTo>
                    <a:pt x="0" y="533400"/>
                  </a:moveTo>
                  <a:lnTo>
                    <a:pt x="2743200" y="533400"/>
                  </a:lnTo>
                  <a:lnTo>
                    <a:pt x="2743200" y="0"/>
                  </a:lnTo>
                  <a:lnTo>
                    <a:pt x="0" y="0"/>
                  </a:lnTo>
                  <a:lnTo>
                    <a:pt x="0" y="533400"/>
                  </a:lnTo>
                  <a:close/>
                </a:path>
              </a:pathLst>
            </a:custGeom>
            <a:ln w="12192">
              <a:solidFill>
                <a:srgbClr val="000000"/>
              </a:solidFill>
            </a:ln>
          </p:spPr>
          <p:txBody>
            <a:bodyPr wrap="square" lIns="0" tIns="0" rIns="0" bIns="0" rtlCol="0"/>
            <a:lstStyle/>
            <a:p>
              <a:endParaRPr>
                <a:solidFill>
                  <a:prstClr val="black"/>
                </a:solidFill>
              </a:endParaRPr>
            </a:p>
          </p:txBody>
        </p:sp>
      </p:grpSp>
    </p:spTree>
    <p:extLst>
      <p:ext uri="{BB962C8B-B14F-4D97-AF65-F5344CB8AC3E}">
        <p14:creationId xmlns:p14="http://schemas.microsoft.com/office/powerpoint/2010/main" val="3373740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79534" y="6515506"/>
            <a:ext cx="102870" cy="197490"/>
          </a:xfrm>
          <a:prstGeom prst="rect">
            <a:avLst/>
          </a:prstGeom>
        </p:spPr>
        <p:txBody>
          <a:bodyPr vert="horz" wrap="square" lIns="0" tIns="12700" rIns="0" bIns="0" rtlCol="0">
            <a:spAutoFit/>
          </a:bodyPr>
          <a:lstStyle/>
          <a:p>
            <a:pPr marL="12700">
              <a:spcBef>
                <a:spcPts val="100"/>
              </a:spcBef>
            </a:pPr>
            <a:r>
              <a:rPr sz="1200" dirty="0">
                <a:solidFill>
                  <a:srgbClr val="888888"/>
                </a:solidFill>
                <a:latin typeface="Carlito"/>
                <a:cs typeface="Carlito"/>
              </a:rPr>
              <a:t>8</a:t>
            </a:r>
            <a:endParaRPr sz="1200">
              <a:solidFill>
                <a:prstClr val="black"/>
              </a:solidFill>
              <a:latin typeface="Carlito"/>
              <a:cs typeface="Carlito"/>
            </a:endParaRPr>
          </a:p>
        </p:txBody>
      </p:sp>
      <p:sp>
        <p:nvSpPr>
          <p:cNvPr id="3" name="object 3"/>
          <p:cNvSpPr txBox="1">
            <a:spLocks noGrp="1"/>
          </p:cNvSpPr>
          <p:nvPr>
            <p:ph type="title"/>
          </p:nvPr>
        </p:nvSpPr>
        <p:spPr>
          <a:xfrm>
            <a:off x="381000" y="304800"/>
            <a:ext cx="7079108" cy="627736"/>
          </a:xfrm>
          <a:prstGeom prst="rect">
            <a:avLst/>
          </a:prstGeom>
        </p:spPr>
        <p:txBody>
          <a:bodyPr vert="horz" wrap="square" lIns="0" tIns="12065" rIns="0" bIns="0" rtlCol="0" anchor="ctr">
            <a:spAutoFit/>
          </a:bodyPr>
          <a:lstStyle/>
          <a:p>
            <a:pPr marL="12700">
              <a:lnSpc>
                <a:spcPct val="100000"/>
              </a:lnSpc>
              <a:spcBef>
                <a:spcPts val="95"/>
              </a:spcBef>
            </a:pPr>
            <a:r>
              <a:rPr sz="4000" spc="-10" dirty="0">
                <a:latin typeface="Carlito"/>
                <a:cs typeface="Carlito"/>
              </a:rPr>
              <a:t>Runtime</a:t>
            </a:r>
            <a:r>
              <a:rPr sz="4000" spc="-60" dirty="0">
                <a:latin typeface="Carlito"/>
                <a:cs typeface="Carlito"/>
              </a:rPr>
              <a:t> </a:t>
            </a:r>
            <a:r>
              <a:rPr sz="4000" spc="-15" dirty="0">
                <a:latin typeface="Carlito"/>
                <a:cs typeface="Carlito"/>
              </a:rPr>
              <a:t>Exceptions</a:t>
            </a:r>
            <a:endParaRPr sz="4000" dirty="0">
              <a:latin typeface="Carlito"/>
              <a:cs typeface="Carlito"/>
            </a:endParaRPr>
          </a:p>
        </p:txBody>
      </p:sp>
      <p:sp>
        <p:nvSpPr>
          <p:cNvPr id="4" name="object 4"/>
          <p:cNvSpPr txBox="1"/>
          <p:nvPr/>
        </p:nvSpPr>
        <p:spPr>
          <a:xfrm>
            <a:off x="5916556" y="4091708"/>
            <a:ext cx="1229995" cy="196849"/>
          </a:xfrm>
          <a:prstGeom prst="rect">
            <a:avLst/>
          </a:prstGeom>
          <a:ln w="9313">
            <a:solidFill>
              <a:srgbClr val="000000"/>
            </a:solidFill>
          </a:ln>
        </p:spPr>
        <p:txBody>
          <a:bodyPr vert="horz" wrap="square" lIns="0" tIns="12065" rIns="0" bIns="0" rtlCol="0">
            <a:spAutoFit/>
          </a:bodyPr>
          <a:lstStyle/>
          <a:p>
            <a:pPr marL="207010">
              <a:spcBef>
                <a:spcPts val="95"/>
              </a:spcBef>
            </a:pPr>
            <a:r>
              <a:rPr sz="1200" spc="-10" dirty="0">
                <a:solidFill>
                  <a:prstClr val="black"/>
                </a:solidFill>
                <a:latin typeface="Times New Roman"/>
                <a:cs typeface="Times New Roman"/>
              </a:rPr>
              <a:t>LinkageError</a:t>
            </a:r>
            <a:endParaRPr sz="1200">
              <a:solidFill>
                <a:prstClr val="black"/>
              </a:solidFill>
              <a:latin typeface="Times New Roman"/>
              <a:cs typeface="Times New Roman"/>
            </a:endParaRPr>
          </a:p>
        </p:txBody>
      </p:sp>
      <p:sp>
        <p:nvSpPr>
          <p:cNvPr id="5" name="object 5"/>
          <p:cNvSpPr txBox="1"/>
          <p:nvPr/>
        </p:nvSpPr>
        <p:spPr>
          <a:xfrm>
            <a:off x="4550651" y="4913177"/>
            <a:ext cx="683260" cy="196849"/>
          </a:xfrm>
          <a:prstGeom prst="rect">
            <a:avLst/>
          </a:prstGeom>
          <a:ln w="9313">
            <a:solidFill>
              <a:srgbClr val="000000"/>
            </a:solidFill>
          </a:ln>
        </p:spPr>
        <p:txBody>
          <a:bodyPr vert="horz" wrap="square" lIns="0" tIns="12065" rIns="0" bIns="0" rtlCol="0">
            <a:spAutoFit/>
          </a:bodyPr>
          <a:lstStyle/>
          <a:p>
            <a:pPr marL="181610">
              <a:spcBef>
                <a:spcPts val="95"/>
              </a:spcBef>
            </a:pPr>
            <a:r>
              <a:rPr sz="1200" spc="-5" dirty="0">
                <a:solidFill>
                  <a:prstClr val="black"/>
                </a:solidFill>
                <a:latin typeface="Times New Roman"/>
                <a:cs typeface="Times New Roman"/>
              </a:rPr>
              <a:t>Error</a:t>
            </a:r>
            <a:endParaRPr sz="1200">
              <a:solidFill>
                <a:prstClr val="black"/>
              </a:solidFill>
              <a:latin typeface="Times New Roman"/>
              <a:cs typeface="Times New Roman"/>
            </a:endParaRPr>
          </a:p>
        </p:txBody>
      </p:sp>
      <p:sp>
        <p:nvSpPr>
          <p:cNvPr id="6" name="object 6"/>
          <p:cNvSpPr txBox="1"/>
          <p:nvPr/>
        </p:nvSpPr>
        <p:spPr>
          <a:xfrm>
            <a:off x="5916555" y="5186987"/>
            <a:ext cx="1093470" cy="196849"/>
          </a:xfrm>
          <a:prstGeom prst="rect">
            <a:avLst/>
          </a:prstGeom>
          <a:ln w="9313">
            <a:solidFill>
              <a:srgbClr val="000000"/>
            </a:solidFill>
          </a:ln>
        </p:spPr>
        <p:txBody>
          <a:bodyPr vert="horz" wrap="square" lIns="0" tIns="12065" rIns="0" bIns="0" rtlCol="0">
            <a:spAutoFit/>
          </a:bodyPr>
          <a:lstStyle/>
          <a:p>
            <a:pPr marL="213995">
              <a:spcBef>
                <a:spcPts val="95"/>
              </a:spcBef>
            </a:pPr>
            <a:r>
              <a:rPr sz="1200" spc="-10" dirty="0">
                <a:solidFill>
                  <a:prstClr val="black"/>
                </a:solidFill>
                <a:latin typeface="Times New Roman"/>
                <a:cs typeface="Times New Roman"/>
              </a:rPr>
              <a:t>AWTError</a:t>
            </a:r>
            <a:endParaRPr sz="1200">
              <a:solidFill>
                <a:prstClr val="black"/>
              </a:solidFill>
              <a:latin typeface="Times New Roman"/>
              <a:cs typeface="Times New Roman"/>
            </a:endParaRPr>
          </a:p>
        </p:txBody>
      </p:sp>
      <p:sp>
        <p:nvSpPr>
          <p:cNvPr id="7" name="object 7"/>
          <p:cNvSpPr txBox="1"/>
          <p:nvPr/>
        </p:nvSpPr>
        <p:spPr>
          <a:xfrm>
            <a:off x="5916556" y="2311449"/>
            <a:ext cx="1229995" cy="196849"/>
          </a:xfrm>
          <a:prstGeom prst="rect">
            <a:avLst/>
          </a:prstGeom>
          <a:ln w="9313">
            <a:solidFill>
              <a:srgbClr val="000000"/>
            </a:solidFill>
          </a:ln>
        </p:spPr>
        <p:txBody>
          <a:bodyPr vert="horz" wrap="square" lIns="0" tIns="12065" rIns="0" bIns="0" rtlCol="0">
            <a:spAutoFit/>
          </a:bodyPr>
          <a:lstStyle/>
          <a:p>
            <a:pPr marL="132080">
              <a:spcBef>
                <a:spcPts val="95"/>
              </a:spcBef>
            </a:pPr>
            <a:r>
              <a:rPr sz="1200" spc="-5" dirty="0">
                <a:solidFill>
                  <a:prstClr val="black"/>
                </a:solidFill>
                <a:latin typeface="Times New Roman"/>
                <a:cs typeface="Times New Roman"/>
              </a:rPr>
              <a:t>AWTException</a:t>
            </a:r>
            <a:endParaRPr sz="1200">
              <a:solidFill>
                <a:prstClr val="black"/>
              </a:solidFill>
              <a:latin typeface="Times New Roman"/>
              <a:cs typeface="Times New Roman"/>
            </a:endParaRPr>
          </a:p>
        </p:txBody>
      </p:sp>
      <p:sp>
        <p:nvSpPr>
          <p:cNvPr id="8" name="object 8"/>
          <p:cNvSpPr txBox="1"/>
          <p:nvPr/>
        </p:nvSpPr>
        <p:spPr>
          <a:xfrm>
            <a:off x="3184198" y="3407219"/>
            <a:ext cx="683260" cy="196208"/>
          </a:xfrm>
          <a:prstGeom prst="rect">
            <a:avLst/>
          </a:prstGeom>
          <a:ln w="9313">
            <a:solidFill>
              <a:srgbClr val="000000"/>
            </a:solidFill>
          </a:ln>
        </p:spPr>
        <p:txBody>
          <a:bodyPr vert="horz" wrap="square" lIns="0" tIns="11430" rIns="0" bIns="0" rtlCol="0">
            <a:spAutoFit/>
          </a:bodyPr>
          <a:lstStyle/>
          <a:p>
            <a:pPr marL="13335">
              <a:spcBef>
                <a:spcPts val="90"/>
              </a:spcBef>
            </a:pPr>
            <a:r>
              <a:rPr sz="1200" spc="-20" dirty="0">
                <a:solidFill>
                  <a:prstClr val="black"/>
                </a:solidFill>
                <a:latin typeface="Times New Roman"/>
                <a:cs typeface="Times New Roman"/>
              </a:rPr>
              <a:t>T</a:t>
            </a:r>
            <a:r>
              <a:rPr sz="1200" spc="5" dirty="0">
                <a:solidFill>
                  <a:prstClr val="black"/>
                </a:solidFill>
                <a:latin typeface="Times New Roman"/>
                <a:cs typeface="Times New Roman"/>
              </a:rPr>
              <a:t>h</a:t>
            </a:r>
            <a:r>
              <a:rPr sz="1200" spc="-5" dirty="0">
                <a:solidFill>
                  <a:prstClr val="black"/>
                </a:solidFill>
                <a:latin typeface="Times New Roman"/>
                <a:cs typeface="Times New Roman"/>
              </a:rPr>
              <a:t>r</a:t>
            </a:r>
            <a:r>
              <a:rPr sz="1200" spc="5" dirty="0">
                <a:solidFill>
                  <a:prstClr val="black"/>
                </a:solidFill>
                <a:latin typeface="Times New Roman"/>
                <a:cs typeface="Times New Roman"/>
              </a:rPr>
              <a:t>o</a:t>
            </a:r>
            <a:r>
              <a:rPr sz="1200" spc="-30" dirty="0">
                <a:solidFill>
                  <a:prstClr val="black"/>
                </a:solidFill>
                <a:latin typeface="Times New Roman"/>
                <a:cs typeface="Times New Roman"/>
              </a:rPr>
              <a:t>w</a:t>
            </a:r>
            <a:r>
              <a:rPr sz="1200" dirty="0">
                <a:solidFill>
                  <a:prstClr val="black"/>
                </a:solidFill>
                <a:latin typeface="Times New Roman"/>
                <a:cs typeface="Times New Roman"/>
              </a:rPr>
              <a:t>a</a:t>
            </a:r>
            <a:r>
              <a:rPr sz="1200" spc="5" dirty="0">
                <a:solidFill>
                  <a:prstClr val="black"/>
                </a:solidFill>
                <a:latin typeface="Times New Roman"/>
                <a:cs typeface="Times New Roman"/>
              </a:rPr>
              <a:t>b</a:t>
            </a:r>
            <a:r>
              <a:rPr sz="1200" spc="-15" dirty="0">
                <a:solidFill>
                  <a:prstClr val="black"/>
                </a:solidFill>
                <a:latin typeface="Times New Roman"/>
                <a:cs typeface="Times New Roman"/>
              </a:rPr>
              <a:t>l</a:t>
            </a:r>
            <a:r>
              <a:rPr sz="1200" dirty="0">
                <a:solidFill>
                  <a:prstClr val="black"/>
                </a:solidFill>
                <a:latin typeface="Times New Roman"/>
                <a:cs typeface="Times New Roman"/>
              </a:rPr>
              <a:t>e</a:t>
            </a:r>
            <a:endParaRPr sz="1200">
              <a:solidFill>
                <a:prstClr val="black"/>
              </a:solidFill>
              <a:latin typeface="Times New Roman"/>
              <a:cs typeface="Times New Roman"/>
            </a:endParaRPr>
          </a:p>
        </p:txBody>
      </p:sp>
      <p:sp>
        <p:nvSpPr>
          <p:cNvPr id="9" name="object 9"/>
          <p:cNvSpPr txBox="1"/>
          <p:nvPr/>
        </p:nvSpPr>
        <p:spPr>
          <a:xfrm>
            <a:off x="5916555" y="1216057"/>
            <a:ext cx="1639570" cy="196849"/>
          </a:xfrm>
          <a:prstGeom prst="rect">
            <a:avLst/>
          </a:prstGeom>
          <a:ln w="9313">
            <a:solidFill>
              <a:srgbClr val="000000"/>
            </a:solidFill>
          </a:ln>
        </p:spPr>
        <p:txBody>
          <a:bodyPr vert="horz" wrap="square" lIns="0" tIns="12065" rIns="0" bIns="0" rtlCol="0">
            <a:spAutoFit/>
          </a:bodyPr>
          <a:lstStyle/>
          <a:p>
            <a:pPr marL="38100">
              <a:spcBef>
                <a:spcPts val="95"/>
              </a:spcBef>
            </a:pPr>
            <a:r>
              <a:rPr sz="1200" spc="-5" dirty="0">
                <a:solidFill>
                  <a:prstClr val="black"/>
                </a:solidFill>
                <a:latin typeface="Times New Roman"/>
                <a:cs typeface="Times New Roman"/>
              </a:rPr>
              <a:t>ClassNotFoundException</a:t>
            </a:r>
            <a:endParaRPr sz="1200">
              <a:solidFill>
                <a:prstClr val="black"/>
              </a:solidFill>
              <a:latin typeface="Times New Roman"/>
              <a:cs typeface="Times New Roman"/>
            </a:endParaRPr>
          </a:p>
        </p:txBody>
      </p:sp>
      <p:sp>
        <p:nvSpPr>
          <p:cNvPr id="10" name="object 10"/>
          <p:cNvSpPr txBox="1"/>
          <p:nvPr/>
        </p:nvSpPr>
        <p:spPr>
          <a:xfrm>
            <a:off x="5916555" y="4639348"/>
            <a:ext cx="1366520" cy="196849"/>
          </a:xfrm>
          <a:prstGeom prst="rect">
            <a:avLst/>
          </a:prstGeom>
          <a:ln w="9313">
            <a:solidFill>
              <a:srgbClr val="000000"/>
            </a:solidFill>
          </a:ln>
        </p:spPr>
        <p:txBody>
          <a:bodyPr vert="horz" wrap="square" lIns="0" tIns="12065" rIns="0" bIns="0" rtlCol="0">
            <a:spAutoFit/>
          </a:bodyPr>
          <a:lstStyle/>
          <a:p>
            <a:pPr marL="40640">
              <a:spcBef>
                <a:spcPts val="95"/>
              </a:spcBef>
            </a:pPr>
            <a:r>
              <a:rPr sz="1200" spc="-5" dirty="0">
                <a:solidFill>
                  <a:prstClr val="black"/>
                </a:solidFill>
                <a:latin typeface="Times New Roman"/>
                <a:cs typeface="Times New Roman"/>
              </a:rPr>
              <a:t>VirtualMachineError</a:t>
            </a:r>
            <a:endParaRPr sz="1200">
              <a:solidFill>
                <a:prstClr val="black"/>
              </a:solidFill>
              <a:latin typeface="Times New Roman"/>
              <a:cs typeface="Times New Roman"/>
            </a:endParaRPr>
          </a:p>
        </p:txBody>
      </p:sp>
      <p:sp>
        <p:nvSpPr>
          <p:cNvPr id="11" name="object 11"/>
          <p:cNvSpPr txBox="1"/>
          <p:nvPr/>
        </p:nvSpPr>
        <p:spPr>
          <a:xfrm>
            <a:off x="5916556" y="1758176"/>
            <a:ext cx="1229995" cy="201978"/>
          </a:xfrm>
          <a:prstGeom prst="rect">
            <a:avLst/>
          </a:prstGeom>
          <a:ln w="9313">
            <a:solidFill>
              <a:srgbClr val="000000"/>
            </a:solidFill>
          </a:ln>
        </p:spPr>
        <p:txBody>
          <a:bodyPr vert="horz" wrap="square" lIns="0" tIns="17145" rIns="0" bIns="0" rtlCol="0">
            <a:spAutoFit/>
          </a:bodyPr>
          <a:lstStyle/>
          <a:p>
            <a:pPr marL="224790">
              <a:spcBef>
                <a:spcPts val="135"/>
              </a:spcBef>
            </a:pPr>
            <a:r>
              <a:rPr sz="1200" spc="-5" dirty="0">
                <a:solidFill>
                  <a:prstClr val="black"/>
                </a:solidFill>
                <a:latin typeface="Times New Roman"/>
                <a:cs typeface="Times New Roman"/>
              </a:rPr>
              <a:t>IOException</a:t>
            </a:r>
            <a:endParaRPr sz="1200">
              <a:solidFill>
                <a:prstClr val="black"/>
              </a:solidFill>
              <a:latin typeface="Times New Roman"/>
              <a:cs typeface="Times New Roman"/>
            </a:endParaRPr>
          </a:p>
        </p:txBody>
      </p:sp>
      <p:sp>
        <p:nvSpPr>
          <p:cNvPr id="12" name="object 12"/>
          <p:cNvSpPr txBox="1"/>
          <p:nvPr/>
        </p:nvSpPr>
        <p:spPr>
          <a:xfrm>
            <a:off x="4550651" y="2311449"/>
            <a:ext cx="683260" cy="196849"/>
          </a:xfrm>
          <a:prstGeom prst="rect">
            <a:avLst/>
          </a:prstGeom>
          <a:ln w="9313">
            <a:solidFill>
              <a:srgbClr val="000000"/>
            </a:solidFill>
          </a:ln>
        </p:spPr>
        <p:txBody>
          <a:bodyPr vert="horz" wrap="square" lIns="0" tIns="12065" rIns="0" bIns="0" rtlCol="0">
            <a:spAutoFit/>
          </a:bodyPr>
          <a:lstStyle/>
          <a:p>
            <a:pPr marL="31115">
              <a:spcBef>
                <a:spcPts val="95"/>
              </a:spcBef>
            </a:pPr>
            <a:r>
              <a:rPr sz="1200" spc="-5" dirty="0">
                <a:solidFill>
                  <a:prstClr val="black"/>
                </a:solidFill>
                <a:latin typeface="Times New Roman"/>
                <a:cs typeface="Times New Roman"/>
              </a:rPr>
              <a:t>Exception</a:t>
            </a:r>
            <a:endParaRPr sz="1200">
              <a:solidFill>
                <a:prstClr val="black"/>
              </a:solidFill>
              <a:latin typeface="Times New Roman"/>
              <a:cs typeface="Times New Roman"/>
            </a:endParaRPr>
          </a:p>
        </p:txBody>
      </p:sp>
      <p:grpSp>
        <p:nvGrpSpPr>
          <p:cNvPr id="13" name="object 13"/>
          <p:cNvGrpSpPr/>
          <p:nvPr/>
        </p:nvGrpSpPr>
        <p:grpSpPr>
          <a:xfrm>
            <a:off x="3860663" y="2443603"/>
            <a:ext cx="690245" cy="2611755"/>
            <a:chOff x="2336662" y="2443602"/>
            <a:chExt cx="690245" cy="2611755"/>
          </a:xfrm>
        </p:grpSpPr>
        <p:sp>
          <p:nvSpPr>
            <p:cNvPr id="14" name="object 14"/>
            <p:cNvSpPr/>
            <p:nvPr/>
          </p:nvSpPr>
          <p:spPr>
            <a:xfrm>
              <a:off x="2753167" y="5050100"/>
              <a:ext cx="273685" cy="0"/>
            </a:xfrm>
            <a:custGeom>
              <a:avLst/>
              <a:gdLst/>
              <a:ahLst/>
              <a:cxnLst/>
              <a:rect l="l" t="t" r="r" b="b"/>
              <a:pathLst>
                <a:path w="273685">
                  <a:moveTo>
                    <a:pt x="273483" y="0"/>
                  </a:moveTo>
                  <a:lnTo>
                    <a:pt x="0" y="0"/>
                  </a:lnTo>
                </a:path>
              </a:pathLst>
            </a:custGeom>
            <a:ln w="9313">
              <a:solidFill>
                <a:srgbClr val="FF0000"/>
              </a:solidFill>
            </a:ln>
          </p:spPr>
          <p:txBody>
            <a:bodyPr wrap="square" lIns="0" tIns="0" rIns="0" bIns="0" rtlCol="0"/>
            <a:lstStyle/>
            <a:p>
              <a:endParaRPr>
                <a:solidFill>
                  <a:prstClr val="black"/>
                </a:solidFill>
              </a:endParaRPr>
            </a:p>
          </p:txBody>
        </p:sp>
        <p:sp>
          <p:nvSpPr>
            <p:cNvPr id="15" name="object 15"/>
            <p:cNvSpPr/>
            <p:nvPr/>
          </p:nvSpPr>
          <p:spPr>
            <a:xfrm>
              <a:off x="2343415" y="2448259"/>
              <a:ext cx="412115" cy="2602230"/>
            </a:xfrm>
            <a:custGeom>
              <a:avLst/>
              <a:gdLst/>
              <a:ahLst/>
              <a:cxnLst/>
              <a:rect l="l" t="t" r="r" b="b"/>
              <a:pathLst>
                <a:path w="412114" h="2602229">
                  <a:moveTo>
                    <a:pt x="409752" y="0"/>
                  </a:moveTo>
                  <a:lnTo>
                    <a:pt x="409752" y="2601841"/>
                  </a:lnTo>
                </a:path>
                <a:path w="412114" h="2602229">
                  <a:moveTo>
                    <a:pt x="412023" y="1095771"/>
                  </a:moveTo>
                  <a:lnTo>
                    <a:pt x="136457" y="1095771"/>
                  </a:lnTo>
                </a:path>
                <a:path w="412114" h="2602229">
                  <a:moveTo>
                    <a:pt x="136457" y="1232789"/>
                  </a:moveTo>
                  <a:lnTo>
                    <a:pt x="0" y="1095771"/>
                  </a:lnTo>
                </a:path>
                <a:path w="412114" h="2602229">
                  <a:moveTo>
                    <a:pt x="136457" y="958941"/>
                  </a:moveTo>
                  <a:lnTo>
                    <a:pt x="136457" y="1232789"/>
                  </a:lnTo>
                </a:path>
                <a:path w="412114" h="2602229">
                  <a:moveTo>
                    <a:pt x="138729" y="958941"/>
                  </a:moveTo>
                  <a:lnTo>
                    <a:pt x="0" y="1095771"/>
                  </a:lnTo>
                </a:path>
              </a:pathLst>
            </a:custGeom>
            <a:ln w="13505">
              <a:solidFill>
                <a:srgbClr val="FF0000"/>
              </a:solidFill>
            </a:ln>
          </p:spPr>
          <p:txBody>
            <a:bodyPr wrap="square" lIns="0" tIns="0" rIns="0" bIns="0" rtlCol="0"/>
            <a:lstStyle/>
            <a:p>
              <a:endParaRPr>
                <a:solidFill>
                  <a:prstClr val="black"/>
                </a:solidFill>
              </a:endParaRPr>
            </a:p>
          </p:txBody>
        </p:sp>
        <p:sp>
          <p:nvSpPr>
            <p:cNvPr id="16" name="object 16"/>
            <p:cNvSpPr/>
            <p:nvPr/>
          </p:nvSpPr>
          <p:spPr>
            <a:xfrm>
              <a:off x="2753167" y="2448259"/>
              <a:ext cx="273685" cy="0"/>
            </a:xfrm>
            <a:custGeom>
              <a:avLst/>
              <a:gdLst/>
              <a:ahLst/>
              <a:cxnLst/>
              <a:rect l="l" t="t" r="r" b="b"/>
              <a:pathLst>
                <a:path w="273685">
                  <a:moveTo>
                    <a:pt x="273483" y="0"/>
                  </a:moveTo>
                  <a:lnTo>
                    <a:pt x="0" y="0"/>
                  </a:lnTo>
                </a:path>
              </a:pathLst>
            </a:custGeom>
            <a:ln w="9313">
              <a:solidFill>
                <a:srgbClr val="FF0000"/>
              </a:solidFill>
            </a:ln>
          </p:spPr>
          <p:txBody>
            <a:bodyPr wrap="square" lIns="0" tIns="0" rIns="0" bIns="0" rtlCol="0"/>
            <a:lstStyle/>
            <a:p>
              <a:endParaRPr>
                <a:solidFill>
                  <a:prstClr val="black"/>
                </a:solidFill>
              </a:endParaRPr>
            </a:p>
          </p:txBody>
        </p:sp>
      </p:grpSp>
      <p:grpSp>
        <p:nvGrpSpPr>
          <p:cNvPr id="17" name="object 17"/>
          <p:cNvGrpSpPr/>
          <p:nvPr/>
        </p:nvGrpSpPr>
        <p:grpSpPr>
          <a:xfrm>
            <a:off x="5226334" y="1346071"/>
            <a:ext cx="4246880" cy="2205355"/>
            <a:chOff x="3702334" y="1346070"/>
            <a:chExt cx="4246880" cy="2205355"/>
          </a:xfrm>
        </p:grpSpPr>
        <p:sp>
          <p:nvSpPr>
            <p:cNvPr id="18" name="object 18"/>
            <p:cNvSpPr/>
            <p:nvPr/>
          </p:nvSpPr>
          <p:spPr>
            <a:xfrm>
              <a:off x="4392555" y="2037600"/>
              <a:ext cx="3552190" cy="1096010"/>
            </a:xfrm>
            <a:custGeom>
              <a:avLst/>
              <a:gdLst/>
              <a:ahLst/>
              <a:cxnLst/>
              <a:rect l="l" t="t" r="r" b="b"/>
              <a:pathLst>
                <a:path w="3552190" h="1096010">
                  <a:moveTo>
                    <a:pt x="0" y="1095752"/>
                  </a:moveTo>
                  <a:lnTo>
                    <a:pt x="1502835" y="1095752"/>
                  </a:lnTo>
                  <a:lnTo>
                    <a:pt x="1502835" y="821923"/>
                  </a:lnTo>
                  <a:lnTo>
                    <a:pt x="0" y="821923"/>
                  </a:lnTo>
                  <a:lnTo>
                    <a:pt x="0" y="1095752"/>
                  </a:lnTo>
                  <a:close/>
                </a:path>
                <a:path w="3552190" h="1096010">
                  <a:moveTo>
                    <a:pt x="2185976" y="273829"/>
                  </a:moveTo>
                  <a:lnTo>
                    <a:pt x="3551880" y="273829"/>
                  </a:lnTo>
                  <a:lnTo>
                    <a:pt x="3551880" y="0"/>
                  </a:lnTo>
                  <a:lnTo>
                    <a:pt x="2185976" y="0"/>
                  </a:lnTo>
                  <a:lnTo>
                    <a:pt x="2185976" y="273829"/>
                  </a:lnTo>
                  <a:close/>
                </a:path>
              </a:pathLst>
            </a:custGeom>
            <a:ln w="9313">
              <a:solidFill>
                <a:srgbClr val="000000"/>
              </a:solidFill>
            </a:ln>
          </p:spPr>
          <p:txBody>
            <a:bodyPr wrap="square" lIns="0" tIns="0" rIns="0" bIns="0" rtlCol="0"/>
            <a:lstStyle/>
            <a:p>
              <a:endParaRPr>
                <a:solidFill>
                  <a:prstClr val="black"/>
                </a:solidFill>
              </a:endParaRPr>
            </a:p>
          </p:txBody>
        </p:sp>
        <p:sp>
          <p:nvSpPr>
            <p:cNvPr id="19" name="object 19"/>
            <p:cNvSpPr/>
            <p:nvPr/>
          </p:nvSpPr>
          <p:spPr>
            <a:xfrm>
              <a:off x="3709319" y="1353055"/>
              <a:ext cx="412115" cy="2191385"/>
            </a:xfrm>
            <a:custGeom>
              <a:avLst/>
              <a:gdLst/>
              <a:ahLst/>
              <a:cxnLst/>
              <a:rect l="l" t="t" r="r" b="b"/>
              <a:pathLst>
                <a:path w="412114" h="2191385">
                  <a:moveTo>
                    <a:pt x="410320" y="0"/>
                  </a:moveTo>
                  <a:lnTo>
                    <a:pt x="410320" y="2190974"/>
                  </a:lnTo>
                </a:path>
                <a:path w="412114" h="2191385">
                  <a:moveTo>
                    <a:pt x="412023" y="1095203"/>
                  </a:moveTo>
                  <a:lnTo>
                    <a:pt x="136836" y="1095203"/>
                  </a:lnTo>
                </a:path>
                <a:path w="412114" h="2191385">
                  <a:moveTo>
                    <a:pt x="136836" y="1232222"/>
                  </a:moveTo>
                  <a:lnTo>
                    <a:pt x="0" y="1095203"/>
                  </a:lnTo>
                </a:path>
                <a:path w="412114" h="2191385">
                  <a:moveTo>
                    <a:pt x="136836" y="958373"/>
                  </a:moveTo>
                  <a:lnTo>
                    <a:pt x="136836" y="1232222"/>
                  </a:lnTo>
                </a:path>
                <a:path w="412114" h="2191385">
                  <a:moveTo>
                    <a:pt x="139296" y="958373"/>
                  </a:moveTo>
                  <a:lnTo>
                    <a:pt x="0" y="1095203"/>
                  </a:lnTo>
                </a:path>
              </a:pathLst>
            </a:custGeom>
            <a:ln w="13505">
              <a:solidFill>
                <a:srgbClr val="FF0000"/>
              </a:solidFill>
            </a:ln>
          </p:spPr>
          <p:txBody>
            <a:bodyPr wrap="square" lIns="0" tIns="0" rIns="0" bIns="0" rtlCol="0"/>
            <a:lstStyle/>
            <a:p>
              <a:endParaRPr>
                <a:solidFill>
                  <a:prstClr val="black"/>
                </a:solidFill>
              </a:endParaRPr>
            </a:p>
          </p:txBody>
        </p:sp>
      </p:grpSp>
      <p:sp>
        <p:nvSpPr>
          <p:cNvPr id="20" name="object 20"/>
          <p:cNvSpPr txBox="1"/>
          <p:nvPr/>
        </p:nvSpPr>
        <p:spPr>
          <a:xfrm>
            <a:off x="2091183" y="3407219"/>
            <a:ext cx="683260" cy="196208"/>
          </a:xfrm>
          <a:prstGeom prst="rect">
            <a:avLst/>
          </a:prstGeom>
          <a:ln w="9313">
            <a:solidFill>
              <a:srgbClr val="000000"/>
            </a:solidFill>
          </a:ln>
        </p:spPr>
        <p:txBody>
          <a:bodyPr vert="horz" wrap="square" lIns="0" tIns="11430" rIns="0" bIns="0" rtlCol="0">
            <a:spAutoFit/>
          </a:bodyPr>
          <a:lstStyle/>
          <a:p>
            <a:pPr marL="136525">
              <a:spcBef>
                <a:spcPts val="90"/>
              </a:spcBef>
            </a:pPr>
            <a:r>
              <a:rPr sz="1200" spc="-5" dirty="0">
                <a:solidFill>
                  <a:prstClr val="black"/>
                </a:solidFill>
                <a:latin typeface="Times New Roman"/>
                <a:cs typeface="Times New Roman"/>
              </a:rPr>
              <a:t>Object</a:t>
            </a:r>
            <a:endParaRPr sz="1200">
              <a:solidFill>
                <a:prstClr val="black"/>
              </a:solidFill>
              <a:latin typeface="Times New Roman"/>
              <a:cs typeface="Times New Roman"/>
            </a:endParaRPr>
          </a:p>
        </p:txBody>
      </p:sp>
      <p:sp>
        <p:nvSpPr>
          <p:cNvPr id="21" name="object 21"/>
          <p:cNvSpPr/>
          <p:nvPr/>
        </p:nvSpPr>
        <p:spPr>
          <a:xfrm>
            <a:off x="2774370" y="3407200"/>
            <a:ext cx="412750" cy="274320"/>
          </a:xfrm>
          <a:custGeom>
            <a:avLst/>
            <a:gdLst/>
            <a:ahLst/>
            <a:cxnLst/>
            <a:rect l="l" t="t" r="r" b="b"/>
            <a:pathLst>
              <a:path w="412750" h="274320">
                <a:moveTo>
                  <a:pt x="412155" y="136829"/>
                </a:moveTo>
                <a:lnTo>
                  <a:pt x="136457" y="136829"/>
                </a:lnTo>
              </a:path>
              <a:path w="412750" h="274320">
                <a:moveTo>
                  <a:pt x="136457" y="273848"/>
                </a:moveTo>
                <a:lnTo>
                  <a:pt x="0" y="136829"/>
                </a:lnTo>
              </a:path>
              <a:path w="412750" h="274320">
                <a:moveTo>
                  <a:pt x="136457" y="0"/>
                </a:moveTo>
                <a:lnTo>
                  <a:pt x="136457" y="273848"/>
                </a:lnTo>
              </a:path>
              <a:path w="412750" h="274320">
                <a:moveTo>
                  <a:pt x="138785" y="0"/>
                </a:moveTo>
                <a:lnTo>
                  <a:pt x="0" y="136829"/>
                </a:lnTo>
              </a:path>
            </a:pathLst>
          </a:custGeom>
          <a:ln w="13505">
            <a:solidFill>
              <a:srgbClr val="FF0000"/>
            </a:solidFill>
          </a:ln>
        </p:spPr>
        <p:txBody>
          <a:bodyPr wrap="square" lIns="0" tIns="0" rIns="0" bIns="0" rtlCol="0"/>
          <a:lstStyle/>
          <a:p>
            <a:endParaRPr>
              <a:solidFill>
                <a:prstClr val="black"/>
              </a:solidFill>
            </a:endParaRPr>
          </a:p>
        </p:txBody>
      </p:sp>
      <p:sp>
        <p:nvSpPr>
          <p:cNvPr id="22" name="object 22"/>
          <p:cNvSpPr txBox="1"/>
          <p:nvPr/>
        </p:nvSpPr>
        <p:spPr>
          <a:xfrm>
            <a:off x="8148144" y="2036598"/>
            <a:ext cx="1285875" cy="197490"/>
          </a:xfrm>
          <a:prstGeom prst="rect">
            <a:avLst/>
          </a:prstGeom>
        </p:spPr>
        <p:txBody>
          <a:bodyPr vert="horz" wrap="square" lIns="0" tIns="12700" rIns="0" bIns="0" rtlCol="0">
            <a:spAutoFit/>
          </a:bodyPr>
          <a:lstStyle/>
          <a:p>
            <a:pPr>
              <a:spcBef>
                <a:spcPts val="100"/>
              </a:spcBef>
            </a:pPr>
            <a:r>
              <a:rPr sz="1200" spc="-5" dirty="0">
                <a:solidFill>
                  <a:prstClr val="black"/>
                </a:solidFill>
                <a:latin typeface="Times New Roman"/>
                <a:cs typeface="Times New Roman"/>
              </a:rPr>
              <a:t>ArithmeticException</a:t>
            </a:r>
            <a:endParaRPr sz="1200">
              <a:solidFill>
                <a:prstClr val="black"/>
              </a:solidFill>
              <a:latin typeface="Times New Roman"/>
              <a:cs typeface="Times New Roman"/>
            </a:endParaRPr>
          </a:p>
        </p:txBody>
      </p:sp>
      <p:grpSp>
        <p:nvGrpSpPr>
          <p:cNvPr id="23" name="object 23"/>
          <p:cNvGrpSpPr/>
          <p:nvPr/>
        </p:nvGrpSpPr>
        <p:grpSpPr>
          <a:xfrm>
            <a:off x="5226334" y="2167615"/>
            <a:ext cx="4246880" cy="3710940"/>
            <a:chOff x="3702334" y="2167615"/>
            <a:chExt cx="4246880" cy="3710940"/>
          </a:xfrm>
        </p:grpSpPr>
        <p:sp>
          <p:nvSpPr>
            <p:cNvPr id="24" name="object 24"/>
            <p:cNvSpPr/>
            <p:nvPr/>
          </p:nvSpPr>
          <p:spPr>
            <a:xfrm>
              <a:off x="5895295" y="2174600"/>
              <a:ext cx="414655" cy="2008505"/>
            </a:xfrm>
            <a:custGeom>
              <a:avLst/>
              <a:gdLst/>
              <a:ahLst/>
              <a:cxnLst/>
              <a:rect l="l" t="t" r="r" b="b"/>
              <a:pathLst>
                <a:path w="414654" h="2008504">
                  <a:moveTo>
                    <a:pt x="409752" y="0"/>
                  </a:moveTo>
                  <a:lnTo>
                    <a:pt x="414483" y="2008402"/>
                  </a:lnTo>
                </a:path>
                <a:path w="414654" h="2008504">
                  <a:moveTo>
                    <a:pt x="412212" y="821923"/>
                  </a:moveTo>
                  <a:lnTo>
                    <a:pt x="136457" y="821923"/>
                  </a:lnTo>
                </a:path>
                <a:path w="414654" h="2008504">
                  <a:moveTo>
                    <a:pt x="136457" y="958752"/>
                  </a:moveTo>
                  <a:lnTo>
                    <a:pt x="0" y="821923"/>
                  </a:lnTo>
                </a:path>
                <a:path w="414654" h="2008504">
                  <a:moveTo>
                    <a:pt x="136457" y="684904"/>
                  </a:moveTo>
                  <a:lnTo>
                    <a:pt x="136457" y="958752"/>
                  </a:lnTo>
                </a:path>
                <a:path w="414654" h="2008504">
                  <a:moveTo>
                    <a:pt x="138729" y="684904"/>
                  </a:moveTo>
                  <a:lnTo>
                    <a:pt x="0" y="821923"/>
                  </a:lnTo>
                </a:path>
              </a:pathLst>
            </a:custGeom>
            <a:ln w="13505">
              <a:solidFill>
                <a:srgbClr val="FF0000"/>
              </a:solidFill>
            </a:ln>
          </p:spPr>
          <p:txBody>
            <a:bodyPr wrap="square" lIns="0" tIns="0" rIns="0" bIns="0" rtlCol="0"/>
            <a:lstStyle/>
            <a:p>
              <a:endParaRPr>
                <a:solidFill>
                  <a:prstClr val="black"/>
                </a:solidFill>
              </a:endParaRPr>
            </a:p>
          </p:txBody>
        </p:sp>
        <p:sp>
          <p:nvSpPr>
            <p:cNvPr id="25" name="object 25"/>
            <p:cNvSpPr/>
            <p:nvPr/>
          </p:nvSpPr>
          <p:spPr>
            <a:xfrm>
              <a:off x="6578531" y="2585221"/>
              <a:ext cx="1366520" cy="274320"/>
            </a:xfrm>
            <a:custGeom>
              <a:avLst/>
              <a:gdLst/>
              <a:ahLst/>
              <a:cxnLst/>
              <a:rect l="l" t="t" r="r" b="b"/>
              <a:pathLst>
                <a:path w="1366520" h="274319">
                  <a:moveTo>
                    <a:pt x="0" y="274283"/>
                  </a:moveTo>
                  <a:lnTo>
                    <a:pt x="1365904" y="274283"/>
                  </a:lnTo>
                  <a:lnTo>
                    <a:pt x="1365904" y="0"/>
                  </a:lnTo>
                  <a:lnTo>
                    <a:pt x="0" y="0"/>
                  </a:lnTo>
                  <a:lnTo>
                    <a:pt x="0" y="274283"/>
                  </a:lnTo>
                  <a:close/>
                </a:path>
              </a:pathLst>
            </a:custGeom>
            <a:ln w="9313">
              <a:solidFill>
                <a:srgbClr val="000000"/>
              </a:solidFill>
            </a:ln>
          </p:spPr>
          <p:txBody>
            <a:bodyPr wrap="square" lIns="0" tIns="0" rIns="0" bIns="0" rtlCol="0"/>
            <a:lstStyle/>
            <a:p>
              <a:endParaRPr>
                <a:solidFill>
                  <a:prstClr val="black"/>
                </a:solidFill>
              </a:endParaRPr>
            </a:p>
          </p:txBody>
        </p:sp>
        <p:sp>
          <p:nvSpPr>
            <p:cNvPr id="26" name="object 26"/>
            <p:cNvSpPr/>
            <p:nvPr/>
          </p:nvSpPr>
          <p:spPr>
            <a:xfrm>
              <a:off x="3709319" y="4228632"/>
              <a:ext cx="412115" cy="1643380"/>
            </a:xfrm>
            <a:custGeom>
              <a:avLst/>
              <a:gdLst/>
              <a:ahLst/>
              <a:cxnLst/>
              <a:rect l="l" t="t" r="r" b="b"/>
              <a:pathLst>
                <a:path w="412114" h="1643379">
                  <a:moveTo>
                    <a:pt x="410320" y="0"/>
                  </a:moveTo>
                  <a:lnTo>
                    <a:pt x="410320" y="1642922"/>
                  </a:lnTo>
                </a:path>
                <a:path w="412114" h="1643379">
                  <a:moveTo>
                    <a:pt x="412023" y="821468"/>
                  </a:moveTo>
                  <a:lnTo>
                    <a:pt x="136836" y="821468"/>
                  </a:lnTo>
                </a:path>
                <a:path w="412114" h="1643379">
                  <a:moveTo>
                    <a:pt x="136836" y="958373"/>
                  </a:moveTo>
                  <a:lnTo>
                    <a:pt x="0" y="821468"/>
                  </a:lnTo>
                </a:path>
                <a:path w="412114" h="1643379">
                  <a:moveTo>
                    <a:pt x="136836" y="684544"/>
                  </a:moveTo>
                  <a:lnTo>
                    <a:pt x="136836" y="958373"/>
                  </a:lnTo>
                </a:path>
                <a:path w="412114" h="1643379">
                  <a:moveTo>
                    <a:pt x="139296" y="684544"/>
                  </a:moveTo>
                  <a:lnTo>
                    <a:pt x="0" y="821468"/>
                  </a:lnTo>
                </a:path>
              </a:pathLst>
            </a:custGeom>
            <a:ln w="13505">
              <a:solidFill>
                <a:srgbClr val="FF0000"/>
              </a:solidFill>
            </a:ln>
          </p:spPr>
          <p:txBody>
            <a:bodyPr wrap="square" lIns="0" tIns="0" rIns="0" bIns="0" rtlCol="0"/>
            <a:lstStyle/>
            <a:p>
              <a:endParaRPr>
                <a:solidFill>
                  <a:prstClr val="black"/>
                </a:solidFill>
              </a:endParaRPr>
            </a:p>
          </p:txBody>
        </p:sp>
      </p:grpSp>
      <p:sp>
        <p:nvSpPr>
          <p:cNvPr id="27" name="object 27"/>
          <p:cNvSpPr txBox="1"/>
          <p:nvPr/>
        </p:nvSpPr>
        <p:spPr>
          <a:xfrm>
            <a:off x="6083464" y="2493550"/>
            <a:ext cx="3375660" cy="573405"/>
          </a:xfrm>
          <a:prstGeom prst="rect">
            <a:avLst/>
          </a:prstGeom>
        </p:spPr>
        <p:txBody>
          <a:bodyPr vert="horz" wrap="square" lIns="0" tIns="103505" rIns="0" bIns="0" rtlCol="0">
            <a:spAutoFit/>
          </a:bodyPr>
          <a:lstStyle/>
          <a:p>
            <a:pPr marL="2038985">
              <a:spcBef>
                <a:spcPts val="815"/>
              </a:spcBef>
            </a:pPr>
            <a:r>
              <a:rPr sz="1200" spc="-5" dirty="0">
                <a:solidFill>
                  <a:prstClr val="black"/>
                </a:solidFill>
                <a:latin typeface="Times New Roman"/>
                <a:cs typeface="Times New Roman"/>
              </a:rPr>
              <a:t>NullPointerException</a:t>
            </a:r>
            <a:endParaRPr sz="1200">
              <a:solidFill>
                <a:prstClr val="black"/>
              </a:solidFill>
              <a:latin typeface="Times New Roman"/>
              <a:cs typeface="Times New Roman"/>
            </a:endParaRPr>
          </a:p>
          <a:p>
            <a:pPr marL="12700">
              <a:spcBef>
                <a:spcPts val="715"/>
              </a:spcBef>
            </a:pPr>
            <a:r>
              <a:rPr sz="1200" spc="-5" dirty="0">
                <a:solidFill>
                  <a:prstClr val="black"/>
                </a:solidFill>
                <a:latin typeface="Times New Roman"/>
                <a:cs typeface="Times New Roman"/>
              </a:rPr>
              <a:t>RuntimeException</a:t>
            </a:r>
            <a:endParaRPr sz="1200">
              <a:solidFill>
                <a:prstClr val="black"/>
              </a:solidFill>
              <a:latin typeface="Times New Roman"/>
              <a:cs typeface="Times New Roman"/>
            </a:endParaRPr>
          </a:p>
        </p:txBody>
      </p:sp>
      <p:sp>
        <p:nvSpPr>
          <p:cNvPr id="28" name="object 28"/>
          <p:cNvSpPr/>
          <p:nvPr/>
        </p:nvSpPr>
        <p:spPr>
          <a:xfrm>
            <a:off x="8102532" y="3133390"/>
            <a:ext cx="2049145" cy="274320"/>
          </a:xfrm>
          <a:custGeom>
            <a:avLst/>
            <a:gdLst/>
            <a:ahLst/>
            <a:cxnLst/>
            <a:rect l="l" t="t" r="r" b="b"/>
            <a:pathLst>
              <a:path w="2049145" h="274320">
                <a:moveTo>
                  <a:pt x="0" y="273810"/>
                </a:moveTo>
                <a:lnTo>
                  <a:pt x="2049140" y="273810"/>
                </a:lnTo>
                <a:lnTo>
                  <a:pt x="2049140" y="0"/>
                </a:lnTo>
                <a:lnTo>
                  <a:pt x="0" y="0"/>
                </a:lnTo>
                <a:lnTo>
                  <a:pt x="0" y="273810"/>
                </a:lnTo>
                <a:close/>
              </a:path>
            </a:pathLst>
          </a:custGeom>
          <a:ln w="9313">
            <a:solidFill>
              <a:srgbClr val="000000"/>
            </a:solidFill>
          </a:ln>
        </p:spPr>
        <p:txBody>
          <a:bodyPr wrap="square" lIns="0" tIns="0" rIns="0" bIns="0" rtlCol="0"/>
          <a:lstStyle/>
          <a:p>
            <a:endParaRPr>
              <a:solidFill>
                <a:prstClr val="black"/>
              </a:solidFill>
            </a:endParaRPr>
          </a:p>
        </p:txBody>
      </p:sp>
      <p:sp>
        <p:nvSpPr>
          <p:cNvPr id="29" name="object 29"/>
          <p:cNvSpPr txBox="1"/>
          <p:nvPr/>
        </p:nvSpPr>
        <p:spPr>
          <a:xfrm>
            <a:off x="8218361" y="3131801"/>
            <a:ext cx="1824355" cy="197490"/>
          </a:xfrm>
          <a:prstGeom prst="rect">
            <a:avLst/>
          </a:prstGeom>
        </p:spPr>
        <p:txBody>
          <a:bodyPr vert="horz" wrap="square" lIns="0" tIns="12700" rIns="0" bIns="0" rtlCol="0">
            <a:spAutoFit/>
          </a:bodyPr>
          <a:lstStyle/>
          <a:p>
            <a:pPr>
              <a:spcBef>
                <a:spcPts val="100"/>
              </a:spcBef>
            </a:pPr>
            <a:r>
              <a:rPr sz="1200" spc="-5" dirty="0">
                <a:solidFill>
                  <a:prstClr val="black"/>
                </a:solidFill>
                <a:latin typeface="Times New Roman"/>
                <a:cs typeface="Times New Roman"/>
              </a:rPr>
              <a:t>IndexOutOfBoundsException</a:t>
            </a:r>
            <a:endParaRPr sz="1200">
              <a:solidFill>
                <a:prstClr val="black"/>
              </a:solidFill>
              <a:latin typeface="Times New Roman"/>
              <a:cs typeface="Times New Roman"/>
            </a:endParaRPr>
          </a:p>
        </p:txBody>
      </p:sp>
      <p:grpSp>
        <p:nvGrpSpPr>
          <p:cNvPr id="30" name="object 30"/>
          <p:cNvGrpSpPr/>
          <p:nvPr/>
        </p:nvGrpSpPr>
        <p:grpSpPr>
          <a:xfrm>
            <a:off x="5638878" y="1348294"/>
            <a:ext cx="4365625" cy="4528185"/>
            <a:chOff x="4114877" y="1348293"/>
            <a:chExt cx="4365625" cy="4528185"/>
          </a:xfrm>
        </p:grpSpPr>
        <p:sp>
          <p:nvSpPr>
            <p:cNvPr id="31" name="object 31"/>
            <p:cNvSpPr/>
            <p:nvPr/>
          </p:nvSpPr>
          <p:spPr>
            <a:xfrm>
              <a:off x="4119639" y="1353055"/>
              <a:ext cx="2459355" cy="4518660"/>
            </a:xfrm>
            <a:custGeom>
              <a:avLst/>
              <a:gdLst/>
              <a:ahLst/>
              <a:cxnLst/>
              <a:rect l="l" t="t" r="r" b="b"/>
              <a:pathLst>
                <a:path w="2459354" h="4518660">
                  <a:moveTo>
                    <a:pt x="2458892" y="821544"/>
                  </a:moveTo>
                  <a:lnTo>
                    <a:pt x="2185408" y="821544"/>
                  </a:lnTo>
                </a:path>
                <a:path w="2459354" h="4518660">
                  <a:moveTo>
                    <a:pt x="2458892" y="1369619"/>
                  </a:moveTo>
                  <a:lnTo>
                    <a:pt x="2185408" y="1369619"/>
                  </a:lnTo>
                </a:path>
                <a:path w="2459354" h="4518660">
                  <a:moveTo>
                    <a:pt x="2458892" y="1917126"/>
                  </a:moveTo>
                  <a:lnTo>
                    <a:pt x="2185408" y="1917126"/>
                  </a:lnTo>
                </a:path>
                <a:path w="2459354" h="4518660">
                  <a:moveTo>
                    <a:pt x="272915" y="2190974"/>
                  </a:moveTo>
                  <a:lnTo>
                    <a:pt x="0" y="2190974"/>
                  </a:lnTo>
                </a:path>
                <a:path w="2459354" h="4518660">
                  <a:moveTo>
                    <a:pt x="272915" y="2875576"/>
                  </a:moveTo>
                  <a:lnTo>
                    <a:pt x="0" y="2875576"/>
                  </a:lnTo>
                </a:path>
                <a:path w="2459354" h="4518660">
                  <a:moveTo>
                    <a:pt x="272915" y="3423215"/>
                  </a:moveTo>
                  <a:lnTo>
                    <a:pt x="0" y="3423215"/>
                  </a:lnTo>
                </a:path>
                <a:path w="2459354" h="4518660">
                  <a:moveTo>
                    <a:pt x="272915" y="3970855"/>
                  </a:moveTo>
                  <a:lnTo>
                    <a:pt x="0" y="3970855"/>
                  </a:lnTo>
                </a:path>
                <a:path w="2459354" h="4518660">
                  <a:moveTo>
                    <a:pt x="272915" y="4518498"/>
                  </a:moveTo>
                  <a:lnTo>
                    <a:pt x="0" y="4518498"/>
                  </a:lnTo>
                </a:path>
                <a:path w="2459354" h="4518660">
                  <a:moveTo>
                    <a:pt x="2442994" y="2848096"/>
                  </a:moveTo>
                  <a:lnTo>
                    <a:pt x="2169700" y="2848096"/>
                  </a:lnTo>
                </a:path>
                <a:path w="2459354" h="4518660">
                  <a:moveTo>
                    <a:pt x="272915" y="1643467"/>
                  </a:moveTo>
                  <a:lnTo>
                    <a:pt x="0" y="1643467"/>
                  </a:lnTo>
                </a:path>
                <a:path w="2459354" h="4518660">
                  <a:moveTo>
                    <a:pt x="272915" y="1095203"/>
                  </a:moveTo>
                  <a:lnTo>
                    <a:pt x="0" y="1095203"/>
                  </a:lnTo>
                </a:path>
                <a:path w="2459354" h="4518660">
                  <a:moveTo>
                    <a:pt x="272915" y="547696"/>
                  </a:moveTo>
                  <a:lnTo>
                    <a:pt x="0" y="547696"/>
                  </a:lnTo>
                </a:path>
                <a:path w="2459354" h="4518660">
                  <a:moveTo>
                    <a:pt x="272915" y="0"/>
                  </a:moveTo>
                  <a:lnTo>
                    <a:pt x="0" y="0"/>
                  </a:lnTo>
                </a:path>
              </a:pathLst>
            </a:custGeom>
            <a:ln w="9313">
              <a:solidFill>
                <a:srgbClr val="FF0000"/>
              </a:solidFill>
            </a:ln>
          </p:spPr>
          <p:txBody>
            <a:bodyPr wrap="square" lIns="0" tIns="0" rIns="0" bIns="0" rtlCol="0"/>
            <a:lstStyle/>
            <a:p>
              <a:endParaRPr>
                <a:solidFill>
                  <a:prstClr val="black"/>
                </a:solidFill>
              </a:endParaRPr>
            </a:p>
          </p:txBody>
        </p:sp>
        <p:sp>
          <p:nvSpPr>
            <p:cNvPr id="32" name="object 32"/>
            <p:cNvSpPr/>
            <p:nvPr/>
          </p:nvSpPr>
          <p:spPr>
            <a:xfrm>
              <a:off x="6573800" y="3596320"/>
              <a:ext cx="1901825" cy="288290"/>
            </a:xfrm>
            <a:custGeom>
              <a:avLst/>
              <a:gdLst/>
              <a:ahLst/>
              <a:cxnLst/>
              <a:rect l="l" t="t" r="r" b="b"/>
              <a:pathLst>
                <a:path w="1901825" h="288289">
                  <a:moveTo>
                    <a:pt x="0" y="287796"/>
                  </a:moveTo>
                  <a:lnTo>
                    <a:pt x="1901515" y="287796"/>
                  </a:lnTo>
                  <a:lnTo>
                    <a:pt x="1901515" y="0"/>
                  </a:lnTo>
                  <a:lnTo>
                    <a:pt x="0" y="0"/>
                  </a:lnTo>
                  <a:lnTo>
                    <a:pt x="0" y="287796"/>
                  </a:lnTo>
                  <a:close/>
                </a:path>
              </a:pathLst>
            </a:custGeom>
            <a:ln w="9313">
              <a:solidFill>
                <a:srgbClr val="000000"/>
              </a:solidFill>
            </a:ln>
          </p:spPr>
          <p:txBody>
            <a:bodyPr wrap="square" lIns="0" tIns="0" rIns="0" bIns="0" rtlCol="0"/>
            <a:lstStyle/>
            <a:p>
              <a:endParaRPr>
                <a:solidFill>
                  <a:prstClr val="black"/>
                </a:solidFill>
              </a:endParaRPr>
            </a:p>
          </p:txBody>
        </p:sp>
      </p:grpSp>
      <p:sp>
        <p:nvSpPr>
          <p:cNvPr id="33" name="object 33"/>
          <p:cNvSpPr txBox="1"/>
          <p:nvPr/>
        </p:nvSpPr>
        <p:spPr>
          <a:xfrm>
            <a:off x="6022145" y="3406028"/>
            <a:ext cx="1288415"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latin typeface="Times New Roman"/>
                <a:cs typeface="Times New Roman"/>
              </a:rPr>
              <a:t>Several more</a:t>
            </a:r>
            <a:r>
              <a:rPr sz="1200" spc="-80" dirty="0">
                <a:solidFill>
                  <a:prstClr val="black"/>
                </a:solidFill>
                <a:latin typeface="Times New Roman"/>
                <a:cs typeface="Times New Roman"/>
              </a:rPr>
              <a:t> </a:t>
            </a:r>
            <a:r>
              <a:rPr sz="1200" spc="-5" dirty="0">
                <a:solidFill>
                  <a:prstClr val="black"/>
                </a:solidFill>
                <a:latin typeface="Times New Roman"/>
                <a:cs typeface="Times New Roman"/>
              </a:rPr>
              <a:t>classes</a:t>
            </a:r>
            <a:endParaRPr sz="1200">
              <a:solidFill>
                <a:prstClr val="black"/>
              </a:solidFill>
              <a:latin typeface="Times New Roman"/>
              <a:cs typeface="Times New Roman"/>
            </a:endParaRPr>
          </a:p>
        </p:txBody>
      </p:sp>
      <p:sp>
        <p:nvSpPr>
          <p:cNvPr id="34" name="object 34"/>
          <p:cNvSpPr txBox="1"/>
          <p:nvPr/>
        </p:nvSpPr>
        <p:spPr>
          <a:xfrm>
            <a:off x="8204923" y="4063188"/>
            <a:ext cx="1275715" cy="197490"/>
          </a:xfrm>
          <a:prstGeom prst="rect">
            <a:avLst/>
          </a:prstGeom>
        </p:spPr>
        <p:txBody>
          <a:bodyPr vert="horz" wrap="square" lIns="0" tIns="12700" rIns="0" bIns="0" rtlCol="0">
            <a:spAutoFit/>
          </a:bodyPr>
          <a:lstStyle/>
          <a:p>
            <a:pPr>
              <a:spcBef>
                <a:spcPts val="100"/>
              </a:spcBef>
            </a:pPr>
            <a:r>
              <a:rPr sz="1200" spc="-5" dirty="0">
                <a:solidFill>
                  <a:prstClr val="black"/>
                </a:solidFill>
                <a:latin typeface="Times New Roman"/>
                <a:cs typeface="Times New Roman"/>
              </a:rPr>
              <a:t>Several more</a:t>
            </a:r>
            <a:r>
              <a:rPr sz="1200" spc="-80" dirty="0">
                <a:solidFill>
                  <a:prstClr val="black"/>
                </a:solidFill>
                <a:latin typeface="Times New Roman"/>
                <a:cs typeface="Times New Roman"/>
              </a:rPr>
              <a:t> </a:t>
            </a:r>
            <a:r>
              <a:rPr sz="1200" spc="-5" dirty="0">
                <a:solidFill>
                  <a:prstClr val="black"/>
                </a:solidFill>
                <a:latin typeface="Times New Roman"/>
                <a:cs typeface="Times New Roman"/>
              </a:rPr>
              <a:t>classes</a:t>
            </a:r>
            <a:endParaRPr sz="1200">
              <a:solidFill>
                <a:prstClr val="black"/>
              </a:solidFill>
              <a:latin typeface="Times New Roman"/>
              <a:cs typeface="Times New Roman"/>
            </a:endParaRPr>
          </a:p>
        </p:txBody>
      </p:sp>
      <p:sp>
        <p:nvSpPr>
          <p:cNvPr id="35" name="object 35"/>
          <p:cNvSpPr txBox="1"/>
          <p:nvPr/>
        </p:nvSpPr>
        <p:spPr>
          <a:xfrm>
            <a:off x="6022145" y="5733586"/>
            <a:ext cx="1288415"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latin typeface="Times New Roman"/>
                <a:cs typeface="Times New Roman"/>
              </a:rPr>
              <a:t>Several more</a:t>
            </a:r>
            <a:r>
              <a:rPr sz="1200" spc="-80" dirty="0">
                <a:solidFill>
                  <a:prstClr val="black"/>
                </a:solidFill>
                <a:latin typeface="Times New Roman"/>
                <a:cs typeface="Times New Roman"/>
              </a:rPr>
              <a:t> </a:t>
            </a:r>
            <a:r>
              <a:rPr sz="1200" spc="-5" dirty="0">
                <a:solidFill>
                  <a:prstClr val="black"/>
                </a:solidFill>
                <a:latin typeface="Times New Roman"/>
                <a:cs typeface="Times New Roman"/>
              </a:rPr>
              <a:t>classes</a:t>
            </a:r>
            <a:endParaRPr sz="1200">
              <a:solidFill>
                <a:prstClr val="black"/>
              </a:solidFill>
              <a:latin typeface="Times New Roman"/>
              <a:cs typeface="Times New Roman"/>
            </a:endParaRPr>
          </a:p>
        </p:txBody>
      </p:sp>
      <p:sp>
        <p:nvSpPr>
          <p:cNvPr id="36" name="object 36"/>
          <p:cNvSpPr txBox="1"/>
          <p:nvPr/>
        </p:nvSpPr>
        <p:spPr>
          <a:xfrm>
            <a:off x="8238989" y="3597551"/>
            <a:ext cx="1631950" cy="197490"/>
          </a:xfrm>
          <a:prstGeom prst="rect">
            <a:avLst/>
          </a:prstGeom>
        </p:spPr>
        <p:txBody>
          <a:bodyPr vert="horz" wrap="square" lIns="0" tIns="12700" rIns="0" bIns="0" rtlCol="0">
            <a:spAutoFit/>
          </a:bodyPr>
          <a:lstStyle/>
          <a:p>
            <a:pPr>
              <a:spcBef>
                <a:spcPts val="100"/>
              </a:spcBef>
            </a:pPr>
            <a:r>
              <a:rPr sz="1200" spc="-5" dirty="0">
                <a:solidFill>
                  <a:prstClr val="black"/>
                </a:solidFill>
                <a:latin typeface="Times New Roman"/>
                <a:cs typeface="Times New Roman"/>
              </a:rPr>
              <a:t>IllegalArgumentException</a:t>
            </a:r>
            <a:endParaRPr sz="1200">
              <a:solidFill>
                <a:prstClr val="black"/>
              </a:solidFill>
              <a:latin typeface="Times New Roman"/>
              <a:cs typeface="Times New Roman"/>
            </a:endParaRPr>
          </a:p>
        </p:txBody>
      </p:sp>
      <p:grpSp>
        <p:nvGrpSpPr>
          <p:cNvPr id="37" name="object 37"/>
          <p:cNvGrpSpPr/>
          <p:nvPr/>
        </p:nvGrpSpPr>
        <p:grpSpPr>
          <a:xfrm>
            <a:off x="7385303" y="1746504"/>
            <a:ext cx="2527300" cy="3054350"/>
            <a:chOff x="5861303" y="1746504"/>
            <a:chExt cx="2527300" cy="3054350"/>
          </a:xfrm>
        </p:grpSpPr>
        <p:sp>
          <p:nvSpPr>
            <p:cNvPr id="38" name="object 38"/>
            <p:cNvSpPr/>
            <p:nvPr/>
          </p:nvSpPr>
          <p:spPr>
            <a:xfrm>
              <a:off x="6300505" y="3747098"/>
              <a:ext cx="273685" cy="0"/>
            </a:xfrm>
            <a:custGeom>
              <a:avLst/>
              <a:gdLst/>
              <a:ahLst/>
              <a:cxnLst/>
              <a:rect l="l" t="t" r="r" b="b"/>
              <a:pathLst>
                <a:path w="273684">
                  <a:moveTo>
                    <a:pt x="273294" y="0"/>
                  </a:moveTo>
                  <a:lnTo>
                    <a:pt x="0" y="0"/>
                  </a:lnTo>
                </a:path>
              </a:pathLst>
            </a:custGeom>
            <a:ln w="9313">
              <a:solidFill>
                <a:srgbClr val="FF0000"/>
              </a:solidFill>
            </a:ln>
          </p:spPr>
          <p:txBody>
            <a:bodyPr wrap="square" lIns="0" tIns="0" rIns="0" bIns="0" rtlCol="0"/>
            <a:lstStyle/>
            <a:p>
              <a:endParaRPr>
                <a:solidFill>
                  <a:prstClr val="black"/>
                </a:solidFill>
              </a:endParaRPr>
            </a:p>
          </p:txBody>
        </p:sp>
        <p:sp>
          <p:nvSpPr>
            <p:cNvPr id="39" name="object 39"/>
            <p:cNvSpPr/>
            <p:nvPr/>
          </p:nvSpPr>
          <p:spPr>
            <a:xfrm>
              <a:off x="5867399" y="1752600"/>
              <a:ext cx="2514600" cy="2743200"/>
            </a:xfrm>
            <a:custGeom>
              <a:avLst/>
              <a:gdLst/>
              <a:ahLst/>
              <a:cxnLst/>
              <a:rect l="l" t="t" r="r" b="b"/>
              <a:pathLst>
                <a:path w="2514600" h="2743200">
                  <a:moveTo>
                    <a:pt x="0" y="0"/>
                  </a:moveTo>
                  <a:lnTo>
                    <a:pt x="0" y="914400"/>
                  </a:lnTo>
                </a:path>
                <a:path w="2514600" h="2743200">
                  <a:moveTo>
                    <a:pt x="0" y="0"/>
                  </a:moveTo>
                  <a:lnTo>
                    <a:pt x="2514600" y="0"/>
                  </a:lnTo>
                </a:path>
                <a:path w="2514600" h="2743200">
                  <a:moveTo>
                    <a:pt x="2514600" y="0"/>
                  </a:moveTo>
                  <a:lnTo>
                    <a:pt x="2514600" y="2743200"/>
                  </a:lnTo>
                </a:path>
                <a:path w="2514600" h="2743200">
                  <a:moveTo>
                    <a:pt x="0" y="2743200"/>
                  </a:moveTo>
                  <a:lnTo>
                    <a:pt x="2514600" y="2743200"/>
                  </a:lnTo>
                </a:path>
              </a:pathLst>
            </a:custGeom>
            <a:ln w="12192">
              <a:solidFill>
                <a:srgbClr val="000000"/>
              </a:solidFill>
            </a:ln>
          </p:spPr>
          <p:txBody>
            <a:bodyPr wrap="square" lIns="0" tIns="0" rIns="0" bIns="0" rtlCol="0"/>
            <a:lstStyle/>
            <a:p>
              <a:endParaRPr>
                <a:solidFill>
                  <a:prstClr val="black"/>
                </a:solidFill>
              </a:endParaRPr>
            </a:p>
          </p:txBody>
        </p:sp>
        <p:sp>
          <p:nvSpPr>
            <p:cNvPr id="40" name="object 40"/>
            <p:cNvSpPr/>
            <p:nvPr/>
          </p:nvSpPr>
          <p:spPr>
            <a:xfrm>
              <a:off x="6070599" y="4343400"/>
              <a:ext cx="50800" cy="457200"/>
            </a:xfrm>
            <a:custGeom>
              <a:avLst/>
              <a:gdLst/>
              <a:ahLst/>
              <a:cxnLst/>
              <a:rect l="l" t="t" r="r" b="b"/>
              <a:pathLst>
                <a:path w="50800" h="457200">
                  <a:moveTo>
                    <a:pt x="25400" y="25400"/>
                  </a:moveTo>
                  <a:lnTo>
                    <a:pt x="19050" y="31750"/>
                  </a:lnTo>
                  <a:lnTo>
                    <a:pt x="19050" y="457200"/>
                  </a:lnTo>
                  <a:lnTo>
                    <a:pt x="31750" y="457200"/>
                  </a:lnTo>
                  <a:lnTo>
                    <a:pt x="31750" y="31750"/>
                  </a:lnTo>
                  <a:lnTo>
                    <a:pt x="25400" y="25400"/>
                  </a:lnTo>
                  <a:close/>
                </a:path>
                <a:path w="50800" h="457200">
                  <a:moveTo>
                    <a:pt x="25400" y="0"/>
                  </a:moveTo>
                  <a:lnTo>
                    <a:pt x="0" y="50800"/>
                  </a:lnTo>
                  <a:lnTo>
                    <a:pt x="19050" y="31750"/>
                  </a:lnTo>
                  <a:lnTo>
                    <a:pt x="19050" y="25400"/>
                  </a:lnTo>
                  <a:lnTo>
                    <a:pt x="38100" y="25400"/>
                  </a:lnTo>
                  <a:lnTo>
                    <a:pt x="25400" y="0"/>
                  </a:lnTo>
                  <a:close/>
                </a:path>
                <a:path w="50800" h="457200">
                  <a:moveTo>
                    <a:pt x="38100" y="25400"/>
                  </a:moveTo>
                  <a:lnTo>
                    <a:pt x="31750" y="25400"/>
                  </a:lnTo>
                  <a:lnTo>
                    <a:pt x="31750" y="31750"/>
                  </a:lnTo>
                  <a:lnTo>
                    <a:pt x="50800" y="50800"/>
                  </a:lnTo>
                  <a:lnTo>
                    <a:pt x="38100" y="25400"/>
                  </a:lnTo>
                  <a:close/>
                </a:path>
                <a:path w="50800" h="457200">
                  <a:moveTo>
                    <a:pt x="25400" y="25400"/>
                  </a:moveTo>
                  <a:lnTo>
                    <a:pt x="19050" y="25400"/>
                  </a:lnTo>
                  <a:lnTo>
                    <a:pt x="19050" y="31750"/>
                  </a:lnTo>
                  <a:lnTo>
                    <a:pt x="25400" y="25400"/>
                  </a:lnTo>
                  <a:close/>
                </a:path>
                <a:path w="50800" h="457200">
                  <a:moveTo>
                    <a:pt x="31750" y="25400"/>
                  </a:moveTo>
                  <a:lnTo>
                    <a:pt x="25400" y="25400"/>
                  </a:lnTo>
                  <a:lnTo>
                    <a:pt x="31750" y="31750"/>
                  </a:lnTo>
                  <a:lnTo>
                    <a:pt x="31750" y="25400"/>
                  </a:lnTo>
                  <a:close/>
                </a:path>
              </a:pathLst>
            </a:custGeom>
            <a:solidFill>
              <a:srgbClr val="000000"/>
            </a:solidFill>
          </p:spPr>
          <p:txBody>
            <a:bodyPr wrap="square" lIns="0" tIns="0" rIns="0" bIns="0" rtlCol="0"/>
            <a:lstStyle/>
            <a:p>
              <a:endParaRPr>
                <a:solidFill>
                  <a:prstClr val="black"/>
                </a:solidFill>
              </a:endParaRPr>
            </a:p>
          </p:txBody>
        </p:sp>
      </p:grpSp>
      <p:sp>
        <p:nvSpPr>
          <p:cNvPr id="41" name="object 41"/>
          <p:cNvSpPr txBox="1"/>
          <p:nvPr/>
        </p:nvSpPr>
        <p:spPr>
          <a:xfrm>
            <a:off x="7776209" y="4593716"/>
            <a:ext cx="2470150" cy="1243930"/>
          </a:xfrm>
          <a:prstGeom prst="rect">
            <a:avLst/>
          </a:prstGeom>
        </p:spPr>
        <p:txBody>
          <a:bodyPr vert="horz" wrap="square" lIns="0" tIns="12700" rIns="0" bIns="0" rtlCol="0">
            <a:spAutoFit/>
          </a:bodyPr>
          <a:lstStyle/>
          <a:p>
            <a:pPr marL="12700" marR="5080">
              <a:spcBef>
                <a:spcPts val="100"/>
              </a:spcBef>
            </a:pPr>
            <a:r>
              <a:rPr sz="1600" spc="-5" dirty="0">
                <a:solidFill>
                  <a:prstClr val="black"/>
                </a:solidFill>
                <a:latin typeface="Perpetua" panose="02020502060401020303" pitchFamily="18" charset="0"/>
                <a:cs typeface="Carlito"/>
              </a:rPr>
              <a:t>RuntimeException </a:t>
            </a:r>
            <a:r>
              <a:rPr sz="1600" dirty="0">
                <a:solidFill>
                  <a:prstClr val="black"/>
                </a:solidFill>
                <a:latin typeface="Perpetua" panose="02020502060401020303" pitchFamily="18" charset="0"/>
                <a:cs typeface="Carlito"/>
              </a:rPr>
              <a:t>is </a:t>
            </a:r>
            <a:r>
              <a:rPr sz="1600" spc="-5" dirty="0">
                <a:solidFill>
                  <a:prstClr val="black"/>
                </a:solidFill>
                <a:latin typeface="Perpetua" panose="02020502060401020303" pitchFamily="18" charset="0"/>
                <a:cs typeface="Carlito"/>
              </a:rPr>
              <a:t>caused </a:t>
            </a:r>
            <a:r>
              <a:rPr sz="1600" spc="-10" dirty="0">
                <a:solidFill>
                  <a:prstClr val="black"/>
                </a:solidFill>
                <a:latin typeface="Perpetua" panose="02020502060401020303" pitchFamily="18" charset="0"/>
                <a:cs typeface="Carlito"/>
              </a:rPr>
              <a:t>by  programming errors, </a:t>
            </a:r>
            <a:r>
              <a:rPr sz="1600" spc="-5" dirty="0">
                <a:solidFill>
                  <a:prstClr val="black"/>
                </a:solidFill>
                <a:latin typeface="Perpetua" panose="02020502060401020303" pitchFamily="18" charset="0"/>
                <a:cs typeface="Carlito"/>
              </a:rPr>
              <a:t>such </a:t>
            </a:r>
            <a:r>
              <a:rPr sz="1600" dirty="0">
                <a:solidFill>
                  <a:prstClr val="black"/>
                </a:solidFill>
                <a:latin typeface="Perpetua" panose="02020502060401020303" pitchFamily="18" charset="0"/>
                <a:cs typeface="Carlito"/>
              </a:rPr>
              <a:t>as </a:t>
            </a:r>
            <a:r>
              <a:rPr sz="1600" spc="-5" dirty="0">
                <a:solidFill>
                  <a:prstClr val="black"/>
                </a:solidFill>
                <a:latin typeface="Perpetua" panose="02020502060401020303" pitchFamily="18" charset="0"/>
                <a:cs typeface="Carlito"/>
              </a:rPr>
              <a:t>bad  casting, accessing </a:t>
            </a:r>
            <a:r>
              <a:rPr sz="1600" dirty="0">
                <a:solidFill>
                  <a:prstClr val="black"/>
                </a:solidFill>
                <a:latin typeface="Perpetua" panose="02020502060401020303" pitchFamily="18" charset="0"/>
                <a:cs typeface="Carlito"/>
              </a:rPr>
              <a:t>an </a:t>
            </a:r>
            <a:r>
              <a:rPr sz="1600" spc="-5" dirty="0">
                <a:solidFill>
                  <a:prstClr val="black"/>
                </a:solidFill>
                <a:latin typeface="Perpetua" panose="02020502060401020303" pitchFamily="18" charset="0"/>
                <a:cs typeface="Carlito"/>
              </a:rPr>
              <a:t>out-of-  bounds </a:t>
            </a:r>
            <a:r>
              <a:rPr sz="1600" spc="-25" dirty="0">
                <a:solidFill>
                  <a:prstClr val="black"/>
                </a:solidFill>
                <a:latin typeface="Perpetua" panose="02020502060401020303" pitchFamily="18" charset="0"/>
                <a:cs typeface="Carlito"/>
              </a:rPr>
              <a:t>array, </a:t>
            </a:r>
            <a:r>
              <a:rPr sz="1600" spc="-5" dirty="0">
                <a:solidFill>
                  <a:prstClr val="black"/>
                </a:solidFill>
                <a:latin typeface="Perpetua" panose="02020502060401020303" pitchFamily="18" charset="0"/>
                <a:cs typeface="Carlito"/>
              </a:rPr>
              <a:t>and numeric</a:t>
            </a:r>
            <a:r>
              <a:rPr sz="1600" spc="-15" dirty="0">
                <a:solidFill>
                  <a:prstClr val="black"/>
                </a:solidFill>
                <a:latin typeface="Perpetua" panose="02020502060401020303" pitchFamily="18" charset="0"/>
                <a:cs typeface="Carlito"/>
              </a:rPr>
              <a:t> </a:t>
            </a:r>
            <a:r>
              <a:rPr sz="1600" spc="-10" dirty="0">
                <a:solidFill>
                  <a:prstClr val="black"/>
                </a:solidFill>
                <a:latin typeface="Perpetua" panose="02020502060401020303" pitchFamily="18" charset="0"/>
                <a:cs typeface="Carlito"/>
              </a:rPr>
              <a:t>errors.</a:t>
            </a:r>
            <a:endParaRPr sz="1600" dirty="0">
              <a:solidFill>
                <a:prstClr val="black"/>
              </a:solidFill>
              <a:latin typeface="Perpetua" panose="02020502060401020303" pitchFamily="18" charset="0"/>
              <a:cs typeface="Carlito"/>
            </a:endParaRPr>
          </a:p>
        </p:txBody>
      </p:sp>
      <p:grpSp>
        <p:nvGrpSpPr>
          <p:cNvPr id="42" name="object 42"/>
          <p:cNvGrpSpPr/>
          <p:nvPr/>
        </p:nvGrpSpPr>
        <p:grpSpPr>
          <a:xfrm>
            <a:off x="4870703" y="1898904"/>
            <a:ext cx="5346700" cy="2597150"/>
            <a:chOff x="3346703" y="1898904"/>
            <a:chExt cx="5346700" cy="2597150"/>
          </a:xfrm>
        </p:grpSpPr>
        <p:sp>
          <p:nvSpPr>
            <p:cNvPr id="43" name="object 43"/>
            <p:cNvSpPr/>
            <p:nvPr/>
          </p:nvSpPr>
          <p:spPr>
            <a:xfrm>
              <a:off x="3352799" y="2667000"/>
              <a:ext cx="2514600" cy="1828800"/>
            </a:xfrm>
            <a:custGeom>
              <a:avLst/>
              <a:gdLst/>
              <a:ahLst/>
              <a:cxnLst/>
              <a:rect l="l" t="t" r="r" b="b"/>
              <a:pathLst>
                <a:path w="2514600" h="1828800">
                  <a:moveTo>
                    <a:pt x="0" y="0"/>
                  </a:moveTo>
                  <a:lnTo>
                    <a:pt x="2514600" y="0"/>
                  </a:lnTo>
                </a:path>
                <a:path w="2514600" h="1828800">
                  <a:moveTo>
                    <a:pt x="0" y="609600"/>
                  </a:moveTo>
                  <a:lnTo>
                    <a:pt x="2514600" y="609600"/>
                  </a:lnTo>
                </a:path>
                <a:path w="2514600" h="1828800">
                  <a:moveTo>
                    <a:pt x="2514600" y="609600"/>
                  </a:moveTo>
                  <a:lnTo>
                    <a:pt x="2514600" y="1828800"/>
                  </a:lnTo>
                </a:path>
                <a:path w="2514600" h="1828800">
                  <a:moveTo>
                    <a:pt x="0" y="0"/>
                  </a:moveTo>
                  <a:lnTo>
                    <a:pt x="0" y="609600"/>
                  </a:lnTo>
                </a:path>
              </a:pathLst>
            </a:custGeom>
            <a:ln w="12192">
              <a:solidFill>
                <a:srgbClr val="000000"/>
              </a:solidFill>
            </a:ln>
          </p:spPr>
          <p:txBody>
            <a:bodyPr wrap="square" lIns="0" tIns="0" rIns="0" bIns="0" rtlCol="0"/>
            <a:lstStyle/>
            <a:p>
              <a:endParaRPr>
                <a:solidFill>
                  <a:prstClr val="black"/>
                </a:solidFill>
              </a:endParaRPr>
            </a:p>
          </p:txBody>
        </p:sp>
        <p:sp>
          <p:nvSpPr>
            <p:cNvPr id="44" name="object 44"/>
            <p:cNvSpPr/>
            <p:nvPr/>
          </p:nvSpPr>
          <p:spPr>
            <a:xfrm>
              <a:off x="5943599" y="1905000"/>
              <a:ext cx="2743200" cy="2438400"/>
            </a:xfrm>
            <a:custGeom>
              <a:avLst/>
              <a:gdLst/>
              <a:ahLst/>
              <a:cxnLst/>
              <a:rect l="l" t="t" r="r" b="b"/>
              <a:pathLst>
                <a:path w="2743200" h="2438400">
                  <a:moveTo>
                    <a:pt x="2743200" y="0"/>
                  </a:moveTo>
                  <a:lnTo>
                    <a:pt x="0" y="0"/>
                  </a:lnTo>
                  <a:lnTo>
                    <a:pt x="0" y="2438400"/>
                  </a:lnTo>
                  <a:lnTo>
                    <a:pt x="2743200" y="2438400"/>
                  </a:lnTo>
                  <a:lnTo>
                    <a:pt x="2743200" y="0"/>
                  </a:lnTo>
                  <a:close/>
                </a:path>
              </a:pathLst>
            </a:custGeom>
            <a:solidFill>
              <a:srgbClr val="4F81BC">
                <a:alpha val="18823"/>
              </a:srgbClr>
            </a:solidFill>
          </p:spPr>
          <p:txBody>
            <a:bodyPr wrap="square" lIns="0" tIns="0" rIns="0" bIns="0" rtlCol="0"/>
            <a:lstStyle/>
            <a:p>
              <a:endParaRPr>
                <a:solidFill>
                  <a:prstClr val="black"/>
                </a:solidFill>
              </a:endParaRPr>
            </a:p>
          </p:txBody>
        </p:sp>
        <p:sp>
          <p:nvSpPr>
            <p:cNvPr id="45" name="object 45"/>
            <p:cNvSpPr/>
            <p:nvPr/>
          </p:nvSpPr>
          <p:spPr>
            <a:xfrm>
              <a:off x="5943599" y="1905000"/>
              <a:ext cx="2743200" cy="2438400"/>
            </a:xfrm>
            <a:custGeom>
              <a:avLst/>
              <a:gdLst/>
              <a:ahLst/>
              <a:cxnLst/>
              <a:rect l="l" t="t" r="r" b="b"/>
              <a:pathLst>
                <a:path w="2743200" h="2438400">
                  <a:moveTo>
                    <a:pt x="0" y="2438400"/>
                  </a:moveTo>
                  <a:lnTo>
                    <a:pt x="2743200" y="2438400"/>
                  </a:lnTo>
                  <a:lnTo>
                    <a:pt x="2743200" y="0"/>
                  </a:lnTo>
                  <a:lnTo>
                    <a:pt x="0" y="0"/>
                  </a:lnTo>
                  <a:lnTo>
                    <a:pt x="0" y="2438400"/>
                  </a:lnTo>
                  <a:close/>
                </a:path>
              </a:pathLst>
            </a:custGeom>
            <a:ln w="12192">
              <a:solidFill>
                <a:srgbClr val="000000"/>
              </a:solidFill>
            </a:ln>
          </p:spPr>
          <p:txBody>
            <a:bodyPr wrap="square" lIns="0" tIns="0" rIns="0" bIns="0" rtlCol="0"/>
            <a:lstStyle/>
            <a:p>
              <a:endParaRPr>
                <a:solidFill>
                  <a:prstClr val="black"/>
                </a:solidFill>
              </a:endParaRPr>
            </a:p>
          </p:txBody>
        </p:sp>
        <p:sp>
          <p:nvSpPr>
            <p:cNvPr id="46" name="object 46"/>
            <p:cNvSpPr/>
            <p:nvPr/>
          </p:nvSpPr>
          <p:spPr>
            <a:xfrm>
              <a:off x="4267199" y="2743200"/>
              <a:ext cx="1676400" cy="533400"/>
            </a:xfrm>
            <a:custGeom>
              <a:avLst/>
              <a:gdLst/>
              <a:ahLst/>
              <a:cxnLst/>
              <a:rect l="l" t="t" r="r" b="b"/>
              <a:pathLst>
                <a:path w="1676400" h="533400">
                  <a:moveTo>
                    <a:pt x="1676400" y="0"/>
                  </a:moveTo>
                  <a:lnTo>
                    <a:pt x="0" y="0"/>
                  </a:lnTo>
                  <a:lnTo>
                    <a:pt x="0" y="533400"/>
                  </a:lnTo>
                  <a:lnTo>
                    <a:pt x="1676400" y="533400"/>
                  </a:lnTo>
                  <a:lnTo>
                    <a:pt x="1676400" y="0"/>
                  </a:lnTo>
                  <a:close/>
                </a:path>
              </a:pathLst>
            </a:custGeom>
            <a:solidFill>
              <a:srgbClr val="4F81BC">
                <a:alpha val="18823"/>
              </a:srgbClr>
            </a:solidFill>
          </p:spPr>
          <p:txBody>
            <a:bodyPr wrap="square" lIns="0" tIns="0" rIns="0" bIns="0" rtlCol="0"/>
            <a:lstStyle/>
            <a:p>
              <a:endParaRPr>
                <a:solidFill>
                  <a:prstClr val="black"/>
                </a:solidFill>
              </a:endParaRPr>
            </a:p>
          </p:txBody>
        </p:sp>
        <p:sp>
          <p:nvSpPr>
            <p:cNvPr id="47" name="object 47"/>
            <p:cNvSpPr/>
            <p:nvPr/>
          </p:nvSpPr>
          <p:spPr>
            <a:xfrm>
              <a:off x="4267199" y="2743200"/>
              <a:ext cx="1676400" cy="533400"/>
            </a:xfrm>
            <a:custGeom>
              <a:avLst/>
              <a:gdLst/>
              <a:ahLst/>
              <a:cxnLst/>
              <a:rect l="l" t="t" r="r" b="b"/>
              <a:pathLst>
                <a:path w="1676400" h="533400">
                  <a:moveTo>
                    <a:pt x="0" y="533400"/>
                  </a:moveTo>
                  <a:lnTo>
                    <a:pt x="1676400" y="533400"/>
                  </a:lnTo>
                  <a:lnTo>
                    <a:pt x="1676400" y="0"/>
                  </a:lnTo>
                  <a:lnTo>
                    <a:pt x="0" y="0"/>
                  </a:lnTo>
                  <a:lnTo>
                    <a:pt x="0" y="533400"/>
                  </a:lnTo>
                  <a:close/>
                </a:path>
              </a:pathLst>
            </a:custGeom>
            <a:ln w="12192">
              <a:solidFill>
                <a:srgbClr val="000000"/>
              </a:solidFill>
            </a:ln>
          </p:spPr>
          <p:txBody>
            <a:bodyPr wrap="square" lIns="0" tIns="0" rIns="0" bIns="0" rtlCol="0"/>
            <a:lstStyle/>
            <a:p>
              <a:endParaRPr>
                <a:solidFill>
                  <a:prstClr val="black"/>
                </a:solidFill>
              </a:endParaRPr>
            </a:p>
          </p:txBody>
        </p:sp>
      </p:grpSp>
    </p:spTree>
    <p:extLst>
      <p:ext uri="{BB962C8B-B14F-4D97-AF65-F5344CB8AC3E}">
        <p14:creationId xmlns:p14="http://schemas.microsoft.com/office/powerpoint/2010/main" val="951508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52400"/>
            <a:ext cx="5257800" cy="505908"/>
          </a:xfrm>
          <a:prstGeom prst="rect">
            <a:avLst/>
          </a:prstGeom>
        </p:spPr>
        <p:txBody>
          <a:bodyPr vert="horz" wrap="square" lIns="0" tIns="13335" rIns="0" bIns="0" rtlCol="0" anchor="ctr">
            <a:spAutoFit/>
          </a:bodyPr>
          <a:lstStyle/>
          <a:p>
            <a:pPr marL="12700">
              <a:lnSpc>
                <a:spcPct val="100000"/>
              </a:lnSpc>
              <a:spcBef>
                <a:spcPts val="105"/>
              </a:spcBef>
            </a:pPr>
            <a:r>
              <a:rPr sz="3200" b="1" spc="-10" dirty="0">
                <a:latin typeface="Carlito"/>
                <a:cs typeface="Carlito"/>
              </a:rPr>
              <a:t>Exception </a:t>
            </a:r>
            <a:r>
              <a:rPr sz="3200" b="1" spc="-5" dirty="0">
                <a:latin typeface="Carlito"/>
                <a:cs typeface="Carlito"/>
              </a:rPr>
              <a:t>Handling</a:t>
            </a:r>
            <a:r>
              <a:rPr sz="3200" b="1" spc="-50" dirty="0">
                <a:latin typeface="Carlito"/>
                <a:cs typeface="Carlito"/>
              </a:rPr>
              <a:t> </a:t>
            </a:r>
            <a:r>
              <a:rPr sz="3200" b="1" spc="-45" dirty="0">
                <a:latin typeface="Carlito"/>
                <a:cs typeface="Carlito"/>
              </a:rPr>
              <a:t>Terms</a:t>
            </a:r>
            <a:endParaRPr sz="3200" b="1" dirty="0">
              <a:latin typeface="Carlito"/>
              <a:cs typeface="Carlito"/>
            </a:endParaRPr>
          </a:p>
        </p:txBody>
      </p:sp>
      <p:sp>
        <p:nvSpPr>
          <p:cNvPr id="6" name="Rectangle 5"/>
          <p:cNvSpPr/>
          <p:nvPr/>
        </p:nvSpPr>
        <p:spPr>
          <a:xfrm>
            <a:off x="304800" y="914400"/>
            <a:ext cx="11353800" cy="369332"/>
          </a:xfrm>
          <a:prstGeom prst="rect">
            <a:avLst/>
          </a:prstGeom>
        </p:spPr>
        <p:txBody>
          <a:bodyPr wrap="square">
            <a:spAutoFit/>
          </a:bodyPr>
          <a:lstStyle/>
          <a:p>
            <a:r>
              <a:rPr lang="en-US" dirty="0">
                <a:solidFill>
                  <a:srgbClr val="000000"/>
                </a:solidFill>
                <a:latin typeface="verdana" panose="020B0604030504040204" pitchFamily="34" charset="0"/>
              </a:rPr>
              <a:t>There are 5 keywords which are used in handling exceptions in Java</a:t>
            </a:r>
            <a:endParaRPr lang="en-US" dirty="0">
              <a:solidFill>
                <a:prstClr val="black"/>
              </a:solidFill>
            </a:endParaRPr>
          </a:p>
        </p:txBody>
      </p:sp>
      <p:graphicFrame>
        <p:nvGraphicFramePr>
          <p:cNvPr id="7" name="Table 6"/>
          <p:cNvGraphicFramePr>
            <a:graphicFrameLocks noGrp="1"/>
          </p:cNvGraphicFramePr>
          <p:nvPr>
            <p:extLst/>
          </p:nvPr>
        </p:nvGraphicFramePr>
        <p:xfrm>
          <a:off x="609600" y="1447800"/>
          <a:ext cx="9019806" cy="4901055"/>
        </p:xfrm>
        <a:graphic>
          <a:graphicData uri="http://schemas.openxmlformats.org/drawingml/2006/table">
            <a:tbl>
              <a:tblPr/>
              <a:tblGrid>
                <a:gridCol w="1509480"/>
                <a:gridCol w="7510326"/>
              </a:tblGrid>
              <a:tr h="318752">
                <a:tc>
                  <a:txBody>
                    <a:bodyPr/>
                    <a:lstStyle/>
                    <a:p>
                      <a:pPr algn="l" fontAlgn="t"/>
                      <a:r>
                        <a:rPr lang="en-US" sz="1800">
                          <a:solidFill>
                            <a:srgbClr val="000000"/>
                          </a:solidFill>
                          <a:effectLst/>
                          <a:latin typeface="Perpetua" panose="02020502060401020303" pitchFamily="18" charset="0"/>
                        </a:rPr>
                        <a:t>Keyword</a:t>
                      </a:r>
                    </a:p>
                  </a:txBody>
                  <a:tcPr marL="72444" marR="72444" marT="72444" marB="72444">
                    <a:lnL w="9525" cap="flat" cmpd="sng" algn="ctr">
                      <a:solidFill>
                        <a:srgbClr val="28B791"/>
                      </a:solidFill>
                      <a:prstDash val="solid"/>
                      <a:round/>
                      <a:headEnd type="none" w="med" len="med"/>
                      <a:tailEnd type="none" w="med" len="med"/>
                    </a:lnL>
                    <a:lnR w="9525" cap="flat" cmpd="sng" algn="ctr">
                      <a:solidFill>
                        <a:srgbClr val="28B791"/>
                      </a:solidFill>
                      <a:prstDash val="solid"/>
                      <a:round/>
                      <a:headEnd type="none" w="med" len="med"/>
                      <a:tailEnd type="none" w="med" len="med"/>
                    </a:lnR>
                    <a:lnT w="9525" cap="flat" cmpd="sng" algn="ctr">
                      <a:solidFill>
                        <a:srgbClr val="28B79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Perpetua" panose="02020502060401020303" pitchFamily="18" charset="0"/>
                        </a:rPr>
                        <a:t>Description</a:t>
                      </a:r>
                    </a:p>
                  </a:txBody>
                  <a:tcPr marL="72444" marR="72444" marT="72444" marB="72444">
                    <a:lnL w="9525" cap="flat" cmpd="sng" algn="ctr">
                      <a:solidFill>
                        <a:srgbClr val="28B791"/>
                      </a:solidFill>
                      <a:prstDash val="solid"/>
                      <a:round/>
                      <a:headEnd type="none" w="med" len="med"/>
                      <a:tailEnd type="none" w="med" len="med"/>
                    </a:lnL>
                    <a:lnR w="9525" cap="flat" cmpd="sng" algn="ctr">
                      <a:solidFill>
                        <a:srgbClr val="28B791"/>
                      </a:solidFill>
                      <a:prstDash val="solid"/>
                      <a:round/>
                      <a:headEnd type="none" w="med" len="med"/>
                      <a:tailEnd type="none" w="med" len="med"/>
                    </a:lnR>
                    <a:lnT w="9525" cap="flat" cmpd="sng" algn="ctr">
                      <a:solidFill>
                        <a:srgbClr val="28B79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139780">
                <a:tc>
                  <a:txBody>
                    <a:bodyPr/>
                    <a:lstStyle/>
                    <a:p>
                      <a:pPr algn="l" fontAlgn="t"/>
                      <a:r>
                        <a:rPr lang="en-US" sz="1800">
                          <a:solidFill>
                            <a:srgbClr val="000000"/>
                          </a:solidFill>
                          <a:effectLst/>
                          <a:latin typeface="Perpetua" panose="02020502060401020303" pitchFamily="18" charset="0"/>
                        </a:rPr>
                        <a:t>try</a:t>
                      </a:r>
                    </a:p>
                  </a:txBody>
                  <a:tcPr marL="48296" marR="48296" marT="48296" marB="482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Perpetua" panose="02020502060401020303" pitchFamily="18" charset="0"/>
                        </a:rPr>
                        <a:t>The "try" keyword is used to specify a block where we should place exception code. The try block must be followed by either catch or finally. It means, we can't use try block alone.</a:t>
                      </a:r>
                    </a:p>
                  </a:txBody>
                  <a:tcPr marL="48296" marR="48296" marT="48296" marB="482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65915">
                <a:tc>
                  <a:txBody>
                    <a:bodyPr/>
                    <a:lstStyle/>
                    <a:p>
                      <a:pPr algn="l" fontAlgn="t"/>
                      <a:r>
                        <a:rPr lang="en-US" sz="1800">
                          <a:solidFill>
                            <a:srgbClr val="000000"/>
                          </a:solidFill>
                          <a:effectLst/>
                          <a:latin typeface="Perpetua" panose="02020502060401020303" pitchFamily="18" charset="0"/>
                        </a:rPr>
                        <a:t>catch</a:t>
                      </a:r>
                    </a:p>
                  </a:txBody>
                  <a:tcPr marL="48296" marR="48296" marT="48296" marB="482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Perpetua" panose="02020502060401020303" pitchFamily="18" charset="0"/>
                        </a:rPr>
                        <a:t>The "catch" block is used to handle the exception. It must be preceded by try block which means we can't use catch block alone. It can be followed by finally block later.</a:t>
                      </a:r>
                    </a:p>
                  </a:txBody>
                  <a:tcPr marL="48296" marR="48296" marT="48296" marB="482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92051">
                <a:tc>
                  <a:txBody>
                    <a:bodyPr/>
                    <a:lstStyle/>
                    <a:p>
                      <a:pPr algn="l" fontAlgn="t"/>
                      <a:r>
                        <a:rPr lang="en-US" sz="1800">
                          <a:solidFill>
                            <a:srgbClr val="000000"/>
                          </a:solidFill>
                          <a:effectLst/>
                          <a:latin typeface="Perpetua" panose="02020502060401020303" pitchFamily="18" charset="0"/>
                        </a:rPr>
                        <a:t>finally</a:t>
                      </a:r>
                    </a:p>
                  </a:txBody>
                  <a:tcPr marL="48296" marR="48296" marT="48296" marB="482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Perpetua" panose="02020502060401020303" pitchFamily="18" charset="0"/>
                        </a:rPr>
                        <a:t>The "finally" block is used to execute the important code of the program. It is executed whether an exception is handled or not.</a:t>
                      </a:r>
                    </a:p>
                  </a:txBody>
                  <a:tcPr marL="48296" marR="48296" marT="48296" marB="482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4321">
                <a:tc>
                  <a:txBody>
                    <a:bodyPr/>
                    <a:lstStyle/>
                    <a:p>
                      <a:pPr algn="l" fontAlgn="t"/>
                      <a:r>
                        <a:rPr lang="en-US" sz="1800">
                          <a:solidFill>
                            <a:srgbClr val="000000"/>
                          </a:solidFill>
                          <a:effectLst/>
                          <a:latin typeface="Perpetua" panose="02020502060401020303" pitchFamily="18" charset="0"/>
                        </a:rPr>
                        <a:t>throw</a:t>
                      </a:r>
                    </a:p>
                  </a:txBody>
                  <a:tcPr marL="48296" marR="48296" marT="48296" marB="482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Perpetua" panose="02020502060401020303" pitchFamily="18" charset="0"/>
                        </a:rPr>
                        <a:t>The "throw" keyword is used to throw an exception.</a:t>
                      </a:r>
                    </a:p>
                  </a:txBody>
                  <a:tcPr marL="48296" marR="48296" marT="48296" marB="482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139780">
                <a:tc>
                  <a:txBody>
                    <a:bodyPr/>
                    <a:lstStyle/>
                    <a:p>
                      <a:pPr algn="l" fontAlgn="t"/>
                      <a:r>
                        <a:rPr lang="en-US" sz="1800">
                          <a:solidFill>
                            <a:srgbClr val="000000"/>
                          </a:solidFill>
                          <a:effectLst/>
                          <a:latin typeface="Perpetua" panose="02020502060401020303" pitchFamily="18" charset="0"/>
                        </a:rPr>
                        <a:t>throws</a:t>
                      </a:r>
                    </a:p>
                  </a:txBody>
                  <a:tcPr marL="48296" marR="48296" marT="48296" marB="482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Perpetua" panose="02020502060401020303" pitchFamily="18" charset="0"/>
                        </a:rPr>
                        <a:t>The "throws" keyword is used to declare exceptions. It doesn't throw an exception. It specifies that there may occur an exception in the method. It is always used with method signature.</a:t>
                      </a:r>
                    </a:p>
                  </a:txBody>
                  <a:tcPr marL="48296" marR="48296" marT="48296" marB="482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49458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52400"/>
            <a:ext cx="5156201" cy="443070"/>
          </a:xfrm>
          <a:prstGeom prst="rect">
            <a:avLst/>
          </a:prstGeom>
        </p:spPr>
        <p:txBody>
          <a:bodyPr vert="horz" wrap="square" lIns="0" tIns="12065" rIns="0" bIns="0" rtlCol="0" anchor="ctr">
            <a:spAutoFit/>
          </a:bodyPr>
          <a:lstStyle/>
          <a:p>
            <a:pPr marL="12700">
              <a:lnSpc>
                <a:spcPct val="100000"/>
              </a:lnSpc>
              <a:spcBef>
                <a:spcPts val="95"/>
              </a:spcBef>
            </a:pPr>
            <a:r>
              <a:rPr sz="2800" b="1" spc="-15" dirty="0">
                <a:latin typeface="Carlito"/>
                <a:cs typeface="Carlito"/>
              </a:rPr>
              <a:t>Exceptions</a:t>
            </a:r>
            <a:r>
              <a:rPr sz="2800" b="1" spc="-10" dirty="0">
                <a:latin typeface="Carlito"/>
                <a:cs typeface="Carlito"/>
              </a:rPr>
              <a:t> </a:t>
            </a:r>
            <a:r>
              <a:rPr sz="2800" b="1" spc="-25" dirty="0">
                <a:latin typeface="Carlito"/>
                <a:cs typeface="Carlito"/>
              </a:rPr>
              <a:t>–Syntax</a:t>
            </a:r>
            <a:endParaRPr sz="2800" b="1" dirty="0">
              <a:latin typeface="Carlito"/>
              <a:cs typeface="Carlito"/>
            </a:endParaRPr>
          </a:p>
        </p:txBody>
      </p:sp>
      <p:sp>
        <p:nvSpPr>
          <p:cNvPr id="3" name="object 3"/>
          <p:cNvSpPr txBox="1"/>
          <p:nvPr/>
        </p:nvSpPr>
        <p:spPr>
          <a:xfrm>
            <a:off x="1892301" y="549301"/>
            <a:ext cx="7200265" cy="6383799"/>
          </a:xfrm>
          <a:prstGeom prst="rect">
            <a:avLst/>
          </a:prstGeom>
        </p:spPr>
        <p:txBody>
          <a:bodyPr vert="horz" wrap="square" lIns="0" tIns="50800" rIns="0" bIns="0" rtlCol="0">
            <a:spAutoFit/>
          </a:bodyPr>
          <a:lstStyle/>
          <a:p>
            <a:pPr marL="12700">
              <a:spcBef>
                <a:spcPts val="400"/>
              </a:spcBef>
            </a:pPr>
            <a:r>
              <a:rPr sz="2200" dirty="0">
                <a:solidFill>
                  <a:prstClr val="black"/>
                </a:solidFill>
                <a:latin typeface="Carlito"/>
                <a:cs typeface="Carlito"/>
              </a:rPr>
              <a:t>try</a:t>
            </a:r>
          </a:p>
          <a:p>
            <a:pPr marL="12700">
              <a:spcBef>
                <a:spcPts val="300"/>
              </a:spcBef>
            </a:pPr>
            <a:r>
              <a:rPr sz="2200" spc="-5" dirty="0">
                <a:solidFill>
                  <a:prstClr val="black"/>
                </a:solidFill>
                <a:latin typeface="Carlito"/>
                <a:cs typeface="Carlito"/>
              </a:rPr>
              <a:t>{</a:t>
            </a:r>
            <a:endParaRPr sz="2200" dirty="0">
              <a:solidFill>
                <a:prstClr val="black"/>
              </a:solidFill>
              <a:latin typeface="Carlito"/>
              <a:cs typeface="Carlito"/>
            </a:endParaRPr>
          </a:p>
          <a:p>
            <a:pPr marL="224154">
              <a:spcBef>
                <a:spcPts val="300"/>
              </a:spcBef>
            </a:pPr>
            <a:r>
              <a:rPr sz="2200" spc="-5" dirty="0">
                <a:solidFill>
                  <a:prstClr val="black"/>
                </a:solidFill>
                <a:latin typeface="Carlito"/>
                <a:cs typeface="Carlito"/>
              </a:rPr>
              <a:t>// Code </a:t>
            </a:r>
            <a:r>
              <a:rPr sz="2200" spc="-10" dirty="0">
                <a:solidFill>
                  <a:prstClr val="black"/>
                </a:solidFill>
                <a:latin typeface="Carlito"/>
                <a:cs typeface="Carlito"/>
              </a:rPr>
              <a:t>which might </a:t>
            </a:r>
            <a:r>
              <a:rPr sz="2200" spc="-15" dirty="0">
                <a:solidFill>
                  <a:prstClr val="black"/>
                </a:solidFill>
                <a:latin typeface="Carlito"/>
                <a:cs typeface="Carlito"/>
              </a:rPr>
              <a:t>throw </a:t>
            </a:r>
            <a:r>
              <a:rPr sz="2200" dirty="0">
                <a:solidFill>
                  <a:prstClr val="black"/>
                </a:solidFill>
                <a:latin typeface="Carlito"/>
                <a:cs typeface="Carlito"/>
              </a:rPr>
              <a:t>an</a:t>
            </a:r>
            <a:r>
              <a:rPr sz="2200" spc="60" dirty="0">
                <a:solidFill>
                  <a:prstClr val="black"/>
                </a:solidFill>
                <a:latin typeface="Carlito"/>
                <a:cs typeface="Carlito"/>
              </a:rPr>
              <a:t> </a:t>
            </a:r>
            <a:r>
              <a:rPr sz="2200" spc="-15" dirty="0">
                <a:solidFill>
                  <a:prstClr val="black"/>
                </a:solidFill>
                <a:latin typeface="Carlito"/>
                <a:cs typeface="Carlito"/>
              </a:rPr>
              <a:t>exception</a:t>
            </a:r>
            <a:endParaRPr sz="2200" dirty="0">
              <a:solidFill>
                <a:prstClr val="black"/>
              </a:solidFill>
              <a:latin typeface="Carlito"/>
              <a:cs typeface="Carlito"/>
            </a:endParaRPr>
          </a:p>
          <a:p>
            <a:pPr marL="12700">
              <a:spcBef>
                <a:spcPts val="300"/>
              </a:spcBef>
            </a:pPr>
            <a:r>
              <a:rPr sz="2200" spc="-5" dirty="0">
                <a:solidFill>
                  <a:prstClr val="black"/>
                </a:solidFill>
                <a:latin typeface="Carlito"/>
                <a:cs typeface="Carlito"/>
              </a:rPr>
              <a:t>}</a:t>
            </a:r>
            <a:endParaRPr sz="2200" dirty="0">
              <a:solidFill>
                <a:prstClr val="black"/>
              </a:solidFill>
              <a:latin typeface="Carlito"/>
              <a:cs typeface="Carlito"/>
            </a:endParaRPr>
          </a:p>
          <a:p>
            <a:pPr marL="12700">
              <a:spcBef>
                <a:spcPts val="300"/>
              </a:spcBef>
            </a:pPr>
            <a:r>
              <a:rPr sz="2200" spc="-15" dirty="0">
                <a:solidFill>
                  <a:prstClr val="black"/>
                </a:solidFill>
                <a:latin typeface="Carlito"/>
                <a:cs typeface="Carlito"/>
              </a:rPr>
              <a:t>catch(Exceptionclass</a:t>
            </a:r>
            <a:r>
              <a:rPr sz="2200" spc="30" dirty="0">
                <a:solidFill>
                  <a:prstClr val="black"/>
                </a:solidFill>
                <a:latin typeface="Carlito"/>
                <a:cs typeface="Carlito"/>
              </a:rPr>
              <a:t> </a:t>
            </a:r>
            <a:r>
              <a:rPr sz="2200" spc="-10" dirty="0">
                <a:solidFill>
                  <a:prstClr val="black"/>
                </a:solidFill>
                <a:latin typeface="Carlito"/>
                <a:cs typeface="Carlito"/>
              </a:rPr>
              <a:t>object1)</a:t>
            </a:r>
            <a:endParaRPr sz="2200" dirty="0">
              <a:solidFill>
                <a:prstClr val="black"/>
              </a:solidFill>
              <a:latin typeface="Carlito"/>
              <a:cs typeface="Carlito"/>
            </a:endParaRPr>
          </a:p>
          <a:p>
            <a:pPr marL="12700">
              <a:spcBef>
                <a:spcPts val="300"/>
              </a:spcBef>
            </a:pPr>
            <a:r>
              <a:rPr sz="2200" spc="-5" dirty="0">
                <a:solidFill>
                  <a:prstClr val="black"/>
                </a:solidFill>
                <a:latin typeface="Carlito"/>
                <a:cs typeface="Carlito"/>
              </a:rPr>
              <a:t>{</a:t>
            </a:r>
            <a:endParaRPr sz="2200" dirty="0">
              <a:solidFill>
                <a:prstClr val="black"/>
              </a:solidFill>
              <a:latin typeface="Carlito"/>
              <a:cs typeface="Carlito"/>
            </a:endParaRPr>
          </a:p>
          <a:p>
            <a:pPr marL="224154">
              <a:spcBef>
                <a:spcPts val="300"/>
              </a:spcBef>
            </a:pPr>
            <a:r>
              <a:rPr sz="2200" spc="-5" dirty="0">
                <a:solidFill>
                  <a:prstClr val="black"/>
                </a:solidFill>
                <a:latin typeface="Carlito"/>
                <a:cs typeface="Carlito"/>
              </a:rPr>
              <a:t>// </a:t>
            </a:r>
            <a:r>
              <a:rPr sz="2200" spc="-15" dirty="0">
                <a:solidFill>
                  <a:prstClr val="black"/>
                </a:solidFill>
                <a:latin typeface="Carlito"/>
                <a:cs typeface="Carlito"/>
              </a:rPr>
              <a:t>code </a:t>
            </a:r>
            <a:r>
              <a:rPr sz="2200" spc="-20" dirty="0">
                <a:solidFill>
                  <a:prstClr val="black"/>
                </a:solidFill>
                <a:latin typeface="Carlito"/>
                <a:cs typeface="Carlito"/>
              </a:rPr>
              <a:t>to </a:t>
            </a:r>
            <a:r>
              <a:rPr sz="2200" spc="-10" dirty="0">
                <a:solidFill>
                  <a:prstClr val="black"/>
                </a:solidFill>
                <a:latin typeface="Carlito"/>
                <a:cs typeface="Carlito"/>
              </a:rPr>
              <a:t>handle </a:t>
            </a:r>
            <a:r>
              <a:rPr sz="2200" spc="-5" dirty="0">
                <a:solidFill>
                  <a:prstClr val="black"/>
                </a:solidFill>
                <a:latin typeface="Carlito"/>
                <a:cs typeface="Carlito"/>
              </a:rPr>
              <a:t>an</a:t>
            </a:r>
            <a:r>
              <a:rPr sz="2200" spc="80" dirty="0">
                <a:solidFill>
                  <a:prstClr val="black"/>
                </a:solidFill>
                <a:latin typeface="Carlito"/>
                <a:cs typeface="Carlito"/>
              </a:rPr>
              <a:t> </a:t>
            </a:r>
            <a:r>
              <a:rPr sz="2200" spc="-15" dirty="0">
                <a:solidFill>
                  <a:prstClr val="black"/>
                </a:solidFill>
                <a:latin typeface="Carlito"/>
                <a:cs typeface="Carlito"/>
              </a:rPr>
              <a:t>exception</a:t>
            </a:r>
            <a:endParaRPr sz="2200" dirty="0">
              <a:solidFill>
                <a:prstClr val="black"/>
              </a:solidFill>
              <a:latin typeface="Carlito"/>
              <a:cs typeface="Carlito"/>
            </a:endParaRPr>
          </a:p>
          <a:p>
            <a:pPr marL="12700">
              <a:spcBef>
                <a:spcPts val="300"/>
              </a:spcBef>
            </a:pPr>
            <a:r>
              <a:rPr sz="2200" spc="-5" dirty="0">
                <a:solidFill>
                  <a:prstClr val="black"/>
                </a:solidFill>
                <a:latin typeface="Carlito"/>
                <a:cs typeface="Carlito"/>
              </a:rPr>
              <a:t>}</a:t>
            </a:r>
            <a:endParaRPr sz="2200" dirty="0">
              <a:solidFill>
                <a:prstClr val="black"/>
              </a:solidFill>
              <a:latin typeface="Carlito"/>
              <a:cs typeface="Carlito"/>
            </a:endParaRPr>
          </a:p>
          <a:p>
            <a:pPr marL="12700">
              <a:spcBef>
                <a:spcPts val="305"/>
              </a:spcBef>
            </a:pPr>
            <a:r>
              <a:rPr sz="2200" spc="-15" dirty="0">
                <a:solidFill>
                  <a:prstClr val="black"/>
                </a:solidFill>
                <a:latin typeface="Carlito"/>
                <a:cs typeface="Carlito"/>
              </a:rPr>
              <a:t>catch(Exceptionclass</a:t>
            </a:r>
            <a:r>
              <a:rPr sz="2200" spc="30" dirty="0">
                <a:solidFill>
                  <a:prstClr val="black"/>
                </a:solidFill>
                <a:latin typeface="Carlito"/>
                <a:cs typeface="Carlito"/>
              </a:rPr>
              <a:t> </a:t>
            </a:r>
            <a:r>
              <a:rPr sz="2200" spc="-10" dirty="0">
                <a:solidFill>
                  <a:prstClr val="black"/>
                </a:solidFill>
                <a:latin typeface="Carlito"/>
                <a:cs typeface="Carlito"/>
              </a:rPr>
              <a:t>object2)</a:t>
            </a:r>
            <a:endParaRPr sz="2200" dirty="0">
              <a:solidFill>
                <a:prstClr val="black"/>
              </a:solidFill>
              <a:latin typeface="Carlito"/>
              <a:cs typeface="Carlito"/>
            </a:endParaRPr>
          </a:p>
          <a:p>
            <a:pPr marL="12700">
              <a:spcBef>
                <a:spcPts val="300"/>
              </a:spcBef>
            </a:pPr>
            <a:r>
              <a:rPr sz="2200" spc="-5" dirty="0">
                <a:solidFill>
                  <a:prstClr val="black"/>
                </a:solidFill>
                <a:latin typeface="Carlito"/>
                <a:cs typeface="Carlito"/>
              </a:rPr>
              <a:t>{</a:t>
            </a:r>
            <a:endParaRPr sz="2200" dirty="0">
              <a:solidFill>
                <a:prstClr val="black"/>
              </a:solidFill>
              <a:latin typeface="Carlito"/>
              <a:cs typeface="Carlito"/>
            </a:endParaRPr>
          </a:p>
          <a:p>
            <a:pPr marL="224154">
              <a:spcBef>
                <a:spcPts val="300"/>
              </a:spcBef>
            </a:pPr>
            <a:r>
              <a:rPr sz="2200" spc="-5" dirty="0">
                <a:solidFill>
                  <a:prstClr val="black"/>
                </a:solidFill>
                <a:latin typeface="Carlito"/>
                <a:cs typeface="Carlito"/>
              </a:rPr>
              <a:t>// </a:t>
            </a:r>
            <a:r>
              <a:rPr sz="2200" spc="-15" dirty="0">
                <a:solidFill>
                  <a:prstClr val="black"/>
                </a:solidFill>
                <a:latin typeface="Carlito"/>
                <a:cs typeface="Carlito"/>
              </a:rPr>
              <a:t>code </a:t>
            </a:r>
            <a:r>
              <a:rPr sz="2200" spc="-20" dirty="0">
                <a:solidFill>
                  <a:prstClr val="black"/>
                </a:solidFill>
                <a:latin typeface="Carlito"/>
                <a:cs typeface="Carlito"/>
              </a:rPr>
              <a:t>to </a:t>
            </a:r>
            <a:r>
              <a:rPr sz="2200" spc="-10" dirty="0">
                <a:solidFill>
                  <a:prstClr val="black"/>
                </a:solidFill>
                <a:latin typeface="Carlito"/>
                <a:cs typeface="Carlito"/>
              </a:rPr>
              <a:t>handle </a:t>
            </a:r>
            <a:r>
              <a:rPr sz="2200" spc="-5" dirty="0">
                <a:solidFill>
                  <a:prstClr val="black"/>
                </a:solidFill>
                <a:latin typeface="Carlito"/>
                <a:cs typeface="Carlito"/>
              </a:rPr>
              <a:t>an</a:t>
            </a:r>
            <a:r>
              <a:rPr sz="2200" spc="50" dirty="0">
                <a:solidFill>
                  <a:prstClr val="black"/>
                </a:solidFill>
                <a:latin typeface="Carlito"/>
                <a:cs typeface="Carlito"/>
              </a:rPr>
              <a:t> </a:t>
            </a:r>
            <a:r>
              <a:rPr sz="2200" spc="-15" dirty="0">
                <a:solidFill>
                  <a:prstClr val="black"/>
                </a:solidFill>
                <a:latin typeface="Carlito"/>
                <a:cs typeface="Carlito"/>
              </a:rPr>
              <a:t>exception</a:t>
            </a:r>
            <a:endParaRPr sz="2200" dirty="0">
              <a:solidFill>
                <a:prstClr val="black"/>
              </a:solidFill>
              <a:latin typeface="Carlito"/>
              <a:cs typeface="Carlito"/>
            </a:endParaRPr>
          </a:p>
          <a:p>
            <a:pPr marL="12700">
              <a:spcBef>
                <a:spcPts val="300"/>
              </a:spcBef>
            </a:pPr>
            <a:r>
              <a:rPr sz="2200" spc="-5" dirty="0">
                <a:solidFill>
                  <a:prstClr val="black"/>
                </a:solidFill>
                <a:latin typeface="Carlito"/>
                <a:cs typeface="Carlito"/>
              </a:rPr>
              <a:t>}</a:t>
            </a:r>
            <a:endParaRPr sz="2200" dirty="0">
              <a:solidFill>
                <a:prstClr val="black"/>
              </a:solidFill>
              <a:latin typeface="Carlito"/>
              <a:cs typeface="Carlito"/>
            </a:endParaRPr>
          </a:p>
          <a:p>
            <a:pPr marL="12700">
              <a:spcBef>
                <a:spcPts val="300"/>
              </a:spcBef>
            </a:pPr>
            <a:r>
              <a:rPr sz="2200" spc="-10" dirty="0">
                <a:solidFill>
                  <a:prstClr val="black"/>
                </a:solidFill>
                <a:latin typeface="Carlito"/>
                <a:cs typeface="Carlito"/>
              </a:rPr>
              <a:t>finally</a:t>
            </a:r>
            <a:endParaRPr sz="2200" dirty="0">
              <a:solidFill>
                <a:prstClr val="black"/>
              </a:solidFill>
              <a:latin typeface="Carlito"/>
              <a:cs typeface="Carlito"/>
            </a:endParaRPr>
          </a:p>
          <a:p>
            <a:pPr marL="12700">
              <a:spcBef>
                <a:spcPts val="300"/>
              </a:spcBef>
            </a:pPr>
            <a:r>
              <a:rPr sz="2200" spc="-5" dirty="0">
                <a:solidFill>
                  <a:prstClr val="black"/>
                </a:solidFill>
                <a:latin typeface="Carlito"/>
                <a:cs typeface="Carlito"/>
              </a:rPr>
              <a:t>{</a:t>
            </a:r>
            <a:endParaRPr sz="2200" dirty="0">
              <a:solidFill>
                <a:prstClr val="black"/>
              </a:solidFill>
              <a:latin typeface="Carlito"/>
              <a:cs typeface="Carlito"/>
            </a:endParaRPr>
          </a:p>
          <a:p>
            <a:pPr marL="224154">
              <a:spcBef>
                <a:spcPts val="300"/>
              </a:spcBef>
            </a:pPr>
            <a:r>
              <a:rPr sz="2200" spc="-5" dirty="0">
                <a:solidFill>
                  <a:prstClr val="black"/>
                </a:solidFill>
                <a:latin typeface="Carlito"/>
                <a:cs typeface="Carlito"/>
              </a:rPr>
              <a:t>// </a:t>
            </a:r>
            <a:r>
              <a:rPr sz="2200" spc="-75" dirty="0">
                <a:solidFill>
                  <a:prstClr val="black"/>
                </a:solidFill>
                <a:latin typeface="Carlito"/>
                <a:cs typeface="Carlito"/>
              </a:rPr>
              <a:t>ALWAYS </a:t>
            </a:r>
            <a:r>
              <a:rPr sz="2200" spc="-20" dirty="0">
                <a:solidFill>
                  <a:prstClr val="black"/>
                </a:solidFill>
                <a:latin typeface="Carlito"/>
                <a:cs typeface="Carlito"/>
              </a:rPr>
              <a:t>executed </a:t>
            </a:r>
            <a:r>
              <a:rPr sz="2200" spc="-5" dirty="0">
                <a:solidFill>
                  <a:prstClr val="black"/>
                </a:solidFill>
                <a:latin typeface="Carlito"/>
                <a:cs typeface="Carlito"/>
              </a:rPr>
              <a:t>whether an </a:t>
            </a:r>
            <a:r>
              <a:rPr sz="2200" spc="-15" dirty="0">
                <a:solidFill>
                  <a:prstClr val="black"/>
                </a:solidFill>
                <a:latin typeface="Carlito"/>
                <a:cs typeface="Carlito"/>
              </a:rPr>
              <a:t>exception was </a:t>
            </a:r>
            <a:r>
              <a:rPr sz="2200" spc="-10" dirty="0">
                <a:solidFill>
                  <a:prstClr val="black"/>
                </a:solidFill>
                <a:latin typeface="Carlito"/>
                <a:cs typeface="Carlito"/>
              </a:rPr>
              <a:t>thrown </a:t>
            </a:r>
            <a:r>
              <a:rPr sz="2200" dirty="0">
                <a:solidFill>
                  <a:prstClr val="black"/>
                </a:solidFill>
                <a:latin typeface="Carlito"/>
                <a:cs typeface="Carlito"/>
              </a:rPr>
              <a:t>or</a:t>
            </a:r>
            <a:r>
              <a:rPr sz="2200" spc="220" dirty="0">
                <a:solidFill>
                  <a:prstClr val="black"/>
                </a:solidFill>
                <a:latin typeface="Carlito"/>
                <a:cs typeface="Carlito"/>
              </a:rPr>
              <a:t> </a:t>
            </a:r>
            <a:r>
              <a:rPr sz="2200" spc="-5" dirty="0">
                <a:solidFill>
                  <a:prstClr val="black"/>
                </a:solidFill>
                <a:latin typeface="Carlito"/>
                <a:cs typeface="Carlito"/>
              </a:rPr>
              <a:t>not</a:t>
            </a:r>
            <a:endParaRPr sz="2200" dirty="0">
              <a:solidFill>
                <a:prstClr val="black"/>
              </a:solidFill>
              <a:latin typeface="Carlito"/>
              <a:cs typeface="Carlito"/>
            </a:endParaRPr>
          </a:p>
          <a:p>
            <a:pPr marL="12700">
              <a:spcBef>
                <a:spcPts val="300"/>
              </a:spcBef>
            </a:pPr>
            <a:r>
              <a:rPr sz="2200" spc="-5" dirty="0">
                <a:solidFill>
                  <a:prstClr val="black"/>
                </a:solidFill>
                <a:latin typeface="Carlito"/>
                <a:cs typeface="Carlito"/>
              </a:rPr>
              <a:t>}</a:t>
            </a:r>
            <a:endParaRPr sz="2200" dirty="0">
              <a:solidFill>
                <a:prstClr val="black"/>
              </a:solidFill>
              <a:latin typeface="Carlito"/>
              <a:cs typeface="Carlito"/>
            </a:endParaRPr>
          </a:p>
        </p:txBody>
      </p:sp>
    </p:spTree>
    <p:extLst>
      <p:ext uri="{BB962C8B-B14F-4D97-AF65-F5344CB8AC3E}">
        <p14:creationId xmlns:p14="http://schemas.microsoft.com/office/powerpoint/2010/main" val="32562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50516" y="191747"/>
            <a:ext cx="8602980" cy="5912516"/>
          </a:xfrm>
          <a:prstGeom prst="rect">
            <a:avLst/>
          </a:prstGeom>
        </p:spPr>
        <p:txBody>
          <a:bodyPr vert="horz" wrap="square" lIns="0" tIns="180975" rIns="0" bIns="0" rtlCol="0">
            <a:spAutoFit/>
          </a:bodyPr>
          <a:lstStyle/>
          <a:p>
            <a:pPr marL="12700">
              <a:spcBef>
                <a:spcPts val="1425"/>
              </a:spcBef>
            </a:pPr>
            <a:r>
              <a:rPr sz="2200" spc="-5" dirty="0">
                <a:solidFill>
                  <a:prstClr val="black"/>
                </a:solidFill>
                <a:latin typeface="Carlito"/>
                <a:cs typeface="Carlito"/>
              </a:rPr>
              <a:t>class</a:t>
            </a:r>
            <a:r>
              <a:rPr sz="2200" spc="-10" dirty="0">
                <a:solidFill>
                  <a:prstClr val="black"/>
                </a:solidFill>
                <a:latin typeface="Carlito"/>
                <a:cs typeface="Carlito"/>
              </a:rPr>
              <a:t> Simple</a:t>
            </a:r>
            <a:endParaRPr sz="2200" dirty="0">
              <a:solidFill>
                <a:prstClr val="black"/>
              </a:solidFill>
              <a:latin typeface="Carlito"/>
              <a:cs typeface="Carlito"/>
            </a:endParaRPr>
          </a:p>
          <a:p>
            <a:pPr marL="12700">
              <a:spcBef>
                <a:spcPts val="1320"/>
              </a:spcBef>
            </a:pPr>
            <a:r>
              <a:rPr sz="2200" spc="-5" dirty="0">
                <a:solidFill>
                  <a:prstClr val="black"/>
                </a:solidFill>
                <a:latin typeface="Carlito"/>
                <a:cs typeface="Carlito"/>
              </a:rPr>
              <a:t>{</a:t>
            </a:r>
            <a:endParaRPr sz="2200" dirty="0">
              <a:solidFill>
                <a:prstClr val="black"/>
              </a:solidFill>
              <a:latin typeface="Carlito"/>
              <a:cs typeface="Carlito"/>
            </a:endParaRPr>
          </a:p>
          <a:p>
            <a:pPr marL="12700">
              <a:spcBef>
                <a:spcPts val="1320"/>
              </a:spcBef>
            </a:pPr>
            <a:r>
              <a:rPr sz="2200" spc="-10" dirty="0">
                <a:solidFill>
                  <a:prstClr val="black"/>
                </a:solidFill>
                <a:latin typeface="Carlito"/>
                <a:cs typeface="Carlito"/>
              </a:rPr>
              <a:t>public </a:t>
            </a:r>
            <a:r>
              <a:rPr sz="2200" spc="-15" dirty="0">
                <a:solidFill>
                  <a:prstClr val="black"/>
                </a:solidFill>
                <a:latin typeface="Carlito"/>
                <a:cs typeface="Carlito"/>
              </a:rPr>
              <a:t>static </a:t>
            </a:r>
            <a:r>
              <a:rPr sz="2200" spc="-10" dirty="0">
                <a:solidFill>
                  <a:prstClr val="black"/>
                </a:solidFill>
                <a:latin typeface="Carlito"/>
                <a:cs typeface="Carlito"/>
              </a:rPr>
              <a:t>void </a:t>
            </a:r>
            <a:r>
              <a:rPr sz="2200" spc="-5" dirty="0">
                <a:solidFill>
                  <a:prstClr val="black"/>
                </a:solidFill>
                <a:latin typeface="Carlito"/>
                <a:cs typeface="Carlito"/>
              </a:rPr>
              <a:t>main(String</a:t>
            </a:r>
            <a:r>
              <a:rPr sz="2200" spc="5" dirty="0">
                <a:solidFill>
                  <a:prstClr val="black"/>
                </a:solidFill>
                <a:latin typeface="Carlito"/>
                <a:cs typeface="Carlito"/>
              </a:rPr>
              <a:t> </a:t>
            </a:r>
            <a:r>
              <a:rPr sz="2200" spc="-10" dirty="0">
                <a:solidFill>
                  <a:prstClr val="black"/>
                </a:solidFill>
                <a:latin typeface="Carlito"/>
                <a:cs typeface="Carlito"/>
              </a:rPr>
              <a:t>args[])</a:t>
            </a:r>
            <a:endParaRPr sz="2200" dirty="0">
              <a:solidFill>
                <a:prstClr val="black"/>
              </a:solidFill>
              <a:latin typeface="Carlito"/>
              <a:cs typeface="Carlito"/>
            </a:endParaRPr>
          </a:p>
          <a:p>
            <a:pPr marL="12700">
              <a:spcBef>
                <a:spcPts val="1325"/>
              </a:spcBef>
            </a:pPr>
            <a:r>
              <a:rPr sz="2200" spc="-5" dirty="0">
                <a:solidFill>
                  <a:prstClr val="black"/>
                </a:solidFill>
                <a:latin typeface="Carlito"/>
                <a:cs typeface="Carlito"/>
              </a:rPr>
              <a:t>{</a:t>
            </a:r>
            <a:endParaRPr sz="2200" dirty="0">
              <a:solidFill>
                <a:prstClr val="black"/>
              </a:solidFill>
              <a:latin typeface="Carlito"/>
              <a:cs typeface="Carlito"/>
            </a:endParaRPr>
          </a:p>
          <a:p>
            <a:pPr marL="12700">
              <a:spcBef>
                <a:spcPts val="1320"/>
              </a:spcBef>
            </a:pPr>
            <a:r>
              <a:rPr sz="2200" spc="-15" dirty="0">
                <a:solidFill>
                  <a:prstClr val="black"/>
                </a:solidFill>
                <a:latin typeface="Carlito"/>
                <a:cs typeface="Carlito"/>
              </a:rPr>
              <a:t>int</a:t>
            </a:r>
            <a:r>
              <a:rPr sz="2200" spc="-5" dirty="0">
                <a:solidFill>
                  <a:prstClr val="black"/>
                </a:solidFill>
                <a:latin typeface="Carlito"/>
                <a:cs typeface="Carlito"/>
              </a:rPr>
              <a:t> </a:t>
            </a:r>
            <a:r>
              <a:rPr sz="2200" spc="-10" dirty="0">
                <a:solidFill>
                  <a:prstClr val="black"/>
                </a:solidFill>
                <a:latin typeface="Carlito"/>
                <a:cs typeface="Carlito"/>
              </a:rPr>
              <a:t>data=50/0;</a:t>
            </a:r>
            <a:endParaRPr sz="2200" dirty="0">
              <a:solidFill>
                <a:prstClr val="black"/>
              </a:solidFill>
              <a:latin typeface="Carlito"/>
              <a:cs typeface="Carlito"/>
            </a:endParaRPr>
          </a:p>
          <a:p>
            <a:pPr marL="12700">
              <a:spcBef>
                <a:spcPts val="1320"/>
              </a:spcBef>
            </a:pPr>
            <a:r>
              <a:rPr sz="2200" spc="-15" dirty="0">
                <a:solidFill>
                  <a:prstClr val="black"/>
                </a:solidFill>
                <a:latin typeface="Carlito"/>
                <a:cs typeface="Carlito"/>
              </a:rPr>
              <a:t>System.out.println("rest </a:t>
            </a:r>
            <a:r>
              <a:rPr sz="2200" spc="-5" dirty="0">
                <a:solidFill>
                  <a:prstClr val="black"/>
                </a:solidFill>
                <a:latin typeface="Carlito"/>
                <a:cs typeface="Carlito"/>
              </a:rPr>
              <a:t>of </a:t>
            </a:r>
            <a:r>
              <a:rPr sz="2200" spc="-10" dirty="0">
                <a:solidFill>
                  <a:prstClr val="black"/>
                </a:solidFill>
                <a:latin typeface="Carlito"/>
                <a:cs typeface="Carlito"/>
              </a:rPr>
              <a:t>the</a:t>
            </a:r>
            <a:r>
              <a:rPr sz="2200" spc="65" dirty="0">
                <a:solidFill>
                  <a:prstClr val="black"/>
                </a:solidFill>
                <a:latin typeface="Carlito"/>
                <a:cs typeface="Carlito"/>
              </a:rPr>
              <a:t> </a:t>
            </a:r>
            <a:r>
              <a:rPr sz="2200" spc="-10" dirty="0">
                <a:solidFill>
                  <a:prstClr val="black"/>
                </a:solidFill>
                <a:latin typeface="Carlito"/>
                <a:cs typeface="Carlito"/>
              </a:rPr>
              <a:t>code...");</a:t>
            </a:r>
            <a:endParaRPr sz="2200" dirty="0">
              <a:solidFill>
                <a:prstClr val="black"/>
              </a:solidFill>
              <a:latin typeface="Carlito"/>
              <a:cs typeface="Carlito"/>
            </a:endParaRPr>
          </a:p>
          <a:p>
            <a:pPr marL="12700">
              <a:spcBef>
                <a:spcPts val="1320"/>
              </a:spcBef>
            </a:pPr>
            <a:r>
              <a:rPr sz="2200" spc="-5" dirty="0">
                <a:solidFill>
                  <a:prstClr val="black"/>
                </a:solidFill>
                <a:latin typeface="Carlito"/>
                <a:cs typeface="Carlito"/>
              </a:rPr>
              <a:t>}</a:t>
            </a:r>
            <a:endParaRPr sz="2200" dirty="0">
              <a:solidFill>
                <a:prstClr val="black"/>
              </a:solidFill>
              <a:latin typeface="Carlito"/>
              <a:cs typeface="Carlito"/>
            </a:endParaRPr>
          </a:p>
          <a:p>
            <a:pPr marL="12700">
              <a:spcBef>
                <a:spcPts val="1320"/>
              </a:spcBef>
            </a:pPr>
            <a:r>
              <a:rPr sz="2200" spc="-5" dirty="0">
                <a:solidFill>
                  <a:prstClr val="black"/>
                </a:solidFill>
                <a:latin typeface="Carlito"/>
                <a:cs typeface="Carlito"/>
              </a:rPr>
              <a:t>}</a:t>
            </a:r>
            <a:endParaRPr sz="2200" dirty="0">
              <a:solidFill>
                <a:prstClr val="black"/>
              </a:solidFill>
              <a:latin typeface="Carlito"/>
              <a:cs typeface="Carlito"/>
            </a:endParaRPr>
          </a:p>
          <a:p>
            <a:pPr marL="12700">
              <a:spcBef>
                <a:spcPts val="1320"/>
              </a:spcBef>
            </a:pPr>
            <a:r>
              <a:rPr sz="2200" b="1" spc="-10" dirty="0">
                <a:solidFill>
                  <a:prstClr val="black"/>
                </a:solidFill>
                <a:latin typeface="Carlito"/>
                <a:cs typeface="Carlito"/>
              </a:rPr>
              <a:t>Output:</a:t>
            </a:r>
            <a:endParaRPr sz="2200" dirty="0">
              <a:solidFill>
                <a:prstClr val="black"/>
              </a:solidFill>
              <a:latin typeface="Carlito"/>
              <a:cs typeface="Carlito"/>
            </a:endParaRPr>
          </a:p>
          <a:p>
            <a:pPr marL="12700">
              <a:spcBef>
                <a:spcPts val="1325"/>
              </a:spcBef>
            </a:pPr>
            <a:r>
              <a:rPr sz="2200" spc="-15" dirty="0">
                <a:solidFill>
                  <a:prstClr val="black"/>
                </a:solidFill>
                <a:latin typeface="Carlito"/>
                <a:cs typeface="Carlito"/>
              </a:rPr>
              <a:t>Exception </a:t>
            </a:r>
            <a:r>
              <a:rPr sz="2200" spc="-5" dirty="0">
                <a:solidFill>
                  <a:prstClr val="black"/>
                </a:solidFill>
                <a:latin typeface="Carlito"/>
                <a:cs typeface="Carlito"/>
              </a:rPr>
              <a:t>in </a:t>
            </a:r>
            <a:r>
              <a:rPr sz="2200" spc="-10" dirty="0">
                <a:solidFill>
                  <a:prstClr val="black"/>
                </a:solidFill>
                <a:latin typeface="Carlito"/>
                <a:cs typeface="Carlito"/>
              </a:rPr>
              <a:t>thread </a:t>
            </a:r>
            <a:r>
              <a:rPr sz="2200" spc="-5" dirty="0">
                <a:solidFill>
                  <a:prstClr val="black"/>
                </a:solidFill>
                <a:latin typeface="Carlito"/>
                <a:cs typeface="Carlito"/>
              </a:rPr>
              <a:t>main </a:t>
            </a:r>
            <a:r>
              <a:rPr sz="2200" spc="-10" dirty="0">
                <a:solidFill>
                  <a:prstClr val="black"/>
                </a:solidFill>
                <a:latin typeface="Carlito"/>
                <a:cs typeface="Carlito"/>
              </a:rPr>
              <a:t>java.lang.ArithmeticException:/ by</a:t>
            </a:r>
            <a:r>
              <a:rPr sz="2200" spc="75" dirty="0">
                <a:solidFill>
                  <a:prstClr val="black"/>
                </a:solidFill>
                <a:latin typeface="Carlito"/>
                <a:cs typeface="Carlito"/>
              </a:rPr>
              <a:t> </a:t>
            </a:r>
            <a:r>
              <a:rPr sz="2200" spc="-25" dirty="0">
                <a:solidFill>
                  <a:prstClr val="black"/>
                </a:solidFill>
                <a:latin typeface="Carlito"/>
                <a:cs typeface="Carlito"/>
              </a:rPr>
              <a:t>zero</a:t>
            </a:r>
            <a:endParaRPr sz="2200" dirty="0">
              <a:solidFill>
                <a:prstClr val="black"/>
              </a:solidFill>
              <a:latin typeface="Carlito"/>
              <a:cs typeface="Carlito"/>
            </a:endParaRPr>
          </a:p>
          <a:p>
            <a:pPr marL="12700">
              <a:spcBef>
                <a:spcPts val="1320"/>
              </a:spcBef>
            </a:pPr>
            <a:r>
              <a:rPr sz="2200" spc="-20" dirty="0">
                <a:solidFill>
                  <a:prstClr val="black"/>
                </a:solidFill>
                <a:latin typeface="Carlito"/>
                <a:cs typeface="Carlito"/>
              </a:rPr>
              <a:t>Rest </a:t>
            </a:r>
            <a:r>
              <a:rPr sz="2200" spc="-5" dirty="0">
                <a:solidFill>
                  <a:prstClr val="black"/>
                </a:solidFill>
                <a:latin typeface="Carlito"/>
                <a:cs typeface="Carlito"/>
              </a:rPr>
              <a:t>of the </a:t>
            </a:r>
            <a:r>
              <a:rPr sz="2200" spc="-15" dirty="0">
                <a:solidFill>
                  <a:prstClr val="black"/>
                </a:solidFill>
                <a:latin typeface="Carlito"/>
                <a:cs typeface="Carlito"/>
              </a:rPr>
              <a:t>code </a:t>
            </a:r>
            <a:r>
              <a:rPr sz="2200" spc="-5" dirty="0">
                <a:solidFill>
                  <a:prstClr val="black"/>
                </a:solidFill>
                <a:latin typeface="Carlito"/>
                <a:cs typeface="Carlito"/>
              </a:rPr>
              <a:t>is </a:t>
            </a:r>
            <a:r>
              <a:rPr sz="2200" spc="-10" dirty="0">
                <a:solidFill>
                  <a:prstClr val="black"/>
                </a:solidFill>
                <a:latin typeface="Carlito"/>
                <a:cs typeface="Carlito"/>
              </a:rPr>
              <a:t>not </a:t>
            </a:r>
            <a:r>
              <a:rPr sz="2200" spc="-20" dirty="0">
                <a:solidFill>
                  <a:prstClr val="black"/>
                </a:solidFill>
                <a:latin typeface="Carlito"/>
                <a:cs typeface="Carlito"/>
              </a:rPr>
              <a:t>executed </a:t>
            </a:r>
            <a:r>
              <a:rPr sz="2200" spc="-15" dirty="0">
                <a:solidFill>
                  <a:prstClr val="black"/>
                </a:solidFill>
                <a:latin typeface="Carlito"/>
                <a:cs typeface="Carlito"/>
              </a:rPr>
              <a:t>(rest </a:t>
            </a:r>
            <a:r>
              <a:rPr sz="2200" dirty="0">
                <a:solidFill>
                  <a:prstClr val="black"/>
                </a:solidFill>
                <a:latin typeface="Carlito"/>
                <a:cs typeface="Carlito"/>
              </a:rPr>
              <a:t>of </a:t>
            </a:r>
            <a:r>
              <a:rPr sz="2200" spc="-5" dirty="0">
                <a:solidFill>
                  <a:prstClr val="black"/>
                </a:solidFill>
                <a:latin typeface="Carlito"/>
                <a:cs typeface="Carlito"/>
              </a:rPr>
              <a:t>the </a:t>
            </a:r>
            <a:r>
              <a:rPr sz="2200" spc="-15" dirty="0">
                <a:solidFill>
                  <a:prstClr val="black"/>
                </a:solidFill>
                <a:latin typeface="Carlito"/>
                <a:cs typeface="Carlito"/>
              </a:rPr>
              <a:t>code..)statement </a:t>
            </a:r>
            <a:r>
              <a:rPr sz="2200" spc="-5" dirty="0">
                <a:solidFill>
                  <a:prstClr val="black"/>
                </a:solidFill>
                <a:latin typeface="Carlito"/>
                <a:cs typeface="Carlito"/>
              </a:rPr>
              <a:t>is </a:t>
            </a:r>
            <a:r>
              <a:rPr sz="2200" spc="-10" dirty="0">
                <a:solidFill>
                  <a:prstClr val="black"/>
                </a:solidFill>
                <a:latin typeface="Carlito"/>
                <a:cs typeface="Carlito"/>
              </a:rPr>
              <a:t>not</a:t>
            </a:r>
            <a:r>
              <a:rPr sz="2200" spc="285" dirty="0">
                <a:solidFill>
                  <a:prstClr val="black"/>
                </a:solidFill>
                <a:latin typeface="Carlito"/>
                <a:cs typeface="Carlito"/>
              </a:rPr>
              <a:t> </a:t>
            </a:r>
            <a:r>
              <a:rPr sz="2200" spc="-15" dirty="0">
                <a:solidFill>
                  <a:prstClr val="black"/>
                </a:solidFill>
                <a:latin typeface="Carlito"/>
                <a:cs typeface="Carlito"/>
              </a:rPr>
              <a:t>printed.</a:t>
            </a:r>
            <a:endParaRPr sz="2200" dirty="0">
              <a:solidFill>
                <a:prstClr val="black"/>
              </a:solidFill>
              <a:latin typeface="Carlito"/>
              <a:cs typeface="Carlito"/>
            </a:endParaRPr>
          </a:p>
        </p:txBody>
      </p:sp>
    </p:spTree>
    <p:extLst>
      <p:ext uri="{BB962C8B-B14F-4D97-AF65-F5344CB8AC3E}">
        <p14:creationId xmlns:p14="http://schemas.microsoft.com/office/powerpoint/2010/main" val="1468421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381000"/>
            <a:ext cx="5181600" cy="6363280"/>
          </a:xfrm>
          <a:prstGeom prst="rect">
            <a:avLst/>
          </a:prstGeom>
        </p:spPr>
        <p:txBody>
          <a:bodyPr vert="horz" wrap="square" lIns="0" tIns="180340" rIns="0" bIns="0" rtlCol="0">
            <a:spAutoFit/>
          </a:bodyPr>
          <a:lstStyle/>
          <a:p>
            <a:pPr marL="356870" indent="-344805">
              <a:spcBef>
                <a:spcPts val="1420"/>
              </a:spcBef>
              <a:buFont typeface="Wingdings"/>
              <a:buChar char=""/>
              <a:tabLst>
                <a:tab pos="357505" algn="l"/>
              </a:tabLst>
            </a:pPr>
            <a:r>
              <a:rPr sz="2000" spc="-5" dirty="0">
                <a:solidFill>
                  <a:prstClr val="black"/>
                </a:solidFill>
                <a:latin typeface="Carlito"/>
                <a:cs typeface="Carlito"/>
              </a:rPr>
              <a:t>JVM </a:t>
            </a:r>
            <a:r>
              <a:rPr sz="2000" spc="-15" dirty="0">
                <a:solidFill>
                  <a:prstClr val="black"/>
                </a:solidFill>
                <a:latin typeface="Carlito"/>
                <a:cs typeface="Carlito"/>
              </a:rPr>
              <a:t>first </a:t>
            </a:r>
            <a:r>
              <a:rPr sz="2000" spc="-10" dirty="0">
                <a:solidFill>
                  <a:prstClr val="black"/>
                </a:solidFill>
                <a:latin typeface="Carlito"/>
                <a:cs typeface="Carlito"/>
              </a:rPr>
              <a:t>checks </a:t>
            </a:r>
            <a:r>
              <a:rPr sz="2000" spc="-5" dirty="0">
                <a:solidFill>
                  <a:prstClr val="black"/>
                </a:solidFill>
                <a:latin typeface="Carlito"/>
                <a:cs typeface="Carlito"/>
              </a:rPr>
              <a:t>whether the </a:t>
            </a:r>
            <a:r>
              <a:rPr sz="2000" spc="-15" dirty="0">
                <a:solidFill>
                  <a:prstClr val="black"/>
                </a:solidFill>
                <a:latin typeface="Carlito"/>
                <a:cs typeface="Carlito"/>
              </a:rPr>
              <a:t>exception </a:t>
            </a:r>
            <a:r>
              <a:rPr sz="2000" spc="-5" dirty="0">
                <a:solidFill>
                  <a:prstClr val="black"/>
                </a:solidFill>
                <a:latin typeface="Carlito"/>
                <a:cs typeface="Carlito"/>
              </a:rPr>
              <a:t>is </a:t>
            </a:r>
            <a:r>
              <a:rPr sz="2000" spc="-10" dirty="0">
                <a:solidFill>
                  <a:prstClr val="black"/>
                </a:solidFill>
                <a:latin typeface="Carlito"/>
                <a:cs typeface="Carlito"/>
              </a:rPr>
              <a:t>handled </a:t>
            </a:r>
            <a:r>
              <a:rPr sz="2000" dirty="0">
                <a:solidFill>
                  <a:prstClr val="black"/>
                </a:solidFill>
                <a:latin typeface="Carlito"/>
                <a:cs typeface="Carlito"/>
              </a:rPr>
              <a:t>or</a:t>
            </a:r>
            <a:r>
              <a:rPr sz="2000" spc="105" dirty="0">
                <a:solidFill>
                  <a:prstClr val="black"/>
                </a:solidFill>
                <a:latin typeface="Carlito"/>
                <a:cs typeface="Carlito"/>
              </a:rPr>
              <a:t> </a:t>
            </a:r>
            <a:r>
              <a:rPr sz="2000" spc="-5" dirty="0">
                <a:solidFill>
                  <a:prstClr val="black"/>
                </a:solidFill>
                <a:latin typeface="Carlito"/>
                <a:cs typeface="Carlito"/>
              </a:rPr>
              <a:t>not.</a:t>
            </a:r>
            <a:endParaRPr sz="2000" dirty="0">
              <a:solidFill>
                <a:prstClr val="black"/>
              </a:solidFill>
              <a:latin typeface="Carlito"/>
              <a:cs typeface="Carlito"/>
            </a:endParaRPr>
          </a:p>
          <a:p>
            <a:pPr marL="356870" marR="5080" indent="-344805">
              <a:lnSpc>
                <a:spcPct val="150000"/>
              </a:lnSpc>
              <a:buFont typeface="Wingdings"/>
              <a:buChar char=""/>
              <a:tabLst>
                <a:tab pos="357505" algn="l"/>
              </a:tabLst>
            </a:pPr>
            <a:r>
              <a:rPr sz="2000" spc="-5" dirty="0">
                <a:solidFill>
                  <a:prstClr val="black"/>
                </a:solidFill>
                <a:latin typeface="Carlito"/>
                <a:cs typeface="Carlito"/>
              </a:rPr>
              <a:t>If </a:t>
            </a:r>
            <a:r>
              <a:rPr sz="2000" spc="-15" dirty="0">
                <a:solidFill>
                  <a:prstClr val="black"/>
                </a:solidFill>
                <a:latin typeface="Carlito"/>
                <a:cs typeface="Carlito"/>
              </a:rPr>
              <a:t>exception </a:t>
            </a:r>
            <a:r>
              <a:rPr sz="2000" dirty="0">
                <a:solidFill>
                  <a:prstClr val="black"/>
                </a:solidFill>
                <a:latin typeface="Carlito"/>
                <a:cs typeface="Carlito"/>
              </a:rPr>
              <a:t>is </a:t>
            </a:r>
            <a:r>
              <a:rPr sz="2000" spc="-5" dirty="0">
                <a:solidFill>
                  <a:prstClr val="black"/>
                </a:solidFill>
                <a:latin typeface="Carlito"/>
                <a:cs typeface="Carlito"/>
              </a:rPr>
              <a:t>not handled, JVM </a:t>
            </a:r>
            <a:r>
              <a:rPr sz="2000" spc="-15" dirty="0">
                <a:solidFill>
                  <a:prstClr val="black"/>
                </a:solidFill>
                <a:latin typeface="Carlito"/>
                <a:cs typeface="Carlito"/>
              </a:rPr>
              <a:t>provides </a:t>
            </a:r>
            <a:r>
              <a:rPr sz="2000" spc="-5" dirty="0">
                <a:solidFill>
                  <a:prstClr val="black"/>
                </a:solidFill>
                <a:latin typeface="Carlito"/>
                <a:cs typeface="Carlito"/>
              </a:rPr>
              <a:t>a </a:t>
            </a:r>
            <a:r>
              <a:rPr sz="2000" spc="-15" dirty="0">
                <a:solidFill>
                  <a:prstClr val="black"/>
                </a:solidFill>
                <a:latin typeface="Carlito"/>
                <a:cs typeface="Carlito"/>
              </a:rPr>
              <a:t>default exception </a:t>
            </a:r>
            <a:r>
              <a:rPr sz="2000" spc="-5" dirty="0">
                <a:solidFill>
                  <a:prstClr val="black"/>
                </a:solidFill>
                <a:latin typeface="Carlito"/>
                <a:cs typeface="Carlito"/>
              </a:rPr>
              <a:t>handler  </a:t>
            </a:r>
            <a:r>
              <a:rPr sz="2000" spc="-10" dirty="0">
                <a:solidFill>
                  <a:prstClr val="black"/>
                </a:solidFill>
                <a:latin typeface="Carlito"/>
                <a:cs typeface="Carlito"/>
              </a:rPr>
              <a:t>that performs </a:t>
            </a:r>
            <a:r>
              <a:rPr sz="2000" spc="-5" dirty="0">
                <a:solidFill>
                  <a:prstClr val="black"/>
                </a:solidFill>
                <a:latin typeface="Carlito"/>
                <a:cs typeface="Carlito"/>
              </a:rPr>
              <a:t>the </a:t>
            </a:r>
            <a:r>
              <a:rPr sz="2000" spc="-10" dirty="0">
                <a:solidFill>
                  <a:prstClr val="black"/>
                </a:solidFill>
                <a:latin typeface="Carlito"/>
                <a:cs typeface="Carlito"/>
              </a:rPr>
              <a:t>following</a:t>
            </a:r>
            <a:r>
              <a:rPr sz="2000" spc="40" dirty="0">
                <a:solidFill>
                  <a:prstClr val="black"/>
                </a:solidFill>
                <a:latin typeface="Carlito"/>
                <a:cs typeface="Carlito"/>
              </a:rPr>
              <a:t> </a:t>
            </a:r>
            <a:r>
              <a:rPr sz="2000" spc="-10" dirty="0">
                <a:solidFill>
                  <a:prstClr val="black"/>
                </a:solidFill>
                <a:latin typeface="Carlito"/>
                <a:cs typeface="Carlito"/>
              </a:rPr>
              <a:t>tasks:</a:t>
            </a:r>
            <a:endParaRPr sz="2000" dirty="0">
              <a:solidFill>
                <a:prstClr val="black"/>
              </a:solidFill>
              <a:latin typeface="Carlito"/>
              <a:cs typeface="Carlito"/>
            </a:endParaRPr>
          </a:p>
          <a:p>
            <a:pPr marL="814069" lvl="1" indent="-344805">
              <a:spcBef>
                <a:spcPts val="1320"/>
              </a:spcBef>
              <a:buFont typeface="Wingdings"/>
              <a:buChar char=""/>
              <a:tabLst>
                <a:tab pos="814705" algn="l"/>
              </a:tabLst>
            </a:pPr>
            <a:r>
              <a:rPr sz="2000" spc="-5" dirty="0">
                <a:solidFill>
                  <a:prstClr val="black"/>
                </a:solidFill>
                <a:latin typeface="Carlito"/>
                <a:cs typeface="Carlito"/>
              </a:rPr>
              <a:t>Prints out </a:t>
            </a:r>
            <a:r>
              <a:rPr sz="2000" spc="-15" dirty="0">
                <a:solidFill>
                  <a:prstClr val="black"/>
                </a:solidFill>
                <a:latin typeface="Carlito"/>
                <a:cs typeface="Carlito"/>
              </a:rPr>
              <a:t>exception</a:t>
            </a:r>
            <a:r>
              <a:rPr sz="2000" spc="15" dirty="0">
                <a:solidFill>
                  <a:prstClr val="black"/>
                </a:solidFill>
                <a:latin typeface="Carlito"/>
                <a:cs typeface="Carlito"/>
              </a:rPr>
              <a:t> </a:t>
            </a:r>
            <a:r>
              <a:rPr sz="2000" spc="-5" dirty="0">
                <a:solidFill>
                  <a:prstClr val="black"/>
                </a:solidFill>
                <a:latin typeface="Carlito"/>
                <a:cs typeface="Carlito"/>
              </a:rPr>
              <a:t>description.</a:t>
            </a:r>
            <a:endParaRPr sz="2000" dirty="0">
              <a:solidFill>
                <a:prstClr val="black"/>
              </a:solidFill>
              <a:latin typeface="Carlito"/>
              <a:cs typeface="Carlito"/>
            </a:endParaRPr>
          </a:p>
          <a:p>
            <a:pPr marL="814069" marR="5080" lvl="1" indent="-344805">
              <a:lnSpc>
                <a:spcPct val="150000"/>
              </a:lnSpc>
              <a:buFont typeface="Wingdings"/>
              <a:buChar char=""/>
              <a:tabLst>
                <a:tab pos="814705" algn="l"/>
              </a:tabLst>
            </a:pPr>
            <a:r>
              <a:rPr sz="2000" spc="-5" dirty="0">
                <a:solidFill>
                  <a:prstClr val="black"/>
                </a:solidFill>
                <a:latin typeface="Carlito"/>
                <a:cs typeface="Carlito"/>
              </a:rPr>
              <a:t>Prints the </a:t>
            </a:r>
            <a:r>
              <a:rPr sz="2000" spc="-15" dirty="0">
                <a:solidFill>
                  <a:prstClr val="black"/>
                </a:solidFill>
                <a:latin typeface="Carlito"/>
                <a:cs typeface="Carlito"/>
              </a:rPr>
              <a:t>stack trace </a:t>
            </a:r>
            <a:r>
              <a:rPr sz="2000" spc="-20" dirty="0">
                <a:solidFill>
                  <a:prstClr val="black"/>
                </a:solidFill>
                <a:latin typeface="Carlito"/>
                <a:cs typeface="Carlito"/>
              </a:rPr>
              <a:t>(Hierarchy </a:t>
            </a:r>
            <a:r>
              <a:rPr sz="2000" dirty="0">
                <a:solidFill>
                  <a:prstClr val="black"/>
                </a:solidFill>
                <a:latin typeface="Carlito"/>
                <a:cs typeface="Carlito"/>
              </a:rPr>
              <a:t>of </a:t>
            </a:r>
            <a:r>
              <a:rPr sz="2000" spc="-5" dirty="0">
                <a:solidFill>
                  <a:prstClr val="black"/>
                </a:solidFill>
                <a:latin typeface="Carlito"/>
                <a:cs typeface="Carlito"/>
              </a:rPr>
              <a:t>methods </a:t>
            </a:r>
            <a:r>
              <a:rPr sz="2000" spc="-10" dirty="0">
                <a:solidFill>
                  <a:prstClr val="black"/>
                </a:solidFill>
                <a:latin typeface="Carlito"/>
                <a:cs typeface="Carlito"/>
              </a:rPr>
              <a:t>where </a:t>
            </a:r>
            <a:r>
              <a:rPr sz="2000" spc="-5" dirty="0">
                <a:solidFill>
                  <a:prstClr val="black"/>
                </a:solidFill>
                <a:latin typeface="Carlito"/>
                <a:cs typeface="Carlito"/>
              </a:rPr>
              <a:t>the </a:t>
            </a:r>
            <a:r>
              <a:rPr sz="2000" spc="-15" dirty="0">
                <a:solidFill>
                  <a:prstClr val="black"/>
                </a:solidFill>
                <a:latin typeface="Carlito"/>
                <a:cs typeface="Carlito"/>
              </a:rPr>
              <a:t>exception  </a:t>
            </a:r>
            <a:r>
              <a:rPr sz="2000" spc="-10" dirty="0">
                <a:solidFill>
                  <a:prstClr val="black"/>
                </a:solidFill>
                <a:latin typeface="Carlito"/>
                <a:cs typeface="Carlito"/>
              </a:rPr>
              <a:t>occurred).</a:t>
            </a:r>
            <a:endParaRPr sz="2000" dirty="0">
              <a:solidFill>
                <a:prstClr val="black"/>
              </a:solidFill>
              <a:latin typeface="Carlito"/>
              <a:cs typeface="Carlito"/>
            </a:endParaRPr>
          </a:p>
          <a:p>
            <a:pPr marL="814069" lvl="1" indent="-344805">
              <a:spcBef>
                <a:spcPts val="1325"/>
              </a:spcBef>
              <a:buFont typeface="Wingdings"/>
              <a:buChar char=""/>
              <a:tabLst>
                <a:tab pos="814705" algn="l"/>
              </a:tabLst>
            </a:pPr>
            <a:r>
              <a:rPr sz="2000" spc="-5" dirty="0">
                <a:solidFill>
                  <a:prstClr val="black"/>
                </a:solidFill>
                <a:latin typeface="Carlito"/>
                <a:cs typeface="Carlito"/>
              </a:rPr>
              <a:t>Causes the </a:t>
            </a:r>
            <a:r>
              <a:rPr sz="2000" spc="-15" dirty="0">
                <a:solidFill>
                  <a:prstClr val="black"/>
                </a:solidFill>
                <a:latin typeface="Carlito"/>
                <a:cs typeface="Carlito"/>
              </a:rPr>
              <a:t>program </a:t>
            </a:r>
            <a:r>
              <a:rPr sz="2000" spc="-20" dirty="0">
                <a:solidFill>
                  <a:prstClr val="black"/>
                </a:solidFill>
                <a:latin typeface="Carlito"/>
                <a:cs typeface="Carlito"/>
              </a:rPr>
              <a:t>to</a:t>
            </a:r>
            <a:r>
              <a:rPr sz="2000" spc="45" dirty="0">
                <a:solidFill>
                  <a:prstClr val="black"/>
                </a:solidFill>
                <a:latin typeface="Carlito"/>
                <a:cs typeface="Carlito"/>
              </a:rPr>
              <a:t> </a:t>
            </a:r>
            <a:r>
              <a:rPr sz="2000" spc="-15" dirty="0">
                <a:solidFill>
                  <a:prstClr val="black"/>
                </a:solidFill>
                <a:latin typeface="Carlito"/>
                <a:cs typeface="Carlito"/>
              </a:rPr>
              <a:t>terminate.</a:t>
            </a:r>
            <a:endParaRPr sz="2000" dirty="0">
              <a:solidFill>
                <a:prstClr val="black"/>
              </a:solidFill>
              <a:latin typeface="Carlito"/>
              <a:cs typeface="Carlito"/>
            </a:endParaRPr>
          </a:p>
          <a:p>
            <a:pPr marL="356870" marR="8255" indent="-344805">
              <a:lnSpc>
                <a:spcPct val="150000"/>
              </a:lnSpc>
              <a:buFont typeface="Wingdings"/>
              <a:buChar char=""/>
              <a:tabLst>
                <a:tab pos="357505" algn="l"/>
              </a:tabLst>
            </a:pPr>
            <a:r>
              <a:rPr sz="2000" spc="-5" dirty="0">
                <a:solidFill>
                  <a:prstClr val="black"/>
                </a:solidFill>
                <a:latin typeface="Carlito"/>
                <a:cs typeface="Carlito"/>
              </a:rPr>
              <a:t>if </a:t>
            </a:r>
            <a:r>
              <a:rPr sz="2000" spc="-15" dirty="0">
                <a:solidFill>
                  <a:prstClr val="black"/>
                </a:solidFill>
                <a:latin typeface="Carlito"/>
                <a:cs typeface="Carlito"/>
              </a:rPr>
              <a:t>exception </a:t>
            </a:r>
            <a:r>
              <a:rPr sz="2000" dirty="0">
                <a:solidFill>
                  <a:prstClr val="black"/>
                </a:solidFill>
                <a:latin typeface="Carlito"/>
                <a:cs typeface="Carlito"/>
              </a:rPr>
              <a:t>is </a:t>
            </a:r>
            <a:r>
              <a:rPr sz="2000" spc="-10" dirty="0">
                <a:solidFill>
                  <a:prstClr val="black"/>
                </a:solidFill>
                <a:latin typeface="Carlito"/>
                <a:cs typeface="Carlito"/>
              </a:rPr>
              <a:t>handled by </a:t>
            </a:r>
            <a:r>
              <a:rPr sz="2000" spc="-5" dirty="0">
                <a:solidFill>
                  <a:prstClr val="black"/>
                </a:solidFill>
                <a:latin typeface="Carlito"/>
                <a:cs typeface="Carlito"/>
              </a:rPr>
              <a:t>the </a:t>
            </a:r>
            <a:r>
              <a:rPr sz="2000" spc="-10" dirty="0">
                <a:solidFill>
                  <a:prstClr val="black"/>
                </a:solidFill>
                <a:latin typeface="Carlito"/>
                <a:cs typeface="Carlito"/>
              </a:rPr>
              <a:t>application </a:t>
            </a:r>
            <a:r>
              <a:rPr sz="2000" spc="-30" dirty="0">
                <a:solidFill>
                  <a:prstClr val="black"/>
                </a:solidFill>
                <a:latin typeface="Carlito"/>
                <a:cs typeface="Carlito"/>
              </a:rPr>
              <a:t>programmer, </a:t>
            </a:r>
            <a:r>
              <a:rPr sz="2000" spc="-5" dirty="0">
                <a:solidFill>
                  <a:prstClr val="black"/>
                </a:solidFill>
                <a:latin typeface="Carlito"/>
                <a:cs typeface="Carlito"/>
              </a:rPr>
              <a:t>normal </a:t>
            </a:r>
            <a:r>
              <a:rPr sz="2000" spc="-10" dirty="0">
                <a:solidFill>
                  <a:prstClr val="black"/>
                </a:solidFill>
                <a:latin typeface="Carlito"/>
                <a:cs typeface="Carlito"/>
              </a:rPr>
              <a:t>flow </a:t>
            </a:r>
            <a:r>
              <a:rPr sz="2000" dirty="0">
                <a:solidFill>
                  <a:prstClr val="black"/>
                </a:solidFill>
                <a:latin typeface="Carlito"/>
                <a:cs typeface="Carlito"/>
              </a:rPr>
              <a:t>of  </a:t>
            </a:r>
            <a:r>
              <a:rPr sz="2000" spc="-5" dirty="0">
                <a:solidFill>
                  <a:prstClr val="black"/>
                </a:solidFill>
                <a:latin typeface="Carlito"/>
                <a:cs typeface="Carlito"/>
              </a:rPr>
              <a:t>the </a:t>
            </a:r>
            <a:r>
              <a:rPr sz="2000" spc="-10" dirty="0">
                <a:solidFill>
                  <a:prstClr val="black"/>
                </a:solidFill>
                <a:latin typeface="Carlito"/>
                <a:cs typeface="Carlito"/>
              </a:rPr>
              <a:t>application </a:t>
            </a:r>
            <a:r>
              <a:rPr sz="2000" spc="-5" dirty="0">
                <a:solidFill>
                  <a:prstClr val="black"/>
                </a:solidFill>
                <a:latin typeface="Carlito"/>
                <a:cs typeface="Carlito"/>
              </a:rPr>
              <a:t>is </a:t>
            </a:r>
            <a:r>
              <a:rPr sz="2000" spc="-10" dirty="0">
                <a:solidFill>
                  <a:prstClr val="black"/>
                </a:solidFill>
                <a:latin typeface="Carlito"/>
                <a:cs typeface="Carlito"/>
              </a:rPr>
              <a:t>maintained </a:t>
            </a:r>
            <a:r>
              <a:rPr sz="2000" spc="-5" dirty="0">
                <a:solidFill>
                  <a:prstClr val="black"/>
                </a:solidFill>
                <a:latin typeface="Carlito"/>
                <a:cs typeface="Carlito"/>
              </a:rPr>
              <a:t>i.e. </a:t>
            </a:r>
            <a:r>
              <a:rPr sz="2000" spc="-15" dirty="0">
                <a:solidFill>
                  <a:prstClr val="black"/>
                </a:solidFill>
                <a:latin typeface="Carlito"/>
                <a:cs typeface="Carlito"/>
              </a:rPr>
              <a:t>rest </a:t>
            </a:r>
            <a:r>
              <a:rPr sz="2000" dirty="0">
                <a:solidFill>
                  <a:prstClr val="black"/>
                </a:solidFill>
                <a:latin typeface="Carlito"/>
                <a:cs typeface="Carlito"/>
              </a:rPr>
              <a:t>of </a:t>
            </a:r>
            <a:r>
              <a:rPr sz="2000" spc="-5" dirty="0">
                <a:solidFill>
                  <a:prstClr val="black"/>
                </a:solidFill>
                <a:latin typeface="Carlito"/>
                <a:cs typeface="Carlito"/>
              </a:rPr>
              <a:t>the </a:t>
            </a:r>
            <a:r>
              <a:rPr sz="2000" spc="-15" dirty="0">
                <a:solidFill>
                  <a:prstClr val="black"/>
                </a:solidFill>
                <a:latin typeface="Carlito"/>
                <a:cs typeface="Carlito"/>
              </a:rPr>
              <a:t>code </a:t>
            </a:r>
            <a:r>
              <a:rPr sz="2000" spc="-5" dirty="0">
                <a:solidFill>
                  <a:prstClr val="black"/>
                </a:solidFill>
                <a:latin typeface="Carlito"/>
                <a:cs typeface="Carlito"/>
              </a:rPr>
              <a:t>is</a:t>
            </a:r>
            <a:r>
              <a:rPr sz="2000" spc="90" dirty="0">
                <a:solidFill>
                  <a:prstClr val="black"/>
                </a:solidFill>
                <a:latin typeface="Carlito"/>
                <a:cs typeface="Carlito"/>
              </a:rPr>
              <a:t> </a:t>
            </a:r>
            <a:r>
              <a:rPr sz="2000" spc="-20" dirty="0">
                <a:solidFill>
                  <a:prstClr val="black"/>
                </a:solidFill>
                <a:latin typeface="Carlito"/>
                <a:cs typeface="Carlito"/>
              </a:rPr>
              <a:t>executed.</a:t>
            </a:r>
            <a:endParaRPr sz="2000" dirty="0">
              <a:solidFill>
                <a:prstClr val="black"/>
              </a:solidFill>
              <a:latin typeface="Carlito"/>
              <a:cs typeface="Carlito"/>
            </a:endParaRPr>
          </a:p>
        </p:txBody>
      </p:sp>
      <p:pic>
        <p:nvPicPr>
          <p:cNvPr id="3" name="Picture 2"/>
          <p:cNvPicPr>
            <a:picLocks noChangeAspect="1"/>
          </p:cNvPicPr>
          <p:nvPr/>
        </p:nvPicPr>
        <p:blipFill>
          <a:blip r:embed="rId2"/>
          <a:stretch>
            <a:fillRect/>
          </a:stretch>
        </p:blipFill>
        <p:spPr>
          <a:xfrm>
            <a:off x="5920008" y="1295401"/>
            <a:ext cx="6005292" cy="4343400"/>
          </a:xfrm>
          <a:prstGeom prst="rect">
            <a:avLst/>
          </a:prstGeom>
        </p:spPr>
      </p:pic>
    </p:spTree>
    <p:extLst>
      <p:ext uri="{BB962C8B-B14F-4D97-AF65-F5344CB8AC3E}">
        <p14:creationId xmlns:p14="http://schemas.microsoft.com/office/powerpoint/2010/main" val="3607661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941" y="244551"/>
            <a:ext cx="7345045" cy="6619120"/>
          </a:xfrm>
          <a:prstGeom prst="rect">
            <a:avLst/>
          </a:prstGeom>
        </p:spPr>
        <p:txBody>
          <a:bodyPr vert="horz" wrap="square" lIns="0" tIns="12065" rIns="0" bIns="0" rtlCol="0">
            <a:spAutoFit/>
          </a:bodyPr>
          <a:lstStyle/>
          <a:p>
            <a:pPr marL="12700">
              <a:spcBef>
                <a:spcPts val="95"/>
              </a:spcBef>
            </a:pPr>
            <a:r>
              <a:rPr sz="2200" spc="-5" dirty="0">
                <a:solidFill>
                  <a:prstClr val="black"/>
                </a:solidFill>
                <a:latin typeface="Carlito"/>
                <a:cs typeface="Carlito"/>
              </a:rPr>
              <a:t>class</a:t>
            </a:r>
            <a:r>
              <a:rPr sz="2200" spc="-10" dirty="0">
                <a:solidFill>
                  <a:prstClr val="black"/>
                </a:solidFill>
                <a:latin typeface="Carlito"/>
                <a:cs typeface="Carlito"/>
              </a:rPr>
              <a:t> Simple1</a:t>
            </a:r>
            <a:endParaRPr sz="2200" dirty="0">
              <a:solidFill>
                <a:prstClr val="black"/>
              </a:solidFill>
              <a:latin typeface="Carlito"/>
              <a:cs typeface="Carlito"/>
            </a:endParaRPr>
          </a:p>
          <a:p>
            <a:pPr marL="12700">
              <a:spcBef>
                <a:spcPts val="5"/>
              </a:spcBef>
            </a:pPr>
            <a:r>
              <a:rPr sz="2200" spc="-5" dirty="0">
                <a:solidFill>
                  <a:prstClr val="black"/>
                </a:solidFill>
                <a:latin typeface="Carlito"/>
                <a:cs typeface="Carlito"/>
              </a:rPr>
              <a:t>{</a:t>
            </a:r>
            <a:endParaRPr sz="2200" dirty="0">
              <a:solidFill>
                <a:prstClr val="black"/>
              </a:solidFill>
              <a:latin typeface="Carlito"/>
              <a:cs typeface="Carlito"/>
            </a:endParaRPr>
          </a:p>
          <a:p>
            <a:pPr marL="12700"/>
            <a:r>
              <a:rPr sz="2200" spc="-10" dirty="0">
                <a:solidFill>
                  <a:prstClr val="black"/>
                </a:solidFill>
                <a:latin typeface="Carlito"/>
                <a:cs typeface="Carlito"/>
              </a:rPr>
              <a:t>public </a:t>
            </a:r>
            <a:r>
              <a:rPr sz="2200" spc="-15" dirty="0">
                <a:solidFill>
                  <a:prstClr val="black"/>
                </a:solidFill>
                <a:latin typeface="Carlito"/>
                <a:cs typeface="Carlito"/>
              </a:rPr>
              <a:t>static </a:t>
            </a:r>
            <a:r>
              <a:rPr sz="2200" spc="-10" dirty="0">
                <a:solidFill>
                  <a:prstClr val="black"/>
                </a:solidFill>
                <a:latin typeface="Carlito"/>
                <a:cs typeface="Carlito"/>
              </a:rPr>
              <a:t>void </a:t>
            </a:r>
            <a:r>
              <a:rPr sz="2200" spc="-5" dirty="0">
                <a:solidFill>
                  <a:prstClr val="black"/>
                </a:solidFill>
                <a:latin typeface="Carlito"/>
                <a:cs typeface="Carlito"/>
              </a:rPr>
              <a:t>main(String</a:t>
            </a:r>
            <a:r>
              <a:rPr sz="2200" spc="10" dirty="0">
                <a:solidFill>
                  <a:prstClr val="black"/>
                </a:solidFill>
                <a:latin typeface="Carlito"/>
                <a:cs typeface="Carlito"/>
              </a:rPr>
              <a:t> </a:t>
            </a:r>
            <a:r>
              <a:rPr sz="2200" spc="-10" dirty="0">
                <a:solidFill>
                  <a:prstClr val="black"/>
                </a:solidFill>
                <a:latin typeface="Carlito"/>
                <a:cs typeface="Carlito"/>
              </a:rPr>
              <a:t>args[])</a:t>
            </a:r>
            <a:endParaRPr sz="2200" dirty="0">
              <a:solidFill>
                <a:prstClr val="black"/>
              </a:solidFill>
              <a:latin typeface="Carlito"/>
              <a:cs typeface="Carlito"/>
            </a:endParaRPr>
          </a:p>
          <a:p>
            <a:pPr marL="12700"/>
            <a:r>
              <a:rPr sz="2200" spc="-5" dirty="0">
                <a:solidFill>
                  <a:prstClr val="black"/>
                </a:solidFill>
                <a:latin typeface="Carlito"/>
                <a:cs typeface="Carlito"/>
              </a:rPr>
              <a:t>{</a:t>
            </a:r>
            <a:endParaRPr sz="2200" dirty="0">
              <a:solidFill>
                <a:prstClr val="black"/>
              </a:solidFill>
              <a:latin typeface="Carlito"/>
              <a:cs typeface="Carlito"/>
            </a:endParaRPr>
          </a:p>
          <a:p>
            <a:pPr marL="12700"/>
            <a:r>
              <a:rPr sz="2200" dirty="0">
                <a:solidFill>
                  <a:prstClr val="black"/>
                </a:solidFill>
                <a:latin typeface="Carlito"/>
                <a:cs typeface="Carlito"/>
              </a:rPr>
              <a:t>try</a:t>
            </a:r>
          </a:p>
          <a:p>
            <a:pPr marL="12700"/>
            <a:r>
              <a:rPr sz="2200" spc="-5" dirty="0">
                <a:solidFill>
                  <a:prstClr val="black"/>
                </a:solidFill>
                <a:latin typeface="Carlito"/>
                <a:cs typeface="Carlito"/>
              </a:rPr>
              <a:t>{</a:t>
            </a:r>
            <a:endParaRPr sz="2200" dirty="0">
              <a:solidFill>
                <a:prstClr val="black"/>
              </a:solidFill>
              <a:latin typeface="Carlito"/>
              <a:cs typeface="Carlito"/>
            </a:endParaRPr>
          </a:p>
          <a:p>
            <a:pPr marL="12700"/>
            <a:r>
              <a:rPr sz="2200" spc="-15" dirty="0">
                <a:solidFill>
                  <a:prstClr val="black"/>
                </a:solidFill>
                <a:latin typeface="Carlito"/>
                <a:cs typeface="Carlito"/>
              </a:rPr>
              <a:t>int</a:t>
            </a:r>
            <a:r>
              <a:rPr sz="2200" spc="-5" dirty="0">
                <a:solidFill>
                  <a:prstClr val="black"/>
                </a:solidFill>
                <a:latin typeface="Carlito"/>
                <a:cs typeface="Carlito"/>
              </a:rPr>
              <a:t> </a:t>
            </a:r>
            <a:r>
              <a:rPr sz="2200" spc="-10" dirty="0">
                <a:solidFill>
                  <a:prstClr val="black"/>
                </a:solidFill>
                <a:latin typeface="Carlito"/>
                <a:cs typeface="Carlito"/>
              </a:rPr>
              <a:t>data=50/0;</a:t>
            </a:r>
            <a:endParaRPr sz="2200" dirty="0">
              <a:solidFill>
                <a:prstClr val="black"/>
              </a:solidFill>
              <a:latin typeface="Carlito"/>
              <a:cs typeface="Carlito"/>
            </a:endParaRPr>
          </a:p>
          <a:p>
            <a:pPr marL="12700"/>
            <a:r>
              <a:rPr sz="2200" spc="-5" dirty="0">
                <a:solidFill>
                  <a:prstClr val="black"/>
                </a:solidFill>
                <a:latin typeface="Carlito"/>
                <a:cs typeface="Carlito"/>
              </a:rPr>
              <a:t>}</a:t>
            </a:r>
            <a:endParaRPr sz="2200" dirty="0">
              <a:solidFill>
                <a:prstClr val="black"/>
              </a:solidFill>
              <a:latin typeface="Carlito"/>
              <a:cs typeface="Carlito"/>
            </a:endParaRPr>
          </a:p>
          <a:p>
            <a:pPr marL="12700"/>
            <a:r>
              <a:rPr sz="2200" spc="-15" dirty="0">
                <a:solidFill>
                  <a:prstClr val="black"/>
                </a:solidFill>
                <a:latin typeface="Carlito"/>
                <a:cs typeface="Carlito"/>
              </a:rPr>
              <a:t>catch(ArithmeticException</a:t>
            </a:r>
            <a:r>
              <a:rPr sz="2200" spc="40" dirty="0">
                <a:solidFill>
                  <a:prstClr val="black"/>
                </a:solidFill>
                <a:latin typeface="Carlito"/>
                <a:cs typeface="Carlito"/>
              </a:rPr>
              <a:t> </a:t>
            </a:r>
            <a:r>
              <a:rPr sz="2200" spc="-10" dirty="0">
                <a:solidFill>
                  <a:prstClr val="black"/>
                </a:solidFill>
                <a:latin typeface="Carlito"/>
                <a:cs typeface="Carlito"/>
              </a:rPr>
              <a:t>e)</a:t>
            </a:r>
            <a:endParaRPr sz="2200" dirty="0">
              <a:solidFill>
                <a:prstClr val="black"/>
              </a:solidFill>
              <a:latin typeface="Carlito"/>
              <a:cs typeface="Carlito"/>
            </a:endParaRPr>
          </a:p>
          <a:p>
            <a:pPr marL="12700"/>
            <a:r>
              <a:rPr sz="2200" spc="-5" dirty="0">
                <a:solidFill>
                  <a:prstClr val="black"/>
                </a:solidFill>
                <a:latin typeface="Carlito"/>
                <a:cs typeface="Carlito"/>
              </a:rPr>
              <a:t>{</a:t>
            </a:r>
            <a:endParaRPr sz="2200" dirty="0">
              <a:solidFill>
                <a:prstClr val="black"/>
              </a:solidFill>
              <a:latin typeface="Carlito"/>
              <a:cs typeface="Carlito"/>
            </a:endParaRPr>
          </a:p>
          <a:p>
            <a:pPr marL="12700">
              <a:spcBef>
                <a:spcPts val="5"/>
              </a:spcBef>
            </a:pPr>
            <a:r>
              <a:rPr sz="2200" spc="-10" dirty="0">
                <a:solidFill>
                  <a:prstClr val="black"/>
                </a:solidFill>
                <a:latin typeface="Carlito"/>
                <a:cs typeface="Carlito"/>
              </a:rPr>
              <a:t>System.out.println(e);</a:t>
            </a:r>
            <a:endParaRPr sz="2200" dirty="0">
              <a:solidFill>
                <a:prstClr val="black"/>
              </a:solidFill>
              <a:latin typeface="Carlito"/>
              <a:cs typeface="Carlito"/>
            </a:endParaRPr>
          </a:p>
          <a:p>
            <a:pPr marL="12700"/>
            <a:r>
              <a:rPr sz="2200" spc="-5" dirty="0">
                <a:solidFill>
                  <a:prstClr val="black"/>
                </a:solidFill>
                <a:latin typeface="Carlito"/>
                <a:cs typeface="Carlito"/>
              </a:rPr>
              <a:t>}</a:t>
            </a:r>
            <a:endParaRPr sz="2200" dirty="0">
              <a:solidFill>
                <a:prstClr val="black"/>
              </a:solidFill>
              <a:latin typeface="Carlito"/>
              <a:cs typeface="Carlito"/>
            </a:endParaRPr>
          </a:p>
          <a:p>
            <a:pPr marL="12700"/>
            <a:r>
              <a:rPr sz="2200" spc="-15" dirty="0">
                <a:solidFill>
                  <a:prstClr val="black"/>
                </a:solidFill>
                <a:latin typeface="Carlito"/>
                <a:cs typeface="Carlito"/>
              </a:rPr>
              <a:t>System.out.println("rest </a:t>
            </a:r>
            <a:r>
              <a:rPr sz="2200" spc="-5" dirty="0">
                <a:solidFill>
                  <a:prstClr val="black"/>
                </a:solidFill>
                <a:latin typeface="Carlito"/>
                <a:cs typeface="Carlito"/>
              </a:rPr>
              <a:t>of </a:t>
            </a:r>
            <a:r>
              <a:rPr sz="2200" spc="-10" dirty="0">
                <a:solidFill>
                  <a:prstClr val="black"/>
                </a:solidFill>
                <a:latin typeface="Carlito"/>
                <a:cs typeface="Carlito"/>
              </a:rPr>
              <a:t>the</a:t>
            </a:r>
            <a:r>
              <a:rPr sz="2200" spc="65" dirty="0">
                <a:solidFill>
                  <a:prstClr val="black"/>
                </a:solidFill>
                <a:latin typeface="Carlito"/>
                <a:cs typeface="Carlito"/>
              </a:rPr>
              <a:t> </a:t>
            </a:r>
            <a:r>
              <a:rPr sz="2200" spc="-10" dirty="0">
                <a:solidFill>
                  <a:prstClr val="black"/>
                </a:solidFill>
                <a:latin typeface="Carlito"/>
                <a:cs typeface="Carlito"/>
              </a:rPr>
              <a:t>code...");</a:t>
            </a:r>
            <a:endParaRPr sz="2200" dirty="0">
              <a:solidFill>
                <a:prstClr val="black"/>
              </a:solidFill>
              <a:latin typeface="Carlito"/>
              <a:cs typeface="Carlito"/>
            </a:endParaRPr>
          </a:p>
          <a:p>
            <a:pPr marL="12700"/>
            <a:r>
              <a:rPr sz="2200" spc="-5" dirty="0">
                <a:solidFill>
                  <a:prstClr val="black"/>
                </a:solidFill>
                <a:latin typeface="Carlito"/>
                <a:cs typeface="Carlito"/>
              </a:rPr>
              <a:t>}}</a:t>
            </a:r>
            <a:endParaRPr sz="2200" dirty="0">
              <a:solidFill>
                <a:prstClr val="black"/>
              </a:solidFill>
              <a:latin typeface="Carlito"/>
              <a:cs typeface="Carlito"/>
            </a:endParaRPr>
          </a:p>
          <a:p>
            <a:pPr marL="12700">
              <a:spcBef>
                <a:spcPts val="1320"/>
              </a:spcBef>
            </a:pPr>
            <a:r>
              <a:rPr sz="2200" b="1" spc="-10" dirty="0">
                <a:solidFill>
                  <a:prstClr val="black"/>
                </a:solidFill>
                <a:latin typeface="Carlito"/>
                <a:cs typeface="Carlito"/>
              </a:rPr>
              <a:t>Output:</a:t>
            </a:r>
            <a:endParaRPr sz="2200" dirty="0">
              <a:solidFill>
                <a:prstClr val="black"/>
              </a:solidFill>
              <a:latin typeface="Carlito"/>
              <a:cs typeface="Carlito"/>
            </a:endParaRPr>
          </a:p>
          <a:p>
            <a:pPr marL="12700">
              <a:spcBef>
                <a:spcPts val="1395"/>
              </a:spcBef>
            </a:pPr>
            <a:r>
              <a:rPr sz="2200" spc="-15" dirty="0">
                <a:solidFill>
                  <a:prstClr val="black"/>
                </a:solidFill>
                <a:latin typeface="Carlito"/>
                <a:cs typeface="Carlito"/>
              </a:rPr>
              <a:t>Exception </a:t>
            </a:r>
            <a:r>
              <a:rPr sz="2200" spc="-5" dirty="0">
                <a:solidFill>
                  <a:prstClr val="black"/>
                </a:solidFill>
                <a:latin typeface="Carlito"/>
                <a:cs typeface="Carlito"/>
              </a:rPr>
              <a:t>in </a:t>
            </a:r>
            <a:r>
              <a:rPr sz="2200" spc="-10" dirty="0">
                <a:solidFill>
                  <a:prstClr val="black"/>
                </a:solidFill>
                <a:latin typeface="Carlito"/>
                <a:cs typeface="Carlito"/>
              </a:rPr>
              <a:t>thread </a:t>
            </a:r>
            <a:r>
              <a:rPr sz="2200" spc="-5" dirty="0">
                <a:solidFill>
                  <a:prstClr val="black"/>
                </a:solidFill>
                <a:latin typeface="Carlito"/>
                <a:cs typeface="Carlito"/>
              </a:rPr>
              <a:t>main </a:t>
            </a:r>
            <a:r>
              <a:rPr sz="2200" spc="-10" dirty="0">
                <a:solidFill>
                  <a:prstClr val="black"/>
                </a:solidFill>
                <a:latin typeface="Carlito"/>
                <a:cs typeface="Carlito"/>
              </a:rPr>
              <a:t>java.lang.ArithmeticException:/ by</a:t>
            </a:r>
            <a:r>
              <a:rPr sz="2200" spc="110" dirty="0">
                <a:solidFill>
                  <a:prstClr val="black"/>
                </a:solidFill>
                <a:latin typeface="Carlito"/>
                <a:cs typeface="Carlito"/>
              </a:rPr>
              <a:t> </a:t>
            </a:r>
            <a:r>
              <a:rPr sz="2200" spc="-25" dirty="0">
                <a:solidFill>
                  <a:prstClr val="black"/>
                </a:solidFill>
                <a:latin typeface="Carlito"/>
                <a:cs typeface="Carlito"/>
              </a:rPr>
              <a:t>zero</a:t>
            </a:r>
            <a:endParaRPr sz="2200" dirty="0">
              <a:solidFill>
                <a:prstClr val="black"/>
              </a:solidFill>
              <a:latin typeface="Carlito"/>
              <a:cs typeface="Carlito"/>
            </a:endParaRPr>
          </a:p>
          <a:p>
            <a:pPr marL="12700">
              <a:spcBef>
                <a:spcPts val="1320"/>
              </a:spcBef>
            </a:pPr>
            <a:r>
              <a:rPr sz="2200" spc="-15" dirty="0">
                <a:solidFill>
                  <a:prstClr val="black"/>
                </a:solidFill>
                <a:latin typeface="Carlito"/>
                <a:cs typeface="Carlito"/>
              </a:rPr>
              <a:t>rest </a:t>
            </a:r>
            <a:r>
              <a:rPr sz="2200" dirty="0">
                <a:solidFill>
                  <a:prstClr val="black"/>
                </a:solidFill>
                <a:latin typeface="Carlito"/>
                <a:cs typeface="Carlito"/>
              </a:rPr>
              <a:t>of </a:t>
            </a:r>
            <a:r>
              <a:rPr sz="2200" spc="-5" dirty="0">
                <a:solidFill>
                  <a:prstClr val="black"/>
                </a:solidFill>
                <a:latin typeface="Carlito"/>
                <a:cs typeface="Carlito"/>
              </a:rPr>
              <a:t>the</a:t>
            </a:r>
            <a:r>
              <a:rPr sz="2200" spc="10" dirty="0">
                <a:solidFill>
                  <a:prstClr val="black"/>
                </a:solidFill>
                <a:latin typeface="Carlito"/>
                <a:cs typeface="Carlito"/>
              </a:rPr>
              <a:t> </a:t>
            </a:r>
            <a:r>
              <a:rPr sz="2200" spc="-15" dirty="0">
                <a:solidFill>
                  <a:prstClr val="black"/>
                </a:solidFill>
                <a:latin typeface="Carlito"/>
                <a:cs typeface="Carlito"/>
              </a:rPr>
              <a:t>code…</a:t>
            </a:r>
            <a:endParaRPr sz="2200" dirty="0">
              <a:solidFill>
                <a:prstClr val="black"/>
              </a:solidFill>
              <a:latin typeface="Carlito"/>
              <a:cs typeface="Carlito"/>
            </a:endParaRPr>
          </a:p>
        </p:txBody>
      </p:sp>
    </p:spTree>
    <p:extLst>
      <p:ext uri="{BB962C8B-B14F-4D97-AF65-F5344CB8AC3E}">
        <p14:creationId xmlns:p14="http://schemas.microsoft.com/office/powerpoint/2010/main" val="3236734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5511"/>
            <a:ext cx="3429000" cy="443070"/>
          </a:xfrm>
          <a:prstGeom prst="rect">
            <a:avLst/>
          </a:prstGeom>
        </p:spPr>
        <p:txBody>
          <a:bodyPr vert="horz" wrap="square" lIns="0" tIns="12065" rIns="0" bIns="0" rtlCol="0" anchor="ctr">
            <a:spAutoFit/>
          </a:bodyPr>
          <a:lstStyle/>
          <a:p>
            <a:pPr marL="12700">
              <a:lnSpc>
                <a:spcPct val="100000"/>
              </a:lnSpc>
              <a:spcBef>
                <a:spcPts val="95"/>
              </a:spcBef>
            </a:pPr>
            <a:r>
              <a:rPr sz="2800" b="1" spc="-5" dirty="0"/>
              <a:t>Multiple </a:t>
            </a:r>
            <a:r>
              <a:rPr sz="2800" b="1" spc="-20" dirty="0"/>
              <a:t>catch</a:t>
            </a:r>
            <a:r>
              <a:rPr sz="2800" b="1" spc="-50" dirty="0"/>
              <a:t> </a:t>
            </a:r>
            <a:r>
              <a:rPr sz="2800" b="1" spc="-5" dirty="0"/>
              <a:t>block:</a:t>
            </a:r>
            <a:endParaRPr sz="2800" b="1" dirty="0"/>
          </a:p>
        </p:txBody>
      </p:sp>
      <p:sp>
        <p:nvSpPr>
          <p:cNvPr id="3" name="object 3"/>
          <p:cNvSpPr txBox="1"/>
          <p:nvPr/>
        </p:nvSpPr>
        <p:spPr>
          <a:xfrm>
            <a:off x="1447801" y="955172"/>
            <a:ext cx="8686166" cy="5711179"/>
          </a:xfrm>
          <a:prstGeom prst="rect">
            <a:avLst/>
          </a:prstGeom>
        </p:spPr>
        <p:txBody>
          <a:bodyPr vert="horz" wrap="square" lIns="0" tIns="179705" rIns="0" bIns="0" rtlCol="0">
            <a:spAutoFit/>
          </a:bodyPr>
          <a:lstStyle/>
          <a:p>
            <a:pPr marL="355600" indent="-343535" algn="just">
              <a:spcBef>
                <a:spcPts val="1415"/>
              </a:spcBef>
              <a:buFont typeface="Wingdings"/>
              <a:buChar char=""/>
              <a:tabLst>
                <a:tab pos="356235" algn="l"/>
              </a:tabLst>
            </a:pPr>
            <a:r>
              <a:rPr sz="2200" spc="-5" dirty="0">
                <a:solidFill>
                  <a:prstClr val="black"/>
                </a:solidFill>
                <a:latin typeface="Carlito"/>
                <a:cs typeface="Carlito"/>
              </a:rPr>
              <a:t>If</a:t>
            </a:r>
            <a:r>
              <a:rPr sz="2200" spc="235" dirty="0">
                <a:solidFill>
                  <a:prstClr val="black"/>
                </a:solidFill>
                <a:latin typeface="Carlito"/>
                <a:cs typeface="Carlito"/>
              </a:rPr>
              <a:t> </a:t>
            </a:r>
            <a:r>
              <a:rPr sz="2200" spc="-10" dirty="0">
                <a:solidFill>
                  <a:prstClr val="black"/>
                </a:solidFill>
                <a:latin typeface="Carlito"/>
                <a:cs typeface="Carlito"/>
              </a:rPr>
              <a:t>more</a:t>
            </a:r>
            <a:r>
              <a:rPr sz="2200" spc="235" dirty="0">
                <a:solidFill>
                  <a:prstClr val="black"/>
                </a:solidFill>
                <a:latin typeface="Carlito"/>
                <a:cs typeface="Carlito"/>
              </a:rPr>
              <a:t> </a:t>
            </a:r>
            <a:r>
              <a:rPr sz="2200" spc="-5" dirty="0">
                <a:solidFill>
                  <a:prstClr val="black"/>
                </a:solidFill>
                <a:latin typeface="Carlito"/>
                <a:cs typeface="Carlito"/>
              </a:rPr>
              <a:t>than</a:t>
            </a:r>
            <a:r>
              <a:rPr sz="2200" spc="235" dirty="0">
                <a:solidFill>
                  <a:prstClr val="black"/>
                </a:solidFill>
                <a:latin typeface="Carlito"/>
                <a:cs typeface="Carlito"/>
              </a:rPr>
              <a:t> </a:t>
            </a:r>
            <a:r>
              <a:rPr sz="2200" spc="-5" dirty="0">
                <a:solidFill>
                  <a:prstClr val="black"/>
                </a:solidFill>
                <a:latin typeface="Carlito"/>
                <a:cs typeface="Carlito"/>
              </a:rPr>
              <a:t>one</a:t>
            </a:r>
            <a:r>
              <a:rPr sz="2200" spc="235" dirty="0">
                <a:solidFill>
                  <a:prstClr val="black"/>
                </a:solidFill>
                <a:latin typeface="Carlito"/>
                <a:cs typeface="Carlito"/>
              </a:rPr>
              <a:t> </a:t>
            </a:r>
            <a:r>
              <a:rPr sz="2200" spc="-15" dirty="0">
                <a:solidFill>
                  <a:prstClr val="black"/>
                </a:solidFill>
                <a:latin typeface="Carlito"/>
                <a:cs typeface="Carlito"/>
              </a:rPr>
              <a:t>exception</a:t>
            </a:r>
            <a:r>
              <a:rPr sz="2200" spc="225" dirty="0">
                <a:solidFill>
                  <a:prstClr val="black"/>
                </a:solidFill>
                <a:latin typeface="Carlito"/>
                <a:cs typeface="Carlito"/>
              </a:rPr>
              <a:t> </a:t>
            </a:r>
            <a:r>
              <a:rPr sz="2200" spc="-15" dirty="0">
                <a:solidFill>
                  <a:prstClr val="black"/>
                </a:solidFill>
                <a:latin typeface="Carlito"/>
                <a:cs typeface="Carlito"/>
              </a:rPr>
              <a:t>can</a:t>
            </a:r>
            <a:r>
              <a:rPr sz="2200" spc="240" dirty="0">
                <a:solidFill>
                  <a:prstClr val="black"/>
                </a:solidFill>
                <a:latin typeface="Carlito"/>
                <a:cs typeface="Carlito"/>
              </a:rPr>
              <a:t> </a:t>
            </a:r>
            <a:r>
              <a:rPr sz="2200" spc="-40" dirty="0">
                <a:solidFill>
                  <a:prstClr val="black"/>
                </a:solidFill>
                <a:latin typeface="Carlito"/>
                <a:cs typeface="Carlito"/>
              </a:rPr>
              <a:t>occur,</a:t>
            </a:r>
            <a:r>
              <a:rPr sz="2200" spc="240" dirty="0">
                <a:solidFill>
                  <a:prstClr val="black"/>
                </a:solidFill>
                <a:latin typeface="Carlito"/>
                <a:cs typeface="Carlito"/>
              </a:rPr>
              <a:t> </a:t>
            </a:r>
            <a:r>
              <a:rPr sz="2200" spc="-5" dirty="0">
                <a:solidFill>
                  <a:prstClr val="black"/>
                </a:solidFill>
                <a:latin typeface="Carlito"/>
                <a:cs typeface="Carlito"/>
              </a:rPr>
              <a:t>then</a:t>
            </a:r>
            <a:r>
              <a:rPr sz="2200" spc="229" dirty="0">
                <a:solidFill>
                  <a:prstClr val="black"/>
                </a:solidFill>
                <a:latin typeface="Carlito"/>
                <a:cs typeface="Carlito"/>
              </a:rPr>
              <a:t> </a:t>
            </a:r>
            <a:r>
              <a:rPr sz="2200" spc="-10" dirty="0">
                <a:solidFill>
                  <a:prstClr val="black"/>
                </a:solidFill>
                <a:latin typeface="Carlito"/>
                <a:cs typeface="Carlito"/>
              </a:rPr>
              <a:t>we</a:t>
            </a:r>
            <a:r>
              <a:rPr sz="2200" spc="235" dirty="0">
                <a:solidFill>
                  <a:prstClr val="black"/>
                </a:solidFill>
                <a:latin typeface="Carlito"/>
                <a:cs typeface="Carlito"/>
              </a:rPr>
              <a:t> </a:t>
            </a:r>
            <a:r>
              <a:rPr sz="2200" spc="-5" dirty="0">
                <a:solidFill>
                  <a:prstClr val="black"/>
                </a:solidFill>
                <a:latin typeface="Carlito"/>
                <a:cs typeface="Carlito"/>
              </a:rPr>
              <a:t>use</a:t>
            </a:r>
            <a:r>
              <a:rPr sz="2200" spc="250" dirty="0">
                <a:solidFill>
                  <a:prstClr val="black"/>
                </a:solidFill>
                <a:latin typeface="Carlito"/>
                <a:cs typeface="Carlito"/>
              </a:rPr>
              <a:t> </a:t>
            </a:r>
            <a:r>
              <a:rPr sz="2200" spc="-5" dirty="0">
                <a:solidFill>
                  <a:prstClr val="black"/>
                </a:solidFill>
                <a:latin typeface="Carlito"/>
                <a:cs typeface="Carlito"/>
              </a:rPr>
              <a:t>multiple</a:t>
            </a:r>
            <a:r>
              <a:rPr sz="2200" spc="229" dirty="0">
                <a:solidFill>
                  <a:prstClr val="black"/>
                </a:solidFill>
                <a:latin typeface="Carlito"/>
                <a:cs typeface="Carlito"/>
              </a:rPr>
              <a:t> </a:t>
            </a:r>
            <a:r>
              <a:rPr sz="2200" spc="-20" dirty="0">
                <a:solidFill>
                  <a:prstClr val="black"/>
                </a:solidFill>
                <a:latin typeface="Carlito"/>
                <a:cs typeface="Carlito"/>
              </a:rPr>
              <a:t>catch</a:t>
            </a:r>
            <a:endParaRPr sz="2200" dirty="0">
              <a:solidFill>
                <a:prstClr val="black"/>
              </a:solidFill>
              <a:latin typeface="Carlito"/>
              <a:cs typeface="Carlito"/>
            </a:endParaRPr>
          </a:p>
          <a:p>
            <a:pPr marL="355600">
              <a:spcBef>
                <a:spcPts val="1320"/>
              </a:spcBef>
            </a:pPr>
            <a:r>
              <a:rPr sz="2200" spc="-10" dirty="0">
                <a:solidFill>
                  <a:prstClr val="black"/>
                </a:solidFill>
                <a:latin typeface="Carlito"/>
                <a:cs typeface="Carlito"/>
              </a:rPr>
              <a:t>blocks</a:t>
            </a:r>
            <a:endParaRPr sz="2200" dirty="0">
              <a:solidFill>
                <a:prstClr val="black"/>
              </a:solidFill>
              <a:latin typeface="Carlito"/>
              <a:cs typeface="Carlito"/>
            </a:endParaRPr>
          </a:p>
          <a:p>
            <a:pPr marL="355600" marR="5080" indent="-343535" algn="just">
              <a:lnSpc>
                <a:spcPct val="150000"/>
              </a:lnSpc>
              <a:spcBef>
                <a:spcPts val="530"/>
              </a:spcBef>
              <a:buFont typeface="Wingdings"/>
              <a:buChar char=""/>
              <a:tabLst>
                <a:tab pos="356235" algn="l"/>
              </a:tabLst>
            </a:pPr>
            <a:r>
              <a:rPr sz="2200" spc="-5" dirty="0">
                <a:solidFill>
                  <a:prstClr val="black"/>
                </a:solidFill>
                <a:latin typeface="Carlito"/>
                <a:cs typeface="Carlito"/>
              </a:rPr>
              <a:t>When an </a:t>
            </a:r>
            <a:r>
              <a:rPr sz="2200" spc="-15" dirty="0">
                <a:solidFill>
                  <a:prstClr val="black"/>
                </a:solidFill>
                <a:latin typeface="Carlito"/>
                <a:cs typeface="Carlito"/>
              </a:rPr>
              <a:t>exception </a:t>
            </a:r>
            <a:r>
              <a:rPr sz="2200" spc="-5" dirty="0">
                <a:solidFill>
                  <a:prstClr val="black"/>
                </a:solidFill>
                <a:latin typeface="Carlito"/>
                <a:cs typeface="Carlito"/>
              </a:rPr>
              <a:t>is </a:t>
            </a:r>
            <a:r>
              <a:rPr sz="2200" spc="-10" dirty="0">
                <a:solidFill>
                  <a:prstClr val="black"/>
                </a:solidFill>
                <a:latin typeface="Carlito"/>
                <a:cs typeface="Carlito"/>
              </a:rPr>
              <a:t>thrown, </a:t>
            </a:r>
            <a:r>
              <a:rPr sz="2200" spc="-5" dirty="0">
                <a:solidFill>
                  <a:prstClr val="black"/>
                </a:solidFill>
                <a:latin typeface="Carlito"/>
                <a:cs typeface="Carlito"/>
              </a:rPr>
              <a:t>each </a:t>
            </a:r>
            <a:r>
              <a:rPr sz="2200" b="1" spc="-15" dirty="0">
                <a:solidFill>
                  <a:prstClr val="black"/>
                </a:solidFill>
                <a:latin typeface="Carlito"/>
                <a:cs typeface="Carlito"/>
              </a:rPr>
              <a:t>catch </a:t>
            </a:r>
            <a:r>
              <a:rPr sz="2200" spc="-15" dirty="0">
                <a:solidFill>
                  <a:prstClr val="black"/>
                </a:solidFill>
                <a:latin typeface="Carlito"/>
                <a:cs typeface="Carlito"/>
              </a:rPr>
              <a:t>statement </a:t>
            </a:r>
            <a:r>
              <a:rPr sz="2200" spc="-5" dirty="0">
                <a:solidFill>
                  <a:prstClr val="black"/>
                </a:solidFill>
                <a:latin typeface="Carlito"/>
                <a:cs typeface="Carlito"/>
              </a:rPr>
              <a:t>is inspected in  </a:t>
            </a:r>
            <a:r>
              <a:rPr sz="2200" spc="-40" dirty="0">
                <a:solidFill>
                  <a:prstClr val="black"/>
                </a:solidFill>
                <a:latin typeface="Carlito"/>
                <a:cs typeface="Carlito"/>
              </a:rPr>
              <a:t>order, </a:t>
            </a:r>
            <a:r>
              <a:rPr sz="2200" spc="-5" dirty="0">
                <a:solidFill>
                  <a:prstClr val="black"/>
                </a:solidFill>
                <a:latin typeface="Carlito"/>
                <a:cs typeface="Carlito"/>
              </a:rPr>
              <a:t>and </a:t>
            </a:r>
            <a:r>
              <a:rPr sz="2200" spc="-10" dirty="0">
                <a:solidFill>
                  <a:prstClr val="black"/>
                </a:solidFill>
                <a:latin typeface="Carlito"/>
                <a:cs typeface="Carlito"/>
              </a:rPr>
              <a:t>the </a:t>
            </a:r>
            <a:r>
              <a:rPr sz="2200" spc="-15" dirty="0">
                <a:solidFill>
                  <a:prstClr val="black"/>
                </a:solidFill>
                <a:latin typeface="Carlito"/>
                <a:cs typeface="Carlito"/>
              </a:rPr>
              <a:t>first </a:t>
            </a:r>
            <a:r>
              <a:rPr sz="2200" spc="-5" dirty="0">
                <a:solidFill>
                  <a:prstClr val="black"/>
                </a:solidFill>
                <a:latin typeface="Carlito"/>
                <a:cs typeface="Carlito"/>
              </a:rPr>
              <a:t>one whose type </a:t>
            </a:r>
            <a:r>
              <a:rPr sz="2200" spc="-10" dirty="0">
                <a:solidFill>
                  <a:prstClr val="black"/>
                </a:solidFill>
                <a:latin typeface="Carlito"/>
                <a:cs typeface="Carlito"/>
              </a:rPr>
              <a:t>matches that </a:t>
            </a:r>
            <a:r>
              <a:rPr sz="2200" dirty="0">
                <a:solidFill>
                  <a:prstClr val="black"/>
                </a:solidFill>
                <a:latin typeface="Carlito"/>
                <a:cs typeface="Carlito"/>
              </a:rPr>
              <a:t>of </a:t>
            </a:r>
            <a:r>
              <a:rPr sz="2200" spc="-5" dirty="0">
                <a:solidFill>
                  <a:prstClr val="black"/>
                </a:solidFill>
                <a:latin typeface="Carlito"/>
                <a:cs typeface="Carlito"/>
              </a:rPr>
              <a:t>the </a:t>
            </a:r>
            <a:r>
              <a:rPr sz="2200" spc="-15" dirty="0">
                <a:solidFill>
                  <a:prstClr val="black"/>
                </a:solidFill>
                <a:latin typeface="Carlito"/>
                <a:cs typeface="Carlito"/>
              </a:rPr>
              <a:t>exception </a:t>
            </a:r>
            <a:r>
              <a:rPr sz="2200" spc="-5" dirty="0">
                <a:solidFill>
                  <a:prstClr val="black"/>
                </a:solidFill>
                <a:latin typeface="Carlito"/>
                <a:cs typeface="Carlito"/>
              </a:rPr>
              <a:t>is  </a:t>
            </a:r>
            <a:r>
              <a:rPr sz="2200" spc="-25" dirty="0">
                <a:solidFill>
                  <a:prstClr val="black"/>
                </a:solidFill>
                <a:latin typeface="Carlito"/>
                <a:cs typeface="Carlito"/>
              </a:rPr>
              <a:t>executed</a:t>
            </a:r>
            <a:endParaRPr sz="2200" dirty="0">
              <a:solidFill>
                <a:prstClr val="black"/>
              </a:solidFill>
              <a:latin typeface="Carlito"/>
              <a:cs typeface="Carlito"/>
            </a:endParaRPr>
          </a:p>
          <a:p>
            <a:pPr marL="355600" indent="-343535" algn="just">
              <a:spcBef>
                <a:spcPts val="1850"/>
              </a:spcBef>
              <a:buFont typeface="Wingdings"/>
              <a:buChar char=""/>
              <a:tabLst>
                <a:tab pos="356235" algn="l"/>
              </a:tabLst>
            </a:pPr>
            <a:r>
              <a:rPr sz="2200" spc="-10" dirty="0">
                <a:solidFill>
                  <a:prstClr val="black"/>
                </a:solidFill>
                <a:latin typeface="Carlito"/>
                <a:cs typeface="Carlito"/>
              </a:rPr>
              <a:t>After </a:t>
            </a:r>
            <a:r>
              <a:rPr sz="2200" spc="-5" dirty="0">
                <a:solidFill>
                  <a:prstClr val="black"/>
                </a:solidFill>
                <a:latin typeface="Carlito"/>
                <a:cs typeface="Carlito"/>
              </a:rPr>
              <a:t>one </a:t>
            </a:r>
            <a:r>
              <a:rPr sz="2200" b="1" spc="-20" dirty="0">
                <a:solidFill>
                  <a:prstClr val="black"/>
                </a:solidFill>
                <a:latin typeface="Carlito"/>
                <a:cs typeface="Carlito"/>
              </a:rPr>
              <a:t>catch </a:t>
            </a:r>
            <a:r>
              <a:rPr sz="2200" spc="-20" dirty="0">
                <a:solidFill>
                  <a:prstClr val="black"/>
                </a:solidFill>
                <a:latin typeface="Carlito"/>
                <a:cs typeface="Carlito"/>
              </a:rPr>
              <a:t>statement executes, </a:t>
            </a:r>
            <a:r>
              <a:rPr sz="2200" spc="-5" dirty="0">
                <a:solidFill>
                  <a:prstClr val="black"/>
                </a:solidFill>
                <a:latin typeface="Carlito"/>
                <a:cs typeface="Carlito"/>
              </a:rPr>
              <a:t>the </a:t>
            </a:r>
            <a:r>
              <a:rPr sz="2200" spc="-10" dirty="0">
                <a:solidFill>
                  <a:prstClr val="black"/>
                </a:solidFill>
                <a:latin typeface="Carlito"/>
                <a:cs typeface="Carlito"/>
              </a:rPr>
              <a:t>others are</a:t>
            </a:r>
            <a:r>
              <a:rPr sz="2200" spc="210" dirty="0">
                <a:solidFill>
                  <a:prstClr val="black"/>
                </a:solidFill>
                <a:latin typeface="Carlito"/>
                <a:cs typeface="Carlito"/>
              </a:rPr>
              <a:t> </a:t>
            </a:r>
            <a:r>
              <a:rPr sz="2200" spc="-5" dirty="0">
                <a:solidFill>
                  <a:prstClr val="black"/>
                </a:solidFill>
                <a:latin typeface="Carlito"/>
                <a:cs typeface="Carlito"/>
              </a:rPr>
              <a:t>bypassed</a:t>
            </a:r>
            <a:endParaRPr lang="en-US" sz="2200" spc="-5" dirty="0">
              <a:solidFill>
                <a:prstClr val="black"/>
              </a:solidFill>
              <a:latin typeface="Carlito"/>
              <a:cs typeface="Carlito"/>
            </a:endParaRPr>
          </a:p>
          <a:p>
            <a:pPr marL="355600" indent="-343535" algn="just">
              <a:spcBef>
                <a:spcPts val="1850"/>
              </a:spcBef>
              <a:buFont typeface="Wingdings"/>
              <a:buChar char=""/>
              <a:tabLst>
                <a:tab pos="356235" algn="l"/>
              </a:tabLst>
            </a:pPr>
            <a:r>
              <a:rPr lang="en-US" sz="2400" dirty="0">
                <a:solidFill>
                  <a:prstClr val="black"/>
                </a:solidFill>
              </a:rPr>
              <a:t>All catch blocks must be ordered from most specific to most general, i.e. catch for </a:t>
            </a:r>
            <a:r>
              <a:rPr lang="en-US" sz="2400" dirty="0" err="1">
                <a:solidFill>
                  <a:prstClr val="black"/>
                </a:solidFill>
              </a:rPr>
              <a:t>ArithmeticException</a:t>
            </a:r>
            <a:r>
              <a:rPr lang="en-US" sz="2400" dirty="0">
                <a:solidFill>
                  <a:prstClr val="black"/>
                </a:solidFill>
              </a:rPr>
              <a:t> must come before catch for Exception.</a:t>
            </a:r>
          </a:p>
          <a:p>
            <a:pPr marL="355600" indent="-343535" algn="just">
              <a:spcBef>
                <a:spcPts val="1850"/>
              </a:spcBef>
              <a:buFont typeface="Wingdings"/>
              <a:buChar char=""/>
              <a:tabLst>
                <a:tab pos="356235" algn="l"/>
              </a:tabLst>
            </a:pPr>
            <a:endParaRPr lang="en-US" sz="2200" spc="-5" dirty="0">
              <a:solidFill>
                <a:prstClr val="black"/>
              </a:solidFill>
              <a:latin typeface="Carlito"/>
              <a:cs typeface="Carlito"/>
            </a:endParaRPr>
          </a:p>
          <a:p>
            <a:pPr marL="355600" indent="-343535" algn="just">
              <a:spcBef>
                <a:spcPts val="1850"/>
              </a:spcBef>
              <a:buFont typeface="Wingdings"/>
              <a:buChar char=""/>
              <a:tabLst>
                <a:tab pos="356235" algn="l"/>
              </a:tabLst>
            </a:pPr>
            <a:endParaRPr sz="2200" dirty="0">
              <a:solidFill>
                <a:prstClr val="black"/>
              </a:solidFill>
              <a:latin typeface="Carlito"/>
              <a:cs typeface="Carlito"/>
            </a:endParaRPr>
          </a:p>
        </p:txBody>
      </p:sp>
    </p:spTree>
    <p:extLst>
      <p:ext uri="{BB962C8B-B14F-4D97-AF65-F5344CB8AC3E}">
        <p14:creationId xmlns:p14="http://schemas.microsoft.com/office/powerpoint/2010/main" val="84974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47502"/>
            <a:ext cx="8080121" cy="443070"/>
          </a:xfrm>
          <a:prstGeom prst="rect">
            <a:avLst/>
          </a:prstGeom>
        </p:spPr>
        <p:txBody>
          <a:bodyPr vert="horz" wrap="square" lIns="0" tIns="12065" rIns="0" bIns="0" rtlCol="0" anchor="ctr">
            <a:spAutoFit/>
          </a:bodyPr>
          <a:lstStyle/>
          <a:p>
            <a:pPr marL="12700">
              <a:lnSpc>
                <a:spcPct val="100000"/>
              </a:lnSpc>
              <a:spcBef>
                <a:spcPts val="95"/>
              </a:spcBef>
            </a:pPr>
            <a:r>
              <a:rPr sz="2800" b="1" spc="-10" dirty="0">
                <a:latin typeface="Carlito"/>
                <a:cs typeface="Carlito"/>
              </a:rPr>
              <a:t>Multiple </a:t>
            </a:r>
            <a:r>
              <a:rPr sz="2800" b="1" spc="-20" dirty="0">
                <a:latin typeface="Carlito"/>
                <a:cs typeface="Carlito"/>
              </a:rPr>
              <a:t>Catch </a:t>
            </a:r>
            <a:r>
              <a:rPr sz="2800" b="1" spc="-15" dirty="0">
                <a:latin typeface="Carlito"/>
                <a:cs typeface="Carlito"/>
              </a:rPr>
              <a:t>Exceptions</a:t>
            </a:r>
            <a:r>
              <a:rPr sz="2800" b="1" spc="105" dirty="0">
                <a:latin typeface="Carlito"/>
                <a:cs typeface="Carlito"/>
              </a:rPr>
              <a:t> </a:t>
            </a:r>
            <a:r>
              <a:rPr sz="2800" b="1" spc="-25" dirty="0">
                <a:latin typeface="Carlito"/>
                <a:cs typeface="Carlito"/>
              </a:rPr>
              <a:t>–Syntax</a:t>
            </a:r>
            <a:endParaRPr sz="2800" b="1" dirty="0">
              <a:latin typeface="Carlito"/>
              <a:cs typeface="Carlito"/>
            </a:endParaRPr>
          </a:p>
        </p:txBody>
      </p:sp>
      <p:sp>
        <p:nvSpPr>
          <p:cNvPr id="3" name="object 3"/>
          <p:cNvSpPr txBox="1"/>
          <p:nvPr/>
        </p:nvSpPr>
        <p:spPr>
          <a:xfrm>
            <a:off x="1892300" y="775868"/>
            <a:ext cx="4805680" cy="4875694"/>
          </a:xfrm>
          <a:prstGeom prst="rect">
            <a:avLst/>
          </a:prstGeom>
        </p:spPr>
        <p:txBody>
          <a:bodyPr vert="horz" wrap="square" lIns="0" tIns="50800" rIns="0" bIns="0" rtlCol="0">
            <a:spAutoFit/>
          </a:bodyPr>
          <a:lstStyle/>
          <a:p>
            <a:pPr marL="12700">
              <a:spcBef>
                <a:spcPts val="400"/>
              </a:spcBef>
            </a:pPr>
            <a:r>
              <a:rPr sz="2200" dirty="0">
                <a:solidFill>
                  <a:prstClr val="black"/>
                </a:solidFill>
                <a:latin typeface="Carlito"/>
                <a:cs typeface="Carlito"/>
              </a:rPr>
              <a:t>try</a:t>
            </a:r>
            <a:endParaRPr sz="2200">
              <a:solidFill>
                <a:prstClr val="black"/>
              </a:solidFill>
              <a:latin typeface="Carlito"/>
              <a:cs typeface="Carlito"/>
            </a:endParaRPr>
          </a:p>
          <a:p>
            <a:pPr marL="12700">
              <a:spcBef>
                <a:spcPts val="300"/>
              </a:spcBef>
            </a:pPr>
            <a:r>
              <a:rPr sz="2200" spc="-5" dirty="0">
                <a:solidFill>
                  <a:prstClr val="black"/>
                </a:solidFill>
                <a:latin typeface="Carlito"/>
                <a:cs typeface="Carlito"/>
              </a:rPr>
              <a:t>{</a:t>
            </a:r>
            <a:endParaRPr sz="2200">
              <a:solidFill>
                <a:prstClr val="black"/>
              </a:solidFill>
              <a:latin typeface="Carlito"/>
              <a:cs typeface="Carlito"/>
            </a:endParaRPr>
          </a:p>
          <a:p>
            <a:pPr marL="224154">
              <a:spcBef>
                <a:spcPts val="300"/>
              </a:spcBef>
            </a:pPr>
            <a:r>
              <a:rPr sz="2200" spc="-5" dirty="0">
                <a:solidFill>
                  <a:prstClr val="black"/>
                </a:solidFill>
                <a:latin typeface="Carlito"/>
                <a:cs typeface="Carlito"/>
              </a:rPr>
              <a:t>// Code </a:t>
            </a:r>
            <a:r>
              <a:rPr sz="2200" spc="-10" dirty="0">
                <a:solidFill>
                  <a:prstClr val="black"/>
                </a:solidFill>
                <a:latin typeface="Carlito"/>
                <a:cs typeface="Carlito"/>
              </a:rPr>
              <a:t>which might </a:t>
            </a:r>
            <a:r>
              <a:rPr sz="2200" spc="-15" dirty="0">
                <a:solidFill>
                  <a:prstClr val="black"/>
                </a:solidFill>
                <a:latin typeface="Carlito"/>
                <a:cs typeface="Carlito"/>
              </a:rPr>
              <a:t>throw </a:t>
            </a:r>
            <a:r>
              <a:rPr sz="2200" dirty="0">
                <a:solidFill>
                  <a:prstClr val="black"/>
                </a:solidFill>
                <a:latin typeface="Carlito"/>
                <a:cs typeface="Carlito"/>
              </a:rPr>
              <a:t>an</a:t>
            </a:r>
            <a:r>
              <a:rPr sz="2200" spc="30" dirty="0">
                <a:solidFill>
                  <a:prstClr val="black"/>
                </a:solidFill>
                <a:latin typeface="Carlito"/>
                <a:cs typeface="Carlito"/>
              </a:rPr>
              <a:t> </a:t>
            </a:r>
            <a:r>
              <a:rPr sz="2200" spc="-15" dirty="0">
                <a:solidFill>
                  <a:prstClr val="black"/>
                </a:solidFill>
                <a:latin typeface="Carlito"/>
                <a:cs typeface="Carlito"/>
              </a:rPr>
              <a:t>exception</a:t>
            </a:r>
            <a:endParaRPr sz="2200">
              <a:solidFill>
                <a:prstClr val="black"/>
              </a:solidFill>
              <a:latin typeface="Carlito"/>
              <a:cs typeface="Carlito"/>
            </a:endParaRPr>
          </a:p>
          <a:p>
            <a:pPr marL="12700">
              <a:spcBef>
                <a:spcPts val="300"/>
              </a:spcBef>
            </a:pPr>
            <a:r>
              <a:rPr sz="2200" spc="-5" dirty="0">
                <a:solidFill>
                  <a:prstClr val="black"/>
                </a:solidFill>
                <a:latin typeface="Carlito"/>
                <a:cs typeface="Carlito"/>
              </a:rPr>
              <a:t>}</a:t>
            </a:r>
            <a:endParaRPr sz="2200">
              <a:solidFill>
                <a:prstClr val="black"/>
              </a:solidFill>
              <a:latin typeface="Carlito"/>
              <a:cs typeface="Carlito"/>
            </a:endParaRPr>
          </a:p>
          <a:p>
            <a:pPr marL="12700">
              <a:spcBef>
                <a:spcPts val="300"/>
              </a:spcBef>
            </a:pPr>
            <a:r>
              <a:rPr sz="2200" spc="-15" dirty="0">
                <a:solidFill>
                  <a:prstClr val="black"/>
                </a:solidFill>
                <a:latin typeface="Carlito"/>
                <a:cs typeface="Carlito"/>
              </a:rPr>
              <a:t>catch(Exceptionclass</a:t>
            </a:r>
            <a:r>
              <a:rPr sz="2200" spc="30" dirty="0">
                <a:solidFill>
                  <a:prstClr val="black"/>
                </a:solidFill>
                <a:latin typeface="Carlito"/>
                <a:cs typeface="Carlito"/>
              </a:rPr>
              <a:t> </a:t>
            </a:r>
            <a:r>
              <a:rPr sz="2200" spc="-10" dirty="0">
                <a:solidFill>
                  <a:prstClr val="black"/>
                </a:solidFill>
                <a:latin typeface="Carlito"/>
                <a:cs typeface="Carlito"/>
              </a:rPr>
              <a:t>object1)</a:t>
            </a:r>
            <a:endParaRPr sz="2200">
              <a:solidFill>
                <a:prstClr val="black"/>
              </a:solidFill>
              <a:latin typeface="Carlito"/>
              <a:cs typeface="Carlito"/>
            </a:endParaRPr>
          </a:p>
          <a:p>
            <a:pPr marL="12700">
              <a:spcBef>
                <a:spcPts val="300"/>
              </a:spcBef>
            </a:pPr>
            <a:r>
              <a:rPr sz="2200" spc="-5" dirty="0">
                <a:solidFill>
                  <a:prstClr val="black"/>
                </a:solidFill>
                <a:latin typeface="Carlito"/>
                <a:cs typeface="Carlito"/>
              </a:rPr>
              <a:t>{</a:t>
            </a:r>
            <a:endParaRPr sz="2200">
              <a:solidFill>
                <a:prstClr val="black"/>
              </a:solidFill>
              <a:latin typeface="Carlito"/>
              <a:cs typeface="Carlito"/>
            </a:endParaRPr>
          </a:p>
          <a:p>
            <a:pPr marL="224154">
              <a:spcBef>
                <a:spcPts val="300"/>
              </a:spcBef>
            </a:pPr>
            <a:r>
              <a:rPr sz="2200" spc="-5" dirty="0">
                <a:solidFill>
                  <a:prstClr val="black"/>
                </a:solidFill>
                <a:latin typeface="Carlito"/>
                <a:cs typeface="Carlito"/>
              </a:rPr>
              <a:t>// </a:t>
            </a:r>
            <a:r>
              <a:rPr sz="2200" spc="-15" dirty="0">
                <a:solidFill>
                  <a:prstClr val="black"/>
                </a:solidFill>
                <a:latin typeface="Carlito"/>
                <a:cs typeface="Carlito"/>
              </a:rPr>
              <a:t>code </a:t>
            </a:r>
            <a:r>
              <a:rPr sz="2200" spc="-20" dirty="0">
                <a:solidFill>
                  <a:prstClr val="black"/>
                </a:solidFill>
                <a:latin typeface="Carlito"/>
                <a:cs typeface="Carlito"/>
              </a:rPr>
              <a:t>to </a:t>
            </a:r>
            <a:r>
              <a:rPr sz="2200" spc="-10" dirty="0">
                <a:solidFill>
                  <a:prstClr val="black"/>
                </a:solidFill>
                <a:latin typeface="Carlito"/>
                <a:cs typeface="Carlito"/>
              </a:rPr>
              <a:t>handle </a:t>
            </a:r>
            <a:r>
              <a:rPr sz="2200" spc="-5" dirty="0">
                <a:solidFill>
                  <a:prstClr val="black"/>
                </a:solidFill>
                <a:latin typeface="Carlito"/>
                <a:cs typeface="Carlito"/>
              </a:rPr>
              <a:t>an</a:t>
            </a:r>
            <a:r>
              <a:rPr sz="2200" spc="70" dirty="0">
                <a:solidFill>
                  <a:prstClr val="black"/>
                </a:solidFill>
                <a:latin typeface="Carlito"/>
                <a:cs typeface="Carlito"/>
              </a:rPr>
              <a:t> </a:t>
            </a:r>
            <a:r>
              <a:rPr sz="2200" spc="-15" dirty="0">
                <a:solidFill>
                  <a:prstClr val="black"/>
                </a:solidFill>
                <a:latin typeface="Carlito"/>
                <a:cs typeface="Carlito"/>
              </a:rPr>
              <a:t>exception</a:t>
            </a:r>
            <a:endParaRPr sz="2200">
              <a:solidFill>
                <a:prstClr val="black"/>
              </a:solidFill>
              <a:latin typeface="Carlito"/>
              <a:cs typeface="Carlito"/>
            </a:endParaRPr>
          </a:p>
          <a:p>
            <a:pPr marL="12700">
              <a:spcBef>
                <a:spcPts val="300"/>
              </a:spcBef>
            </a:pPr>
            <a:r>
              <a:rPr sz="2200" spc="-5" dirty="0">
                <a:solidFill>
                  <a:prstClr val="black"/>
                </a:solidFill>
                <a:latin typeface="Carlito"/>
                <a:cs typeface="Carlito"/>
              </a:rPr>
              <a:t>}</a:t>
            </a:r>
            <a:endParaRPr sz="2200">
              <a:solidFill>
                <a:prstClr val="black"/>
              </a:solidFill>
              <a:latin typeface="Carlito"/>
              <a:cs typeface="Carlito"/>
            </a:endParaRPr>
          </a:p>
          <a:p>
            <a:pPr marL="12700">
              <a:spcBef>
                <a:spcPts val="305"/>
              </a:spcBef>
            </a:pPr>
            <a:r>
              <a:rPr sz="2200" spc="-15" dirty="0">
                <a:solidFill>
                  <a:prstClr val="black"/>
                </a:solidFill>
                <a:latin typeface="Carlito"/>
                <a:cs typeface="Carlito"/>
              </a:rPr>
              <a:t>catch(Exceptionclass</a:t>
            </a:r>
            <a:r>
              <a:rPr sz="2200" spc="30" dirty="0">
                <a:solidFill>
                  <a:prstClr val="black"/>
                </a:solidFill>
                <a:latin typeface="Carlito"/>
                <a:cs typeface="Carlito"/>
              </a:rPr>
              <a:t> </a:t>
            </a:r>
            <a:r>
              <a:rPr sz="2200" spc="-10" dirty="0">
                <a:solidFill>
                  <a:prstClr val="black"/>
                </a:solidFill>
                <a:latin typeface="Carlito"/>
                <a:cs typeface="Carlito"/>
              </a:rPr>
              <a:t>object2)</a:t>
            </a:r>
            <a:endParaRPr sz="2200">
              <a:solidFill>
                <a:prstClr val="black"/>
              </a:solidFill>
              <a:latin typeface="Carlito"/>
              <a:cs typeface="Carlito"/>
            </a:endParaRPr>
          </a:p>
          <a:p>
            <a:pPr marL="12700">
              <a:spcBef>
                <a:spcPts val="300"/>
              </a:spcBef>
            </a:pPr>
            <a:r>
              <a:rPr sz="2200" spc="-5" dirty="0">
                <a:solidFill>
                  <a:prstClr val="black"/>
                </a:solidFill>
                <a:latin typeface="Carlito"/>
                <a:cs typeface="Carlito"/>
              </a:rPr>
              <a:t>{</a:t>
            </a:r>
            <a:endParaRPr sz="2200">
              <a:solidFill>
                <a:prstClr val="black"/>
              </a:solidFill>
              <a:latin typeface="Carlito"/>
              <a:cs typeface="Carlito"/>
            </a:endParaRPr>
          </a:p>
          <a:p>
            <a:pPr marL="224154">
              <a:spcBef>
                <a:spcPts val="300"/>
              </a:spcBef>
            </a:pPr>
            <a:r>
              <a:rPr sz="2200" spc="-5" dirty="0">
                <a:solidFill>
                  <a:prstClr val="black"/>
                </a:solidFill>
                <a:latin typeface="Carlito"/>
                <a:cs typeface="Carlito"/>
              </a:rPr>
              <a:t>// </a:t>
            </a:r>
            <a:r>
              <a:rPr sz="2200" spc="-15" dirty="0">
                <a:solidFill>
                  <a:prstClr val="black"/>
                </a:solidFill>
                <a:latin typeface="Carlito"/>
                <a:cs typeface="Carlito"/>
              </a:rPr>
              <a:t>code </a:t>
            </a:r>
            <a:r>
              <a:rPr sz="2200" spc="-20" dirty="0">
                <a:solidFill>
                  <a:prstClr val="black"/>
                </a:solidFill>
                <a:latin typeface="Carlito"/>
                <a:cs typeface="Carlito"/>
              </a:rPr>
              <a:t>to </a:t>
            </a:r>
            <a:r>
              <a:rPr sz="2200" spc="-10" dirty="0">
                <a:solidFill>
                  <a:prstClr val="black"/>
                </a:solidFill>
                <a:latin typeface="Carlito"/>
                <a:cs typeface="Carlito"/>
              </a:rPr>
              <a:t>handle </a:t>
            </a:r>
            <a:r>
              <a:rPr sz="2200" spc="-5" dirty="0">
                <a:solidFill>
                  <a:prstClr val="black"/>
                </a:solidFill>
                <a:latin typeface="Carlito"/>
                <a:cs typeface="Carlito"/>
              </a:rPr>
              <a:t>an</a:t>
            </a:r>
            <a:r>
              <a:rPr sz="2200" spc="40" dirty="0">
                <a:solidFill>
                  <a:prstClr val="black"/>
                </a:solidFill>
                <a:latin typeface="Carlito"/>
                <a:cs typeface="Carlito"/>
              </a:rPr>
              <a:t> </a:t>
            </a:r>
            <a:r>
              <a:rPr sz="2200" spc="-15" dirty="0">
                <a:solidFill>
                  <a:prstClr val="black"/>
                </a:solidFill>
                <a:latin typeface="Carlito"/>
                <a:cs typeface="Carlito"/>
              </a:rPr>
              <a:t>exception</a:t>
            </a:r>
            <a:endParaRPr sz="2200">
              <a:solidFill>
                <a:prstClr val="black"/>
              </a:solidFill>
              <a:latin typeface="Carlito"/>
              <a:cs typeface="Carlito"/>
            </a:endParaRPr>
          </a:p>
          <a:p>
            <a:pPr marL="12700">
              <a:spcBef>
                <a:spcPts val="300"/>
              </a:spcBef>
            </a:pPr>
            <a:r>
              <a:rPr sz="2200" spc="-5" dirty="0">
                <a:solidFill>
                  <a:prstClr val="black"/>
                </a:solidFill>
                <a:latin typeface="Carlito"/>
                <a:cs typeface="Carlito"/>
              </a:rPr>
              <a:t>}</a:t>
            </a:r>
            <a:endParaRPr sz="2200">
              <a:solidFill>
                <a:prstClr val="black"/>
              </a:solidFill>
              <a:latin typeface="Carlito"/>
              <a:cs typeface="Carlito"/>
            </a:endParaRPr>
          </a:p>
        </p:txBody>
      </p:sp>
    </p:spTree>
    <p:extLst>
      <p:ext uri="{BB962C8B-B14F-4D97-AF65-F5344CB8AC3E}">
        <p14:creationId xmlns:p14="http://schemas.microsoft.com/office/powerpoint/2010/main" val="53858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0"/>
            <a:ext cx="5598795" cy="1243289"/>
          </a:xfrm>
          <a:prstGeom prst="rect">
            <a:avLst/>
          </a:prstGeom>
        </p:spPr>
        <p:txBody>
          <a:bodyPr vert="horz" wrap="square" lIns="0" tIns="12065" rIns="0" bIns="0" rtlCol="0" anchor="ctr">
            <a:spAutoFit/>
          </a:bodyPr>
          <a:lstStyle/>
          <a:p>
            <a:pPr marL="12700">
              <a:lnSpc>
                <a:spcPct val="100000"/>
              </a:lnSpc>
              <a:spcBef>
                <a:spcPts val="95"/>
              </a:spcBef>
            </a:pPr>
            <a:r>
              <a:rPr sz="4000" spc="-20" dirty="0"/>
              <a:t>Exception </a:t>
            </a:r>
            <a:r>
              <a:rPr sz="4000" spc="-5" dirty="0"/>
              <a:t>Handling in</a:t>
            </a:r>
            <a:r>
              <a:rPr sz="4000" spc="55" dirty="0"/>
              <a:t> </a:t>
            </a:r>
            <a:r>
              <a:rPr sz="4000" spc="-40" dirty="0"/>
              <a:t>Java</a:t>
            </a:r>
            <a:endParaRPr sz="4000" dirty="0"/>
          </a:p>
        </p:txBody>
      </p:sp>
      <p:sp>
        <p:nvSpPr>
          <p:cNvPr id="4" name="AutoShape 2" descr="Exception Handling in Java | Exception Handler, Example - Scientech Eas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 name="Rectangle 6"/>
          <p:cNvSpPr/>
          <p:nvPr/>
        </p:nvSpPr>
        <p:spPr>
          <a:xfrm>
            <a:off x="228600" y="1143000"/>
            <a:ext cx="11277600" cy="923330"/>
          </a:xfrm>
          <a:prstGeom prst="rect">
            <a:avLst/>
          </a:prstGeom>
        </p:spPr>
        <p:txBody>
          <a:bodyPr wrap="square">
            <a:spAutoFit/>
          </a:bodyPr>
          <a:lstStyle/>
          <a:p>
            <a:r>
              <a:rPr lang="en-US" b="1" dirty="0" err="1">
                <a:solidFill>
                  <a:prstClr val="black"/>
                </a:solidFill>
              </a:rPr>
              <a:t>Realtime</a:t>
            </a:r>
            <a:r>
              <a:rPr lang="en-US" b="1" dirty="0">
                <a:solidFill>
                  <a:prstClr val="black"/>
                </a:solidFill>
              </a:rPr>
              <a:t> Example of Exception in Java</a:t>
            </a:r>
          </a:p>
          <a:p>
            <a:r>
              <a:rPr lang="en-US" dirty="0">
                <a:solidFill>
                  <a:prstClr val="black"/>
                </a:solidFill>
              </a:rPr>
              <a:t>1. Suppose you are watching a video on </a:t>
            </a:r>
            <a:r>
              <a:rPr lang="en-US" dirty="0" err="1">
                <a:solidFill>
                  <a:prstClr val="black"/>
                </a:solidFill>
              </a:rPr>
              <a:t>Youtube</a:t>
            </a:r>
            <a:r>
              <a:rPr lang="en-US" dirty="0">
                <a:solidFill>
                  <a:prstClr val="black"/>
                </a:solidFill>
              </a:rPr>
              <a:t>, suddenly, internet connectivity is disconnected or not working. In this case, you are not able to continue watching the video on </a:t>
            </a:r>
            <a:r>
              <a:rPr lang="en-US" dirty="0" err="1">
                <a:solidFill>
                  <a:prstClr val="black"/>
                </a:solidFill>
              </a:rPr>
              <a:t>Youtube</a:t>
            </a:r>
            <a:r>
              <a:rPr lang="en-US" dirty="0">
                <a:solidFill>
                  <a:prstClr val="black"/>
                </a:solidFill>
              </a:rPr>
              <a:t>. This interruption is nothing but an exception.</a:t>
            </a:r>
          </a:p>
        </p:txBody>
      </p:sp>
      <p:pic>
        <p:nvPicPr>
          <p:cNvPr id="8" name="Picture 7"/>
          <p:cNvPicPr>
            <a:picLocks noChangeAspect="1"/>
          </p:cNvPicPr>
          <p:nvPr/>
        </p:nvPicPr>
        <p:blipFill>
          <a:blip r:embed="rId2"/>
          <a:stretch>
            <a:fillRect/>
          </a:stretch>
        </p:blipFill>
        <p:spPr>
          <a:xfrm>
            <a:off x="5943600" y="2514600"/>
            <a:ext cx="6248400" cy="3810000"/>
          </a:xfrm>
          <a:prstGeom prst="rect">
            <a:avLst/>
          </a:prstGeom>
        </p:spPr>
      </p:pic>
      <p:sp>
        <p:nvSpPr>
          <p:cNvPr id="9" name="Rectangle 8"/>
          <p:cNvSpPr/>
          <p:nvPr/>
        </p:nvSpPr>
        <p:spPr>
          <a:xfrm>
            <a:off x="304800" y="2743200"/>
            <a:ext cx="5257800" cy="3139321"/>
          </a:xfrm>
          <a:prstGeom prst="rect">
            <a:avLst/>
          </a:prstGeom>
        </p:spPr>
        <p:txBody>
          <a:bodyPr wrap="square">
            <a:spAutoFit/>
          </a:bodyPr>
          <a:lstStyle/>
          <a:p>
            <a:r>
              <a:rPr lang="en-US" dirty="0">
                <a:solidFill>
                  <a:prstClr val="black"/>
                </a:solidFill>
              </a:rPr>
              <a:t>2. Suppose a person is traveling by car from Mumbai to Pune. After traveling mid-distance, the tire of his car is punctured. This unexpected or unwanted event is nothing but an exception.</a:t>
            </a:r>
          </a:p>
          <a:p>
            <a:endParaRPr lang="en-US" dirty="0">
              <a:solidFill>
                <a:prstClr val="black"/>
              </a:solidFill>
            </a:endParaRPr>
          </a:p>
          <a:p>
            <a:r>
              <a:rPr lang="en-US" dirty="0">
                <a:solidFill>
                  <a:prstClr val="black"/>
                </a:solidFill>
              </a:rPr>
              <a:t>The car owner always keeps an extra tire as an alternative on a long-distance journey. He changes the punctured tire by a new tire. After changing the tire, he continues the rest of the journey. This alternative way is called exception handling.</a:t>
            </a:r>
          </a:p>
          <a:p>
            <a:endParaRPr lang="en-US" dirty="0">
              <a:solidFill>
                <a:prstClr val="black"/>
              </a:solidFill>
            </a:endParaRPr>
          </a:p>
        </p:txBody>
      </p:sp>
    </p:spTree>
    <p:extLst>
      <p:ext uri="{BB962C8B-B14F-4D97-AF65-F5344CB8AC3E}">
        <p14:creationId xmlns:p14="http://schemas.microsoft.com/office/powerpoint/2010/main" val="3721299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8080121" cy="443070"/>
          </a:xfrm>
          <a:prstGeom prst="rect">
            <a:avLst/>
          </a:prstGeom>
        </p:spPr>
        <p:txBody>
          <a:bodyPr vert="horz" wrap="square" lIns="0" tIns="12065" rIns="0" bIns="0" rtlCol="0" anchor="ctr">
            <a:spAutoFit/>
          </a:bodyPr>
          <a:lstStyle/>
          <a:p>
            <a:pPr marL="12700">
              <a:lnSpc>
                <a:spcPct val="100000"/>
              </a:lnSpc>
              <a:spcBef>
                <a:spcPts val="95"/>
              </a:spcBef>
            </a:pPr>
            <a:r>
              <a:rPr sz="2800" b="1" spc="-10" dirty="0">
                <a:latin typeface="Carlito"/>
                <a:cs typeface="Carlito"/>
              </a:rPr>
              <a:t>Multiple </a:t>
            </a:r>
            <a:r>
              <a:rPr sz="2800" b="1" spc="-20" dirty="0">
                <a:latin typeface="Carlito"/>
                <a:cs typeface="Carlito"/>
              </a:rPr>
              <a:t>Catch </a:t>
            </a:r>
            <a:r>
              <a:rPr sz="2800" b="1" spc="-15" dirty="0" smtClean="0">
                <a:latin typeface="Carlito"/>
                <a:cs typeface="Carlito"/>
              </a:rPr>
              <a:t>Exceptions</a:t>
            </a:r>
            <a:endParaRPr sz="2800" b="1" dirty="0">
              <a:latin typeface="Carlito"/>
              <a:cs typeface="Carlito"/>
            </a:endParaRPr>
          </a:p>
        </p:txBody>
      </p:sp>
      <p:sp>
        <p:nvSpPr>
          <p:cNvPr id="4" name="Rectangle 3"/>
          <p:cNvSpPr/>
          <p:nvPr/>
        </p:nvSpPr>
        <p:spPr>
          <a:xfrm>
            <a:off x="381000" y="533400"/>
            <a:ext cx="10896600" cy="6463308"/>
          </a:xfrm>
          <a:prstGeom prst="rect">
            <a:avLst/>
          </a:prstGeom>
        </p:spPr>
        <p:txBody>
          <a:bodyPr wrap="square">
            <a:spAutoFit/>
          </a:bodyPr>
          <a:lstStyle/>
          <a:p>
            <a:r>
              <a:rPr lang="en-US" dirty="0">
                <a:solidFill>
                  <a:prstClr val="black"/>
                </a:solidFill>
              </a:rPr>
              <a:t>public class MultipleCatchBlock1 {  </a:t>
            </a:r>
          </a:p>
          <a:p>
            <a:r>
              <a:rPr lang="en-US" dirty="0">
                <a:solidFill>
                  <a:prstClr val="black"/>
                </a:solidFill>
              </a:rPr>
              <a:t>  </a:t>
            </a:r>
          </a:p>
          <a:p>
            <a:r>
              <a:rPr lang="en-US" dirty="0">
                <a:solidFill>
                  <a:prstClr val="black"/>
                </a:solidFill>
              </a:rPr>
              <a:t>    public static void main(String[] </a:t>
            </a:r>
            <a:r>
              <a:rPr lang="en-US" dirty="0" err="1">
                <a:solidFill>
                  <a:prstClr val="black"/>
                </a:solidFill>
              </a:rPr>
              <a:t>args</a:t>
            </a:r>
            <a:r>
              <a:rPr lang="en-US" dirty="0">
                <a:solidFill>
                  <a:prstClr val="black"/>
                </a:solidFill>
              </a:rPr>
              <a:t>) {  </a:t>
            </a:r>
          </a:p>
          <a:p>
            <a:r>
              <a:rPr lang="en-US" dirty="0">
                <a:solidFill>
                  <a:prstClr val="black"/>
                </a:solidFill>
              </a:rPr>
              <a:t>          </a:t>
            </a:r>
          </a:p>
          <a:p>
            <a:r>
              <a:rPr lang="en-US" dirty="0">
                <a:solidFill>
                  <a:prstClr val="black"/>
                </a:solidFill>
              </a:rPr>
              <a:t>           try{    </a:t>
            </a:r>
          </a:p>
          <a:p>
            <a:r>
              <a:rPr lang="en-US" dirty="0">
                <a:solidFill>
                  <a:prstClr val="black"/>
                </a:solidFill>
              </a:rPr>
              <a:t>                </a:t>
            </a:r>
            <a:r>
              <a:rPr lang="en-US" dirty="0" err="1">
                <a:solidFill>
                  <a:prstClr val="black"/>
                </a:solidFill>
              </a:rPr>
              <a:t>int</a:t>
            </a:r>
            <a:r>
              <a:rPr lang="en-US" dirty="0">
                <a:solidFill>
                  <a:prstClr val="black"/>
                </a:solidFill>
              </a:rPr>
              <a:t> a[]=new </a:t>
            </a:r>
            <a:r>
              <a:rPr lang="en-US" dirty="0" err="1">
                <a:solidFill>
                  <a:prstClr val="black"/>
                </a:solidFill>
              </a:rPr>
              <a:t>int</a:t>
            </a:r>
            <a:r>
              <a:rPr lang="en-US" dirty="0">
                <a:solidFill>
                  <a:prstClr val="black"/>
                </a:solidFill>
              </a:rPr>
              <a:t>[5];    </a:t>
            </a:r>
          </a:p>
          <a:p>
            <a:r>
              <a:rPr lang="en-US" dirty="0">
                <a:solidFill>
                  <a:prstClr val="black"/>
                </a:solidFill>
              </a:rPr>
              <a:t>                a[5]=30/0;    </a:t>
            </a:r>
          </a:p>
          <a:p>
            <a:r>
              <a:rPr lang="en-US" dirty="0">
                <a:solidFill>
                  <a:prstClr val="black"/>
                </a:solidFill>
              </a:rPr>
              <a:t>               }    </a:t>
            </a:r>
          </a:p>
          <a:p>
            <a:r>
              <a:rPr lang="en-US" dirty="0">
                <a:solidFill>
                  <a:prstClr val="black"/>
                </a:solidFill>
              </a:rPr>
              <a:t>               catch(</a:t>
            </a:r>
            <a:r>
              <a:rPr lang="en-US" dirty="0" err="1">
                <a:solidFill>
                  <a:prstClr val="black"/>
                </a:solidFill>
              </a:rPr>
              <a:t>ArithmeticException</a:t>
            </a:r>
            <a:r>
              <a:rPr lang="en-US" dirty="0">
                <a:solidFill>
                  <a:prstClr val="black"/>
                </a:solidFill>
              </a:rPr>
              <a:t> e)  </a:t>
            </a:r>
          </a:p>
          <a:p>
            <a:r>
              <a:rPr lang="en-US" dirty="0">
                <a:solidFill>
                  <a:prstClr val="black"/>
                </a:solidFill>
              </a:rPr>
              <a:t>                  {  </a:t>
            </a:r>
          </a:p>
          <a:p>
            <a:r>
              <a:rPr lang="en-US" dirty="0">
                <a:solidFill>
                  <a:prstClr val="black"/>
                </a:solidFill>
              </a:rPr>
              <a:t>                   </a:t>
            </a:r>
            <a:r>
              <a:rPr lang="en-US" dirty="0" err="1">
                <a:solidFill>
                  <a:prstClr val="black"/>
                </a:solidFill>
              </a:rPr>
              <a:t>System.out.println</a:t>
            </a:r>
            <a:r>
              <a:rPr lang="en-US" dirty="0">
                <a:solidFill>
                  <a:prstClr val="black"/>
                </a:solidFill>
              </a:rPr>
              <a:t>("Arithmetic Exception occurs");  </a:t>
            </a:r>
          </a:p>
          <a:p>
            <a:r>
              <a:rPr lang="en-US" dirty="0">
                <a:solidFill>
                  <a:prstClr val="black"/>
                </a:solidFill>
              </a:rPr>
              <a:t>                  }    </a:t>
            </a:r>
          </a:p>
          <a:p>
            <a:r>
              <a:rPr lang="en-US" dirty="0">
                <a:solidFill>
                  <a:prstClr val="black"/>
                </a:solidFill>
              </a:rPr>
              <a:t>               catch(</a:t>
            </a:r>
            <a:r>
              <a:rPr lang="en-US" dirty="0" err="1">
                <a:solidFill>
                  <a:prstClr val="black"/>
                </a:solidFill>
              </a:rPr>
              <a:t>ArrayIndexOutOfBoundsException</a:t>
            </a:r>
            <a:r>
              <a:rPr lang="en-US" dirty="0">
                <a:solidFill>
                  <a:prstClr val="black"/>
                </a:solidFill>
              </a:rPr>
              <a:t> e)  </a:t>
            </a:r>
          </a:p>
          <a:p>
            <a:r>
              <a:rPr lang="en-US" dirty="0">
                <a:solidFill>
                  <a:prstClr val="black"/>
                </a:solidFill>
              </a:rPr>
              <a:t>                  {  </a:t>
            </a:r>
          </a:p>
          <a:p>
            <a:r>
              <a:rPr lang="en-US" dirty="0">
                <a:solidFill>
                  <a:prstClr val="black"/>
                </a:solidFill>
              </a:rPr>
              <a:t>                   </a:t>
            </a:r>
            <a:r>
              <a:rPr lang="en-US" dirty="0" err="1">
                <a:solidFill>
                  <a:prstClr val="black"/>
                </a:solidFill>
              </a:rPr>
              <a:t>System.out.println</a:t>
            </a:r>
            <a:r>
              <a:rPr lang="en-US" dirty="0">
                <a:solidFill>
                  <a:prstClr val="black"/>
                </a:solidFill>
              </a:rPr>
              <a:t>("</a:t>
            </a:r>
            <a:r>
              <a:rPr lang="en-US" dirty="0" err="1">
                <a:solidFill>
                  <a:prstClr val="black"/>
                </a:solidFill>
              </a:rPr>
              <a:t>ArrayIndexOutOfBounds</a:t>
            </a:r>
            <a:r>
              <a:rPr lang="en-US" dirty="0">
                <a:solidFill>
                  <a:prstClr val="black"/>
                </a:solidFill>
              </a:rPr>
              <a:t> Exception occurs");  </a:t>
            </a:r>
          </a:p>
          <a:p>
            <a:r>
              <a:rPr lang="en-US" dirty="0">
                <a:solidFill>
                  <a:prstClr val="black"/>
                </a:solidFill>
              </a:rPr>
              <a:t>                  }    </a:t>
            </a:r>
          </a:p>
          <a:p>
            <a:r>
              <a:rPr lang="en-US" dirty="0">
                <a:solidFill>
                  <a:prstClr val="black"/>
                </a:solidFill>
              </a:rPr>
              <a:t>               catch(Exception e)  </a:t>
            </a:r>
          </a:p>
          <a:p>
            <a:r>
              <a:rPr lang="en-US" dirty="0">
                <a:solidFill>
                  <a:prstClr val="black"/>
                </a:solidFill>
              </a:rPr>
              <a:t>                  {  </a:t>
            </a:r>
          </a:p>
          <a:p>
            <a:r>
              <a:rPr lang="en-US" dirty="0">
                <a:solidFill>
                  <a:prstClr val="black"/>
                </a:solidFill>
              </a:rPr>
              <a:t>                   </a:t>
            </a:r>
            <a:r>
              <a:rPr lang="en-US" dirty="0" err="1">
                <a:solidFill>
                  <a:prstClr val="black"/>
                </a:solidFill>
              </a:rPr>
              <a:t>System.out.println</a:t>
            </a:r>
            <a:r>
              <a:rPr lang="en-US" dirty="0">
                <a:solidFill>
                  <a:prstClr val="black"/>
                </a:solidFill>
              </a:rPr>
              <a:t>("Parent Exception occurs");  </a:t>
            </a:r>
          </a:p>
          <a:p>
            <a:r>
              <a:rPr lang="en-US" dirty="0">
                <a:solidFill>
                  <a:prstClr val="black"/>
                </a:solidFill>
              </a:rPr>
              <a:t>                  }             </a:t>
            </a:r>
          </a:p>
          <a:p>
            <a:r>
              <a:rPr lang="en-US" dirty="0">
                <a:solidFill>
                  <a:prstClr val="black"/>
                </a:solidFill>
              </a:rPr>
              <a:t>               </a:t>
            </a:r>
            <a:r>
              <a:rPr lang="en-US" dirty="0" err="1">
                <a:solidFill>
                  <a:prstClr val="black"/>
                </a:solidFill>
              </a:rPr>
              <a:t>System.out.println</a:t>
            </a:r>
            <a:r>
              <a:rPr lang="en-US" dirty="0">
                <a:solidFill>
                  <a:prstClr val="black"/>
                </a:solidFill>
              </a:rPr>
              <a:t>("rest of the code");    </a:t>
            </a:r>
          </a:p>
          <a:p>
            <a:r>
              <a:rPr lang="en-US" dirty="0">
                <a:solidFill>
                  <a:prstClr val="black"/>
                </a:solidFill>
              </a:rPr>
              <a:t>    }  </a:t>
            </a:r>
          </a:p>
          <a:p>
            <a:r>
              <a:rPr lang="en-US" dirty="0">
                <a:solidFill>
                  <a:prstClr val="black"/>
                </a:solidFill>
              </a:rPr>
              <a:t>} </a:t>
            </a:r>
          </a:p>
        </p:txBody>
      </p:sp>
      <p:sp>
        <p:nvSpPr>
          <p:cNvPr id="5" name="Rectangle 4"/>
          <p:cNvSpPr/>
          <p:nvPr/>
        </p:nvSpPr>
        <p:spPr>
          <a:xfrm>
            <a:off x="8382000" y="1981200"/>
            <a:ext cx="4191000" cy="923330"/>
          </a:xfrm>
          <a:prstGeom prst="rect">
            <a:avLst/>
          </a:prstGeom>
        </p:spPr>
        <p:txBody>
          <a:bodyPr wrap="square">
            <a:spAutoFit/>
          </a:bodyPr>
          <a:lstStyle/>
          <a:p>
            <a:r>
              <a:rPr lang="en-US" dirty="0">
                <a:solidFill>
                  <a:prstClr val="black"/>
                </a:solidFill>
              </a:rPr>
              <a:t>Output:</a:t>
            </a:r>
          </a:p>
          <a:p>
            <a:r>
              <a:rPr lang="en-US" dirty="0">
                <a:solidFill>
                  <a:prstClr val="black"/>
                </a:solidFill>
              </a:rPr>
              <a:t>Arithmetic </a:t>
            </a:r>
            <a:r>
              <a:rPr lang="en-US" dirty="0">
                <a:solidFill>
                  <a:prstClr val="black"/>
                </a:solidFill>
              </a:rPr>
              <a:t>Exception occurs</a:t>
            </a:r>
          </a:p>
          <a:p>
            <a:r>
              <a:rPr lang="en-US" dirty="0">
                <a:solidFill>
                  <a:prstClr val="black"/>
                </a:solidFill>
              </a:rPr>
              <a:t>rest of the code</a:t>
            </a:r>
          </a:p>
        </p:txBody>
      </p:sp>
    </p:spTree>
    <p:extLst>
      <p:ext uri="{BB962C8B-B14F-4D97-AF65-F5344CB8AC3E}">
        <p14:creationId xmlns:p14="http://schemas.microsoft.com/office/powerpoint/2010/main" val="2344648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3801110" cy="998350"/>
          </a:xfrm>
          <a:prstGeom prst="rect">
            <a:avLst/>
          </a:prstGeom>
        </p:spPr>
        <p:txBody>
          <a:bodyPr vert="horz" wrap="square" lIns="0" tIns="13335" rIns="0" bIns="0" rtlCol="0" anchor="ctr">
            <a:spAutoFit/>
          </a:bodyPr>
          <a:lstStyle/>
          <a:p>
            <a:pPr marL="12700">
              <a:lnSpc>
                <a:spcPct val="100000"/>
              </a:lnSpc>
              <a:spcBef>
                <a:spcPts val="105"/>
              </a:spcBef>
            </a:pPr>
            <a:r>
              <a:rPr sz="3200" spc="-15" dirty="0"/>
              <a:t>Nested </a:t>
            </a:r>
            <a:r>
              <a:rPr sz="3200" spc="5" dirty="0"/>
              <a:t>try</a:t>
            </a:r>
            <a:r>
              <a:rPr sz="3200" spc="-55" dirty="0"/>
              <a:t> </a:t>
            </a:r>
            <a:r>
              <a:rPr sz="3200" spc="-15" dirty="0"/>
              <a:t>Statements</a:t>
            </a:r>
            <a:endParaRPr sz="3200" dirty="0"/>
          </a:p>
        </p:txBody>
      </p:sp>
      <p:sp>
        <p:nvSpPr>
          <p:cNvPr id="3" name="object 3"/>
          <p:cNvSpPr txBox="1">
            <a:spLocks noGrp="1"/>
          </p:cNvSpPr>
          <p:nvPr>
            <p:ph idx="1"/>
          </p:nvPr>
        </p:nvSpPr>
        <p:spPr>
          <a:xfrm>
            <a:off x="533400" y="2677361"/>
            <a:ext cx="10394707" cy="1502334"/>
          </a:xfrm>
          <a:prstGeom prst="rect">
            <a:avLst/>
          </a:prstGeom>
        </p:spPr>
        <p:txBody>
          <a:bodyPr vert="horz" wrap="square" lIns="0" tIns="12065" rIns="0" bIns="0" rtlCol="0" anchor="ctr">
            <a:spAutoFit/>
          </a:bodyPr>
          <a:lstStyle/>
          <a:p>
            <a:pPr marL="419100" indent="-405765">
              <a:lnSpc>
                <a:spcPct val="100000"/>
              </a:lnSpc>
              <a:spcBef>
                <a:spcPts val="95"/>
              </a:spcBef>
              <a:buFont typeface="Wingdings"/>
              <a:buChar char=""/>
              <a:tabLst>
                <a:tab pos="419100" algn="l"/>
                <a:tab pos="419734" algn="l"/>
              </a:tabLst>
            </a:pPr>
            <a:r>
              <a:rPr sz="2400" spc="-5" dirty="0"/>
              <a:t>A </a:t>
            </a:r>
            <a:r>
              <a:rPr sz="2400" b="1" spc="-5" dirty="0">
                <a:latin typeface="Carlito"/>
                <a:cs typeface="Carlito"/>
              </a:rPr>
              <a:t>try </a:t>
            </a:r>
            <a:r>
              <a:rPr sz="2400" spc="-20" dirty="0"/>
              <a:t>statement </a:t>
            </a:r>
            <a:r>
              <a:rPr sz="2400" spc="-15" dirty="0"/>
              <a:t>can </a:t>
            </a:r>
            <a:r>
              <a:rPr sz="2400" spc="-5" dirty="0"/>
              <a:t>be inside the block of another</a:t>
            </a:r>
            <a:r>
              <a:rPr sz="2400" spc="114" dirty="0"/>
              <a:t> </a:t>
            </a:r>
            <a:r>
              <a:rPr sz="2400" dirty="0"/>
              <a:t>try</a:t>
            </a:r>
          </a:p>
          <a:p>
            <a:pPr marL="419100" marR="7620" indent="-405765">
              <a:spcBef>
                <a:spcPts val="95"/>
              </a:spcBef>
              <a:buFont typeface="Wingdings"/>
              <a:buChar char=""/>
              <a:tabLst>
                <a:tab pos="419100" algn="l"/>
                <a:tab pos="419734" algn="l"/>
              </a:tabLst>
            </a:pPr>
            <a:r>
              <a:rPr lang="en-US" sz="2400" spc="-5" dirty="0"/>
              <a:t>Sometimes a situation may arise where a part of a block may cause one error and the entire block itself may cause another error. In such cases, exception handlers have to be nested.</a:t>
            </a:r>
            <a:endParaRPr sz="2400" spc="-5" dirty="0"/>
          </a:p>
        </p:txBody>
      </p:sp>
    </p:spTree>
    <p:extLst>
      <p:ext uri="{BB962C8B-B14F-4D97-AF65-F5344CB8AC3E}">
        <p14:creationId xmlns:p14="http://schemas.microsoft.com/office/powerpoint/2010/main" val="1793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65045" y="874268"/>
            <a:ext cx="6321755" cy="5429050"/>
          </a:xfrm>
          <a:prstGeom prst="rect">
            <a:avLst/>
          </a:prstGeom>
        </p:spPr>
        <p:txBody>
          <a:bodyPr vert="horz" wrap="square" lIns="0" tIns="12065" rIns="0" bIns="0" rtlCol="0">
            <a:spAutoFit/>
          </a:bodyPr>
          <a:lstStyle/>
          <a:p>
            <a:pPr marL="12700">
              <a:spcBef>
                <a:spcPts val="95"/>
              </a:spcBef>
            </a:pPr>
            <a:r>
              <a:rPr sz="2200" dirty="0">
                <a:solidFill>
                  <a:prstClr val="black"/>
                </a:solidFill>
                <a:latin typeface="Carlito"/>
                <a:cs typeface="Carlito"/>
              </a:rPr>
              <a:t>try</a:t>
            </a:r>
          </a:p>
          <a:p>
            <a:pPr marL="12700"/>
            <a:r>
              <a:rPr sz="2200" spc="-5" dirty="0">
                <a:solidFill>
                  <a:prstClr val="black"/>
                </a:solidFill>
                <a:latin typeface="Carlito"/>
                <a:cs typeface="Carlito"/>
              </a:rPr>
              <a:t>{</a:t>
            </a:r>
            <a:endParaRPr sz="2200" dirty="0">
              <a:solidFill>
                <a:prstClr val="black"/>
              </a:solidFill>
              <a:latin typeface="Carlito"/>
              <a:cs typeface="Carlito"/>
            </a:endParaRPr>
          </a:p>
          <a:p>
            <a:pPr marL="266700"/>
            <a:r>
              <a:rPr sz="2200" spc="-20" dirty="0">
                <a:solidFill>
                  <a:prstClr val="black"/>
                </a:solidFill>
                <a:latin typeface="Carlito"/>
                <a:cs typeface="Carlito"/>
              </a:rPr>
              <a:t>statement</a:t>
            </a:r>
            <a:r>
              <a:rPr sz="2200" spc="10" dirty="0">
                <a:solidFill>
                  <a:prstClr val="black"/>
                </a:solidFill>
                <a:latin typeface="Carlito"/>
                <a:cs typeface="Carlito"/>
              </a:rPr>
              <a:t> </a:t>
            </a:r>
            <a:r>
              <a:rPr sz="2200" spc="-5" dirty="0">
                <a:solidFill>
                  <a:prstClr val="black"/>
                </a:solidFill>
                <a:latin typeface="Carlito"/>
                <a:cs typeface="Carlito"/>
              </a:rPr>
              <a:t>1;</a:t>
            </a:r>
            <a:endParaRPr sz="2200" dirty="0">
              <a:solidFill>
                <a:prstClr val="black"/>
              </a:solidFill>
              <a:latin typeface="Carlito"/>
              <a:cs typeface="Carlito"/>
            </a:endParaRPr>
          </a:p>
          <a:p>
            <a:pPr marL="266700" marR="640715"/>
            <a:r>
              <a:rPr sz="2200" spc="-20" dirty="0">
                <a:solidFill>
                  <a:prstClr val="black"/>
                </a:solidFill>
                <a:latin typeface="Carlito"/>
                <a:cs typeface="Carlito"/>
              </a:rPr>
              <a:t>statement </a:t>
            </a:r>
            <a:r>
              <a:rPr sz="2200" spc="-5" dirty="0">
                <a:solidFill>
                  <a:prstClr val="black"/>
                </a:solidFill>
                <a:latin typeface="Carlito"/>
                <a:cs typeface="Carlito"/>
              </a:rPr>
              <a:t>2; </a:t>
            </a:r>
            <a:endParaRPr lang="en-US" sz="2200" spc="-5" dirty="0">
              <a:solidFill>
                <a:prstClr val="black"/>
              </a:solidFill>
              <a:latin typeface="Carlito"/>
              <a:cs typeface="Carlito"/>
            </a:endParaRPr>
          </a:p>
          <a:p>
            <a:pPr marL="266700" marR="640715"/>
            <a:r>
              <a:rPr sz="2200" spc="-5" dirty="0">
                <a:solidFill>
                  <a:prstClr val="black"/>
                </a:solidFill>
                <a:latin typeface="Carlito"/>
                <a:cs typeface="Carlito"/>
              </a:rPr>
              <a:t> </a:t>
            </a:r>
            <a:r>
              <a:rPr sz="2200" dirty="0">
                <a:solidFill>
                  <a:prstClr val="black"/>
                </a:solidFill>
                <a:latin typeface="Carlito"/>
                <a:cs typeface="Carlito"/>
              </a:rPr>
              <a:t>try</a:t>
            </a:r>
          </a:p>
          <a:p>
            <a:pPr marL="266700"/>
            <a:r>
              <a:rPr sz="2200" spc="-5" dirty="0">
                <a:solidFill>
                  <a:prstClr val="black"/>
                </a:solidFill>
                <a:latin typeface="Carlito"/>
                <a:cs typeface="Carlito"/>
              </a:rPr>
              <a:t>{</a:t>
            </a:r>
            <a:endParaRPr sz="2200" dirty="0">
              <a:solidFill>
                <a:prstClr val="black"/>
              </a:solidFill>
              <a:latin typeface="Carlito"/>
              <a:cs typeface="Carlito"/>
            </a:endParaRPr>
          </a:p>
          <a:p>
            <a:pPr marL="520065">
              <a:spcBef>
                <a:spcPts val="5"/>
              </a:spcBef>
            </a:pPr>
            <a:r>
              <a:rPr sz="2200" spc="-20" dirty="0">
                <a:solidFill>
                  <a:prstClr val="black"/>
                </a:solidFill>
                <a:latin typeface="Carlito"/>
                <a:cs typeface="Carlito"/>
              </a:rPr>
              <a:t>statement </a:t>
            </a:r>
            <a:r>
              <a:rPr sz="2200" spc="-5" dirty="0">
                <a:solidFill>
                  <a:prstClr val="black"/>
                </a:solidFill>
                <a:latin typeface="Carlito"/>
                <a:cs typeface="Carlito"/>
              </a:rPr>
              <a:t>1;</a:t>
            </a:r>
            <a:endParaRPr sz="2200" dirty="0">
              <a:solidFill>
                <a:prstClr val="black"/>
              </a:solidFill>
              <a:latin typeface="Carlito"/>
              <a:cs typeface="Carlito"/>
            </a:endParaRPr>
          </a:p>
          <a:p>
            <a:pPr marL="520065"/>
            <a:r>
              <a:rPr sz="2200" spc="-20" dirty="0">
                <a:solidFill>
                  <a:prstClr val="black"/>
                </a:solidFill>
                <a:latin typeface="Carlito"/>
                <a:cs typeface="Carlito"/>
              </a:rPr>
              <a:t>statement </a:t>
            </a:r>
            <a:r>
              <a:rPr sz="2200" spc="-5" dirty="0">
                <a:solidFill>
                  <a:prstClr val="black"/>
                </a:solidFill>
                <a:latin typeface="Carlito"/>
                <a:cs typeface="Carlito"/>
              </a:rPr>
              <a:t>2;</a:t>
            </a:r>
            <a:endParaRPr sz="2200" dirty="0">
              <a:solidFill>
                <a:prstClr val="black"/>
              </a:solidFill>
              <a:latin typeface="Carlito"/>
              <a:cs typeface="Carlito"/>
            </a:endParaRPr>
          </a:p>
          <a:p>
            <a:pPr marL="266700"/>
            <a:r>
              <a:rPr sz="2200" spc="-5" dirty="0">
                <a:solidFill>
                  <a:prstClr val="black"/>
                </a:solidFill>
                <a:latin typeface="Carlito"/>
                <a:cs typeface="Carlito"/>
              </a:rPr>
              <a:t>}</a:t>
            </a:r>
            <a:endParaRPr sz="2200" dirty="0">
              <a:solidFill>
                <a:prstClr val="black"/>
              </a:solidFill>
              <a:latin typeface="Carlito"/>
              <a:cs typeface="Carlito"/>
            </a:endParaRPr>
          </a:p>
          <a:p>
            <a:pPr marL="266700"/>
            <a:r>
              <a:rPr sz="2200" spc="-15" dirty="0">
                <a:solidFill>
                  <a:prstClr val="black"/>
                </a:solidFill>
                <a:latin typeface="Carlito"/>
                <a:cs typeface="Carlito"/>
              </a:rPr>
              <a:t>catch(Exception</a:t>
            </a:r>
            <a:r>
              <a:rPr sz="2200" spc="-45" dirty="0">
                <a:solidFill>
                  <a:prstClr val="black"/>
                </a:solidFill>
                <a:latin typeface="Carlito"/>
                <a:cs typeface="Carlito"/>
              </a:rPr>
              <a:t> </a:t>
            </a:r>
            <a:r>
              <a:rPr sz="2200" spc="-10" dirty="0">
                <a:solidFill>
                  <a:prstClr val="black"/>
                </a:solidFill>
                <a:latin typeface="Carlito"/>
                <a:cs typeface="Carlito"/>
              </a:rPr>
              <a:t>e)</a:t>
            </a:r>
            <a:endParaRPr sz="2200" dirty="0">
              <a:solidFill>
                <a:prstClr val="black"/>
              </a:solidFill>
              <a:latin typeface="Carlito"/>
              <a:cs typeface="Carlito"/>
            </a:endParaRPr>
          </a:p>
          <a:p>
            <a:pPr marL="266700"/>
            <a:r>
              <a:rPr sz="2200" spc="-5" dirty="0">
                <a:solidFill>
                  <a:prstClr val="black"/>
                </a:solidFill>
                <a:latin typeface="Carlito"/>
                <a:cs typeface="Carlito"/>
              </a:rPr>
              <a:t>{</a:t>
            </a:r>
            <a:endParaRPr sz="2200" dirty="0">
              <a:solidFill>
                <a:prstClr val="black"/>
              </a:solidFill>
              <a:latin typeface="Carlito"/>
              <a:cs typeface="Carlito"/>
            </a:endParaRPr>
          </a:p>
          <a:p>
            <a:pPr marL="266700"/>
            <a:r>
              <a:rPr sz="2200" spc="-5" dirty="0">
                <a:solidFill>
                  <a:prstClr val="black"/>
                </a:solidFill>
                <a:latin typeface="Carlito"/>
                <a:cs typeface="Carlito"/>
              </a:rPr>
              <a:t>}</a:t>
            </a:r>
            <a:endParaRPr sz="2200" dirty="0">
              <a:solidFill>
                <a:prstClr val="black"/>
              </a:solidFill>
              <a:latin typeface="Carlito"/>
              <a:cs typeface="Carlito"/>
            </a:endParaRPr>
          </a:p>
          <a:p>
            <a:pPr marL="12700"/>
            <a:r>
              <a:rPr sz="2200" spc="-5" dirty="0">
                <a:solidFill>
                  <a:prstClr val="black"/>
                </a:solidFill>
                <a:latin typeface="Carlito"/>
                <a:cs typeface="Carlito"/>
              </a:rPr>
              <a:t>}</a:t>
            </a:r>
            <a:endParaRPr sz="2200" dirty="0">
              <a:solidFill>
                <a:prstClr val="black"/>
              </a:solidFill>
              <a:latin typeface="Carlito"/>
              <a:cs typeface="Carlito"/>
            </a:endParaRPr>
          </a:p>
          <a:p>
            <a:pPr marL="12700"/>
            <a:r>
              <a:rPr sz="2200" spc="-15" dirty="0">
                <a:solidFill>
                  <a:prstClr val="black"/>
                </a:solidFill>
                <a:latin typeface="Carlito"/>
                <a:cs typeface="Carlito"/>
              </a:rPr>
              <a:t>catch(Exception</a:t>
            </a:r>
            <a:r>
              <a:rPr sz="2200" spc="15" dirty="0">
                <a:solidFill>
                  <a:prstClr val="black"/>
                </a:solidFill>
                <a:latin typeface="Carlito"/>
                <a:cs typeface="Carlito"/>
              </a:rPr>
              <a:t> </a:t>
            </a:r>
            <a:r>
              <a:rPr sz="2200" spc="-10" dirty="0">
                <a:solidFill>
                  <a:prstClr val="black"/>
                </a:solidFill>
                <a:latin typeface="Carlito"/>
                <a:cs typeface="Carlito"/>
              </a:rPr>
              <a:t>e)</a:t>
            </a:r>
            <a:endParaRPr sz="2200" dirty="0">
              <a:solidFill>
                <a:prstClr val="black"/>
              </a:solidFill>
              <a:latin typeface="Carlito"/>
              <a:cs typeface="Carlito"/>
            </a:endParaRPr>
          </a:p>
          <a:p>
            <a:pPr marL="12700">
              <a:spcBef>
                <a:spcPts val="5"/>
              </a:spcBef>
            </a:pPr>
            <a:r>
              <a:rPr sz="2200" spc="-5" dirty="0">
                <a:solidFill>
                  <a:prstClr val="black"/>
                </a:solidFill>
                <a:latin typeface="Carlito"/>
                <a:cs typeface="Carlito"/>
              </a:rPr>
              <a:t>{</a:t>
            </a:r>
            <a:endParaRPr sz="2200" dirty="0">
              <a:solidFill>
                <a:prstClr val="black"/>
              </a:solidFill>
              <a:latin typeface="Carlito"/>
              <a:cs typeface="Carlito"/>
            </a:endParaRPr>
          </a:p>
          <a:p>
            <a:pPr marL="12700"/>
            <a:r>
              <a:rPr sz="2200" spc="-5" dirty="0">
                <a:solidFill>
                  <a:prstClr val="black"/>
                </a:solidFill>
                <a:latin typeface="Carlito"/>
                <a:cs typeface="Carlito"/>
              </a:rPr>
              <a:t>}</a:t>
            </a:r>
            <a:endParaRPr sz="2200" dirty="0">
              <a:solidFill>
                <a:prstClr val="black"/>
              </a:solidFill>
              <a:latin typeface="Carlito"/>
              <a:cs typeface="Carlito"/>
            </a:endParaRPr>
          </a:p>
        </p:txBody>
      </p:sp>
      <p:sp>
        <p:nvSpPr>
          <p:cNvPr id="3" name="object 3"/>
          <p:cNvSpPr txBox="1">
            <a:spLocks noGrp="1"/>
          </p:cNvSpPr>
          <p:nvPr>
            <p:ph type="title"/>
          </p:nvPr>
        </p:nvSpPr>
        <p:spPr>
          <a:xfrm>
            <a:off x="762000" y="184666"/>
            <a:ext cx="4800600" cy="504625"/>
          </a:xfrm>
          <a:prstGeom prst="rect">
            <a:avLst/>
          </a:prstGeom>
        </p:spPr>
        <p:txBody>
          <a:bodyPr vert="horz" wrap="square" lIns="0" tIns="12065" rIns="0" bIns="0" rtlCol="0" anchor="ctr">
            <a:spAutoFit/>
          </a:bodyPr>
          <a:lstStyle/>
          <a:p>
            <a:pPr marL="12700">
              <a:lnSpc>
                <a:spcPct val="100000"/>
              </a:lnSpc>
              <a:spcBef>
                <a:spcPts val="95"/>
              </a:spcBef>
            </a:pPr>
            <a:r>
              <a:rPr sz="3200" b="1" spc="-15" dirty="0"/>
              <a:t>Nested </a:t>
            </a:r>
            <a:r>
              <a:rPr sz="3200" b="1" spc="-50" dirty="0"/>
              <a:t>Try</a:t>
            </a:r>
            <a:r>
              <a:rPr sz="3200" b="1" spc="10" dirty="0"/>
              <a:t> </a:t>
            </a:r>
            <a:r>
              <a:rPr sz="3200" b="1" spc="-5" dirty="0"/>
              <a:t>Block</a:t>
            </a:r>
            <a:endParaRPr sz="3200" b="1" dirty="0"/>
          </a:p>
        </p:txBody>
      </p:sp>
    </p:spTree>
    <p:extLst>
      <p:ext uri="{BB962C8B-B14F-4D97-AF65-F5344CB8AC3E}">
        <p14:creationId xmlns:p14="http://schemas.microsoft.com/office/powerpoint/2010/main" val="25041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152400" y="381000"/>
            <a:ext cx="6096000" cy="4524315"/>
          </a:xfrm>
          <a:prstGeom prst="rect">
            <a:avLst/>
          </a:prstGeom>
        </p:spPr>
        <p:txBody>
          <a:bodyPr>
            <a:spAutoFit/>
          </a:bodyPr>
          <a:lstStyle/>
          <a:p>
            <a:r>
              <a:rPr lang="en-US" dirty="0">
                <a:solidFill>
                  <a:prstClr val="black"/>
                </a:solidFill>
              </a:rPr>
              <a:t>class Excep6</a:t>
            </a:r>
          </a:p>
          <a:p>
            <a:r>
              <a:rPr lang="en-US" dirty="0">
                <a:solidFill>
                  <a:prstClr val="black"/>
                </a:solidFill>
              </a:rPr>
              <a:t>{</a:t>
            </a:r>
          </a:p>
          <a:p>
            <a:r>
              <a:rPr lang="en-US" dirty="0">
                <a:solidFill>
                  <a:prstClr val="black"/>
                </a:solidFill>
              </a:rPr>
              <a:t>public static void main(String </a:t>
            </a:r>
            <a:r>
              <a:rPr lang="en-US" dirty="0" err="1">
                <a:solidFill>
                  <a:prstClr val="black"/>
                </a:solidFill>
              </a:rPr>
              <a:t>args</a:t>
            </a:r>
            <a:r>
              <a:rPr lang="en-US" dirty="0">
                <a:solidFill>
                  <a:prstClr val="black"/>
                </a:solidFill>
              </a:rPr>
              <a:t>[])</a:t>
            </a:r>
          </a:p>
          <a:p>
            <a:r>
              <a:rPr lang="en-US" dirty="0">
                <a:solidFill>
                  <a:prstClr val="black"/>
                </a:solidFill>
              </a:rPr>
              <a:t>{</a:t>
            </a:r>
          </a:p>
          <a:p>
            <a:r>
              <a:rPr lang="en-US" dirty="0">
                <a:solidFill>
                  <a:prstClr val="black"/>
                </a:solidFill>
              </a:rPr>
              <a:t>try</a:t>
            </a:r>
          </a:p>
          <a:p>
            <a:r>
              <a:rPr lang="en-US" dirty="0">
                <a:solidFill>
                  <a:prstClr val="black"/>
                </a:solidFill>
              </a:rPr>
              <a:t>	{</a:t>
            </a:r>
          </a:p>
          <a:p>
            <a:r>
              <a:rPr lang="en-US" dirty="0">
                <a:solidFill>
                  <a:prstClr val="black"/>
                </a:solidFill>
              </a:rPr>
              <a:t>	try</a:t>
            </a:r>
          </a:p>
          <a:p>
            <a:r>
              <a:rPr lang="en-US" dirty="0">
                <a:solidFill>
                  <a:prstClr val="black"/>
                </a:solidFill>
              </a:rPr>
              <a:t>		{</a:t>
            </a:r>
          </a:p>
          <a:p>
            <a:r>
              <a:rPr lang="en-US" dirty="0">
                <a:solidFill>
                  <a:prstClr val="black"/>
                </a:solidFill>
              </a:rPr>
              <a:t>		</a:t>
            </a:r>
            <a:r>
              <a:rPr lang="en-US" dirty="0" err="1">
                <a:solidFill>
                  <a:prstClr val="black"/>
                </a:solidFill>
              </a:rPr>
              <a:t>System.out.println</a:t>
            </a:r>
            <a:r>
              <a:rPr lang="en-US" dirty="0">
                <a:solidFill>
                  <a:prstClr val="black"/>
                </a:solidFill>
              </a:rPr>
              <a:t>("going to divide");</a:t>
            </a:r>
          </a:p>
          <a:p>
            <a:r>
              <a:rPr lang="en-US" dirty="0">
                <a:solidFill>
                  <a:prstClr val="black"/>
                </a:solidFill>
              </a:rPr>
              <a:t>		</a:t>
            </a:r>
            <a:r>
              <a:rPr lang="en-US" dirty="0" err="1">
                <a:solidFill>
                  <a:prstClr val="black"/>
                </a:solidFill>
              </a:rPr>
              <a:t>int</a:t>
            </a:r>
            <a:r>
              <a:rPr lang="en-US" dirty="0">
                <a:solidFill>
                  <a:prstClr val="black"/>
                </a:solidFill>
              </a:rPr>
              <a:t> b =39/0;</a:t>
            </a:r>
          </a:p>
          <a:p>
            <a:r>
              <a:rPr lang="en-US" dirty="0">
                <a:solidFill>
                  <a:prstClr val="black"/>
                </a:solidFill>
              </a:rPr>
              <a:t>		}</a:t>
            </a:r>
          </a:p>
          <a:p>
            <a:r>
              <a:rPr lang="en-US" dirty="0">
                <a:solidFill>
                  <a:prstClr val="black"/>
                </a:solidFill>
              </a:rPr>
              <a:t>		catch(</a:t>
            </a:r>
            <a:r>
              <a:rPr lang="en-US" dirty="0" err="1">
                <a:solidFill>
                  <a:prstClr val="black"/>
                </a:solidFill>
              </a:rPr>
              <a:t>ArithmeticException</a:t>
            </a:r>
            <a:r>
              <a:rPr lang="en-US" dirty="0">
                <a:solidFill>
                  <a:prstClr val="black"/>
                </a:solidFill>
              </a:rPr>
              <a:t> e)</a:t>
            </a:r>
          </a:p>
          <a:p>
            <a:r>
              <a:rPr lang="en-US" dirty="0">
                <a:solidFill>
                  <a:prstClr val="black"/>
                </a:solidFill>
              </a:rPr>
              <a:t>		{</a:t>
            </a:r>
          </a:p>
          <a:p>
            <a:r>
              <a:rPr lang="en-US" dirty="0">
                <a:solidFill>
                  <a:prstClr val="black"/>
                </a:solidFill>
              </a:rPr>
              <a:t>		</a:t>
            </a:r>
            <a:r>
              <a:rPr lang="en-US" dirty="0" err="1">
                <a:solidFill>
                  <a:prstClr val="black"/>
                </a:solidFill>
              </a:rPr>
              <a:t>System.out.println</a:t>
            </a:r>
            <a:r>
              <a:rPr lang="en-US" dirty="0">
                <a:solidFill>
                  <a:prstClr val="black"/>
                </a:solidFill>
              </a:rPr>
              <a:t>(e);</a:t>
            </a:r>
          </a:p>
          <a:p>
            <a:r>
              <a:rPr lang="en-US" dirty="0">
                <a:solidFill>
                  <a:prstClr val="black"/>
                </a:solidFill>
              </a:rPr>
              <a:t>		}</a:t>
            </a:r>
          </a:p>
          <a:p>
            <a:r>
              <a:rPr lang="en-US" dirty="0">
                <a:solidFill>
                  <a:prstClr val="black"/>
                </a:solidFill>
              </a:rPr>
              <a:t>	</a:t>
            </a:r>
            <a:endParaRPr lang="en-US" dirty="0">
              <a:solidFill>
                <a:prstClr val="black"/>
              </a:solidFill>
            </a:endParaRPr>
          </a:p>
        </p:txBody>
      </p:sp>
      <p:sp>
        <p:nvSpPr>
          <p:cNvPr id="11" name="Rectangle 10"/>
          <p:cNvSpPr/>
          <p:nvPr/>
        </p:nvSpPr>
        <p:spPr>
          <a:xfrm>
            <a:off x="5638800" y="1524000"/>
            <a:ext cx="6172200" cy="5078313"/>
          </a:xfrm>
          <a:prstGeom prst="rect">
            <a:avLst/>
          </a:prstGeom>
        </p:spPr>
        <p:txBody>
          <a:bodyPr wrap="square">
            <a:spAutoFit/>
          </a:bodyPr>
          <a:lstStyle/>
          <a:p>
            <a:r>
              <a:rPr lang="en-US" dirty="0">
                <a:solidFill>
                  <a:prstClr val="black"/>
                </a:solidFill>
              </a:rPr>
              <a:t>              try</a:t>
            </a:r>
          </a:p>
          <a:p>
            <a:r>
              <a:rPr lang="en-US" dirty="0">
                <a:solidFill>
                  <a:prstClr val="black"/>
                </a:solidFill>
              </a:rPr>
              <a:t>		{</a:t>
            </a:r>
          </a:p>
          <a:p>
            <a:r>
              <a:rPr lang="en-US" dirty="0">
                <a:solidFill>
                  <a:prstClr val="black"/>
                </a:solidFill>
              </a:rPr>
              <a:t>		</a:t>
            </a:r>
            <a:r>
              <a:rPr lang="en-US" dirty="0" err="1">
                <a:solidFill>
                  <a:prstClr val="black"/>
                </a:solidFill>
              </a:rPr>
              <a:t>int</a:t>
            </a:r>
            <a:r>
              <a:rPr lang="en-US" dirty="0">
                <a:solidFill>
                  <a:prstClr val="black"/>
                </a:solidFill>
              </a:rPr>
              <a:t> a[]=new </a:t>
            </a:r>
            <a:r>
              <a:rPr lang="en-US" dirty="0" err="1">
                <a:solidFill>
                  <a:prstClr val="black"/>
                </a:solidFill>
              </a:rPr>
              <a:t>int</a:t>
            </a:r>
            <a:r>
              <a:rPr lang="en-US" dirty="0">
                <a:solidFill>
                  <a:prstClr val="black"/>
                </a:solidFill>
              </a:rPr>
              <a:t>[5];</a:t>
            </a:r>
          </a:p>
          <a:p>
            <a:r>
              <a:rPr lang="en-US" dirty="0">
                <a:solidFill>
                  <a:prstClr val="black"/>
                </a:solidFill>
              </a:rPr>
              <a:t>		a[5]=4;</a:t>
            </a:r>
          </a:p>
          <a:p>
            <a:r>
              <a:rPr lang="en-US" dirty="0">
                <a:solidFill>
                  <a:prstClr val="black"/>
                </a:solidFill>
              </a:rPr>
              <a:t>		}</a:t>
            </a:r>
          </a:p>
          <a:p>
            <a:r>
              <a:rPr lang="en-US" dirty="0">
                <a:solidFill>
                  <a:prstClr val="black"/>
                </a:solidFill>
              </a:rPr>
              <a:t>		catch(</a:t>
            </a:r>
            <a:r>
              <a:rPr lang="en-US" dirty="0" err="1">
                <a:solidFill>
                  <a:prstClr val="black"/>
                </a:solidFill>
              </a:rPr>
              <a:t>ArrayIndexOutOfBoundsException</a:t>
            </a:r>
            <a:r>
              <a:rPr lang="en-US" dirty="0">
                <a:solidFill>
                  <a:prstClr val="black"/>
                </a:solidFill>
              </a:rPr>
              <a:t> e)</a:t>
            </a:r>
          </a:p>
          <a:p>
            <a:r>
              <a:rPr lang="en-US" dirty="0">
                <a:solidFill>
                  <a:prstClr val="black"/>
                </a:solidFill>
              </a:rPr>
              <a:t>		{</a:t>
            </a:r>
          </a:p>
          <a:p>
            <a:r>
              <a:rPr lang="en-US" dirty="0">
                <a:solidFill>
                  <a:prstClr val="black"/>
                </a:solidFill>
              </a:rPr>
              <a:t>		</a:t>
            </a:r>
            <a:r>
              <a:rPr lang="en-US" dirty="0" err="1">
                <a:solidFill>
                  <a:prstClr val="black"/>
                </a:solidFill>
              </a:rPr>
              <a:t>System.out.println</a:t>
            </a:r>
            <a:r>
              <a:rPr lang="en-US" dirty="0">
                <a:solidFill>
                  <a:prstClr val="black"/>
                </a:solidFill>
              </a:rPr>
              <a:t>(e);</a:t>
            </a:r>
          </a:p>
          <a:p>
            <a:r>
              <a:rPr lang="en-US" dirty="0">
                <a:solidFill>
                  <a:prstClr val="black"/>
                </a:solidFill>
              </a:rPr>
              <a:t>		}</a:t>
            </a:r>
          </a:p>
          <a:p>
            <a:r>
              <a:rPr lang="en-US" dirty="0">
                <a:solidFill>
                  <a:prstClr val="black"/>
                </a:solidFill>
              </a:rPr>
              <a:t>	</a:t>
            </a:r>
            <a:r>
              <a:rPr lang="en-US" dirty="0" err="1">
                <a:solidFill>
                  <a:prstClr val="black"/>
                </a:solidFill>
              </a:rPr>
              <a:t>System.out.println</a:t>
            </a:r>
            <a:r>
              <a:rPr lang="en-US" dirty="0">
                <a:solidFill>
                  <a:prstClr val="black"/>
                </a:solidFill>
              </a:rPr>
              <a:t>("other statement");</a:t>
            </a:r>
          </a:p>
          <a:p>
            <a:r>
              <a:rPr lang="en-US" dirty="0">
                <a:solidFill>
                  <a:prstClr val="black"/>
                </a:solidFill>
              </a:rPr>
              <a:t>	}</a:t>
            </a:r>
          </a:p>
          <a:p>
            <a:r>
              <a:rPr lang="en-US" dirty="0">
                <a:solidFill>
                  <a:prstClr val="black"/>
                </a:solidFill>
              </a:rPr>
              <a:t>	catch(Exception e)</a:t>
            </a:r>
          </a:p>
          <a:p>
            <a:r>
              <a:rPr lang="en-US" dirty="0">
                <a:solidFill>
                  <a:prstClr val="black"/>
                </a:solidFill>
              </a:rPr>
              <a:t>	{</a:t>
            </a:r>
          </a:p>
          <a:p>
            <a:r>
              <a:rPr lang="en-US" dirty="0">
                <a:solidFill>
                  <a:prstClr val="black"/>
                </a:solidFill>
              </a:rPr>
              <a:t>	</a:t>
            </a:r>
            <a:r>
              <a:rPr lang="en-US" dirty="0" err="1">
                <a:solidFill>
                  <a:prstClr val="black"/>
                </a:solidFill>
              </a:rPr>
              <a:t>System.out.println</a:t>
            </a:r>
            <a:r>
              <a:rPr lang="en-US" dirty="0">
                <a:solidFill>
                  <a:prstClr val="black"/>
                </a:solidFill>
              </a:rPr>
              <a:t>("</a:t>
            </a:r>
            <a:r>
              <a:rPr lang="en-US" dirty="0" err="1">
                <a:solidFill>
                  <a:prstClr val="black"/>
                </a:solidFill>
              </a:rPr>
              <a:t>handeled</a:t>
            </a:r>
            <a:r>
              <a:rPr lang="en-US" dirty="0">
                <a:solidFill>
                  <a:prstClr val="black"/>
                </a:solidFill>
              </a:rPr>
              <a:t>");</a:t>
            </a:r>
          </a:p>
          <a:p>
            <a:r>
              <a:rPr lang="en-US" dirty="0">
                <a:solidFill>
                  <a:prstClr val="black"/>
                </a:solidFill>
              </a:rPr>
              <a:t>	}</a:t>
            </a:r>
          </a:p>
          <a:p>
            <a:r>
              <a:rPr lang="en-US" dirty="0" err="1">
                <a:solidFill>
                  <a:prstClr val="black"/>
                </a:solidFill>
              </a:rPr>
              <a:t>System.out.println</a:t>
            </a:r>
            <a:r>
              <a:rPr lang="en-US" dirty="0">
                <a:solidFill>
                  <a:prstClr val="black"/>
                </a:solidFill>
              </a:rPr>
              <a:t>("normal flow..");</a:t>
            </a:r>
          </a:p>
          <a:p>
            <a:r>
              <a:rPr lang="en-US" dirty="0">
                <a:solidFill>
                  <a:prstClr val="black"/>
                </a:solidFill>
              </a:rPr>
              <a:t>}</a:t>
            </a:r>
          </a:p>
          <a:p>
            <a:r>
              <a:rPr lang="en-US" dirty="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705633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268884"/>
            <a:ext cx="9870440" cy="5073184"/>
          </a:xfrm>
          <a:prstGeom prst="rect">
            <a:avLst/>
          </a:prstGeom>
        </p:spPr>
        <p:txBody>
          <a:bodyPr vert="horz" wrap="square" lIns="0" tIns="180340" rIns="0" bIns="0" rtlCol="0">
            <a:spAutoFit/>
          </a:bodyPr>
          <a:lstStyle/>
          <a:p>
            <a:pPr marL="356870" indent="-344805">
              <a:spcBef>
                <a:spcPts val="1420"/>
              </a:spcBef>
              <a:buFont typeface="Wingdings"/>
              <a:buChar char=""/>
              <a:tabLst>
                <a:tab pos="357505" algn="l"/>
              </a:tabLst>
            </a:pPr>
            <a:r>
              <a:rPr sz="2200" b="1" spc="-5" dirty="0">
                <a:solidFill>
                  <a:prstClr val="black"/>
                </a:solidFill>
                <a:latin typeface="Carlito"/>
                <a:cs typeface="Carlito"/>
              </a:rPr>
              <a:t>Finally </a:t>
            </a:r>
            <a:r>
              <a:rPr sz="2200" b="1" spc="-10" dirty="0">
                <a:solidFill>
                  <a:prstClr val="black"/>
                </a:solidFill>
                <a:latin typeface="Carlito"/>
                <a:cs typeface="Carlito"/>
              </a:rPr>
              <a:t>block</a:t>
            </a:r>
            <a:endParaRPr sz="2200" dirty="0">
              <a:solidFill>
                <a:prstClr val="black"/>
              </a:solidFill>
              <a:latin typeface="Carlito"/>
              <a:cs typeface="Carlito"/>
            </a:endParaRPr>
          </a:p>
          <a:p>
            <a:pPr marL="814069" lvl="1" indent="-344805">
              <a:spcBef>
                <a:spcPts val="1320"/>
              </a:spcBef>
              <a:buFont typeface="Wingdings"/>
              <a:buChar char=""/>
              <a:tabLst>
                <a:tab pos="814705" algn="l"/>
              </a:tabLst>
            </a:pPr>
            <a:r>
              <a:rPr sz="2200" spc="-5" dirty="0">
                <a:solidFill>
                  <a:prstClr val="black"/>
                </a:solidFill>
                <a:latin typeface="Carlito"/>
                <a:cs typeface="Carlito"/>
              </a:rPr>
              <a:t>is a </a:t>
            </a:r>
            <a:r>
              <a:rPr sz="2200" spc="-10" dirty="0">
                <a:solidFill>
                  <a:prstClr val="black"/>
                </a:solidFill>
                <a:latin typeface="Carlito"/>
                <a:cs typeface="Carlito"/>
              </a:rPr>
              <a:t>block that </a:t>
            </a:r>
            <a:r>
              <a:rPr sz="2200" spc="-5" dirty="0">
                <a:solidFill>
                  <a:prstClr val="black"/>
                </a:solidFill>
                <a:latin typeface="Carlito"/>
                <a:cs typeface="Carlito"/>
              </a:rPr>
              <a:t>is </a:t>
            </a:r>
            <a:r>
              <a:rPr sz="2200" spc="-20" dirty="0">
                <a:solidFill>
                  <a:prstClr val="black"/>
                </a:solidFill>
                <a:latin typeface="Carlito"/>
                <a:cs typeface="Carlito"/>
              </a:rPr>
              <a:t>always</a:t>
            </a:r>
            <a:r>
              <a:rPr sz="2200" spc="15" dirty="0">
                <a:solidFill>
                  <a:prstClr val="black"/>
                </a:solidFill>
                <a:latin typeface="Carlito"/>
                <a:cs typeface="Carlito"/>
              </a:rPr>
              <a:t> </a:t>
            </a:r>
            <a:r>
              <a:rPr sz="2200" spc="-20" dirty="0">
                <a:solidFill>
                  <a:prstClr val="black"/>
                </a:solidFill>
                <a:latin typeface="Carlito"/>
                <a:cs typeface="Carlito"/>
              </a:rPr>
              <a:t>executed.</a:t>
            </a:r>
            <a:endParaRPr sz="2200" dirty="0">
              <a:solidFill>
                <a:prstClr val="black"/>
              </a:solidFill>
              <a:latin typeface="Carlito"/>
              <a:cs typeface="Carlito"/>
            </a:endParaRPr>
          </a:p>
          <a:p>
            <a:pPr marL="356870" indent="-344805">
              <a:spcBef>
                <a:spcPts val="1320"/>
              </a:spcBef>
              <a:buFont typeface="Wingdings"/>
              <a:buChar char=""/>
              <a:tabLst>
                <a:tab pos="357505" algn="l"/>
              </a:tabLst>
            </a:pPr>
            <a:r>
              <a:rPr sz="2200" spc="-100" dirty="0">
                <a:solidFill>
                  <a:prstClr val="black"/>
                </a:solidFill>
                <a:latin typeface="Carlito"/>
                <a:cs typeface="Carlito"/>
              </a:rPr>
              <a:t>To </a:t>
            </a:r>
            <a:r>
              <a:rPr sz="2200" spc="-15" dirty="0">
                <a:solidFill>
                  <a:prstClr val="black"/>
                </a:solidFill>
                <a:latin typeface="Carlito"/>
                <a:cs typeface="Carlito"/>
              </a:rPr>
              <a:t>perform </a:t>
            </a:r>
            <a:r>
              <a:rPr sz="2200" spc="-5" dirty="0">
                <a:solidFill>
                  <a:prstClr val="black"/>
                </a:solidFill>
                <a:latin typeface="Carlito"/>
                <a:cs typeface="Carlito"/>
              </a:rPr>
              <a:t>some </a:t>
            </a:r>
            <a:r>
              <a:rPr sz="2200" spc="-10" dirty="0">
                <a:solidFill>
                  <a:prstClr val="black"/>
                </a:solidFill>
                <a:latin typeface="Carlito"/>
                <a:cs typeface="Carlito"/>
              </a:rPr>
              <a:t>important </a:t>
            </a:r>
            <a:r>
              <a:rPr sz="2200" spc="-15" dirty="0">
                <a:solidFill>
                  <a:prstClr val="black"/>
                </a:solidFill>
                <a:latin typeface="Carlito"/>
                <a:cs typeface="Carlito"/>
              </a:rPr>
              <a:t>tasks </a:t>
            </a:r>
            <a:r>
              <a:rPr sz="2200" spc="-10" dirty="0">
                <a:solidFill>
                  <a:prstClr val="black"/>
                </a:solidFill>
                <a:latin typeface="Carlito"/>
                <a:cs typeface="Carlito"/>
              </a:rPr>
              <a:t>such </a:t>
            </a:r>
            <a:r>
              <a:rPr sz="2200" spc="-5" dirty="0">
                <a:solidFill>
                  <a:prstClr val="black"/>
                </a:solidFill>
                <a:latin typeface="Carlito"/>
                <a:cs typeface="Carlito"/>
              </a:rPr>
              <a:t>as closing </a:t>
            </a:r>
            <a:r>
              <a:rPr sz="2200" spc="-10" dirty="0">
                <a:solidFill>
                  <a:prstClr val="black"/>
                </a:solidFill>
                <a:latin typeface="Carlito"/>
                <a:cs typeface="Carlito"/>
              </a:rPr>
              <a:t>connection, </a:t>
            </a:r>
            <a:r>
              <a:rPr sz="2200" spc="-15" dirty="0">
                <a:solidFill>
                  <a:prstClr val="black"/>
                </a:solidFill>
                <a:latin typeface="Carlito"/>
                <a:cs typeface="Carlito"/>
              </a:rPr>
              <a:t>stream</a:t>
            </a:r>
            <a:r>
              <a:rPr sz="2200" spc="285" dirty="0">
                <a:solidFill>
                  <a:prstClr val="black"/>
                </a:solidFill>
                <a:latin typeface="Carlito"/>
                <a:cs typeface="Carlito"/>
              </a:rPr>
              <a:t> </a:t>
            </a:r>
            <a:r>
              <a:rPr sz="2200" spc="-15" dirty="0">
                <a:solidFill>
                  <a:prstClr val="black"/>
                </a:solidFill>
                <a:latin typeface="Carlito"/>
                <a:cs typeface="Carlito"/>
              </a:rPr>
              <a:t>etc.</a:t>
            </a:r>
            <a:endParaRPr sz="2200" dirty="0">
              <a:solidFill>
                <a:prstClr val="black"/>
              </a:solidFill>
              <a:latin typeface="Carlito"/>
              <a:cs typeface="Carlito"/>
            </a:endParaRPr>
          </a:p>
          <a:p>
            <a:pPr marL="356870" indent="-344805">
              <a:spcBef>
                <a:spcPts val="1320"/>
              </a:spcBef>
              <a:buFont typeface="Wingdings"/>
              <a:buChar char=""/>
              <a:tabLst>
                <a:tab pos="357505" algn="l"/>
              </a:tabLst>
            </a:pPr>
            <a:r>
              <a:rPr sz="2200" spc="-5" dirty="0">
                <a:solidFill>
                  <a:prstClr val="black"/>
                </a:solidFill>
                <a:latin typeface="Carlito"/>
                <a:cs typeface="Carlito"/>
              </a:rPr>
              <a:t>Used </a:t>
            </a:r>
            <a:r>
              <a:rPr sz="2200" spc="-20" dirty="0">
                <a:solidFill>
                  <a:prstClr val="black"/>
                </a:solidFill>
                <a:latin typeface="Carlito"/>
                <a:cs typeface="Carlito"/>
              </a:rPr>
              <a:t>to </a:t>
            </a:r>
            <a:r>
              <a:rPr sz="2200" spc="-10" dirty="0">
                <a:solidFill>
                  <a:prstClr val="black"/>
                </a:solidFill>
                <a:latin typeface="Carlito"/>
                <a:cs typeface="Carlito"/>
              </a:rPr>
              <a:t>put </a:t>
            </a:r>
            <a:r>
              <a:rPr sz="2200" spc="-5" dirty="0">
                <a:solidFill>
                  <a:prstClr val="black"/>
                </a:solidFill>
                <a:latin typeface="Carlito"/>
                <a:cs typeface="Carlito"/>
              </a:rPr>
              <a:t>"cleanup" </a:t>
            </a:r>
            <a:r>
              <a:rPr sz="2200" spc="-15" dirty="0">
                <a:solidFill>
                  <a:prstClr val="black"/>
                </a:solidFill>
                <a:latin typeface="Carlito"/>
                <a:cs typeface="Carlito"/>
              </a:rPr>
              <a:t>code </a:t>
            </a:r>
            <a:r>
              <a:rPr sz="2200" spc="-5" dirty="0">
                <a:solidFill>
                  <a:prstClr val="black"/>
                </a:solidFill>
                <a:latin typeface="Carlito"/>
                <a:cs typeface="Carlito"/>
              </a:rPr>
              <a:t>such as closing a </a:t>
            </a:r>
            <a:r>
              <a:rPr sz="2200" spc="-10" dirty="0">
                <a:solidFill>
                  <a:prstClr val="black"/>
                </a:solidFill>
                <a:latin typeface="Carlito"/>
                <a:cs typeface="Carlito"/>
              </a:rPr>
              <a:t>file, </a:t>
            </a:r>
            <a:r>
              <a:rPr sz="2200" spc="-5" dirty="0">
                <a:solidFill>
                  <a:prstClr val="black"/>
                </a:solidFill>
                <a:latin typeface="Carlito"/>
                <a:cs typeface="Carlito"/>
              </a:rPr>
              <a:t>closing </a:t>
            </a:r>
            <a:r>
              <a:rPr sz="2200" spc="-10" dirty="0">
                <a:solidFill>
                  <a:prstClr val="black"/>
                </a:solidFill>
                <a:latin typeface="Carlito"/>
                <a:cs typeface="Carlito"/>
              </a:rPr>
              <a:t>connection</a:t>
            </a:r>
            <a:r>
              <a:rPr sz="2200" spc="175" dirty="0">
                <a:solidFill>
                  <a:prstClr val="black"/>
                </a:solidFill>
                <a:latin typeface="Carlito"/>
                <a:cs typeface="Carlito"/>
              </a:rPr>
              <a:t> </a:t>
            </a:r>
            <a:r>
              <a:rPr sz="2200" spc="-15" dirty="0">
                <a:solidFill>
                  <a:prstClr val="black"/>
                </a:solidFill>
                <a:latin typeface="Carlito"/>
                <a:cs typeface="Carlito"/>
              </a:rPr>
              <a:t>etc.</a:t>
            </a:r>
            <a:endParaRPr sz="2200" dirty="0">
              <a:solidFill>
                <a:prstClr val="black"/>
              </a:solidFill>
              <a:latin typeface="Carlito"/>
              <a:cs typeface="Carlito"/>
            </a:endParaRPr>
          </a:p>
          <a:p>
            <a:pPr marL="356870" marR="5080" indent="-344805">
              <a:lnSpc>
                <a:spcPct val="150000"/>
              </a:lnSpc>
              <a:buFont typeface="Wingdings"/>
              <a:buChar char=""/>
              <a:tabLst>
                <a:tab pos="357505" algn="l"/>
              </a:tabLst>
            </a:pPr>
            <a:r>
              <a:rPr sz="2200" spc="-10" dirty="0">
                <a:solidFill>
                  <a:prstClr val="black"/>
                </a:solidFill>
                <a:latin typeface="Carlito"/>
                <a:cs typeface="Carlito"/>
              </a:rPr>
              <a:t>Finally </a:t>
            </a:r>
            <a:r>
              <a:rPr sz="2200" spc="-15" dirty="0">
                <a:solidFill>
                  <a:prstClr val="black"/>
                </a:solidFill>
                <a:latin typeface="Carlito"/>
                <a:cs typeface="Carlito"/>
              </a:rPr>
              <a:t>creates </a:t>
            </a:r>
            <a:r>
              <a:rPr sz="2200" spc="-5" dirty="0">
                <a:solidFill>
                  <a:prstClr val="black"/>
                </a:solidFill>
                <a:latin typeface="Carlito"/>
                <a:cs typeface="Carlito"/>
              </a:rPr>
              <a:t>a </a:t>
            </a:r>
            <a:r>
              <a:rPr sz="2200" spc="-10" dirty="0">
                <a:solidFill>
                  <a:prstClr val="black"/>
                </a:solidFill>
                <a:latin typeface="Carlito"/>
                <a:cs typeface="Carlito"/>
              </a:rPr>
              <a:t>block </a:t>
            </a:r>
            <a:r>
              <a:rPr sz="2200" dirty="0">
                <a:solidFill>
                  <a:prstClr val="black"/>
                </a:solidFill>
                <a:latin typeface="Carlito"/>
                <a:cs typeface="Carlito"/>
              </a:rPr>
              <a:t>of </a:t>
            </a:r>
            <a:r>
              <a:rPr sz="2200" spc="-15" dirty="0">
                <a:solidFill>
                  <a:prstClr val="black"/>
                </a:solidFill>
                <a:latin typeface="Carlito"/>
                <a:cs typeface="Carlito"/>
              </a:rPr>
              <a:t>code </a:t>
            </a:r>
            <a:r>
              <a:rPr sz="2200" spc="-10" dirty="0">
                <a:solidFill>
                  <a:prstClr val="black"/>
                </a:solidFill>
                <a:latin typeface="Carlito"/>
                <a:cs typeface="Carlito"/>
              </a:rPr>
              <a:t>that </a:t>
            </a:r>
            <a:r>
              <a:rPr sz="2200" spc="-5" dirty="0">
                <a:solidFill>
                  <a:prstClr val="black"/>
                </a:solidFill>
                <a:latin typeface="Carlito"/>
                <a:cs typeface="Carlito"/>
              </a:rPr>
              <a:t>will be </a:t>
            </a:r>
            <a:r>
              <a:rPr sz="2200" spc="-20" dirty="0">
                <a:solidFill>
                  <a:prstClr val="black"/>
                </a:solidFill>
                <a:latin typeface="Carlito"/>
                <a:cs typeface="Carlito"/>
              </a:rPr>
              <a:t>executed </a:t>
            </a:r>
            <a:r>
              <a:rPr sz="2200" spc="-15" dirty="0">
                <a:solidFill>
                  <a:prstClr val="black"/>
                </a:solidFill>
                <a:latin typeface="Carlito"/>
                <a:cs typeface="Carlito"/>
              </a:rPr>
              <a:t>after </a:t>
            </a:r>
            <a:r>
              <a:rPr sz="2200" spc="-5" dirty="0">
                <a:solidFill>
                  <a:prstClr val="black"/>
                </a:solidFill>
                <a:latin typeface="Carlito"/>
                <a:cs typeface="Carlito"/>
              </a:rPr>
              <a:t>a </a:t>
            </a:r>
            <a:r>
              <a:rPr sz="2200" spc="-15" dirty="0">
                <a:solidFill>
                  <a:prstClr val="black"/>
                </a:solidFill>
                <a:latin typeface="Carlito"/>
                <a:cs typeface="Carlito"/>
              </a:rPr>
              <a:t>try/catch </a:t>
            </a:r>
            <a:r>
              <a:rPr sz="2200" spc="-5" dirty="0">
                <a:solidFill>
                  <a:prstClr val="black"/>
                </a:solidFill>
                <a:latin typeface="Carlito"/>
                <a:cs typeface="Carlito"/>
              </a:rPr>
              <a:t>block  </a:t>
            </a:r>
            <a:r>
              <a:rPr sz="2200" spc="-10" dirty="0">
                <a:solidFill>
                  <a:prstClr val="black"/>
                </a:solidFill>
                <a:latin typeface="Carlito"/>
                <a:cs typeface="Carlito"/>
              </a:rPr>
              <a:t>has</a:t>
            </a:r>
            <a:r>
              <a:rPr sz="2200" spc="-5" dirty="0">
                <a:solidFill>
                  <a:prstClr val="black"/>
                </a:solidFill>
                <a:latin typeface="Carlito"/>
                <a:cs typeface="Carlito"/>
              </a:rPr>
              <a:t> </a:t>
            </a:r>
            <a:r>
              <a:rPr sz="2200" spc="-15" dirty="0">
                <a:solidFill>
                  <a:prstClr val="black"/>
                </a:solidFill>
                <a:latin typeface="Carlito"/>
                <a:cs typeface="Carlito"/>
              </a:rPr>
              <a:t>completed</a:t>
            </a:r>
            <a:endParaRPr sz="2200" dirty="0">
              <a:solidFill>
                <a:prstClr val="black"/>
              </a:solidFill>
              <a:latin typeface="Carlito"/>
              <a:cs typeface="Carlito"/>
            </a:endParaRPr>
          </a:p>
          <a:p>
            <a:pPr marL="356870" indent="-344805">
              <a:spcBef>
                <a:spcPts val="1325"/>
              </a:spcBef>
              <a:buFont typeface="Wingdings"/>
              <a:buChar char=""/>
              <a:tabLst>
                <a:tab pos="357505" algn="l"/>
              </a:tabLst>
            </a:pPr>
            <a:r>
              <a:rPr sz="2200" spc="-10" dirty="0">
                <a:solidFill>
                  <a:prstClr val="black"/>
                </a:solidFill>
                <a:latin typeface="Carlito"/>
                <a:cs typeface="Carlito"/>
              </a:rPr>
              <a:t>Finally block </a:t>
            </a:r>
            <a:r>
              <a:rPr sz="2200" spc="-5" dirty="0">
                <a:solidFill>
                  <a:prstClr val="black"/>
                </a:solidFill>
                <a:latin typeface="Carlito"/>
                <a:cs typeface="Carlito"/>
              </a:rPr>
              <a:t>will be </a:t>
            </a:r>
            <a:r>
              <a:rPr sz="2200" spc="-20" dirty="0">
                <a:solidFill>
                  <a:prstClr val="black"/>
                </a:solidFill>
                <a:latin typeface="Carlito"/>
                <a:cs typeface="Carlito"/>
              </a:rPr>
              <a:t>executed </a:t>
            </a:r>
            <a:r>
              <a:rPr sz="2200" spc="-5" dirty="0">
                <a:solidFill>
                  <a:prstClr val="black"/>
                </a:solidFill>
                <a:latin typeface="Carlito"/>
                <a:cs typeface="Carlito"/>
              </a:rPr>
              <a:t>whether or </a:t>
            </a:r>
            <a:r>
              <a:rPr sz="2200" spc="-10" dirty="0">
                <a:solidFill>
                  <a:prstClr val="black"/>
                </a:solidFill>
                <a:latin typeface="Carlito"/>
                <a:cs typeface="Carlito"/>
              </a:rPr>
              <a:t>not </a:t>
            </a:r>
            <a:r>
              <a:rPr sz="2200" spc="-5" dirty="0">
                <a:solidFill>
                  <a:prstClr val="black"/>
                </a:solidFill>
                <a:latin typeface="Carlito"/>
                <a:cs typeface="Carlito"/>
              </a:rPr>
              <a:t>an </a:t>
            </a:r>
            <a:r>
              <a:rPr sz="2200" spc="-15" dirty="0">
                <a:solidFill>
                  <a:prstClr val="black"/>
                </a:solidFill>
                <a:latin typeface="Carlito"/>
                <a:cs typeface="Carlito"/>
              </a:rPr>
              <a:t>exception </a:t>
            </a:r>
            <a:r>
              <a:rPr sz="2200" spc="-5" dirty="0">
                <a:solidFill>
                  <a:prstClr val="black"/>
                </a:solidFill>
                <a:latin typeface="Carlito"/>
                <a:cs typeface="Carlito"/>
              </a:rPr>
              <a:t>is</a:t>
            </a:r>
            <a:r>
              <a:rPr sz="2200" spc="140" dirty="0">
                <a:solidFill>
                  <a:prstClr val="black"/>
                </a:solidFill>
                <a:latin typeface="Carlito"/>
                <a:cs typeface="Carlito"/>
              </a:rPr>
              <a:t> </a:t>
            </a:r>
            <a:r>
              <a:rPr sz="2200" spc="-15" dirty="0">
                <a:solidFill>
                  <a:prstClr val="black"/>
                </a:solidFill>
                <a:latin typeface="Carlito"/>
                <a:cs typeface="Carlito"/>
              </a:rPr>
              <a:t>thrown.</a:t>
            </a:r>
            <a:endParaRPr sz="2200" dirty="0">
              <a:solidFill>
                <a:prstClr val="black"/>
              </a:solidFill>
              <a:latin typeface="Carlito"/>
              <a:cs typeface="Carlito"/>
            </a:endParaRPr>
          </a:p>
          <a:p>
            <a:pPr marL="356870" indent="-344805">
              <a:spcBef>
                <a:spcPts val="1320"/>
              </a:spcBef>
              <a:buFont typeface="Wingdings"/>
              <a:buChar char=""/>
              <a:tabLst>
                <a:tab pos="357505" algn="l"/>
              </a:tabLst>
            </a:pPr>
            <a:r>
              <a:rPr sz="2200" spc="-15" dirty="0">
                <a:solidFill>
                  <a:prstClr val="black"/>
                </a:solidFill>
                <a:latin typeface="Carlito"/>
                <a:cs typeface="Carlito"/>
              </a:rPr>
              <a:t>Each </a:t>
            </a:r>
            <a:r>
              <a:rPr sz="2200" dirty="0">
                <a:solidFill>
                  <a:prstClr val="black"/>
                </a:solidFill>
                <a:latin typeface="Carlito"/>
                <a:cs typeface="Carlito"/>
              </a:rPr>
              <a:t>try </a:t>
            </a:r>
            <a:r>
              <a:rPr sz="2200" spc="-5" dirty="0">
                <a:solidFill>
                  <a:prstClr val="black"/>
                </a:solidFill>
                <a:latin typeface="Carlito"/>
                <a:cs typeface="Carlito"/>
              </a:rPr>
              <a:t>clause </a:t>
            </a:r>
            <a:r>
              <a:rPr sz="2200" spc="-10" dirty="0">
                <a:solidFill>
                  <a:prstClr val="black"/>
                </a:solidFill>
                <a:latin typeface="Carlito"/>
                <a:cs typeface="Carlito"/>
              </a:rPr>
              <a:t>requires </a:t>
            </a:r>
            <a:r>
              <a:rPr sz="2200" spc="-15" dirty="0">
                <a:solidFill>
                  <a:prstClr val="black"/>
                </a:solidFill>
                <a:latin typeface="Carlito"/>
                <a:cs typeface="Carlito"/>
              </a:rPr>
              <a:t>at </a:t>
            </a:r>
            <a:r>
              <a:rPr sz="2200" spc="-5" dirty="0">
                <a:solidFill>
                  <a:prstClr val="black"/>
                </a:solidFill>
                <a:latin typeface="Carlito"/>
                <a:cs typeface="Carlito"/>
              </a:rPr>
              <a:t>least one </a:t>
            </a:r>
            <a:r>
              <a:rPr sz="2200" spc="-20" dirty="0">
                <a:solidFill>
                  <a:prstClr val="black"/>
                </a:solidFill>
                <a:latin typeface="Carlito"/>
                <a:cs typeface="Carlito"/>
              </a:rPr>
              <a:t>catch </a:t>
            </a:r>
            <a:r>
              <a:rPr sz="2200" dirty="0">
                <a:solidFill>
                  <a:prstClr val="black"/>
                </a:solidFill>
                <a:latin typeface="Carlito"/>
                <a:cs typeface="Carlito"/>
              </a:rPr>
              <a:t>or </a:t>
            </a:r>
            <a:r>
              <a:rPr sz="2200" spc="-10" dirty="0">
                <a:solidFill>
                  <a:prstClr val="black"/>
                </a:solidFill>
                <a:latin typeface="Carlito"/>
                <a:cs typeface="Carlito"/>
              </a:rPr>
              <a:t>finally</a:t>
            </a:r>
            <a:r>
              <a:rPr sz="2200" spc="35" dirty="0">
                <a:solidFill>
                  <a:prstClr val="black"/>
                </a:solidFill>
                <a:latin typeface="Carlito"/>
                <a:cs typeface="Carlito"/>
              </a:rPr>
              <a:t> </a:t>
            </a:r>
            <a:r>
              <a:rPr sz="2200" spc="-5" dirty="0">
                <a:solidFill>
                  <a:prstClr val="black"/>
                </a:solidFill>
                <a:latin typeface="Carlito"/>
                <a:cs typeface="Carlito"/>
              </a:rPr>
              <a:t>clause.</a:t>
            </a:r>
            <a:endParaRPr sz="2200" dirty="0">
              <a:solidFill>
                <a:prstClr val="black"/>
              </a:solidFill>
              <a:latin typeface="Carlito"/>
              <a:cs typeface="Carlito"/>
            </a:endParaRPr>
          </a:p>
          <a:p>
            <a:pPr marL="356870" indent="-344805">
              <a:spcBef>
                <a:spcPts val="1320"/>
              </a:spcBef>
              <a:buFont typeface="Wingdings" panose="05000000000000000000" pitchFamily="2" charset="2"/>
              <a:buChar char="Ø"/>
              <a:tabLst>
                <a:tab pos="357505" algn="l"/>
              </a:tabLst>
            </a:pPr>
            <a:r>
              <a:rPr sz="2000" b="1" spc="-10" dirty="0">
                <a:solidFill>
                  <a:prstClr val="black"/>
                </a:solidFill>
                <a:latin typeface="Carlito"/>
                <a:cs typeface="Carlito"/>
              </a:rPr>
              <a:t>Note: </a:t>
            </a:r>
            <a:r>
              <a:rPr sz="2000" spc="-20" dirty="0">
                <a:solidFill>
                  <a:prstClr val="black"/>
                </a:solidFill>
                <a:latin typeface="Carlito"/>
                <a:cs typeface="Carlito"/>
              </a:rPr>
              <a:t>Before </a:t>
            </a:r>
            <a:r>
              <a:rPr sz="2000" spc="-10" dirty="0">
                <a:solidFill>
                  <a:prstClr val="black"/>
                </a:solidFill>
                <a:latin typeface="Carlito"/>
                <a:cs typeface="Carlito"/>
              </a:rPr>
              <a:t>terminating </a:t>
            </a:r>
            <a:r>
              <a:rPr sz="2000" spc="-5" dirty="0">
                <a:solidFill>
                  <a:prstClr val="black"/>
                </a:solidFill>
                <a:latin typeface="Carlito"/>
                <a:cs typeface="Carlito"/>
              </a:rPr>
              <a:t>the </a:t>
            </a:r>
            <a:r>
              <a:rPr sz="2000" spc="-15" dirty="0">
                <a:solidFill>
                  <a:prstClr val="black"/>
                </a:solidFill>
                <a:latin typeface="Carlito"/>
                <a:cs typeface="Carlito"/>
              </a:rPr>
              <a:t>program, </a:t>
            </a:r>
            <a:r>
              <a:rPr sz="2000" spc="-5" dirty="0">
                <a:solidFill>
                  <a:prstClr val="black"/>
                </a:solidFill>
                <a:latin typeface="Carlito"/>
                <a:cs typeface="Carlito"/>
              </a:rPr>
              <a:t>JVM </a:t>
            </a:r>
            <a:r>
              <a:rPr sz="2000" spc="-20" dirty="0">
                <a:solidFill>
                  <a:prstClr val="black"/>
                </a:solidFill>
                <a:latin typeface="Carlito"/>
                <a:cs typeface="Carlito"/>
              </a:rPr>
              <a:t>executes </a:t>
            </a:r>
            <a:r>
              <a:rPr sz="2000" spc="-10" dirty="0">
                <a:solidFill>
                  <a:prstClr val="black"/>
                </a:solidFill>
                <a:latin typeface="Carlito"/>
                <a:cs typeface="Carlito"/>
              </a:rPr>
              <a:t>finally block(if</a:t>
            </a:r>
            <a:r>
              <a:rPr sz="2000" spc="215" dirty="0">
                <a:solidFill>
                  <a:prstClr val="black"/>
                </a:solidFill>
                <a:latin typeface="Carlito"/>
                <a:cs typeface="Carlito"/>
              </a:rPr>
              <a:t> </a:t>
            </a:r>
            <a:r>
              <a:rPr sz="2000" spc="-10" dirty="0">
                <a:solidFill>
                  <a:prstClr val="black"/>
                </a:solidFill>
                <a:latin typeface="Carlito"/>
                <a:cs typeface="Carlito"/>
              </a:rPr>
              <a:t>any).</a:t>
            </a:r>
            <a:endParaRPr sz="2000" dirty="0">
              <a:solidFill>
                <a:prstClr val="black"/>
              </a:solidFill>
              <a:latin typeface="Carlito"/>
              <a:cs typeface="Carlito"/>
            </a:endParaRPr>
          </a:p>
          <a:p>
            <a:pPr marL="356870" indent="-344805">
              <a:spcBef>
                <a:spcPts val="1320"/>
              </a:spcBef>
              <a:buFont typeface="Wingdings" panose="05000000000000000000" pitchFamily="2" charset="2"/>
              <a:buChar char="Ø"/>
              <a:tabLst>
                <a:tab pos="357505" algn="l"/>
              </a:tabLst>
            </a:pPr>
            <a:r>
              <a:rPr sz="2000" b="1" spc="-10" dirty="0">
                <a:solidFill>
                  <a:prstClr val="black"/>
                </a:solidFill>
                <a:latin typeface="Carlito"/>
                <a:cs typeface="Carlito"/>
              </a:rPr>
              <a:t>Note: </a:t>
            </a:r>
            <a:r>
              <a:rPr sz="2000" spc="-10" dirty="0">
                <a:solidFill>
                  <a:prstClr val="black"/>
                </a:solidFill>
                <a:latin typeface="Carlito"/>
                <a:cs typeface="Carlito"/>
              </a:rPr>
              <a:t>finally must </a:t>
            </a:r>
            <a:r>
              <a:rPr sz="2000" spc="-5" dirty="0">
                <a:solidFill>
                  <a:prstClr val="black"/>
                </a:solidFill>
                <a:latin typeface="Carlito"/>
                <a:cs typeface="Carlito"/>
              </a:rPr>
              <a:t>be </a:t>
            </a:r>
            <a:r>
              <a:rPr sz="2000" spc="-15" dirty="0">
                <a:solidFill>
                  <a:prstClr val="black"/>
                </a:solidFill>
                <a:latin typeface="Carlito"/>
                <a:cs typeface="Carlito"/>
              </a:rPr>
              <a:t>followed </a:t>
            </a:r>
            <a:r>
              <a:rPr sz="2000" spc="-10" dirty="0">
                <a:solidFill>
                  <a:prstClr val="black"/>
                </a:solidFill>
                <a:latin typeface="Carlito"/>
                <a:cs typeface="Carlito"/>
              </a:rPr>
              <a:t>by </a:t>
            </a:r>
            <a:r>
              <a:rPr sz="2000" spc="-5" dirty="0">
                <a:solidFill>
                  <a:prstClr val="black"/>
                </a:solidFill>
                <a:latin typeface="Carlito"/>
                <a:cs typeface="Carlito"/>
              </a:rPr>
              <a:t>try or </a:t>
            </a:r>
            <a:r>
              <a:rPr sz="2000" spc="-20" dirty="0">
                <a:solidFill>
                  <a:prstClr val="black"/>
                </a:solidFill>
                <a:latin typeface="Carlito"/>
                <a:cs typeface="Carlito"/>
              </a:rPr>
              <a:t>catch</a:t>
            </a:r>
            <a:r>
              <a:rPr sz="2000" spc="125" dirty="0">
                <a:solidFill>
                  <a:prstClr val="black"/>
                </a:solidFill>
                <a:latin typeface="Carlito"/>
                <a:cs typeface="Carlito"/>
              </a:rPr>
              <a:t> </a:t>
            </a:r>
            <a:r>
              <a:rPr sz="2000" spc="-10" dirty="0">
                <a:solidFill>
                  <a:prstClr val="black"/>
                </a:solidFill>
                <a:latin typeface="Carlito"/>
                <a:cs typeface="Carlito"/>
              </a:rPr>
              <a:t>block.</a:t>
            </a:r>
            <a:endParaRPr sz="2000" dirty="0">
              <a:solidFill>
                <a:prstClr val="black"/>
              </a:solidFill>
              <a:latin typeface="Carlito"/>
              <a:cs typeface="Carlito"/>
            </a:endParaRPr>
          </a:p>
        </p:txBody>
      </p:sp>
    </p:spTree>
    <p:extLst>
      <p:ext uri="{BB962C8B-B14F-4D97-AF65-F5344CB8AC3E}">
        <p14:creationId xmlns:p14="http://schemas.microsoft.com/office/powerpoint/2010/main" val="570024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62200" y="152399"/>
            <a:ext cx="7696200" cy="6549093"/>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1748248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28800" y="-1467"/>
            <a:ext cx="8912859" cy="6783267"/>
          </a:xfrm>
          <a:prstGeom prst="rect">
            <a:avLst/>
          </a:prstGeom>
        </p:spPr>
        <p:txBody>
          <a:bodyPr vert="horz" wrap="square" lIns="0" tIns="12065" rIns="0" bIns="0" rtlCol="0">
            <a:spAutoFit/>
          </a:bodyPr>
          <a:lstStyle/>
          <a:p>
            <a:pPr marL="12700">
              <a:spcBef>
                <a:spcPts val="95"/>
              </a:spcBef>
            </a:pPr>
            <a:r>
              <a:rPr sz="2200" spc="-5" dirty="0">
                <a:solidFill>
                  <a:prstClr val="black"/>
                </a:solidFill>
                <a:latin typeface="Carlito"/>
                <a:cs typeface="Carlito"/>
              </a:rPr>
              <a:t>class</a:t>
            </a:r>
            <a:r>
              <a:rPr sz="2200" spc="-10" dirty="0">
                <a:solidFill>
                  <a:prstClr val="black"/>
                </a:solidFill>
                <a:latin typeface="Carlito"/>
                <a:cs typeface="Carlito"/>
              </a:rPr>
              <a:t> Simple</a:t>
            </a:r>
            <a:endParaRPr sz="2200" dirty="0">
              <a:solidFill>
                <a:prstClr val="black"/>
              </a:solidFill>
              <a:latin typeface="Carlito"/>
              <a:cs typeface="Carlito"/>
            </a:endParaRPr>
          </a:p>
          <a:p>
            <a:pPr marL="12700">
              <a:spcBef>
                <a:spcPts val="5"/>
              </a:spcBef>
            </a:pPr>
            <a:r>
              <a:rPr sz="2200" spc="-5" dirty="0">
                <a:solidFill>
                  <a:prstClr val="black"/>
                </a:solidFill>
                <a:latin typeface="Carlito"/>
                <a:cs typeface="Carlito"/>
              </a:rPr>
              <a:t>{</a:t>
            </a:r>
            <a:endParaRPr sz="2200" dirty="0">
              <a:solidFill>
                <a:prstClr val="black"/>
              </a:solidFill>
              <a:latin typeface="Carlito"/>
              <a:cs typeface="Carlito"/>
            </a:endParaRPr>
          </a:p>
          <a:p>
            <a:pPr marL="12700"/>
            <a:r>
              <a:rPr sz="2200" spc="-10" dirty="0">
                <a:solidFill>
                  <a:prstClr val="black"/>
                </a:solidFill>
                <a:latin typeface="Carlito"/>
                <a:cs typeface="Carlito"/>
              </a:rPr>
              <a:t>public </a:t>
            </a:r>
            <a:r>
              <a:rPr sz="2200" spc="-15" dirty="0">
                <a:solidFill>
                  <a:prstClr val="black"/>
                </a:solidFill>
                <a:latin typeface="Carlito"/>
                <a:cs typeface="Carlito"/>
              </a:rPr>
              <a:t>static </a:t>
            </a:r>
            <a:r>
              <a:rPr sz="2200" spc="-10" dirty="0">
                <a:solidFill>
                  <a:prstClr val="black"/>
                </a:solidFill>
                <a:latin typeface="Carlito"/>
                <a:cs typeface="Carlito"/>
              </a:rPr>
              <a:t>void </a:t>
            </a:r>
            <a:r>
              <a:rPr sz="2200" spc="-5" dirty="0">
                <a:solidFill>
                  <a:prstClr val="black"/>
                </a:solidFill>
                <a:latin typeface="Carlito"/>
                <a:cs typeface="Carlito"/>
              </a:rPr>
              <a:t>main(String</a:t>
            </a:r>
            <a:r>
              <a:rPr sz="2200" spc="10" dirty="0">
                <a:solidFill>
                  <a:prstClr val="black"/>
                </a:solidFill>
                <a:latin typeface="Carlito"/>
                <a:cs typeface="Carlito"/>
              </a:rPr>
              <a:t> </a:t>
            </a:r>
            <a:r>
              <a:rPr sz="2200" spc="-5" dirty="0">
                <a:solidFill>
                  <a:prstClr val="black"/>
                </a:solidFill>
                <a:latin typeface="Carlito"/>
                <a:cs typeface="Carlito"/>
              </a:rPr>
              <a:t>args[])</a:t>
            </a:r>
            <a:endParaRPr sz="2200" dirty="0">
              <a:solidFill>
                <a:prstClr val="black"/>
              </a:solidFill>
              <a:latin typeface="Carlito"/>
              <a:cs typeface="Carlito"/>
            </a:endParaRPr>
          </a:p>
          <a:p>
            <a:pPr marL="12700"/>
            <a:r>
              <a:rPr sz="2200" spc="-5" dirty="0">
                <a:solidFill>
                  <a:prstClr val="black"/>
                </a:solidFill>
                <a:latin typeface="Carlito"/>
                <a:cs typeface="Carlito"/>
              </a:rPr>
              <a:t>{</a:t>
            </a:r>
            <a:endParaRPr sz="2200" dirty="0">
              <a:solidFill>
                <a:prstClr val="black"/>
              </a:solidFill>
              <a:latin typeface="Carlito"/>
              <a:cs typeface="Carlito"/>
            </a:endParaRPr>
          </a:p>
          <a:p>
            <a:pPr marL="469900" lvl="1"/>
            <a:r>
              <a:rPr sz="2200" dirty="0">
                <a:solidFill>
                  <a:prstClr val="black"/>
                </a:solidFill>
                <a:latin typeface="Carlito"/>
                <a:cs typeface="Carlito"/>
              </a:rPr>
              <a:t>try</a:t>
            </a:r>
          </a:p>
          <a:p>
            <a:pPr marL="469900" lvl="1"/>
            <a:r>
              <a:rPr sz="2200" spc="-5" dirty="0">
                <a:solidFill>
                  <a:prstClr val="black"/>
                </a:solidFill>
                <a:latin typeface="Carlito"/>
                <a:cs typeface="Carlito"/>
              </a:rPr>
              <a:t>{</a:t>
            </a:r>
            <a:endParaRPr sz="2200" dirty="0">
              <a:solidFill>
                <a:prstClr val="black"/>
              </a:solidFill>
              <a:latin typeface="Carlito"/>
              <a:cs typeface="Carlito"/>
            </a:endParaRPr>
          </a:p>
          <a:p>
            <a:pPr marL="469900" marR="3231515" lvl="1"/>
            <a:r>
              <a:rPr sz="2200" spc="-15" dirty="0">
                <a:solidFill>
                  <a:prstClr val="black"/>
                </a:solidFill>
                <a:latin typeface="Carlito"/>
                <a:cs typeface="Carlito"/>
              </a:rPr>
              <a:t>int </a:t>
            </a:r>
            <a:r>
              <a:rPr sz="2200" spc="-10" dirty="0">
                <a:solidFill>
                  <a:prstClr val="black"/>
                </a:solidFill>
                <a:latin typeface="Carlito"/>
                <a:cs typeface="Carlito"/>
              </a:rPr>
              <a:t>data=25/0</a:t>
            </a:r>
            <a:r>
              <a:rPr sz="2200" spc="-10" dirty="0">
                <a:solidFill>
                  <a:prstClr val="black"/>
                </a:solidFill>
                <a:latin typeface="Carlito"/>
                <a:cs typeface="Carlito"/>
              </a:rPr>
              <a:t>;</a:t>
            </a:r>
            <a:endParaRPr lang="en-US" sz="2200" spc="-10" dirty="0">
              <a:solidFill>
                <a:prstClr val="black"/>
              </a:solidFill>
              <a:latin typeface="Carlito"/>
              <a:cs typeface="Carlito"/>
            </a:endParaRPr>
          </a:p>
          <a:p>
            <a:pPr marL="469900" marR="3231515" lvl="1"/>
            <a:r>
              <a:rPr sz="2200" spc="-15" dirty="0" err="1">
                <a:solidFill>
                  <a:prstClr val="black"/>
                </a:solidFill>
                <a:latin typeface="Carlito"/>
                <a:cs typeface="Carlito"/>
              </a:rPr>
              <a:t>System.out.println</a:t>
            </a:r>
            <a:r>
              <a:rPr sz="2200" spc="-15" dirty="0">
                <a:solidFill>
                  <a:prstClr val="black"/>
                </a:solidFill>
                <a:latin typeface="Carlito"/>
                <a:cs typeface="Carlito"/>
              </a:rPr>
              <a:t>(data</a:t>
            </a:r>
            <a:r>
              <a:rPr sz="2200" spc="-15" dirty="0">
                <a:solidFill>
                  <a:prstClr val="black"/>
                </a:solidFill>
                <a:latin typeface="Carlito"/>
                <a:cs typeface="Carlito"/>
              </a:rPr>
              <a:t>);</a:t>
            </a:r>
            <a:endParaRPr sz="2200" dirty="0">
              <a:solidFill>
                <a:prstClr val="black"/>
              </a:solidFill>
              <a:latin typeface="Carlito"/>
              <a:cs typeface="Carlito"/>
            </a:endParaRPr>
          </a:p>
          <a:p>
            <a:pPr marL="469900" lvl="1"/>
            <a:r>
              <a:rPr sz="2200" spc="-5" dirty="0">
                <a:solidFill>
                  <a:prstClr val="black"/>
                </a:solidFill>
                <a:latin typeface="Carlito"/>
                <a:cs typeface="Carlito"/>
              </a:rPr>
              <a:t>}</a:t>
            </a:r>
            <a:endParaRPr sz="2200" dirty="0">
              <a:solidFill>
                <a:prstClr val="black"/>
              </a:solidFill>
              <a:latin typeface="Carlito"/>
              <a:cs typeface="Carlito"/>
            </a:endParaRPr>
          </a:p>
          <a:p>
            <a:pPr marL="469900" lvl="1"/>
            <a:r>
              <a:rPr sz="2200" spc="-15" dirty="0">
                <a:solidFill>
                  <a:prstClr val="black"/>
                </a:solidFill>
                <a:latin typeface="Carlito"/>
                <a:cs typeface="Carlito"/>
              </a:rPr>
              <a:t>catch(ArithmeticException</a:t>
            </a:r>
            <a:r>
              <a:rPr sz="2200" spc="40" dirty="0">
                <a:solidFill>
                  <a:prstClr val="black"/>
                </a:solidFill>
                <a:latin typeface="Carlito"/>
                <a:cs typeface="Carlito"/>
              </a:rPr>
              <a:t> </a:t>
            </a:r>
            <a:r>
              <a:rPr sz="2200" spc="-10" dirty="0">
                <a:solidFill>
                  <a:prstClr val="black"/>
                </a:solidFill>
                <a:latin typeface="Carlito"/>
                <a:cs typeface="Carlito"/>
              </a:rPr>
              <a:t>e)</a:t>
            </a:r>
            <a:endParaRPr sz="2200" dirty="0">
              <a:solidFill>
                <a:prstClr val="black"/>
              </a:solidFill>
              <a:latin typeface="Carlito"/>
              <a:cs typeface="Carlito"/>
            </a:endParaRPr>
          </a:p>
          <a:p>
            <a:pPr marL="469900" lvl="1">
              <a:spcBef>
                <a:spcPts val="5"/>
              </a:spcBef>
            </a:pPr>
            <a:r>
              <a:rPr sz="2200" spc="-5" dirty="0">
                <a:solidFill>
                  <a:prstClr val="black"/>
                </a:solidFill>
                <a:latin typeface="Carlito"/>
                <a:cs typeface="Carlito"/>
              </a:rPr>
              <a:t>{</a:t>
            </a:r>
            <a:endParaRPr sz="2200" dirty="0">
              <a:solidFill>
                <a:prstClr val="black"/>
              </a:solidFill>
              <a:latin typeface="Carlito"/>
              <a:cs typeface="Carlito"/>
            </a:endParaRPr>
          </a:p>
          <a:p>
            <a:pPr marL="469900" lvl="1"/>
            <a:r>
              <a:rPr sz="2200" spc="-10" dirty="0">
                <a:solidFill>
                  <a:prstClr val="black"/>
                </a:solidFill>
                <a:latin typeface="Carlito"/>
                <a:cs typeface="Carlito"/>
              </a:rPr>
              <a:t>System.out.println(e);</a:t>
            </a:r>
            <a:endParaRPr sz="2200" dirty="0">
              <a:solidFill>
                <a:prstClr val="black"/>
              </a:solidFill>
              <a:latin typeface="Carlito"/>
              <a:cs typeface="Carlito"/>
            </a:endParaRPr>
          </a:p>
          <a:p>
            <a:pPr marL="469900" lvl="1"/>
            <a:r>
              <a:rPr sz="2200" spc="-5" dirty="0">
                <a:solidFill>
                  <a:prstClr val="black"/>
                </a:solidFill>
                <a:latin typeface="Carlito"/>
                <a:cs typeface="Carlito"/>
              </a:rPr>
              <a:t>}</a:t>
            </a:r>
            <a:endParaRPr sz="2200" dirty="0">
              <a:solidFill>
                <a:prstClr val="black"/>
              </a:solidFill>
              <a:latin typeface="Carlito"/>
              <a:cs typeface="Carlito"/>
            </a:endParaRPr>
          </a:p>
          <a:p>
            <a:pPr marL="469900" lvl="1"/>
            <a:r>
              <a:rPr sz="2200" spc="-10" dirty="0">
                <a:solidFill>
                  <a:prstClr val="black"/>
                </a:solidFill>
                <a:latin typeface="Carlito"/>
                <a:cs typeface="Carlito"/>
              </a:rPr>
              <a:t>finally</a:t>
            </a:r>
            <a:endParaRPr sz="2200" dirty="0">
              <a:solidFill>
                <a:prstClr val="black"/>
              </a:solidFill>
              <a:latin typeface="Carlito"/>
              <a:cs typeface="Carlito"/>
            </a:endParaRPr>
          </a:p>
          <a:p>
            <a:pPr marL="469900" lvl="1"/>
            <a:r>
              <a:rPr sz="2200" spc="-5" dirty="0">
                <a:solidFill>
                  <a:prstClr val="black"/>
                </a:solidFill>
                <a:latin typeface="Carlito"/>
                <a:cs typeface="Carlito"/>
              </a:rPr>
              <a:t>{</a:t>
            </a:r>
            <a:endParaRPr sz="2200" dirty="0">
              <a:solidFill>
                <a:prstClr val="black"/>
              </a:solidFill>
              <a:latin typeface="Carlito"/>
              <a:cs typeface="Carlito"/>
            </a:endParaRPr>
          </a:p>
          <a:p>
            <a:pPr marL="469900" lvl="1"/>
            <a:r>
              <a:rPr sz="2200" spc="-10" dirty="0">
                <a:solidFill>
                  <a:prstClr val="black"/>
                </a:solidFill>
                <a:latin typeface="Carlito"/>
                <a:cs typeface="Carlito"/>
              </a:rPr>
              <a:t>System.out.println("finally </a:t>
            </a:r>
            <a:r>
              <a:rPr sz="2200" spc="-5" dirty="0">
                <a:solidFill>
                  <a:prstClr val="black"/>
                </a:solidFill>
                <a:latin typeface="Carlito"/>
                <a:cs typeface="Carlito"/>
              </a:rPr>
              <a:t>block is </a:t>
            </a:r>
            <a:r>
              <a:rPr sz="2200" spc="-15" dirty="0">
                <a:solidFill>
                  <a:prstClr val="black"/>
                </a:solidFill>
                <a:latin typeface="Carlito"/>
                <a:cs typeface="Carlito"/>
              </a:rPr>
              <a:t>always</a:t>
            </a:r>
            <a:r>
              <a:rPr sz="2200" spc="50" dirty="0">
                <a:solidFill>
                  <a:prstClr val="black"/>
                </a:solidFill>
                <a:latin typeface="Carlito"/>
                <a:cs typeface="Carlito"/>
              </a:rPr>
              <a:t> </a:t>
            </a:r>
            <a:r>
              <a:rPr sz="2200" spc="-15" dirty="0">
                <a:solidFill>
                  <a:prstClr val="black"/>
                </a:solidFill>
                <a:latin typeface="Carlito"/>
                <a:cs typeface="Carlito"/>
              </a:rPr>
              <a:t>executed");</a:t>
            </a:r>
            <a:endParaRPr sz="2200" dirty="0">
              <a:solidFill>
                <a:prstClr val="black"/>
              </a:solidFill>
              <a:latin typeface="Carlito"/>
              <a:cs typeface="Carlito"/>
            </a:endParaRPr>
          </a:p>
          <a:p>
            <a:pPr marL="469900" lvl="1"/>
            <a:r>
              <a:rPr sz="2200" spc="-5" dirty="0">
                <a:solidFill>
                  <a:prstClr val="black"/>
                </a:solidFill>
                <a:latin typeface="Carlito"/>
                <a:cs typeface="Carlito"/>
              </a:rPr>
              <a:t>}</a:t>
            </a:r>
            <a:endParaRPr sz="2200" dirty="0">
              <a:solidFill>
                <a:prstClr val="black"/>
              </a:solidFill>
              <a:latin typeface="Carlito"/>
              <a:cs typeface="Carlito"/>
            </a:endParaRPr>
          </a:p>
          <a:p>
            <a:pPr marL="12700"/>
            <a:r>
              <a:rPr sz="2200" spc="-15" dirty="0">
                <a:solidFill>
                  <a:prstClr val="black"/>
                </a:solidFill>
                <a:latin typeface="Carlito"/>
                <a:cs typeface="Carlito"/>
              </a:rPr>
              <a:t>System.out.println("rest </a:t>
            </a:r>
            <a:r>
              <a:rPr sz="2200" dirty="0">
                <a:solidFill>
                  <a:prstClr val="black"/>
                </a:solidFill>
                <a:latin typeface="Carlito"/>
                <a:cs typeface="Carlito"/>
              </a:rPr>
              <a:t>of </a:t>
            </a:r>
            <a:r>
              <a:rPr sz="2200" spc="-5" dirty="0">
                <a:solidFill>
                  <a:prstClr val="black"/>
                </a:solidFill>
                <a:latin typeface="Carlito"/>
                <a:cs typeface="Carlito"/>
              </a:rPr>
              <a:t>the</a:t>
            </a:r>
            <a:r>
              <a:rPr sz="2200" spc="75" dirty="0">
                <a:solidFill>
                  <a:prstClr val="black"/>
                </a:solidFill>
                <a:latin typeface="Carlito"/>
                <a:cs typeface="Carlito"/>
              </a:rPr>
              <a:t> </a:t>
            </a:r>
            <a:r>
              <a:rPr sz="2200" spc="-10" dirty="0">
                <a:solidFill>
                  <a:prstClr val="black"/>
                </a:solidFill>
                <a:latin typeface="Carlito"/>
                <a:cs typeface="Carlito"/>
              </a:rPr>
              <a:t>code...");</a:t>
            </a:r>
            <a:endParaRPr sz="2200" dirty="0">
              <a:solidFill>
                <a:prstClr val="black"/>
              </a:solidFill>
              <a:latin typeface="Carlito"/>
              <a:cs typeface="Carlito"/>
            </a:endParaRPr>
          </a:p>
          <a:p>
            <a:pPr marL="12700"/>
            <a:r>
              <a:rPr sz="2200" spc="-5" dirty="0">
                <a:solidFill>
                  <a:prstClr val="black"/>
                </a:solidFill>
                <a:latin typeface="Carlito"/>
                <a:cs typeface="Carlito"/>
              </a:rPr>
              <a:t>}</a:t>
            </a:r>
            <a:endParaRPr lang="en-US" sz="2200" spc="-5" dirty="0">
              <a:solidFill>
                <a:prstClr val="black"/>
              </a:solidFill>
              <a:latin typeface="Carlito"/>
              <a:cs typeface="Carlito"/>
            </a:endParaRPr>
          </a:p>
          <a:p>
            <a:pPr marL="12700"/>
            <a:r>
              <a:rPr sz="2200" spc="-5" dirty="0">
                <a:solidFill>
                  <a:prstClr val="black"/>
                </a:solidFill>
                <a:latin typeface="Carlito"/>
                <a:cs typeface="Carlito"/>
              </a:rPr>
              <a:t>}</a:t>
            </a:r>
            <a:endParaRPr sz="2200" dirty="0">
              <a:solidFill>
                <a:prstClr val="black"/>
              </a:solidFill>
              <a:latin typeface="Carlito"/>
              <a:cs typeface="Carlito"/>
            </a:endParaRPr>
          </a:p>
        </p:txBody>
      </p:sp>
    </p:spTree>
    <p:extLst>
      <p:ext uri="{BB962C8B-B14F-4D97-AF65-F5344CB8AC3E}">
        <p14:creationId xmlns:p14="http://schemas.microsoft.com/office/powerpoint/2010/main" val="203598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0"/>
            <a:ext cx="5598795" cy="1243289"/>
          </a:xfrm>
          <a:prstGeom prst="rect">
            <a:avLst/>
          </a:prstGeom>
        </p:spPr>
        <p:txBody>
          <a:bodyPr vert="horz" wrap="square" lIns="0" tIns="12065" rIns="0" bIns="0" rtlCol="0" anchor="ctr">
            <a:spAutoFit/>
          </a:bodyPr>
          <a:lstStyle/>
          <a:p>
            <a:pPr marL="12700">
              <a:lnSpc>
                <a:spcPct val="100000"/>
              </a:lnSpc>
              <a:spcBef>
                <a:spcPts val="95"/>
              </a:spcBef>
            </a:pPr>
            <a:r>
              <a:rPr sz="4000" spc="-20" dirty="0"/>
              <a:t>Exception </a:t>
            </a:r>
            <a:r>
              <a:rPr sz="4000" spc="-5" dirty="0"/>
              <a:t>Handling in</a:t>
            </a:r>
            <a:r>
              <a:rPr sz="4000" spc="55" dirty="0"/>
              <a:t> </a:t>
            </a:r>
            <a:r>
              <a:rPr sz="4000" spc="-40" dirty="0"/>
              <a:t>Java</a:t>
            </a:r>
            <a:endParaRPr sz="4000" dirty="0"/>
          </a:p>
        </p:txBody>
      </p:sp>
      <p:sp>
        <p:nvSpPr>
          <p:cNvPr id="4" name="AutoShape 2" descr="Exception Handling in Java | Exception Handler, Example - Scientech Eas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 name="Rectangle 6"/>
          <p:cNvSpPr/>
          <p:nvPr/>
        </p:nvSpPr>
        <p:spPr>
          <a:xfrm>
            <a:off x="228600" y="1143000"/>
            <a:ext cx="11277600" cy="2031325"/>
          </a:xfrm>
          <a:prstGeom prst="rect">
            <a:avLst/>
          </a:prstGeom>
        </p:spPr>
        <p:txBody>
          <a:bodyPr wrap="square">
            <a:spAutoFit/>
          </a:bodyPr>
          <a:lstStyle/>
          <a:p>
            <a:endParaRPr lang="en-US" dirty="0">
              <a:solidFill>
                <a:prstClr val="black"/>
              </a:solidFill>
            </a:endParaRPr>
          </a:p>
          <a:p>
            <a:r>
              <a:rPr lang="en-US" dirty="0">
                <a:solidFill>
                  <a:prstClr val="black"/>
                </a:solidFill>
              </a:rPr>
              <a:t> </a:t>
            </a:r>
          </a:p>
          <a:p>
            <a:r>
              <a:rPr lang="en-US" dirty="0">
                <a:solidFill>
                  <a:prstClr val="black"/>
                </a:solidFill>
              </a:rPr>
              <a:t>Similarly, when we create a java program and it is compiled successfully, even exceptions might occur at runtime due to errors in the program logic. This exception must be handled to maintain the normal execution flow of the program.</a:t>
            </a:r>
          </a:p>
          <a:p>
            <a:endParaRPr lang="en-US" dirty="0">
              <a:solidFill>
                <a:prstClr val="black"/>
              </a:solidFill>
            </a:endParaRPr>
          </a:p>
          <a:p>
            <a:r>
              <a:rPr lang="en-US" dirty="0">
                <a:solidFill>
                  <a:prstClr val="black"/>
                </a:solidFill>
              </a:rPr>
              <a:t>If this exception is not handled suitably, the rest of code in the program will not be executed. To handle runtime exception, the exceptional handling technique is used in java programming.</a:t>
            </a:r>
          </a:p>
        </p:txBody>
      </p:sp>
    </p:spTree>
    <p:extLst>
      <p:ext uri="{BB962C8B-B14F-4D97-AF65-F5344CB8AC3E}">
        <p14:creationId xmlns:p14="http://schemas.microsoft.com/office/powerpoint/2010/main" val="3127628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0"/>
            <a:ext cx="5598795" cy="1243289"/>
          </a:xfrm>
          <a:prstGeom prst="rect">
            <a:avLst/>
          </a:prstGeom>
        </p:spPr>
        <p:txBody>
          <a:bodyPr vert="horz" wrap="square" lIns="0" tIns="12065" rIns="0" bIns="0" rtlCol="0" anchor="ctr">
            <a:spAutoFit/>
          </a:bodyPr>
          <a:lstStyle/>
          <a:p>
            <a:pPr marL="12700">
              <a:lnSpc>
                <a:spcPct val="100000"/>
              </a:lnSpc>
              <a:spcBef>
                <a:spcPts val="95"/>
              </a:spcBef>
            </a:pPr>
            <a:r>
              <a:rPr sz="4000" spc="-20" dirty="0"/>
              <a:t>Exception </a:t>
            </a:r>
            <a:r>
              <a:rPr sz="4000" spc="-5" dirty="0"/>
              <a:t>Handling in</a:t>
            </a:r>
            <a:r>
              <a:rPr sz="4000" spc="55" dirty="0"/>
              <a:t> </a:t>
            </a:r>
            <a:r>
              <a:rPr sz="4000" spc="-40" dirty="0"/>
              <a:t>Java</a:t>
            </a:r>
            <a:endParaRPr sz="4000" dirty="0"/>
          </a:p>
        </p:txBody>
      </p:sp>
      <p:sp>
        <p:nvSpPr>
          <p:cNvPr id="3" name="object 3"/>
          <p:cNvSpPr txBox="1"/>
          <p:nvPr/>
        </p:nvSpPr>
        <p:spPr>
          <a:xfrm>
            <a:off x="762000" y="1219200"/>
            <a:ext cx="10744200" cy="4562146"/>
          </a:xfrm>
          <a:prstGeom prst="rect">
            <a:avLst/>
          </a:prstGeom>
        </p:spPr>
        <p:txBody>
          <a:bodyPr vert="horz" wrap="square" lIns="0" tIns="179705" rIns="0" bIns="0" rtlCol="0">
            <a:spAutoFit/>
          </a:bodyPr>
          <a:lstStyle/>
          <a:p>
            <a:pPr marL="469900" indent="-457834">
              <a:spcBef>
                <a:spcPts val="1415"/>
              </a:spcBef>
              <a:buFont typeface="Wingdings"/>
              <a:buChar char=""/>
              <a:tabLst>
                <a:tab pos="469900" algn="l"/>
                <a:tab pos="470534" algn="l"/>
              </a:tabLst>
            </a:pPr>
            <a:r>
              <a:rPr sz="2200" b="1" spc="-15" dirty="0">
                <a:solidFill>
                  <a:prstClr val="black"/>
                </a:solidFill>
                <a:latin typeface="Carlito"/>
                <a:cs typeface="Carlito"/>
              </a:rPr>
              <a:t>Exception</a:t>
            </a:r>
            <a:endParaRPr sz="2200" dirty="0">
              <a:solidFill>
                <a:prstClr val="black"/>
              </a:solidFill>
              <a:latin typeface="Carlito"/>
              <a:cs typeface="Carlito"/>
            </a:endParaRPr>
          </a:p>
          <a:p>
            <a:pPr marL="1047750" lvl="1" indent="-346075">
              <a:spcBef>
                <a:spcPts val="1320"/>
              </a:spcBef>
              <a:buFont typeface="Wingdings"/>
              <a:buChar char=""/>
              <a:tabLst>
                <a:tab pos="1047750" algn="l"/>
              </a:tabLst>
            </a:pPr>
            <a:r>
              <a:rPr sz="2200" spc="-15" dirty="0">
                <a:solidFill>
                  <a:prstClr val="black"/>
                </a:solidFill>
                <a:latin typeface="Carlito"/>
                <a:cs typeface="Carlito"/>
              </a:rPr>
              <a:t>Exception </a:t>
            </a:r>
            <a:r>
              <a:rPr sz="2200" spc="-5" dirty="0">
                <a:solidFill>
                  <a:prstClr val="black"/>
                </a:solidFill>
                <a:latin typeface="Carlito"/>
                <a:cs typeface="Carlito"/>
              </a:rPr>
              <a:t>is an abnormal </a:t>
            </a:r>
            <a:r>
              <a:rPr sz="2200" spc="-10" dirty="0">
                <a:solidFill>
                  <a:prstClr val="black"/>
                </a:solidFill>
                <a:latin typeface="Carlito"/>
                <a:cs typeface="Carlito"/>
              </a:rPr>
              <a:t>condition that </a:t>
            </a:r>
            <a:r>
              <a:rPr sz="2200" dirty="0">
                <a:solidFill>
                  <a:prstClr val="black"/>
                </a:solidFill>
                <a:latin typeface="Carlito"/>
                <a:cs typeface="Carlito"/>
              </a:rPr>
              <a:t>arises </a:t>
            </a:r>
            <a:r>
              <a:rPr sz="2200" spc="-15" dirty="0">
                <a:solidFill>
                  <a:prstClr val="black"/>
                </a:solidFill>
                <a:latin typeface="Carlito"/>
                <a:cs typeface="Carlito"/>
              </a:rPr>
              <a:t>at </a:t>
            </a:r>
            <a:r>
              <a:rPr sz="2200" spc="-5" dirty="0">
                <a:solidFill>
                  <a:prstClr val="black"/>
                </a:solidFill>
                <a:latin typeface="Carlito"/>
                <a:cs typeface="Carlito"/>
              </a:rPr>
              <a:t>run</a:t>
            </a:r>
            <a:r>
              <a:rPr sz="2200" spc="15" dirty="0">
                <a:solidFill>
                  <a:prstClr val="black"/>
                </a:solidFill>
                <a:latin typeface="Carlito"/>
                <a:cs typeface="Carlito"/>
              </a:rPr>
              <a:t> </a:t>
            </a:r>
            <a:r>
              <a:rPr sz="2200" spc="-5" dirty="0">
                <a:solidFill>
                  <a:prstClr val="black"/>
                </a:solidFill>
                <a:latin typeface="Carlito"/>
                <a:cs typeface="Carlito"/>
              </a:rPr>
              <a:t>time</a:t>
            </a:r>
            <a:endParaRPr sz="2200" dirty="0">
              <a:solidFill>
                <a:prstClr val="black"/>
              </a:solidFill>
              <a:latin typeface="Carlito"/>
              <a:cs typeface="Carlito"/>
            </a:endParaRPr>
          </a:p>
          <a:p>
            <a:pPr marL="1111250" lvl="1" indent="-410209">
              <a:spcBef>
                <a:spcPts val="1325"/>
              </a:spcBef>
              <a:buFont typeface="Wingdings"/>
              <a:buChar char=""/>
              <a:tabLst>
                <a:tab pos="1111250" algn="l"/>
                <a:tab pos="1111885" algn="l"/>
              </a:tabLst>
            </a:pPr>
            <a:r>
              <a:rPr sz="2200" spc="-25" dirty="0">
                <a:solidFill>
                  <a:prstClr val="black"/>
                </a:solidFill>
                <a:latin typeface="Carlito"/>
                <a:cs typeface="Carlito"/>
              </a:rPr>
              <a:t>Event </a:t>
            </a:r>
            <a:r>
              <a:rPr sz="2200" spc="-10" dirty="0">
                <a:solidFill>
                  <a:prstClr val="black"/>
                </a:solidFill>
                <a:latin typeface="Carlito"/>
                <a:cs typeface="Carlito"/>
              </a:rPr>
              <a:t>that disrupts </a:t>
            </a:r>
            <a:r>
              <a:rPr sz="2200" spc="-5" dirty="0">
                <a:solidFill>
                  <a:prstClr val="black"/>
                </a:solidFill>
                <a:latin typeface="Carlito"/>
                <a:cs typeface="Carlito"/>
              </a:rPr>
              <a:t>the normal </a:t>
            </a:r>
            <a:r>
              <a:rPr sz="2200" spc="-10" dirty="0">
                <a:solidFill>
                  <a:prstClr val="black"/>
                </a:solidFill>
                <a:latin typeface="Carlito"/>
                <a:cs typeface="Carlito"/>
              </a:rPr>
              <a:t>flow </a:t>
            </a:r>
            <a:r>
              <a:rPr sz="2200" spc="-5" dirty="0">
                <a:solidFill>
                  <a:prstClr val="black"/>
                </a:solidFill>
                <a:latin typeface="Carlito"/>
                <a:cs typeface="Carlito"/>
              </a:rPr>
              <a:t>of the</a:t>
            </a:r>
            <a:r>
              <a:rPr sz="2200" spc="70" dirty="0">
                <a:solidFill>
                  <a:prstClr val="black"/>
                </a:solidFill>
                <a:latin typeface="Carlito"/>
                <a:cs typeface="Carlito"/>
              </a:rPr>
              <a:t> </a:t>
            </a:r>
            <a:r>
              <a:rPr sz="2200" spc="-15" dirty="0">
                <a:solidFill>
                  <a:prstClr val="black"/>
                </a:solidFill>
                <a:latin typeface="Carlito"/>
                <a:cs typeface="Carlito"/>
              </a:rPr>
              <a:t>program.</a:t>
            </a:r>
            <a:endParaRPr sz="2200" dirty="0">
              <a:solidFill>
                <a:prstClr val="black"/>
              </a:solidFill>
              <a:latin typeface="Carlito"/>
              <a:cs typeface="Carlito"/>
            </a:endParaRPr>
          </a:p>
          <a:p>
            <a:pPr marL="1047750" lvl="1" indent="-346075">
              <a:spcBef>
                <a:spcPts val="1320"/>
              </a:spcBef>
              <a:buFont typeface="Wingdings"/>
              <a:buChar char=""/>
              <a:tabLst>
                <a:tab pos="1047750" algn="l"/>
              </a:tabLst>
            </a:pPr>
            <a:r>
              <a:rPr sz="2200" spc="-5" dirty="0">
                <a:solidFill>
                  <a:prstClr val="black"/>
                </a:solidFill>
                <a:latin typeface="Carlito"/>
                <a:cs typeface="Carlito"/>
              </a:rPr>
              <a:t>It is an </a:t>
            </a:r>
            <a:r>
              <a:rPr sz="2200" spc="-10" dirty="0">
                <a:solidFill>
                  <a:prstClr val="black"/>
                </a:solidFill>
                <a:latin typeface="Carlito"/>
                <a:cs typeface="Carlito"/>
              </a:rPr>
              <a:t>object </a:t>
            </a:r>
            <a:r>
              <a:rPr sz="2200" spc="-5" dirty="0">
                <a:solidFill>
                  <a:prstClr val="black"/>
                </a:solidFill>
                <a:latin typeface="Carlito"/>
                <a:cs typeface="Carlito"/>
              </a:rPr>
              <a:t>which is </a:t>
            </a:r>
            <a:r>
              <a:rPr sz="2200" spc="-15" dirty="0">
                <a:solidFill>
                  <a:prstClr val="black"/>
                </a:solidFill>
                <a:latin typeface="Carlito"/>
                <a:cs typeface="Carlito"/>
              </a:rPr>
              <a:t>thrown at</a:t>
            </a:r>
            <a:r>
              <a:rPr sz="2200" spc="25" dirty="0">
                <a:solidFill>
                  <a:prstClr val="black"/>
                </a:solidFill>
                <a:latin typeface="Carlito"/>
                <a:cs typeface="Carlito"/>
              </a:rPr>
              <a:t> </a:t>
            </a:r>
            <a:r>
              <a:rPr sz="2200" spc="-10" dirty="0">
                <a:solidFill>
                  <a:prstClr val="black"/>
                </a:solidFill>
                <a:latin typeface="Carlito"/>
                <a:cs typeface="Carlito"/>
              </a:rPr>
              <a:t>runtime.</a:t>
            </a:r>
            <a:endParaRPr sz="2200" dirty="0">
              <a:solidFill>
                <a:prstClr val="black"/>
              </a:solidFill>
              <a:latin typeface="Carlito"/>
              <a:cs typeface="Carlito"/>
            </a:endParaRPr>
          </a:p>
          <a:p>
            <a:pPr marL="469900" indent="-457834">
              <a:spcBef>
                <a:spcPts val="1320"/>
              </a:spcBef>
              <a:buFont typeface="Wingdings"/>
              <a:buChar char=""/>
              <a:tabLst>
                <a:tab pos="469900" algn="l"/>
                <a:tab pos="470534" algn="l"/>
              </a:tabLst>
            </a:pPr>
            <a:r>
              <a:rPr sz="2200" b="1" spc="-15" dirty="0">
                <a:solidFill>
                  <a:prstClr val="black"/>
                </a:solidFill>
                <a:latin typeface="Carlito"/>
                <a:cs typeface="Carlito"/>
              </a:rPr>
              <a:t>Exception</a:t>
            </a:r>
            <a:r>
              <a:rPr sz="2200" b="1" spc="30" dirty="0">
                <a:solidFill>
                  <a:prstClr val="black"/>
                </a:solidFill>
                <a:latin typeface="Carlito"/>
                <a:cs typeface="Carlito"/>
              </a:rPr>
              <a:t> </a:t>
            </a:r>
            <a:r>
              <a:rPr sz="2200" b="1" spc="-10" dirty="0">
                <a:solidFill>
                  <a:prstClr val="black"/>
                </a:solidFill>
                <a:latin typeface="Carlito"/>
                <a:cs typeface="Carlito"/>
              </a:rPr>
              <a:t>Handling</a:t>
            </a:r>
            <a:endParaRPr sz="2200" dirty="0">
              <a:solidFill>
                <a:prstClr val="black"/>
              </a:solidFill>
              <a:latin typeface="Carlito"/>
              <a:cs typeface="Carlito"/>
            </a:endParaRPr>
          </a:p>
          <a:p>
            <a:pPr marL="1047750" lvl="1" indent="-346075">
              <a:spcBef>
                <a:spcPts val="1320"/>
              </a:spcBef>
              <a:buFont typeface="Wingdings"/>
              <a:buChar char=""/>
              <a:tabLst>
                <a:tab pos="1047750" algn="l"/>
              </a:tabLst>
            </a:pPr>
            <a:r>
              <a:rPr sz="2200" spc="-15" dirty="0">
                <a:solidFill>
                  <a:prstClr val="black"/>
                </a:solidFill>
                <a:latin typeface="Carlito"/>
                <a:cs typeface="Carlito"/>
              </a:rPr>
              <a:t>Exception </a:t>
            </a:r>
            <a:r>
              <a:rPr sz="2200" spc="-10" dirty="0">
                <a:solidFill>
                  <a:prstClr val="black"/>
                </a:solidFill>
                <a:latin typeface="Carlito"/>
                <a:cs typeface="Carlito"/>
              </a:rPr>
              <a:t>Handling </a:t>
            </a:r>
            <a:r>
              <a:rPr sz="2200" spc="-5" dirty="0">
                <a:solidFill>
                  <a:prstClr val="black"/>
                </a:solidFill>
                <a:latin typeface="Carlito"/>
                <a:cs typeface="Carlito"/>
              </a:rPr>
              <a:t>is a </a:t>
            </a:r>
            <a:r>
              <a:rPr sz="2200" spc="-10" dirty="0">
                <a:solidFill>
                  <a:prstClr val="black"/>
                </a:solidFill>
                <a:latin typeface="Carlito"/>
                <a:cs typeface="Carlito"/>
              </a:rPr>
              <a:t>mechanism </a:t>
            </a:r>
            <a:r>
              <a:rPr sz="2200" spc="-20" dirty="0">
                <a:solidFill>
                  <a:prstClr val="black"/>
                </a:solidFill>
                <a:latin typeface="Carlito"/>
                <a:cs typeface="Carlito"/>
              </a:rPr>
              <a:t>to </a:t>
            </a:r>
            <a:r>
              <a:rPr sz="2200" spc="-10" dirty="0">
                <a:solidFill>
                  <a:prstClr val="black"/>
                </a:solidFill>
                <a:latin typeface="Carlito"/>
                <a:cs typeface="Carlito"/>
              </a:rPr>
              <a:t>handle runtime</a:t>
            </a:r>
            <a:r>
              <a:rPr sz="2200" spc="185" dirty="0">
                <a:solidFill>
                  <a:prstClr val="black"/>
                </a:solidFill>
                <a:latin typeface="Carlito"/>
                <a:cs typeface="Carlito"/>
              </a:rPr>
              <a:t> </a:t>
            </a:r>
            <a:r>
              <a:rPr sz="2200" spc="-10" dirty="0">
                <a:solidFill>
                  <a:prstClr val="black"/>
                </a:solidFill>
                <a:latin typeface="Carlito"/>
                <a:cs typeface="Carlito"/>
              </a:rPr>
              <a:t>errors.</a:t>
            </a:r>
            <a:endParaRPr sz="2200" dirty="0">
              <a:solidFill>
                <a:prstClr val="black"/>
              </a:solidFill>
              <a:latin typeface="Carlito"/>
              <a:cs typeface="Carlito"/>
            </a:endParaRPr>
          </a:p>
          <a:p>
            <a:pPr marL="1047750" lvl="1" indent="-346075">
              <a:spcBef>
                <a:spcPts val="1320"/>
              </a:spcBef>
              <a:buFont typeface="Wingdings"/>
              <a:buChar char=""/>
              <a:tabLst>
                <a:tab pos="1047750" algn="l"/>
              </a:tabLst>
            </a:pPr>
            <a:r>
              <a:rPr sz="2200" spc="-5" dirty="0">
                <a:solidFill>
                  <a:prstClr val="black"/>
                </a:solidFill>
                <a:latin typeface="Carlito"/>
                <a:cs typeface="Carlito"/>
              </a:rPr>
              <a:t>Normal </a:t>
            </a:r>
            <a:r>
              <a:rPr sz="2200" spc="-10" dirty="0">
                <a:solidFill>
                  <a:prstClr val="black"/>
                </a:solidFill>
                <a:latin typeface="Carlito"/>
                <a:cs typeface="Carlito"/>
              </a:rPr>
              <a:t>flow </a:t>
            </a:r>
            <a:r>
              <a:rPr sz="2200" dirty="0">
                <a:solidFill>
                  <a:prstClr val="black"/>
                </a:solidFill>
                <a:latin typeface="Carlito"/>
                <a:cs typeface="Carlito"/>
              </a:rPr>
              <a:t>of </a:t>
            </a:r>
            <a:r>
              <a:rPr sz="2200" spc="-5" dirty="0">
                <a:solidFill>
                  <a:prstClr val="black"/>
                </a:solidFill>
                <a:latin typeface="Carlito"/>
                <a:cs typeface="Carlito"/>
              </a:rPr>
              <a:t>the </a:t>
            </a:r>
            <a:r>
              <a:rPr sz="2200" spc="-10" dirty="0">
                <a:solidFill>
                  <a:prstClr val="black"/>
                </a:solidFill>
                <a:latin typeface="Carlito"/>
                <a:cs typeface="Carlito"/>
              </a:rPr>
              <a:t>application </a:t>
            </a:r>
            <a:r>
              <a:rPr sz="2200" spc="-15" dirty="0">
                <a:solidFill>
                  <a:prstClr val="black"/>
                </a:solidFill>
                <a:latin typeface="Carlito"/>
                <a:cs typeface="Carlito"/>
              </a:rPr>
              <a:t>can </a:t>
            </a:r>
            <a:r>
              <a:rPr sz="2200" spc="-5" dirty="0">
                <a:solidFill>
                  <a:prstClr val="black"/>
                </a:solidFill>
                <a:latin typeface="Carlito"/>
                <a:cs typeface="Carlito"/>
              </a:rPr>
              <a:t>be</a:t>
            </a:r>
            <a:r>
              <a:rPr sz="2200" spc="40" dirty="0">
                <a:solidFill>
                  <a:prstClr val="black"/>
                </a:solidFill>
                <a:latin typeface="Carlito"/>
                <a:cs typeface="Carlito"/>
              </a:rPr>
              <a:t> </a:t>
            </a:r>
            <a:r>
              <a:rPr sz="2200" spc="-10" dirty="0">
                <a:solidFill>
                  <a:prstClr val="black"/>
                </a:solidFill>
                <a:latin typeface="Carlito"/>
                <a:cs typeface="Carlito"/>
              </a:rPr>
              <a:t>maintained.</a:t>
            </a:r>
            <a:endParaRPr sz="2200" dirty="0">
              <a:solidFill>
                <a:prstClr val="black"/>
              </a:solidFill>
              <a:latin typeface="Carlito"/>
              <a:cs typeface="Carlito"/>
            </a:endParaRPr>
          </a:p>
          <a:p>
            <a:pPr marL="1047750" lvl="1" indent="-346075">
              <a:spcBef>
                <a:spcPts val="1325"/>
              </a:spcBef>
              <a:buFont typeface="Wingdings"/>
              <a:buChar char=""/>
              <a:tabLst>
                <a:tab pos="1047750" algn="l"/>
              </a:tabLst>
            </a:pPr>
            <a:r>
              <a:rPr sz="2200" spc="-5" dirty="0">
                <a:solidFill>
                  <a:prstClr val="black"/>
                </a:solidFill>
                <a:latin typeface="Carlito"/>
                <a:cs typeface="Carlito"/>
              </a:rPr>
              <a:t>It is an </a:t>
            </a:r>
            <a:r>
              <a:rPr sz="2200" spc="-10" dirty="0">
                <a:solidFill>
                  <a:prstClr val="black"/>
                </a:solidFill>
                <a:latin typeface="Carlito"/>
                <a:cs typeface="Carlito"/>
              </a:rPr>
              <a:t>object </a:t>
            </a:r>
            <a:r>
              <a:rPr sz="2200" spc="-5" dirty="0">
                <a:solidFill>
                  <a:prstClr val="black"/>
                </a:solidFill>
                <a:latin typeface="Carlito"/>
                <a:cs typeface="Carlito"/>
              </a:rPr>
              <a:t>which is </a:t>
            </a:r>
            <a:r>
              <a:rPr sz="2200" spc="-15" dirty="0">
                <a:solidFill>
                  <a:prstClr val="black"/>
                </a:solidFill>
                <a:latin typeface="Carlito"/>
                <a:cs typeface="Carlito"/>
              </a:rPr>
              <a:t>thrown at</a:t>
            </a:r>
            <a:r>
              <a:rPr sz="2200" spc="25" dirty="0">
                <a:solidFill>
                  <a:prstClr val="black"/>
                </a:solidFill>
                <a:latin typeface="Carlito"/>
                <a:cs typeface="Carlito"/>
              </a:rPr>
              <a:t> </a:t>
            </a:r>
            <a:r>
              <a:rPr sz="2200" spc="-10" dirty="0">
                <a:solidFill>
                  <a:prstClr val="black"/>
                </a:solidFill>
                <a:latin typeface="Carlito"/>
                <a:cs typeface="Carlito"/>
              </a:rPr>
              <a:t>runtime.</a:t>
            </a:r>
            <a:endParaRPr sz="2200" dirty="0">
              <a:solidFill>
                <a:prstClr val="black"/>
              </a:solidFill>
              <a:latin typeface="Carlito"/>
              <a:cs typeface="Carlito"/>
            </a:endParaRPr>
          </a:p>
          <a:p>
            <a:pPr marL="1047750" lvl="1" indent="-346075">
              <a:spcBef>
                <a:spcPts val="1320"/>
              </a:spcBef>
              <a:buFont typeface="Wingdings"/>
              <a:buChar char=""/>
              <a:tabLst>
                <a:tab pos="1047750" algn="l"/>
              </a:tabLst>
            </a:pPr>
            <a:r>
              <a:rPr sz="2200" spc="-15" dirty="0">
                <a:solidFill>
                  <a:prstClr val="black"/>
                </a:solidFill>
                <a:latin typeface="Carlito"/>
                <a:cs typeface="Carlito"/>
              </a:rPr>
              <a:t>Exception </a:t>
            </a:r>
            <a:r>
              <a:rPr sz="2200" spc="-10" dirty="0">
                <a:solidFill>
                  <a:prstClr val="black"/>
                </a:solidFill>
                <a:latin typeface="Carlito"/>
                <a:cs typeface="Carlito"/>
              </a:rPr>
              <a:t>handling done </a:t>
            </a:r>
            <a:r>
              <a:rPr sz="2200" spc="-5" dirty="0">
                <a:solidFill>
                  <a:prstClr val="black"/>
                </a:solidFill>
                <a:latin typeface="Carlito"/>
                <a:cs typeface="Carlito"/>
              </a:rPr>
              <a:t>with the </a:t>
            </a:r>
            <a:r>
              <a:rPr sz="2200" b="1" spc="-20" dirty="0">
                <a:solidFill>
                  <a:prstClr val="black"/>
                </a:solidFill>
                <a:latin typeface="Carlito"/>
                <a:cs typeface="Carlito"/>
              </a:rPr>
              <a:t>exception</a:t>
            </a:r>
            <a:r>
              <a:rPr sz="2200" b="1" spc="110" dirty="0">
                <a:solidFill>
                  <a:prstClr val="black"/>
                </a:solidFill>
                <a:latin typeface="Carlito"/>
                <a:cs typeface="Carlito"/>
              </a:rPr>
              <a:t> </a:t>
            </a:r>
            <a:r>
              <a:rPr sz="2200" b="1" spc="-5" dirty="0">
                <a:solidFill>
                  <a:prstClr val="black"/>
                </a:solidFill>
                <a:latin typeface="Carlito"/>
                <a:cs typeface="Carlito"/>
              </a:rPr>
              <a:t>object.</a:t>
            </a:r>
            <a:endParaRPr sz="2200" dirty="0">
              <a:solidFill>
                <a:prstClr val="black"/>
              </a:solidFill>
              <a:latin typeface="Carlito"/>
              <a:cs typeface="Carlito"/>
            </a:endParaRPr>
          </a:p>
        </p:txBody>
      </p:sp>
    </p:spTree>
    <p:extLst>
      <p:ext uri="{BB962C8B-B14F-4D97-AF65-F5344CB8AC3E}">
        <p14:creationId xmlns:p14="http://schemas.microsoft.com/office/powerpoint/2010/main" val="174463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19200" y="1503934"/>
            <a:ext cx="9140190" cy="3605474"/>
          </a:xfrm>
          <a:prstGeom prst="rect">
            <a:avLst/>
          </a:prstGeom>
        </p:spPr>
        <p:txBody>
          <a:bodyPr vert="horz" wrap="square" lIns="0" tIns="12065" rIns="0" bIns="0" rtlCol="0">
            <a:spAutoFit/>
          </a:bodyPr>
          <a:lstStyle/>
          <a:p>
            <a:pPr marL="12700">
              <a:spcBef>
                <a:spcPts val="95"/>
              </a:spcBef>
            </a:pPr>
            <a:r>
              <a:rPr sz="2200" spc="-15" dirty="0">
                <a:solidFill>
                  <a:prstClr val="black"/>
                </a:solidFill>
                <a:latin typeface="Carlito"/>
                <a:cs typeface="Carlito"/>
              </a:rPr>
              <a:t>There </a:t>
            </a:r>
            <a:r>
              <a:rPr sz="2200" spc="-10" dirty="0">
                <a:solidFill>
                  <a:prstClr val="black"/>
                </a:solidFill>
                <a:latin typeface="Carlito"/>
                <a:cs typeface="Carlito"/>
              </a:rPr>
              <a:t>are three </a:t>
            </a:r>
            <a:r>
              <a:rPr sz="2200" spc="-15" dirty="0">
                <a:solidFill>
                  <a:prstClr val="black"/>
                </a:solidFill>
                <a:latin typeface="Carlito"/>
                <a:cs typeface="Carlito"/>
              </a:rPr>
              <a:t>categories </a:t>
            </a:r>
            <a:r>
              <a:rPr sz="2200" dirty="0">
                <a:solidFill>
                  <a:prstClr val="black"/>
                </a:solidFill>
                <a:latin typeface="Carlito"/>
                <a:cs typeface="Carlito"/>
              </a:rPr>
              <a:t>of</a:t>
            </a:r>
            <a:r>
              <a:rPr sz="2200" spc="95" dirty="0">
                <a:solidFill>
                  <a:prstClr val="black"/>
                </a:solidFill>
                <a:latin typeface="Carlito"/>
                <a:cs typeface="Carlito"/>
              </a:rPr>
              <a:t> </a:t>
            </a:r>
            <a:r>
              <a:rPr sz="2200" spc="-15" dirty="0">
                <a:solidFill>
                  <a:prstClr val="black"/>
                </a:solidFill>
                <a:latin typeface="Carlito"/>
                <a:cs typeface="Carlito"/>
              </a:rPr>
              <a:t>errors:</a:t>
            </a:r>
            <a:endParaRPr sz="2200" dirty="0">
              <a:solidFill>
                <a:prstClr val="black"/>
              </a:solidFill>
              <a:latin typeface="Carlito"/>
              <a:cs typeface="Carlito"/>
            </a:endParaRPr>
          </a:p>
          <a:p>
            <a:pPr marL="477520" marR="5080" indent="-300990">
              <a:lnSpc>
                <a:spcPct val="150000"/>
              </a:lnSpc>
              <a:spcBef>
                <a:spcPts val="530"/>
              </a:spcBef>
              <a:buFont typeface="Wingdings"/>
              <a:buChar char=""/>
              <a:tabLst>
                <a:tab pos="478155" algn="l"/>
              </a:tabLst>
            </a:pPr>
            <a:r>
              <a:rPr sz="2200" i="1" spc="-20" dirty="0">
                <a:solidFill>
                  <a:prstClr val="black"/>
                </a:solidFill>
                <a:latin typeface="Carlito"/>
                <a:cs typeface="Carlito"/>
              </a:rPr>
              <a:t>Syntax </a:t>
            </a:r>
            <a:r>
              <a:rPr sz="2200" i="1" spc="-5" dirty="0">
                <a:solidFill>
                  <a:prstClr val="black"/>
                </a:solidFill>
                <a:latin typeface="Carlito"/>
                <a:cs typeface="Carlito"/>
              </a:rPr>
              <a:t>errors - </a:t>
            </a:r>
            <a:r>
              <a:rPr sz="2200" spc="-5" dirty="0">
                <a:solidFill>
                  <a:prstClr val="black"/>
                </a:solidFill>
                <a:latin typeface="Carlito"/>
                <a:cs typeface="Carlito"/>
              </a:rPr>
              <a:t>arise </a:t>
            </a:r>
            <a:r>
              <a:rPr sz="2200" spc="-10" dirty="0">
                <a:solidFill>
                  <a:prstClr val="black"/>
                </a:solidFill>
                <a:latin typeface="Carlito"/>
                <a:cs typeface="Carlito"/>
              </a:rPr>
              <a:t>because </a:t>
            </a:r>
            <a:r>
              <a:rPr sz="2200" dirty="0">
                <a:solidFill>
                  <a:prstClr val="black"/>
                </a:solidFill>
                <a:latin typeface="Carlito"/>
                <a:cs typeface="Carlito"/>
              </a:rPr>
              <a:t>the </a:t>
            </a:r>
            <a:r>
              <a:rPr sz="2200" spc="-5" dirty="0">
                <a:solidFill>
                  <a:prstClr val="black"/>
                </a:solidFill>
                <a:latin typeface="Carlito"/>
                <a:cs typeface="Carlito"/>
              </a:rPr>
              <a:t>rules </a:t>
            </a:r>
            <a:r>
              <a:rPr sz="2200" dirty="0">
                <a:solidFill>
                  <a:prstClr val="black"/>
                </a:solidFill>
                <a:latin typeface="Carlito"/>
                <a:cs typeface="Carlito"/>
              </a:rPr>
              <a:t>of </a:t>
            </a:r>
            <a:r>
              <a:rPr sz="2200" spc="-5" dirty="0">
                <a:solidFill>
                  <a:prstClr val="black"/>
                </a:solidFill>
                <a:latin typeface="Carlito"/>
                <a:cs typeface="Carlito"/>
              </a:rPr>
              <a:t>the language </a:t>
            </a:r>
            <a:r>
              <a:rPr sz="2200" spc="-20" dirty="0">
                <a:solidFill>
                  <a:prstClr val="black"/>
                </a:solidFill>
                <a:latin typeface="Carlito"/>
                <a:cs typeface="Carlito"/>
              </a:rPr>
              <a:t>have </a:t>
            </a:r>
            <a:r>
              <a:rPr sz="2200" spc="-10" dirty="0">
                <a:solidFill>
                  <a:prstClr val="black"/>
                </a:solidFill>
                <a:latin typeface="Carlito"/>
                <a:cs typeface="Carlito"/>
              </a:rPr>
              <a:t>not been  </a:t>
            </a:r>
            <a:r>
              <a:rPr sz="2200" spc="-15" dirty="0">
                <a:solidFill>
                  <a:prstClr val="black"/>
                </a:solidFill>
                <a:latin typeface="Carlito"/>
                <a:cs typeface="Carlito"/>
              </a:rPr>
              <a:t>followed. </a:t>
            </a:r>
            <a:r>
              <a:rPr sz="2200" spc="-10" dirty="0">
                <a:solidFill>
                  <a:prstClr val="black"/>
                </a:solidFill>
                <a:latin typeface="Carlito"/>
                <a:cs typeface="Carlito"/>
              </a:rPr>
              <a:t>They are </a:t>
            </a:r>
            <a:r>
              <a:rPr sz="2200" spc="-15" dirty="0">
                <a:solidFill>
                  <a:prstClr val="black"/>
                </a:solidFill>
                <a:latin typeface="Carlito"/>
                <a:cs typeface="Carlito"/>
              </a:rPr>
              <a:t>detected </a:t>
            </a:r>
            <a:r>
              <a:rPr sz="2200" spc="-10" dirty="0">
                <a:solidFill>
                  <a:prstClr val="black"/>
                </a:solidFill>
                <a:latin typeface="Carlito"/>
                <a:cs typeface="Carlito"/>
              </a:rPr>
              <a:t>by </a:t>
            </a:r>
            <a:r>
              <a:rPr sz="2200" spc="-5" dirty="0">
                <a:solidFill>
                  <a:prstClr val="black"/>
                </a:solidFill>
                <a:latin typeface="Carlito"/>
                <a:cs typeface="Carlito"/>
              </a:rPr>
              <a:t>the</a:t>
            </a:r>
            <a:r>
              <a:rPr sz="2200" spc="114" dirty="0">
                <a:solidFill>
                  <a:prstClr val="black"/>
                </a:solidFill>
                <a:latin typeface="Carlito"/>
                <a:cs typeface="Carlito"/>
              </a:rPr>
              <a:t> </a:t>
            </a:r>
            <a:r>
              <a:rPr sz="2200" spc="-30" dirty="0">
                <a:solidFill>
                  <a:prstClr val="black"/>
                </a:solidFill>
                <a:latin typeface="Carlito"/>
                <a:cs typeface="Carlito"/>
              </a:rPr>
              <a:t>compiler.</a:t>
            </a:r>
            <a:endParaRPr sz="2200" dirty="0">
              <a:solidFill>
                <a:prstClr val="black"/>
              </a:solidFill>
              <a:latin typeface="Carlito"/>
              <a:cs typeface="Carlito"/>
            </a:endParaRPr>
          </a:p>
          <a:p>
            <a:pPr marL="477520" indent="-300990">
              <a:spcBef>
                <a:spcPts val="1850"/>
              </a:spcBef>
              <a:buFont typeface="Wingdings"/>
              <a:buChar char=""/>
              <a:tabLst>
                <a:tab pos="478155" algn="l"/>
                <a:tab pos="1632585" algn="l"/>
                <a:tab pos="2513965" algn="l"/>
                <a:tab pos="2807970" algn="l"/>
                <a:tab pos="3642995" algn="l"/>
                <a:tab pos="4466590" algn="l"/>
                <a:tab pos="5054600" algn="l"/>
                <a:tab pos="6229985" algn="l"/>
                <a:tab pos="6614159" algn="l"/>
                <a:tab pos="7700645" algn="l"/>
                <a:tab pos="8058784" algn="l"/>
              </a:tabLst>
            </a:pPr>
            <a:r>
              <a:rPr sz="2200" i="1" spc="-5" dirty="0">
                <a:solidFill>
                  <a:prstClr val="black"/>
                </a:solidFill>
                <a:latin typeface="Carlito"/>
                <a:cs typeface="Carlito"/>
              </a:rPr>
              <a:t>R</a:t>
            </a:r>
            <a:r>
              <a:rPr sz="2200" i="1" spc="-15" dirty="0">
                <a:solidFill>
                  <a:prstClr val="black"/>
                </a:solidFill>
                <a:latin typeface="Carlito"/>
                <a:cs typeface="Carlito"/>
              </a:rPr>
              <a:t>u</a:t>
            </a:r>
            <a:r>
              <a:rPr sz="2200" i="1" spc="-35" dirty="0">
                <a:solidFill>
                  <a:prstClr val="black"/>
                </a:solidFill>
                <a:latin typeface="Carlito"/>
                <a:cs typeface="Carlito"/>
              </a:rPr>
              <a:t>n</a:t>
            </a:r>
            <a:r>
              <a:rPr sz="2200" i="1" spc="-5" dirty="0">
                <a:solidFill>
                  <a:prstClr val="black"/>
                </a:solidFill>
                <a:latin typeface="Carlito"/>
                <a:cs typeface="Carlito"/>
              </a:rPr>
              <a:t>time</a:t>
            </a:r>
            <a:r>
              <a:rPr sz="2200" i="1" dirty="0">
                <a:solidFill>
                  <a:prstClr val="black"/>
                </a:solidFill>
                <a:latin typeface="Carlito"/>
                <a:cs typeface="Carlito"/>
              </a:rPr>
              <a:t>	</a:t>
            </a:r>
            <a:r>
              <a:rPr sz="2200" i="1" spc="-15" dirty="0">
                <a:solidFill>
                  <a:prstClr val="black"/>
                </a:solidFill>
                <a:latin typeface="Carlito"/>
                <a:cs typeface="Carlito"/>
              </a:rPr>
              <a:t>e</a:t>
            </a:r>
            <a:r>
              <a:rPr sz="2200" i="1" spc="-5" dirty="0">
                <a:solidFill>
                  <a:prstClr val="black"/>
                </a:solidFill>
                <a:latin typeface="Carlito"/>
                <a:cs typeface="Carlito"/>
              </a:rPr>
              <a:t>rrors</a:t>
            </a:r>
            <a:r>
              <a:rPr sz="2200" i="1" dirty="0">
                <a:solidFill>
                  <a:prstClr val="black"/>
                </a:solidFill>
                <a:latin typeface="Carlito"/>
                <a:cs typeface="Carlito"/>
              </a:rPr>
              <a:t>	</a:t>
            </a:r>
            <a:r>
              <a:rPr sz="2200" i="1" spc="-5" dirty="0">
                <a:solidFill>
                  <a:prstClr val="black"/>
                </a:solidFill>
                <a:latin typeface="Carlito"/>
                <a:cs typeface="Carlito"/>
              </a:rPr>
              <a:t>-</a:t>
            </a:r>
            <a:r>
              <a:rPr sz="2200" i="1" dirty="0">
                <a:solidFill>
                  <a:prstClr val="black"/>
                </a:solidFill>
                <a:latin typeface="Carlito"/>
                <a:cs typeface="Carlito"/>
              </a:rPr>
              <a:t>	</a:t>
            </a:r>
            <a:r>
              <a:rPr sz="2200" spc="-10" dirty="0">
                <a:solidFill>
                  <a:prstClr val="black"/>
                </a:solidFill>
                <a:latin typeface="Carlito"/>
                <a:cs typeface="Carlito"/>
              </a:rPr>
              <a:t>occ</a:t>
            </a:r>
            <a:r>
              <a:rPr sz="2200" spc="-15" dirty="0">
                <a:solidFill>
                  <a:prstClr val="black"/>
                </a:solidFill>
                <a:latin typeface="Carlito"/>
                <a:cs typeface="Carlito"/>
              </a:rPr>
              <a:t>u</a:t>
            </a:r>
            <a:r>
              <a:rPr sz="2200" spc="-5" dirty="0">
                <a:solidFill>
                  <a:prstClr val="black"/>
                </a:solidFill>
                <a:latin typeface="Carlito"/>
                <a:cs typeface="Carlito"/>
              </a:rPr>
              <a:t>r</a:t>
            </a:r>
            <a:r>
              <a:rPr sz="2200" dirty="0">
                <a:solidFill>
                  <a:prstClr val="black"/>
                </a:solidFill>
                <a:latin typeface="Carlito"/>
                <a:cs typeface="Carlito"/>
              </a:rPr>
              <a:t>	</a:t>
            </a:r>
            <a:r>
              <a:rPr sz="2200" spc="-5" dirty="0">
                <a:solidFill>
                  <a:prstClr val="black"/>
                </a:solidFill>
                <a:latin typeface="Carlito"/>
                <a:cs typeface="Carlito"/>
              </a:rPr>
              <a:t>while</a:t>
            </a:r>
            <a:r>
              <a:rPr sz="2200" dirty="0">
                <a:solidFill>
                  <a:prstClr val="black"/>
                </a:solidFill>
                <a:latin typeface="Carlito"/>
                <a:cs typeface="Carlito"/>
              </a:rPr>
              <a:t>	</a:t>
            </a:r>
            <a:r>
              <a:rPr sz="2200" spc="-5" dirty="0">
                <a:solidFill>
                  <a:prstClr val="black"/>
                </a:solidFill>
                <a:latin typeface="Carlito"/>
                <a:cs typeface="Carlito"/>
              </a:rPr>
              <a:t>t</a:t>
            </a:r>
            <a:r>
              <a:rPr sz="2200" spc="-15" dirty="0">
                <a:solidFill>
                  <a:prstClr val="black"/>
                </a:solidFill>
                <a:latin typeface="Carlito"/>
                <a:cs typeface="Carlito"/>
              </a:rPr>
              <a:t>h</a:t>
            </a:r>
            <a:r>
              <a:rPr sz="2200" spc="-5" dirty="0">
                <a:solidFill>
                  <a:prstClr val="black"/>
                </a:solidFill>
                <a:latin typeface="Carlito"/>
                <a:cs typeface="Carlito"/>
              </a:rPr>
              <a:t>e</a:t>
            </a:r>
            <a:r>
              <a:rPr sz="2200" dirty="0">
                <a:solidFill>
                  <a:prstClr val="black"/>
                </a:solidFill>
                <a:latin typeface="Carlito"/>
                <a:cs typeface="Carlito"/>
              </a:rPr>
              <a:t>	</a:t>
            </a:r>
            <a:r>
              <a:rPr sz="2200" spc="-10" dirty="0">
                <a:solidFill>
                  <a:prstClr val="black"/>
                </a:solidFill>
                <a:latin typeface="Carlito"/>
                <a:cs typeface="Carlito"/>
              </a:rPr>
              <a:t>p</a:t>
            </a:r>
            <a:r>
              <a:rPr sz="2200" spc="-45" dirty="0">
                <a:solidFill>
                  <a:prstClr val="black"/>
                </a:solidFill>
                <a:latin typeface="Carlito"/>
                <a:cs typeface="Carlito"/>
              </a:rPr>
              <a:t>r</a:t>
            </a:r>
            <a:r>
              <a:rPr sz="2200" spc="-10" dirty="0">
                <a:solidFill>
                  <a:prstClr val="black"/>
                </a:solidFill>
                <a:latin typeface="Carlito"/>
                <a:cs typeface="Carlito"/>
              </a:rPr>
              <a:t>og</a:t>
            </a:r>
            <a:r>
              <a:rPr sz="2200" spc="-55" dirty="0">
                <a:solidFill>
                  <a:prstClr val="black"/>
                </a:solidFill>
                <a:latin typeface="Carlito"/>
                <a:cs typeface="Carlito"/>
              </a:rPr>
              <a:t>r</a:t>
            </a:r>
            <a:r>
              <a:rPr sz="2200" spc="-5" dirty="0">
                <a:solidFill>
                  <a:prstClr val="black"/>
                </a:solidFill>
                <a:latin typeface="Carlito"/>
                <a:cs typeface="Carlito"/>
              </a:rPr>
              <a:t>am</a:t>
            </a:r>
            <a:r>
              <a:rPr sz="2200" dirty="0">
                <a:solidFill>
                  <a:prstClr val="black"/>
                </a:solidFill>
                <a:latin typeface="Carlito"/>
                <a:cs typeface="Carlito"/>
              </a:rPr>
              <a:t>	</a:t>
            </a:r>
            <a:r>
              <a:rPr sz="2200" spc="-10" dirty="0">
                <a:solidFill>
                  <a:prstClr val="black"/>
                </a:solidFill>
                <a:latin typeface="Carlito"/>
                <a:cs typeface="Carlito"/>
              </a:rPr>
              <a:t>i</a:t>
            </a:r>
            <a:r>
              <a:rPr sz="2200" spc="-5" dirty="0">
                <a:solidFill>
                  <a:prstClr val="black"/>
                </a:solidFill>
                <a:latin typeface="Carlito"/>
                <a:cs typeface="Carlito"/>
              </a:rPr>
              <a:t>s</a:t>
            </a:r>
            <a:r>
              <a:rPr sz="2200" dirty="0">
                <a:solidFill>
                  <a:prstClr val="black"/>
                </a:solidFill>
                <a:latin typeface="Carlito"/>
                <a:cs typeface="Carlito"/>
              </a:rPr>
              <a:t>	</a:t>
            </a:r>
            <a:r>
              <a:rPr sz="2200" spc="-5" dirty="0">
                <a:solidFill>
                  <a:prstClr val="black"/>
                </a:solidFill>
                <a:latin typeface="Carlito"/>
                <a:cs typeface="Carlito"/>
              </a:rPr>
              <a:t>runn</a:t>
            </a:r>
            <a:r>
              <a:rPr sz="2200" spc="-15" dirty="0">
                <a:solidFill>
                  <a:prstClr val="black"/>
                </a:solidFill>
                <a:latin typeface="Carlito"/>
                <a:cs typeface="Carlito"/>
              </a:rPr>
              <a:t>i</a:t>
            </a:r>
            <a:r>
              <a:rPr sz="2200" spc="-10" dirty="0">
                <a:solidFill>
                  <a:prstClr val="black"/>
                </a:solidFill>
                <a:latin typeface="Carlito"/>
                <a:cs typeface="Carlito"/>
              </a:rPr>
              <a:t>n</a:t>
            </a:r>
            <a:r>
              <a:rPr sz="2200" spc="-5" dirty="0">
                <a:solidFill>
                  <a:prstClr val="black"/>
                </a:solidFill>
                <a:latin typeface="Carlito"/>
                <a:cs typeface="Carlito"/>
              </a:rPr>
              <a:t>g</a:t>
            </a:r>
            <a:r>
              <a:rPr sz="2200" dirty="0">
                <a:solidFill>
                  <a:prstClr val="black"/>
                </a:solidFill>
                <a:latin typeface="Carlito"/>
                <a:cs typeface="Carlito"/>
              </a:rPr>
              <a:t>	</a:t>
            </a:r>
            <a:r>
              <a:rPr sz="2200" spc="-10" dirty="0">
                <a:solidFill>
                  <a:prstClr val="black"/>
                </a:solidFill>
                <a:latin typeface="Carlito"/>
                <a:cs typeface="Carlito"/>
              </a:rPr>
              <a:t>i</a:t>
            </a:r>
            <a:r>
              <a:rPr sz="2200" spc="-5" dirty="0">
                <a:solidFill>
                  <a:prstClr val="black"/>
                </a:solidFill>
                <a:latin typeface="Carlito"/>
                <a:cs typeface="Carlito"/>
              </a:rPr>
              <a:t>f</a:t>
            </a:r>
            <a:r>
              <a:rPr sz="2200" dirty="0">
                <a:solidFill>
                  <a:prstClr val="black"/>
                </a:solidFill>
                <a:latin typeface="Carlito"/>
                <a:cs typeface="Carlito"/>
              </a:rPr>
              <a:t>	</a:t>
            </a:r>
            <a:r>
              <a:rPr sz="2200" spc="-5" dirty="0">
                <a:solidFill>
                  <a:prstClr val="black"/>
                </a:solidFill>
                <a:latin typeface="Carlito"/>
                <a:cs typeface="Carlito"/>
              </a:rPr>
              <a:t>the</a:t>
            </a:r>
            <a:endParaRPr sz="2200" dirty="0">
              <a:solidFill>
                <a:prstClr val="black"/>
              </a:solidFill>
              <a:latin typeface="Carlito"/>
              <a:cs typeface="Carlito"/>
            </a:endParaRPr>
          </a:p>
          <a:p>
            <a:pPr marL="477520">
              <a:spcBef>
                <a:spcPts val="1320"/>
              </a:spcBef>
            </a:pPr>
            <a:r>
              <a:rPr sz="2200" spc="-15" dirty="0">
                <a:solidFill>
                  <a:prstClr val="black"/>
                </a:solidFill>
                <a:latin typeface="Carlito"/>
                <a:cs typeface="Carlito"/>
              </a:rPr>
              <a:t>environment detects </a:t>
            </a:r>
            <a:r>
              <a:rPr sz="2200" spc="-5" dirty="0">
                <a:solidFill>
                  <a:prstClr val="black"/>
                </a:solidFill>
                <a:latin typeface="Carlito"/>
                <a:cs typeface="Carlito"/>
              </a:rPr>
              <a:t>an </a:t>
            </a:r>
            <a:r>
              <a:rPr sz="2200" spc="-15" dirty="0">
                <a:solidFill>
                  <a:prstClr val="black"/>
                </a:solidFill>
                <a:latin typeface="Carlito"/>
                <a:cs typeface="Carlito"/>
              </a:rPr>
              <a:t>operation </a:t>
            </a:r>
            <a:r>
              <a:rPr sz="2200" spc="-10" dirty="0">
                <a:solidFill>
                  <a:prstClr val="black"/>
                </a:solidFill>
                <a:latin typeface="Carlito"/>
                <a:cs typeface="Carlito"/>
              </a:rPr>
              <a:t>that </a:t>
            </a:r>
            <a:r>
              <a:rPr sz="2200" spc="-5" dirty="0">
                <a:solidFill>
                  <a:prstClr val="black"/>
                </a:solidFill>
                <a:latin typeface="Carlito"/>
                <a:cs typeface="Carlito"/>
              </a:rPr>
              <a:t>is impossible </a:t>
            </a:r>
            <a:r>
              <a:rPr sz="2200" spc="-20" dirty="0">
                <a:solidFill>
                  <a:prstClr val="black"/>
                </a:solidFill>
                <a:latin typeface="Carlito"/>
                <a:cs typeface="Carlito"/>
              </a:rPr>
              <a:t>to </a:t>
            </a:r>
            <a:r>
              <a:rPr sz="2200" spc="-5" dirty="0">
                <a:solidFill>
                  <a:prstClr val="black"/>
                </a:solidFill>
                <a:latin typeface="Carlito"/>
                <a:cs typeface="Carlito"/>
              </a:rPr>
              <a:t>carry</a:t>
            </a:r>
            <a:r>
              <a:rPr sz="2200" spc="165" dirty="0">
                <a:solidFill>
                  <a:prstClr val="black"/>
                </a:solidFill>
                <a:latin typeface="Carlito"/>
                <a:cs typeface="Carlito"/>
              </a:rPr>
              <a:t> </a:t>
            </a:r>
            <a:r>
              <a:rPr sz="2200" spc="-5" dirty="0">
                <a:solidFill>
                  <a:prstClr val="black"/>
                </a:solidFill>
                <a:latin typeface="Carlito"/>
                <a:cs typeface="Carlito"/>
              </a:rPr>
              <a:t>out.</a:t>
            </a:r>
            <a:endParaRPr sz="2200" dirty="0">
              <a:solidFill>
                <a:prstClr val="black"/>
              </a:solidFill>
              <a:latin typeface="Carlito"/>
              <a:cs typeface="Carlito"/>
            </a:endParaRPr>
          </a:p>
          <a:p>
            <a:pPr marL="477520" indent="-300990">
              <a:spcBef>
                <a:spcPts val="1850"/>
              </a:spcBef>
              <a:buFont typeface="Wingdings"/>
              <a:buChar char=""/>
              <a:tabLst>
                <a:tab pos="478155" algn="l"/>
              </a:tabLst>
            </a:pPr>
            <a:r>
              <a:rPr sz="2200" i="1" spc="-10" dirty="0">
                <a:solidFill>
                  <a:prstClr val="black"/>
                </a:solidFill>
                <a:latin typeface="Carlito"/>
                <a:cs typeface="Carlito"/>
              </a:rPr>
              <a:t>Logic</a:t>
            </a:r>
            <a:r>
              <a:rPr sz="2200" i="1" spc="190" dirty="0">
                <a:solidFill>
                  <a:prstClr val="black"/>
                </a:solidFill>
                <a:latin typeface="Carlito"/>
                <a:cs typeface="Carlito"/>
              </a:rPr>
              <a:t> </a:t>
            </a:r>
            <a:r>
              <a:rPr sz="2200" i="1" spc="-5" dirty="0">
                <a:solidFill>
                  <a:prstClr val="black"/>
                </a:solidFill>
                <a:latin typeface="Carlito"/>
                <a:cs typeface="Carlito"/>
              </a:rPr>
              <a:t>errors</a:t>
            </a:r>
            <a:r>
              <a:rPr sz="2200" i="1" spc="190" dirty="0">
                <a:solidFill>
                  <a:prstClr val="black"/>
                </a:solidFill>
                <a:latin typeface="Carlito"/>
                <a:cs typeface="Carlito"/>
              </a:rPr>
              <a:t> </a:t>
            </a:r>
            <a:r>
              <a:rPr sz="2200" spc="-5" dirty="0">
                <a:solidFill>
                  <a:prstClr val="black"/>
                </a:solidFill>
                <a:latin typeface="Carlito"/>
                <a:cs typeface="Carlito"/>
              </a:rPr>
              <a:t>-</a:t>
            </a:r>
            <a:r>
              <a:rPr sz="2200" spc="190" dirty="0">
                <a:solidFill>
                  <a:prstClr val="black"/>
                </a:solidFill>
                <a:latin typeface="Carlito"/>
                <a:cs typeface="Carlito"/>
              </a:rPr>
              <a:t> </a:t>
            </a:r>
            <a:r>
              <a:rPr sz="2200" spc="-5" dirty="0">
                <a:solidFill>
                  <a:prstClr val="black"/>
                </a:solidFill>
                <a:latin typeface="Carlito"/>
                <a:cs typeface="Carlito"/>
              </a:rPr>
              <a:t>occur</a:t>
            </a:r>
            <a:r>
              <a:rPr sz="2200" spc="195" dirty="0">
                <a:solidFill>
                  <a:prstClr val="black"/>
                </a:solidFill>
                <a:latin typeface="Carlito"/>
                <a:cs typeface="Carlito"/>
              </a:rPr>
              <a:t> </a:t>
            </a:r>
            <a:r>
              <a:rPr sz="2200" spc="-5" dirty="0">
                <a:solidFill>
                  <a:prstClr val="black"/>
                </a:solidFill>
                <a:latin typeface="Carlito"/>
                <a:cs typeface="Carlito"/>
              </a:rPr>
              <a:t>when</a:t>
            </a:r>
            <a:r>
              <a:rPr sz="2200" spc="210" dirty="0">
                <a:solidFill>
                  <a:prstClr val="black"/>
                </a:solidFill>
                <a:latin typeface="Carlito"/>
                <a:cs typeface="Carlito"/>
              </a:rPr>
              <a:t> </a:t>
            </a:r>
            <a:r>
              <a:rPr sz="2200" spc="-5" dirty="0">
                <a:solidFill>
                  <a:prstClr val="black"/>
                </a:solidFill>
                <a:latin typeface="Carlito"/>
                <a:cs typeface="Carlito"/>
              </a:rPr>
              <a:t>a</a:t>
            </a:r>
            <a:r>
              <a:rPr sz="2200" spc="195" dirty="0">
                <a:solidFill>
                  <a:prstClr val="black"/>
                </a:solidFill>
                <a:latin typeface="Carlito"/>
                <a:cs typeface="Carlito"/>
              </a:rPr>
              <a:t> </a:t>
            </a:r>
            <a:r>
              <a:rPr sz="2200" spc="-20" dirty="0">
                <a:solidFill>
                  <a:prstClr val="black"/>
                </a:solidFill>
                <a:latin typeface="Carlito"/>
                <a:cs typeface="Carlito"/>
              </a:rPr>
              <a:t>program</a:t>
            </a:r>
            <a:r>
              <a:rPr sz="2200" spc="210" dirty="0">
                <a:solidFill>
                  <a:prstClr val="black"/>
                </a:solidFill>
                <a:latin typeface="Carlito"/>
                <a:cs typeface="Carlito"/>
              </a:rPr>
              <a:t> </a:t>
            </a:r>
            <a:r>
              <a:rPr sz="2200" spc="-5" dirty="0">
                <a:solidFill>
                  <a:prstClr val="black"/>
                </a:solidFill>
                <a:latin typeface="Carlito"/>
                <a:cs typeface="Carlito"/>
              </a:rPr>
              <a:t>doesn't</a:t>
            </a:r>
            <a:r>
              <a:rPr sz="2200" spc="200" dirty="0">
                <a:solidFill>
                  <a:prstClr val="black"/>
                </a:solidFill>
                <a:latin typeface="Carlito"/>
                <a:cs typeface="Carlito"/>
              </a:rPr>
              <a:t> </a:t>
            </a:r>
            <a:r>
              <a:rPr sz="2200" spc="-10" dirty="0">
                <a:solidFill>
                  <a:prstClr val="black"/>
                </a:solidFill>
                <a:latin typeface="Carlito"/>
                <a:cs typeface="Carlito"/>
              </a:rPr>
              <a:t>perform</a:t>
            </a:r>
            <a:r>
              <a:rPr sz="2200" spc="204" dirty="0">
                <a:solidFill>
                  <a:prstClr val="black"/>
                </a:solidFill>
                <a:latin typeface="Carlito"/>
                <a:cs typeface="Carlito"/>
              </a:rPr>
              <a:t> </a:t>
            </a:r>
            <a:r>
              <a:rPr sz="2200" spc="-5" dirty="0">
                <a:solidFill>
                  <a:prstClr val="black"/>
                </a:solidFill>
                <a:latin typeface="Carlito"/>
                <a:cs typeface="Carlito"/>
              </a:rPr>
              <a:t>the</a:t>
            </a:r>
            <a:r>
              <a:rPr sz="2200" spc="204" dirty="0">
                <a:solidFill>
                  <a:prstClr val="black"/>
                </a:solidFill>
                <a:latin typeface="Carlito"/>
                <a:cs typeface="Carlito"/>
              </a:rPr>
              <a:t> </a:t>
            </a:r>
            <a:r>
              <a:rPr sz="2200" spc="-25" dirty="0">
                <a:solidFill>
                  <a:prstClr val="black"/>
                </a:solidFill>
                <a:latin typeface="Carlito"/>
                <a:cs typeface="Carlito"/>
              </a:rPr>
              <a:t>way</a:t>
            </a:r>
            <a:r>
              <a:rPr sz="2200" spc="204" dirty="0">
                <a:solidFill>
                  <a:prstClr val="black"/>
                </a:solidFill>
                <a:latin typeface="Carlito"/>
                <a:cs typeface="Carlito"/>
              </a:rPr>
              <a:t> </a:t>
            </a:r>
            <a:r>
              <a:rPr sz="2200" spc="-5" dirty="0">
                <a:solidFill>
                  <a:prstClr val="black"/>
                </a:solidFill>
                <a:latin typeface="Carlito"/>
                <a:cs typeface="Carlito"/>
              </a:rPr>
              <a:t>it</a:t>
            </a:r>
            <a:r>
              <a:rPr sz="2200" spc="200" dirty="0">
                <a:solidFill>
                  <a:prstClr val="black"/>
                </a:solidFill>
                <a:latin typeface="Carlito"/>
                <a:cs typeface="Carlito"/>
              </a:rPr>
              <a:t> </a:t>
            </a:r>
            <a:r>
              <a:rPr sz="2200" spc="-10" dirty="0">
                <a:solidFill>
                  <a:prstClr val="black"/>
                </a:solidFill>
                <a:latin typeface="Carlito"/>
                <a:cs typeface="Carlito"/>
              </a:rPr>
              <a:t>was</a:t>
            </a:r>
            <a:endParaRPr sz="2200" dirty="0">
              <a:solidFill>
                <a:prstClr val="black"/>
              </a:solidFill>
              <a:latin typeface="Carlito"/>
              <a:cs typeface="Carlito"/>
            </a:endParaRPr>
          </a:p>
          <a:p>
            <a:pPr marL="477520">
              <a:spcBef>
                <a:spcPts val="1320"/>
              </a:spcBef>
            </a:pPr>
            <a:r>
              <a:rPr sz="2200" spc="-10" dirty="0">
                <a:solidFill>
                  <a:prstClr val="black"/>
                </a:solidFill>
                <a:latin typeface="Carlito"/>
                <a:cs typeface="Carlito"/>
              </a:rPr>
              <a:t>intended</a:t>
            </a:r>
            <a:r>
              <a:rPr sz="2200" dirty="0">
                <a:solidFill>
                  <a:prstClr val="black"/>
                </a:solidFill>
                <a:latin typeface="Carlito"/>
                <a:cs typeface="Carlito"/>
              </a:rPr>
              <a:t> </a:t>
            </a:r>
            <a:r>
              <a:rPr sz="2200" spc="-15" dirty="0">
                <a:solidFill>
                  <a:prstClr val="black"/>
                </a:solidFill>
                <a:latin typeface="Carlito"/>
                <a:cs typeface="Carlito"/>
              </a:rPr>
              <a:t>to.</a:t>
            </a:r>
            <a:endParaRPr sz="2200" dirty="0">
              <a:solidFill>
                <a:prstClr val="black"/>
              </a:solidFill>
              <a:latin typeface="Carlito"/>
              <a:cs typeface="Carlito"/>
            </a:endParaRPr>
          </a:p>
        </p:txBody>
      </p:sp>
      <p:sp>
        <p:nvSpPr>
          <p:cNvPr id="3" name="object 3"/>
          <p:cNvSpPr txBox="1">
            <a:spLocks noGrp="1"/>
          </p:cNvSpPr>
          <p:nvPr>
            <p:ph type="title"/>
          </p:nvPr>
        </p:nvSpPr>
        <p:spPr>
          <a:xfrm>
            <a:off x="990600" y="304800"/>
            <a:ext cx="4819649" cy="675185"/>
          </a:xfrm>
          <a:prstGeom prst="rect">
            <a:avLst/>
          </a:prstGeom>
        </p:spPr>
        <p:txBody>
          <a:bodyPr vert="horz" wrap="square" lIns="0" tIns="13335" rIns="0" bIns="0" rtlCol="0" anchor="ctr">
            <a:spAutoFit/>
          </a:bodyPr>
          <a:lstStyle/>
          <a:p>
            <a:pPr marL="12700">
              <a:lnSpc>
                <a:spcPct val="100000"/>
              </a:lnSpc>
              <a:spcBef>
                <a:spcPts val="105"/>
              </a:spcBef>
            </a:pPr>
            <a:r>
              <a:rPr spc="-40" dirty="0">
                <a:latin typeface="Carlito"/>
                <a:cs typeface="Carlito"/>
              </a:rPr>
              <a:t>Types </a:t>
            </a:r>
            <a:r>
              <a:rPr dirty="0">
                <a:latin typeface="Carlito"/>
                <a:cs typeface="Carlito"/>
              </a:rPr>
              <a:t>of</a:t>
            </a:r>
            <a:r>
              <a:rPr spc="-25" dirty="0">
                <a:latin typeface="Carlito"/>
                <a:cs typeface="Carlito"/>
              </a:rPr>
              <a:t> </a:t>
            </a:r>
            <a:r>
              <a:rPr spc="-30" dirty="0">
                <a:latin typeface="Carlito"/>
                <a:cs typeface="Carlito"/>
              </a:rPr>
              <a:t>Errors</a:t>
            </a:r>
            <a:endParaRPr dirty="0">
              <a:latin typeface="Carlito"/>
              <a:cs typeface="Carlito"/>
            </a:endParaRPr>
          </a:p>
        </p:txBody>
      </p:sp>
    </p:spTree>
    <p:extLst>
      <p:ext uri="{BB962C8B-B14F-4D97-AF65-F5344CB8AC3E}">
        <p14:creationId xmlns:p14="http://schemas.microsoft.com/office/powerpoint/2010/main" val="2692735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04800"/>
            <a:ext cx="7086600" cy="675185"/>
          </a:xfrm>
          <a:prstGeom prst="rect">
            <a:avLst/>
          </a:prstGeom>
        </p:spPr>
        <p:txBody>
          <a:bodyPr vert="horz" wrap="square" lIns="0" tIns="13335" rIns="0" bIns="0" rtlCol="0" anchor="ctr">
            <a:spAutoFit/>
          </a:bodyPr>
          <a:lstStyle/>
          <a:p>
            <a:pPr marL="12700">
              <a:lnSpc>
                <a:spcPct val="100000"/>
              </a:lnSpc>
              <a:spcBef>
                <a:spcPts val="105"/>
              </a:spcBef>
            </a:pPr>
            <a:r>
              <a:rPr spc="-15" dirty="0">
                <a:latin typeface="Carlito"/>
                <a:cs typeface="Carlito"/>
              </a:rPr>
              <a:t>Exception</a:t>
            </a:r>
            <a:r>
              <a:rPr spc="-45" dirty="0">
                <a:latin typeface="Carlito"/>
                <a:cs typeface="Carlito"/>
              </a:rPr>
              <a:t> </a:t>
            </a:r>
            <a:r>
              <a:rPr spc="-5" dirty="0">
                <a:latin typeface="Carlito"/>
                <a:cs typeface="Carlito"/>
              </a:rPr>
              <a:t>Classes</a:t>
            </a:r>
            <a:endParaRPr dirty="0">
              <a:latin typeface="Carlito"/>
              <a:cs typeface="Carlito"/>
            </a:endParaRPr>
          </a:p>
        </p:txBody>
      </p:sp>
      <p:grpSp>
        <p:nvGrpSpPr>
          <p:cNvPr id="35" name="Group 34"/>
          <p:cNvGrpSpPr/>
          <p:nvPr/>
        </p:nvGrpSpPr>
        <p:grpSpPr>
          <a:xfrm>
            <a:off x="685800" y="838200"/>
            <a:ext cx="10363200" cy="5779913"/>
            <a:chOff x="2231341" y="1444657"/>
            <a:chExt cx="8059512" cy="4703277"/>
          </a:xfrm>
        </p:grpSpPr>
        <p:sp>
          <p:nvSpPr>
            <p:cNvPr id="3" name="object 3"/>
            <p:cNvSpPr txBox="1"/>
            <p:nvPr/>
          </p:nvSpPr>
          <p:spPr>
            <a:xfrm>
              <a:off x="6056034" y="4320308"/>
              <a:ext cx="1229360" cy="185226"/>
            </a:xfrm>
            <a:prstGeom prst="rect">
              <a:avLst/>
            </a:prstGeom>
            <a:ln w="9313">
              <a:solidFill>
                <a:srgbClr val="000000"/>
              </a:solidFill>
            </a:ln>
          </p:spPr>
          <p:txBody>
            <a:bodyPr vert="horz" wrap="square" lIns="0" tIns="12065" rIns="0" bIns="0" rtlCol="0">
              <a:spAutoFit/>
            </a:bodyPr>
            <a:lstStyle/>
            <a:p>
              <a:pPr marL="207010">
                <a:spcBef>
                  <a:spcPts val="95"/>
                </a:spcBef>
              </a:pPr>
              <a:r>
                <a:rPr sz="1400" spc="-10" dirty="0">
                  <a:solidFill>
                    <a:prstClr val="black"/>
                  </a:solidFill>
                  <a:latin typeface="Times New Roman"/>
                  <a:cs typeface="Times New Roman"/>
                </a:rPr>
                <a:t>LinkageError</a:t>
              </a:r>
              <a:endParaRPr sz="1400" dirty="0">
                <a:solidFill>
                  <a:prstClr val="black"/>
                </a:solidFill>
                <a:latin typeface="Times New Roman"/>
                <a:cs typeface="Times New Roman"/>
              </a:endParaRPr>
            </a:p>
          </p:txBody>
        </p:sp>
        <p:sp>
          <p:nvSpPr>
            <p:cNvPr id="4" name="object 4"/>
            <p:cNvSpPr txBox="1"/>
            <p:nvPr/>
          </p:nvSpPr>
          <p:spPr>
            <a:xfrm>
              <a:off x="4690373" y="5141777"/>
              <a:ext cx="682625" cy="185226"/>
            </a:xfrm>
            <a:prstGeom prst="rect">
              <a:avLst/>
            </a:prstGeom>
            <a:ln w="9313">
              <a:solidFill>
                <a:srgbClr val="000000"/>
              </a:solidFill>
            </a:ln>
          </p:spPr>
          <p:txBody>
            <a:bodyPr vert="horz" wrap="square" lIns="0" tIns="12065" rIns="0" bIns="0" rtlCol="0">
              <a:spAutoFit/>
            </a:bodyPr>
            <a:lstStyle/>
            <a:p>
              <a:pPr marL="181610">
                <a:spcBef>
                  <a:spcPts val="95"/>
                </a:spcBef>
              </a:pPr>
              <a:r>
                <a:rPr sz="1400" spc="-5" dirty="0">
                  <a:solidFill>
                    <a:prstClr val="black"/>
                  </a:solidFill>
                  <a:latin typeface="Times New Roman"/>
                  <a:cs typeface="Times New Roman"/>
                </a:rPr>
                <a:t>Error</a:t>
              </a:r>
              <a:endParaRPr sz="1400">
                <a:solidFill>
                  <a:prstClr val="black"/>
                </a:solidFill>
                <a:latin typeface="Times New Roman"/>
                <a:cs typeface="Times New Roman"/>
              </a:endParaRPr>
            </a:p>
          </p:txBody>
        </p:sp>
        <p:sp>
          <p:nvSpPr>
            <p:cNvPr id="6" name="object 6"/>
            <p:cNvSpPr txBox="1"/>
            <p:nvPr/>
          </p:nvSpPr>
          <p:spPr>
            <a:xfrm>
              <a:off x="6056034" y="2540049"/>
              <a:ext cx="1229360" cy="185226"/>
            </a:xfrm>
            <a:prstGeom prst="rect">
              <a:avLst/>
            </a:prstGeom>
            <a:ln w="9313">
              <a:solidFill>
                <a:srgbClr val="000000"/>
              </a:solidFill>
            </a:ln>
          </p:spPr>
          <p:txBody>
            <a:bodyPr vert="horz" wrap="square" lIns="0" tIns="12065" rIns="0" bIns="0" rtlCol="0">
              <a:spAutoFit/>
            </a:bodyPr>
            <a:lstStyle/>
            <a:p>
              <a:pPr marL="132080">
                <a:spcBef>
                  <a:spcPts val="95"/>
                </a:spcBef>
              </a:pPr>
              <a:r>
                <a:rPr sz="1400" spc="-5" dirty="0">
                  <a:solidFill>
                    <a:prstClr val="black"/>
                  </a:solidFill>
                  <a:latin typeface="Times New Roman"/>
                  <a:cs typeface="Times New Roman"/>
                </a:rPr>
                <a:t>AWTException</a:t>
              </a:r>
              <a:endParaRPr sz="1400">
                <a:solidFill>
                  <a:prstClr val="black"/>
                </a:solidFill>
                <a:latin typeface="Times New Roman"/>
                <a:cs typeface="Times New Roman"/>
              </a:endParaRPr>
            </a:p>
          </p:txBody>
        </p:sp>
        <p:sp>
          <p:nvSpPr>
            <p:cNvPr id="7" name="object 7"/>
            <p:cNvSpPr txBox="1"/>
            <p:nvPr/>
          </p:nvSpPr>
          <p:spPr>
            <a:xfrm>
              <a:off x="3324162" y="3635819"/>
              <a:ext cx="683260" cy="184704"/>
            </a:xfrm>
            <a:prstGeom prst="rect">
              <a:avLst/>
            </a:prstGeom>
            <a:ln w="9313">
              <a:solidFill>
                <a:srgbClr val="000000"/>
              </a:solidFill>
            </a:ln>
          </p:spPr>
          <p:txBody>
            <a:bodyPr vert="horz" wrap="square" lIns="0" tIns="11430" rIns="0" bIns="0" rtlCol="0">
              <a:spAutoFit/>
            </a:bodyPr>
            <a:lstStyle/>
            <a:p>
              <a:pPr marL="13335">
                <a:spcBef>
                  <a:spcPts val="90"/>
                </a:spcBef>
              </a:pPr>
              <a:r>
                <a:rPr sz="1400" spc="-20" dirty="0">
                  <a:solidFill>
                    <a:prstClr val="black"/>
                  </a:solidFill>
                  <a:latin typeface="Times New Roman"/>
                  <a:cs typeface="Times New Roman"/>
                </a:rPr>
                <a:t>T</a:t>
              </a:r>
              <a:r>
                <a:rPr sz="1400" spc="5" dirty="0">
                  <a:solidFill>
                    <a:prstClr val="black"/>
                  </a:solidFill>
                  <a:latin typeface="Times New Roman"/>
                  <a:cs typeface="Times New Roman"/>
                </a:rPr>
                <a:t>h</a:t>
              </a:r>
              <a:r>
                <a:rPr sz="1400" spc="-5" dirty="0">
                  <a:solidFill>
                    <a:prstClr val="black"/>
                  </a:solidFill>
                  <a:latin typeface="Times New Roman"/>
                  <a:cs typeface="Times New Roman"/>
                </a:rPr>
                <a:t>r</a:t>
              </a:r>
              <a:r>
                <a:rPr sz="1400" spc="5" dirty="0">
                  <a:solidFill>
                    <a:prstClr val="black"/>
                  </a:solidFill>
                  <a:latin typeface="Times New Roman"/>
                  <a:cs typeface="Times New Roman"/>
                </a:rPr>
                <a:t>o</a:t>
              </a:r>
              <a:r>
                <a:rPr sz="1400" spc="-30" dirty="0">
                  <a:solidFill>
                    <a:prstClr val="black"/>
                  </a:solidFill>
                  <a:latin typeface="Times New Roman"/>
                  <a:cs typeface="Times New Roman"/>
                </a:rPr>
                <a:t>w</a:t>
              </a:r>
              <a:r>
                <a:rPr sz="1400" dirty="0">
                  <a:solidFill>
                    <a:prstClr val="black"/>
                  </a:solidFill>
                  <a:latin typeface="Times New Roman"/>
                  <a:cs typeface="Times New Roman"/>
                </a:rPr>
                <a:t>a</a:t>
              </a:r>
              <a:r>
                <a:rPr sz="1400" spc="5" dirty="0">
                  <a:solidFill>
                    <a:prstClr val="black"/>
                  </a:solidFill>
                  <a:latin typeface="Times New Roman"/>
                  <a:cs typeface="Times New Roman"/>
                </a:rPr>
                <a:t>b</a:t>
              </a:r>
              <a:r>
                <a:rPr sz="1400" spc="-15" dirty="0">
                  <a:solidFill>
                    <a:prstClr val="black"/>
                  </a:solidFill>
                  <a:latin typeface="Times New Roman"/>
                  <a:cs typeface="Times New Roman"/>
                </a:rPr>
                <a:t>l</a:t>
              </a:r>
              <a:r>
                <a:rPr sz="1400" dirty="0">
                  <a:solidFill>
                    <a:prstClr val="black"/>
                  </a:solidFill>
                  <a:latin typeface="Times New Roman"/>
                  <a:cs typeface="Times New Roman"/>
                </a:rPr>
                <a:t>e</a:t>
              </a:r>
              <a:endParaRPr sz="1400">
                <a:solidFill>
                  <a:prstClr val="black"/>
                </a:solidFill>
                <a:latin typeface="Times New Roman"/>
                <a:cs typeface="Times New Roman"/>
              </a:endParaRPr>
            </a:p>
          </p:txBody>
        </p:sp>
        <p:sp>
          <p:nvSpPr>
            <p:cNvPr id="8" name="object 8"/>
            <p:cNvSpPr txBox="1"/>
            <p:nvPr/>
          </p:nvSpPr>
          <p:spPr>
            <a:xfrm>
              <a:off x="6056034" y="1444657"/>
              <a:ext cx="1639570" cy="185226"/>
            </a:xfrm>
            <a:prstGeom prst="rect">
              <a:avLst/>
            </a:prstGeom>
            <a:ln w="9313">
              <a:solidFill>
                <a:srgbClr val="000000"/>
              </a:solidFill>
            </a:ln>
          </p:spPr>
          <p:txBody>
            <a:bodyPr vert="horz" wrap="square" lIns="0" tIns="12065" rIns="0" bIns="0" rtlCol="0">
              <a:spAutoFit/>
            </a:bodyPr>
            <a:lstStyle/>
            <a:p>
              <a:pPr marL="38100">
                <a:spcBef>
                  <a:spcPts val="95"/>
                </a:spcBef>
              </a:pPr>
              <a:r>
                <a:rPr sz="1400" spc="-5" dirty="0">
                  <a:solidFill>
                    <a:prstClr val="black"/>
                  </a:solidFill>
                  <a:latin typeface="Times New Roman"/>
                  <a:cs typeface="Times New Roman"/>
                </a:rPr>
                <a:t>ClassNotFoundException</a:t>
              </a:r>
              <a:endParaRPr sz="1400">
                <a:solidFill>
                  <a:prstClr val="black"/>
                </a:solidFill>
                <a:latin typeface="Times New Roman"/>
                <a:cs typeface="Times New Roman"/>
              </a:endParaRPr>
            </a:p>
          </p:txBody>
        </p:sp>
        <p:sp>
          <p:nvSpPr>
            <p:cNvPr id="9" name="object 9"/>
            <p:cNvSpPr txBox="1"/>
            <p:nvPr/>
          </p:nvSpPr>
          <p:spPr>
            <a:xfrm>
              <a:off x="6056034" y="4867948"/>
              <a:ext cx="1366520" cy="185226"/>
            </a:xfrm>
            <a:prstGeom prst="rect">
              <a:avLst/>
            </a:prstGeom>
            <a:ln w="9313">
              <a:solidFill>
                <a:srgbClr val="000000"/>
              </a:solidFill>
            </a:ln>
          </p:spPr>
          <p:txBody>
            <a:bodyPr vert="horz" wrap="square" lIns="0" tIns="12065" rIns="0" bIns="0" rtlCol="0">
              <a:spAutoFit/>
            </a:bodyPr>
            <a:lstStyle/>
            <a:p>
              <a:pPr marL="40640">
                <a:spcBef>
                  <a:spcPts val="95"/>
                </a:spcBef>
              </a:pPr>
              <a:r>
                <a:rPr sz="1400" spc="-5" dirty="0">
                  <a:solidFill>
                    <a:prstClr val="black"/>
                  </a:solidFill>
                  <a:latin typeface="Times New Roman"/>
                  <a:cs typeface="Times New Roman"/>
                </a:rPr>
                <a:t>VirtualMachineError</a:t>
              </a:r>
              <a:endParaRPr sz="1400">
                <a:solidFill>
                  <a:prstClr val="black"/>
                </a:solidFill>
                <a:latin typeface="Times New Roman"/>
                <a:cs typeface="Times New Roman"/>
              </a:endParaRPr>
            </a:p>
          </p:txBody>
        </p:sp>
        <p:sp>
          <p:nvSpPr>
            <p:cNvPr id="10" name="object 10"/>
            <p:cNvSpPr txBox="1"/>
            <p:nvPr/>
          </p:nvSpPr>
          <p:spPr>
            <a:xfrm>
              <a:off x="6056034" y="1992353"/>
              <a:ext cx="1229360" cy="185226"/>
            </a:xfrm>
            <a:prstGeom prst="rect">
              <a:avLst/>
            </a:prstGeom>
            <a:ln w="9313">
              <a:solidFill>
                <a:srgbClr val="000000"/>
              </a:solidFill>
            </a:ln>
          </p:spPr>
          <p:txBody>
            <a:bodyPr vert="horz" wrap="square" lIns="0" tIns="12065" rIns="0" bIns="0" rtlCol="0">
              <a:spAutoFit/>
            </a:bodyPr>
            <a:lstStyle/>
            <a:p>
              <a:pPr marL="224790">
                <a:spcBef>
                  <a:spcPts val="95"/>
                </a:spcBef>
              </a:pPr>
              <a:r>
                <a:rPr sz="1400" spc="-5" dirty="0">
                  <a:solidFill>
                    <a:prstClr val="black"/>
                  </a:solidFill>
                  <a:latin typeface="Times New Roman"/>
                  <a:cs typeface="Times New Roman"/>
                </a:rPr>
                <a:t>IOException</a:t>
              </a:r>
              <a:endParaRPr sz="1400">
                <a:solidFill>
                  <a:prstClr val="black"/>
                </a:solidFill>
                <a:latin typeface="Times New Roman"/>
                <a:cs typeface="Times New Roman"/>
              </a:endParaRPr>
            </a:p>
          </p:txBody>
        </p:sp>
        <p:sp>
          <p:nvSpPr>
            <p:cNvPr id="11" name="object 11"/>
            <p:cNvSpPr txBox="1"/>
            <p:nvPr/>
          </p:nvSpPr>
          <p:spPr>
            <a:xfrm>
              <a:off x="4690373" y="2540049"/>
              <a:ext cx="682625" cy="185226"/>
            </a:xfrm>
            <a:prstGeom prst="rect">
              <a:avLst/>
            </a:prstGeom>
            <a:ln w="9313">
              <a:solidFill>
                <a:srgbClr val="000000"/>
              </a:solidFill>
            </a:ln>
          </p:spPr>
          <p:txBody>
            <a:bodyPr vert="horz" wrap="square" lIns="0" tIns="12065" rIns="0" bIns="0" rtlCol="0">
              <a:spAutoFit/>
            </a:bodyPr>
            <a:lstStyle/>
            <a:p>
              <a:pPr marL="31115">
                <a:spcBef>
                  <a:spcPts val="95"/>
                </a:spcBef>
              </a:pPr>
              <a:r>
                <a:rPr sz="1400" spc="-5" dirty="0">
                  <a:solidFill>
                    <a:prstClr val="black"/>
                  </a:solidFill>
                  <a:latin typeface="Times New Roman"/>
                  <a:cs typeface="Times New Roman"/>
                </a:rPr>
                <a:t>Exception</a:t>
              </a:r>
              <a:endParaRPr sz="1400">
                <a:solidFill>
                  <a:prstClr val="black"/>
                </a:solidFill>
                <a:latin typeface="Times New Roman"/>
                <a:cs typeface="Times New Roman"/>
              </a:endParaRPr>
            </a:p>
          </p:txBody>
        </p:sp>
        <p:grpSp>
          <p:nvGrpSpPr>
            <p:cNvPr id="12" name="object 12"/>
            <p:cNvGrpSpPr/>
            <p:nvPr/>
          </p:nvGrpSpPr>
          <p:grpSpPr>
            <a:xfrm>
              <a:off x="4000507" y="2672203"/>
              <a:ext cx="690245" cy="2611755"/>
              <a:chOff x="2476506" y="2672202"/>
              <a:chExt cx="690245" cy="2611755"/>
            </a:xfrm>
          </p:grpSpPr>
          <p:sp>
            <p:nvSpPr>
              <p:cNvPr id="13" name="object 13"/>
              <p:cNvSpPr/>
              <p:nvPr/>
            </p:nvSpPr>
            <p:spPr>
              <a:xfrm>
                <a:off x="2892937" y="5278700"/>
                <a:ext cx="273685" cy="0"/>
              </a:xfrm>
              <a:custGeom>
                <a:avLst/>
                <a:gdLst/>
                <a:ahLst/>
                <a:cxnLst/>
                <a:rect l="l" t="t" r="r" b="b"/>
                <a:pathLst>
                  <a:path w="273685">
                    <a:moveTo>
                      <a:pt x="273435" y="0"/>
                    </a:moveTo>
                    <a:lnTo>
                      <a:pt x="0" y="0"/>
                    </a:lnTo>
                  </a:path>
                </a:pathLst>
              </a:custGeom>
              <a:ln w="9313">
                <a:solidFill>
                  <a:srgbClr val="FF0000"/>
                </a:solidFill>
              </a:ln>
            </p:spPr>
            <p:txBody>
              <a:bodyPr wrap="square" lIns="0" tIns="0" rIns="0" bIns="0" rtlCol="0"/>
              <a:lstStyle/>
              <a:p>
                <a:endParaRPr sz="2000">
                  <a:solidFill>
                    <a:prstClr val="black"/>
                  </a:solidFill>
                </a:endParaRPr>
              </a:p>
            </p:txBody>
          </p:sp>
          <p:sp>
            <p:nvSpPr>
              <p:cNvPr id="14" name="object 14"/>
              <p:cNvSpPr/>
              <p:nvPr/>
            </p:nvSpPr>
            <p:spPr>
              <a:xfrm>
                <a:off x="2483258" y="2676859"/>
                <a:ext cx="412115" cy="2602230"/>
              </a:xfrm>
              <a:custGeom>
                <a:avLst/>
                <a:gdLst/>
                <a:ahLst/>
                <a:cxnLst/>
                <a:rect l="l" t="t" r="r" b="b"/>
                <a:pathLst>
                  <a:path w="412114" h="2602229">
                    <a:moveTo>
                      <a:pt x="409679" y="0"/>
                    </a:moveTo>
                    <a:lnTo>
                      <a:pt x="409679" y="2601841"/>
                    </a:lnTo>
                  </a:path>
                  <a:path w="412114" h="2602229">
                    <a:moveTo>
                      <a:pt x="411950" y="1095771"/>
                    </a:moveTo>
                    <a:lnTo>
                      <a:pt x="136433" y="1095771"/>
                    </a:lnTo>
                  </a:path>
                  <a:path w="412114" h="2602229">
                    <a:moveTo>
                      <a:pt x="136433" y="1232789"/>
                    </a:moveTo>
                    <a:lnTo>
                      <a:pt x="0" y="1095771"/>
                    </a:lnTo>
                  </a:path>
                  <a:path w="412114" h="2602229">
                    <a:moveTo>
                      <a:pt x="136433" y="958941"/>
                    </a:moveTo>
                    <a:lnTo>
                      <a:pt x="136433" y="1232789"/>
                    </a:lnTo>
                  </a:path>
                  <a:path w="412114" h="2602229">
                    <a:moveTo>
                      <a:pt x="138704" y="958941"/>
                    </a:moveTo>
                    <a:lnTo>
                      <a:pt x="0" y="1095771"/>
                    </a:lnTo>
                  </a:path>
                </a:pathLst>
              </a:custGeom>
              <a:ln w="13503">
                <a:solidFill>
                  <a:srgbClr val="FF0000"/>
                </a:solidFill>
              </a:ln>
            </p:spPr>
            <p:txBody>
              <a:bodyPr wrap="square" lIns="0" tIns="0" rIns="0" bIns="0" rtlCol="0"/>
              <a:lstStyle/>
              <a:p>
                <a:endParaRPr sz="2000">
                  <a:solidFill>
                    <a:prstClr val="black"/>
                  </a:solidFill>
                </a:endParaRPr>
              </a:p>
            </p:txBody>
          </p:sp>
          <p:sp>
            <p:nvSpPr>
              <p:cNvPr id="15" name="object 15"/>
              <p:cNvSpPr/>
              <p:nvPr/>
            </p:nvSpPr>
            <p:spPr>
              <a:xfrm>
                <a:off x="2892937" y="2676859"/>
                <a:ext cx="273685" cy="0"/>
              </a:xfrm>
              <a:custGeom>
                <a:avLst/>
                <a:gdLst/>
                <a:ahLst/>
                <a:cxnLst/>
                <a:rect l="l" t="t" r="r" b="b"/>
                <a:pathLst>
                  <a:path w="273685">
                    <a:moveTo>
                      <a:pt x="273435" y="0"/>
                    </a:moveTo>
                    <a:lnTo>
                      <a:pt x="0" y="0"/>
                    </a:lnTo>
                  </a:path>
                </a:pathLst>
              </a:custGeom>
              <a:ln w="9313">
                <a:solidFill>
                  <a:srgbClr val="FF0000"/>
                </a:solidFill>
              </a:ln>
            </p:spPr>
            <p:txBody>
              <a:bodyPr wrap="square" lIns="0" tIns="0" rIns="0" bIns="0" rtlCol="0"/>
              <a:lstStyle/>
              <a:p>
                <a:endParaRPr sz="2000">
                  <a:solidFill>
                    <a:prstClr val="black"/>
                  </a:solidFill>
                </a:endParaRPr>
              </a:p>
            </p:txBody>
          </p:sp>
        </p:grpSp>
        <p:sp>
          <p:nvSpPr>
            <p:cNvPr id="16" name="object 16"/>
            <p:cNvSpPr txBox="1"/>
            <p:nvPr/>
          </p:nvSpPr>
          <p:spPr>
            <a:xfrm>
              <a:off x="6056035" y="3088123"/>
              <a:ext cx="1503045" cy="184704"/>
            </a:xfrm>
            <a:prstGeom prst="rect">
              <a:avLst/>
            </a:prstGeom>
            <a:ln w="9313">
              <a:solidFill>
                <a:srgbClr val="000000"/>
              </a:solidFill>
            </a:ln>
          </p:spPr>
          <p:txBody>
            <a:bodyPr vert="horz" wrap="square" lIns="0" tIns="11430" rIns="0" bIns="0" rtlCol="0">
              <a:spAutoFit/>
            </a:bodyPr>
            <a:lstStyle/>
            <a:p>
              <a:pPr marL="179070">
                <a:spcBef>
                  <a:spcPts val="90"/>
                </a:spcBef>
              </a:pPr>
              <a:r>
                <a:rPr sz="1400" spc="-5" dirty="0">
                  <a:solidFill>
                    <a:prstClr val="black"/>
                  </a:solidFill>
                  <a:latin typeface="Times New Roman"/>
                  <a:cs typeface="Times New Roman"/>
                </a:rPr>
                <a:t>RuntimeException</a:t>
              </a:r>
              <a:endParaRPr sz="1400" dirty="0">
                <a:solidFill>
                  <a:prstClr val="black"/>
                </a:solidFill>
                <a:latin typeface="Times New Roman"/>
                <a:cs typeface="Times New Roman"/>
              </a:endParaRPr>
            </a:p>
          </p:txBody>
        </p:sp>
        <p:sp>
          <p:nvSpPr>
            <p:cNvPr id="17" name="object 17"/>
            <p:cNvSpPr txBox="1"/>
            <p:nvPr/>
          </p:nvSpPr>
          <p:spPr>
            <a:xfrm>
              <a:off x="2231341" y="3635819"/>
              <a:ext cx="683260" cy="184704"/>
            </a:xfrm>
            <a:prstGeom prst="rect">
              <a:avLst/>
            </a:prstGeom>
            <a:ln w="9313">
              <a:solidFill>
                <a:srgbClr val="000000"/>
              </a:solidFill>
            </a:ln>
          </p:spPr>
          <p:txBody>
            <a:bodyPr vert="horz" wrap="square" lIns="0" tIns="11430" rIns="0" bIns="0" rtlCol="0">
              <a:spAutoFit/>
            </a:bodyPr>
            <a:lstStyle/>
            <a:p>
              <a:pPr marL="136525">
                <a:spcBef>
                  <a:spcPts val="90"/>
                </a:spcBef>
              </a:pPr>
              <a:r>
                <a:rPr sz="1400" spc="-5" dirty="0">
                  <a:solidFill>
                    <a:prstClr val="black"/>
                  </a:solidFill>
                  <a:latin typeface="Times New Roman"/>
                  <a:cs typeface="Times New Roman"/>
                </a:rPr>
                <a:t>Object</a:t>
              </a:r>
              <a:endParaRPr sz="1400">
                <a:solidFill>
                  <a:prstClr val="black"/>
                </a:solidFill>
                <a:latin typeface="Times New Roman"/>
                <a:cs typeface="Times New Roman"/>
              </a:endParaRPr>
            </a:p>
          </p:txBody>
        </p:sp>
        <p:sp>
          <p:nvSpPr>
            <p:cNvPr id="18" name="object 18"/>
            <p:cNvSpPr/>
            <p:nvPr/>
          </p:nvSpPr>
          <p:spPr>
            <a:xfrm>
              <a:off x="2914408" y="3635800"/>
              <a:ext cx="412115" cy="274320"/>
            </a:xfrm>
            <a:custGeom>
              <a:avLst/>
              <a:gdLst/>
              <a:ahLst/>
              <a:cxnLst/>
              <a:rect l="l" t="t" r="r" b="b"/>
              <a:pathLst>
                <a:path w="412114" h="274320">
                  <a:moveTo>
                    <a:pt x="412082" y="136829"/>
                  </a:moveTo>
                  <a:lnTo>
                    <a:pt x="136433" y="136829"/>
                  </a:lnTo>
                </a:path>
                <a:path w="412114" h="274320">
                  <a:moveTo>
                    <a:pt x="136433" y="273848"/>
                  </a:moveTo>
                  <a:lnTo>
                    <a:pt x="0" y="136829"/>
                  </a:lnTo>
                </a:path>
                <a:path w="412114" h="274320">
                  <a:moveTo>
                    <a:pt x="136433" y="0"/>
                  </a:moveTo>
                  <a:lnTo>
                    <a:pt x="136433" y="273848"/>
                  </a:lnTo>
                </a:path>
                <a:path w="412114" h="274320">
                  <a:moveTo>
                    <a:pt x="138761" y="0"/>
                  </a:moveTo>
                  <a:lnTo>
                    <a:pt x="0" y="136829"/>
                  </a:lnTo>
                </a:path>
              </a:pathLst>
            </a:custGeom>
            <a:ln w="13503">
              <a:solidFill>
                <a:srgbClr val="FF0000"/>
              </a:solidFill>
            </a:ln>
          </p:spPr>
          <p:txBody>
            <a:bodyPr wrap="square" lIns="0" tIns="0" rIns="0" bIns="0" rtlCol="0"/>
            <a:lstStyle/>
            <a:p>
              <a:endParaRPr sz="2000">
                <a:solidFill>
                  <a:prstClr val="black"/>
                </a:solidFill>
              </a:endParaRPr>
            </a:p>
          </p:txBody>
        </p:sp>
        <p:grpSp>
          <p:nvGrpSpPr>
            <p:cNvPr id="19" name="object 19"/>
            <p:cNvGrpSpPr/>
            <p:nvPr/>
          </p:nvGrpSpPr>
          <p:grpSpPr>
            <a:xfrm>
              <a:off x="5366168" y="1576999"/>
              <a:ext cx="690245" cy="2200910"/>
              <a:chOff x="3842167" y="1576999"/>
              <a:chExt cx="690245" cy="2200910"/>
            </a:xfrm>
          </p:grpSpPr>
          <p:sp>
            <p:nvSpPr>
              <p:cNvPr id="20" name="object 20"/>
              <p:cNvSpPr/>
              <p:nvPr/>
            </p:nvSpPr>
            <p:spPr>
              <a:xfrm>
                <a:off x="3848919" y="1581655"/>
                <a:ext cx="412115" cy="2191385"/>
              </a:xfrm>
              <a:custGeom>
                <a:avLst/>
                <a:gdLst/>
                <a:ahLst/>
                <a:cxnLst/>
                <a:rect l="l" t="t" r="r" b="b"/>
                <a:pathLst>
                  <a:path w="412114" h="2191385">
                    <a:moveTo>
                      <a:pt x="410247" y="0"/>
                    </a:moveTo>
                    <a:lnTo>
                      <a:pt x="410247" y="2190974"/>
                    </a:lnTo>
                  </a:path>
                  <a:path w="412114" h="2191385">
                    <a:moveTo>
                      <a:pt x="411950" y="1095203"/>
                    </a:moveTo>
                    <a:lnTo>
                      <a:pt x="136812" y="1095203"/>
                    </a:lnTo>
                  </a:path>
                  <a:path w="412114" h="2191385">
                    <a:moveTo>
                      <a:pt x="136812" y="1232222"/>
                    </a:moveTo>
                    <a:lnTo>
                      <a:pt x="0" y="1095203"/>
                    </a:lnTo>
                  </a:path>
                  <a:path w="412114" h="2191385">
                    <a:moveTo>
                      <a:pt x="136812" y="958373"/>
                    </a:moveTo>
                    <a:lnTo>
                      <a:pt x="136812" y="1232222"/>
                    </a:lnTo>
                  </a:path>
                  <a:path w="412114" h="2191385">
                    <a:moveTo>
                      <a:pt x="139272" y="958373"/>
                    </a:moveTo>
                    <a:lnTo>
                      <a:pt x="0" y="1095203"/>
                    </a:lnTo>
                  </a:path>
                </a:pathLst>
              </a:custGeom>
              <a:ln w="13503">
                <a:solidFill>
                  <a:srgbClr val="FF0000"/>
                </a:solidFill>
              </a:ln>
            </p:spPr>
            <p:txBody>
              <a:bodyPr wrap="square" lIns="0" tIns="0" rIns="0" bIns="0" rtlCol="0"/>
              <a:lstStyle/>
              <a:p>
                <a:endParaRPr sz="2000">
                  <a:solidFill>
                    <a:prstClr val="black"/>
                  </a:solidFill>
                </a:endParaRPr>
              </a:p>
            </p:txBody>
          </p:sp>
          <p:sp>
            <p:nvSpPr>
              <p:cNvPr id="21" name="object 21"/>
              <p:cNvSpPr/>
              <p:nvPr/>
            </p:nvSpPr>
            <p:spPr>
              <a:xfrm>
                <a:off x="4259166" y="1581655"/>
                <a:ext cx="273050" cy="2191385"/>
              </a:xfrm>
              <a:custGeom>
                <a:avLst/>
                <a:gdLst/>
                <a:ahLst/>
                <a:cxnLst/>
                <a:rect l="l" t="t" r="r" b="b"/>
                <a:pathLst>
                  <a:path w="273050" h="2191385">
                    <a:moveTo>
                      <a:pt x="272867" y="2190974"/>
                    </a:moveTo>
                    <a:lnTo>
                      <a:pt x="0" y="2190974"/>
                    </a:lnTo>
                  </a:path>
                  <a:path w="273050" h="2191385">
                    <a:moveTo>
                      <a:pt x="272867" y="1643467"/>
                    </a:moveTo>
                    <a:lnTo>
                      <a:pt x="0" y="1643467"/>
                    </a:lnTo>
                  </a:path>
                  <a:path w="273050" h="2191385">
                    <a:moveTo>
                      <a:pt x="272867" y="1095203"/>
                    </a:moveTo>
                    <a:lnTo>
                      <a:pt x="0" y="1095203"/>
                    </a:lnTo>
                  </a:path>
                  <a:path w="273050" h="2191385">
                    <a:moveTo>
                      <a:pt x="272867" y="547696"/>
                    </a:moveTo>
                    <a:lnTo>
                      <a:pt x="0" y="547696"/>
                    </a:lnTo>
                  </a:path>
                  <a:path w="273050" h="2191385">
                    <a:moveTo>
                      <a:pt x="272867" y="0"/>
                    </a:moveTo>
                    <a:lnTo>
                      <a:pt x="0" y="0"/>
                    </a:lnTo>
                  </a:path>
                </a:pathLst>
              </a:custGeom>
              <a:ln w="9313">
                <a:solidFill>
                  <a:srgbClr val="FF0000"/>
                </a:solidFill>
              </a:ln>
            </p:spPr>
            <p:txBody>
              <a:bodyPr wrap="square" lIns="0" tIns="0" rIns="0" bIns="0" rtlCol="0"/>
              <a:lstStyle/>
              <a:p>
                <a:endParaRPr sz="2000">
                  <a:solidFill>
                    <a:prstClr val="black"/>
                  </a:solidFill>
                </a:endParaRPr>
              </a:p>
            </p:txBody>
          </p:sp>
        </p:grpSp>
        <p:sp>
          <p:nvSpPr>
            <p:cNvPr id="22" name="object 22"/>
            <p:cNvSpPr txBox="1"/>
            <p:nvPr/>
          </p:nvSpPr>
          <p:spPr>
            <a:xfrm>
              <a:off x="8240440" y="2266201"/>
              <a:ext cx="1367155" cy="185226"/>
            </a:xfrm>
            <a:prstGeom prst="rect">
              <a:avLst/>
            </a:prstGeom>
            <a:ln w="9313">
              <a:solidFill>
                <a:srgbClr val="000000"/>
              </a:solidFill>
            </a:ln>
          </p:spPr>
          <p:txBody>
            <a:bodyPr vert="horz" wrap="square" lIns="0" tIns="12065" rIns="0" bIns="0" rtlCol="0">
              <a:spAutoFit/>
            </a:bodyPr>
            <a:lstStyle/>
            <a:p>
              <a:pPr marL="46355">
                <a:spcBef>
                  <a:spcPts val="95"/>
                </a:spcBef>
              </a:pPr>
              <a:r>
                <a:rPr sz="1400" spc="-5" dirty="0">
                  <a:solidFill>
                    <a:prstClr val="black"/>
                  </a:solidFill>
                  <a:latin typeface="Times New Roman"/>
                  <a:cs typeface="Times New Roman"/>
                </a:rPr>
                <a:t>ArithmeticException</a:t>
              </a:r>
              <a:endParaRPr sz="1400">
                <a:solidFill>
                  <a:prstClr val="black"/>
                </a:solidFill>
                <a:latin typeface="Times New Roman"/>
                <a:cs typeface="Times New Roman"/>
              </a:endParaRPr>
            </a:p>
          </p:txBody>
        </p:sp>
        <p:sp>
          <p:nvSpPr>
            <p:cNvPr id="23" name="object 23"/>
            <p:cNvSpPr/>
            <p:nvPr/>
          </p:nvSpPr>
          <p:spPr>
            <a:xfrm>
              <a:off x="7558508" y="2403201"/>
              <a:ext cx="414655" cy="2008505"/>
            </a:xfrm>
            <a:custGeom>
              <a:avLst/>
              <a:gdLst/>
              <a:ahLst/>
              <a:cxnLst/>
              <a:rect l="l" t="t" r="r" b="b"/>
              <a:pathLst>
                <a:path w="414654" h="2008504">
                  <a:moveTo>
                    <a:pt x="409679" y="0"/>
                  </a:moveTo>
                  <a:lnTo>
                    <a:pt x="414410" y="2008402"/>
                  </a:lnTo>
                </a:path>
                <a:path w="414654" h="2008504">
                  <a:moveTo>
                    <a:pt x="412139" y="821923"/>
                  </a:moveTo>
                  <a:lnTo>
                    <a:pt x="136433" y="821923"/>
                  </a:lnTo>
                </a:path>
                <a:path w="414654" h="2008504">
                  <a:moveTo>
                    <a:pt x="136433" y="958752"/>
                  </a:moveTo>
                  <a:lnTo>
                    <a:pt x="0" y="821923"/>
                  </a:lnTo>
                </a:path>
                <a:path w="414654" h="2008504">
                  <a:moveTo>
                    <a:pt x="136433" y="684904"/>
                  </a:moveTo>
                  <a:lnTo>
                    <a:pt x="136433" y="958752"/>
                  </a:lnTo>
                </a:path>
                <a:path w="414654" h="2008504">
                  <a:moveTo>
                    <a:pt x="138704" y="684904"/>
                  </a:moveTo>
                  <a:lnTo>
                    <a:pt x="0" y="821923"/>
                  </a:lnTo>
                </a:path>
              </a:pathLst>
            </a:custGeom>
            <a:ln w="13503">
              <a:solidFill>
                <a:srgbClr val="FF0000"/>
              </a:solidFill>
            </a:ln>
          </p:spPr>
          <p:txBody>
            <a:bodyPr wrap="square" lIns="0" tIns="0" rIns="0" bIns="0" rtlCol="0"/>
            <a:lstStyle/>
            <a:p>
              <a:endParaRPr sz="2000">
                <a:solidFill>
                  <a:prstClr val="black"/>
                </a:solidFill>
              </a:endParaRPr>
            </a:p>
          </p:txBody>
        </p:sp>
        <p:grpSp>
          <p:nvGrpSpPr>
            <p:cNvPr id="24" name="object 24"/>
            <p:cNvGrpSpPr/>
            <p:nvPr/>
          </p:nvGrpSpPr>
          <p:grpSpPr>
            <a:xfrm>
              <a:off x="5366168" y="4452575"/>
              <a:ext cx="690245" cy="1652270"/>
              <a:chOff x="3842167" y="4452575"/>
              <a:chExt cx="690245" cy="1652270"/>
            </a:xfrm>
          </p:grpSpPr>
          <p:sp>
            <p:nvSpPr>
              <p:cNvPr id="25" name="object 25"/>
              <p:cNvSpPr/>
              <p:nvPr/>
            </p:nvSpPr>
            <p:spPr>
              <a:xfrm>
                <a:off x="3848919" y="4457231"/>
                <a:ext cx="412115" cy="1643380"/>
              </a:xfrm>
              <a:custGeom>
                <a:avLst/>
                <a:gdLst/>
                <a:ahLst/>
                <a:cxnLst/>
                <a:rect l="l" t="t" r="r" b="b"/>
                <a:pathLst>
                  <a:path w="412114" h="1643379">
                    <a:moveTo>
                      <a:pt x="410247" y="0"/>
                    </a:moveTo>
                    <a:lnTo>
                      <a:pt x="410247" y="1642922"/>
                    </a:lnTo>
                  </a:path>
                  <a:path w="412114" h="1643379">
                    <a:moveTo>
                      <a:pt x="411950" y="821468"/>
                    </a:moveTo>
                    <a:lnTo>
                      <a:pt x="136812" y="821468"/>
                    </a:lnTo>
                  </a:path>
                  <a:path w="412114" h="1643379">
                    <a:moveTo>
                      <a:pt x="136812" y="958373"/>
                    </a:moveTo>
                    <a:lnTo>
                      <a:pt x="0" y="821468"/>
                    </a:lnTo>
                  </a:path>
                  <a:path w="412114" h="1643379">
                    <a:moveTo>
                      <a:pt x="136812" y="684544"/>
                    </a:moveTo>
                    <a:lnTo>
                      <a:pt x="136812" y="958373"/>
                    </a:lnTo>
                  </a:path>
                  <a:path w="412114" h="1643379">
                    <a:moveTo>
                      <a:pt x="139272" y="684544"/>
                    </a:moveTo>
                    <a:lnTo>
                      <a:pt x="0" y="821468"/>
                    </a:lnTo>
                  </a:path>
                </a:pathLst>
              </a:custGeom>
              <a:ln w="13503">
                <a:solidFill>
                  <a:srgbClr val="FF0000"/>
                </a:solidFill>
              </a:ln>
            </p:spPr>
            <p:txBody>
              <a:bodyPr wrap="square" lIns="0" tIns="0" rIns="0" bIns="0" rtlCol="0"/>
              <a:lstStyle/>
              <a:p>
                <a:endParaRPr sz="2000">
                  <a:solidFill>
                    <a:prstClr val="black"/>
                  </a:solidFill>
                </a:endParaRPr>
              </a:p>
            </p:txBody>
          </p:sp>
          <p:sp>
            <p:nvSpPr>
              <p:cNvPr id="26" name="object 26"/>
              <p:cNvSpPr/>
              <p:nvPr/>
            </p:nvSpPr>
            <p:spPr>
              <a:xfrm>
                <a:off x="4259166" y="4457231"/>
                <a:ext cx="273050" cy="1643380"/>
              </a:xfrm>
              <a:custGeom>
                <a:avLst/>
                <a:gdLst/>
                <a:ahLst/>
                <a:cxnLst/>
                <a:rect l="l" t="t" r="r" b="b"/>
                <a:pathLst>
                  <a:path w="273050" h="1643379">
                    <a:moveTo>
                      <a:pt x="272867" y="0"/>
                    </a:moveTo>
                    <a:lnTo>
                      <a:pt x="0" y="0"/>
                    </a:lnTo>
                  </a:path>
                  <a:path w="273050" h="1643379">
                    <a:moveTo>
                      <a:pt x="272867" y="547639"/>
                    </a:moveTo>
                    <a:lnTo>
                      <a:pt x="0" y="547639"/>
                    </a:lnTo>
                  </a:path>
                  <a:path w="273050" h="1643379">
                    <a:moveTo>
                      <a:pt x="272867" y="1095279"/>
                    </a:moveTo>
                    <a:lnTo>
                      <a:pt x="0" y="1095279"/>
                    </a:lnTo>
                  </a:path>
                  <a:path w="273050" h="1643379">
                    <a:moveTo>
                      <a:pt x="272867" y="1642922"/>
                    </a:moveTo>
                    <a:lnTo>
                      <a:pt x="0" y="1642922"/>
                    </a:lnTo>
                  </a:path>
                </a:pathLst>
              </a:custGeom>
              <a:ln w="9313">
                <a:solidFill>
                  <a:srgbClr val="FF0000"/>
                </a:solidFill>
              </a:ln>
            </p:spPr>
            <p:txBody>
              <a:bodyPr wrap="square" lIns="0" tIns="0" rIns="0" bIns="0" rtlCol="0"/>
              <a:lstStyle/>
              <a:p>
                <a:endParaRPr sz="2000">
                  <a:solidFill>
                    <a:prstClr val="black"/>
                  </a:solidFill>
                </a:endParaRPr>
              </a:p>
            </p:txBody>
          </p:sp>
        </p:grpSp>
        <p:sp>
          <p:nvSpPr>
            <p:cNvPr id="27" name="object 27"/>
            <p:cNvSpPr txBox="1"/>
            <p:nvPr/>
          </p:nvSpPr>
          <p:spPr>
            <a:xfrm>
              <a:off x="8240440" y="2813821"/>
              <a:ext cx="1367155" cy="184704"/>
            </a:xfrm>
            <a:prstGeom prst="rect">
              <a:avLst/>
            </a:prstGeom>
            <a:ln w="9313">
              <a:solidFill>
                <a:srgbClr val="000000"/>
              </a:solidFill>
            </a:ln>
          </p:spPr>
          <p:txBody>
            <a:bodyPr vert="horz" wrap="square" lIns="0" tIns="11430" rIns="0" bIns="0" rtlCol="0">
              <a:spAutoFit/>
            </a:bodyPr>
            <a:lstStyle/>
            <a:p>
              <a:pPr marL="21590">
                <a:spcBef>
                  <a:spcPts val="90"/>
                </a:spcBef>
              </a:pPr>
              <a:r>
                <a:rPr sz="1400" spc="-5" dirty="0">
                  <a:solidFill>
                    <a:prstClr val="black"/>
                  </a:solidFill>
                  <a:latin typeface="Times New Roman"/>
                  <a:cs typeface="Times New Roman"/>
                </a:rPr>
                <a:t>NullPointerException</a:t>
              </a:r>
              <a:endParaRPr sz="1400">
                <a:solidFill>
                  <a:prstClr val="black"/>
                </a:solidFill>
                <a:latin typeface="Times New Roman"/>
                <a:cs typeface="Times New Roman"/>
              </a:endParaRPr>
            </a:p>
          </p:txBody>
        </p:sp>
        <p:sp>
          <p:nvSpPr>
            <p:cNvPr id="28" name="object 28"/>
            <p:cNvSpPr txBox="1"/>
            <p:nvPr/>
          </p:nvSpPr>
          <p:spPr>
            <a:xfrm>
              <a:off x="8240439" y="3361990"/>
              <a:ext cx="2050414" cy="184704"/>
            </a:xfrm>
            <a:prstGeom prst="rect">
              <a:avLst/>
            </a:prstGeom>
            <a:ln w="9313">
              <a:solidFill>
                <a:srgbClr val="000000"/>
              </a:solidFill>
            </a:ln>
          </p:spPr>
          <p:txBody>
            <a:bodyPr vert="horz" wrap="square" lIns="0" tIns="11430" rIns="0" bIns="0" rtlCol="0">
              <a:spAutoFit/>
            </a:bodyPr>
            <a:lstStyle/>
            <a:p>
              <a:pPr marL="116839">
                <a:spcBef>
                  <a:spcPts val="90"/>
                </a:spcBef>
              </a:pPr>
              <a:r>
                <a:rPr sz="1400" spc="-5" dirty="0">
                  <a:solidFill>
                    <a:prstClr val="black"/>
                  </a:solidFill>
                  <a:latin typeface="Times New Roman"/>
                  <a:cs typeface="Times New Roman"/>
                </a:rPr>
                <a:t>IndexOutOfBoundsException</a:t>
              </a:r>
              <a:endParaRPr sz="1400" dirty="0">
                <a:solidFill>
                  <a:prstClr val="black"/>
                </a:solidFill>
                <a:latin typeface="Times New Roman"/>
                <a:cs typeface="Times New Roman"/>
              </a:endParaRPr>
            </a:p>
          </p:txBody>
        </p:sp>
        <p:sp>
          <p:nvSpPr>
            <p:cNvPr id="29" name="object 29"/>
            <p:cNvSpPr/>
            <p:nvPr/>
          </p:nvSpPr>
          <p:spPr>
            <a:xfrm>
              <a:off x="7952481" y="2403200"/>
              <a:ext cx="289560" cy="2026920"/>
            </a:xfrm>
            <a:custGeom>
              <a:avLst/>
              <a:gdLst/>
              <a:ahLst/>
              <a:cxnLst/>
              <a:rect l="l" t="t" r="r" b="b"/>
              <a:pathLst>
                <a:path w="289559" h="2026920">
                  <a:moveTo>
                    <a:pt x="289141" y="0"/>
                  </a:moveTo>
                  <a:lnTo>
                    <a:pt x="15705" y="0"/>
                  </a:lnTo>
                </a:path>
                <a:path w="289559" h="2026920">
                  <a:moveTo>
                    <a:pt x="289141" y="548074"/>
                  </a:moveTo>
                  <a:lnTo>
                    <a:pt x="15705" y="548074"/>
                  </a:lnTo>
                </a:path>
                <a:path w="289559" h="2026920">
                  <a:moveTo>
                    <a:pt x="289141" y="1095581"/>
                  </a:moveTo>
                  <a:lnTo>
                    <a:pt x="15705" y="1095581"/>
                  </a:lnTo>
                </a:path>
                <a:path w="289559" h="2026920">
                  <a:moveTo>
                    <a:pt x="273245" y="2026552"/>
                  </a:moveTo>
                  <a:lnTo>
                    <a:pt x="0" y="2026552"/>
                  </a:lnTo>
                </a:path>
              </a:pathLst>
            </a:custGeom>
            <a:ln w="9313">
              <a:solidFill>
                <a:srgbClr val="FF0000"/>
              </a:solidFill>
            </a:ln>
          </p:spPr>
          <p:txBody>
            <a:bodyPr wrap="square" lIns="0" tIns="0" rIns="0" bIns="0" rtlCol="0"/>
            <a:lstStyle/>
            <a:p>
              <a:endParaRPr sz="2000">
                <a:solidFill>
                  <a:prstClr val="black"/>
                </a:solidFill>
              </a:endParaRPr>
            </a:p>
          </p:txBody>
        </p:sp>
        <p:sp>
          <p:nvSpPr>
            <p:cNvPr id="30" name="object 30"/>
            <p:cNvSpPr txBox="1"/>
            <p:nvPr/>
          </p:nvSpPr>
          <p:spPr>
            <a:xfrm>
              <a:off x="6161601" y="3634628"/>
              <a:ext cx="1287780" cy="18574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Times New Roman"/>
                  <a:cs typeface="Times New Roman"/>
                </a:rPr>
                <a:t>Several more</a:t>
              </a:r>
              <a:r>
                <a:rPr sz="1400" spc="-85" dirty="0">
                  <a:solidFill>
                    <a:prstClr val="black"/>
                  </a:solidFill>
                  <a:latin typeface="Times New Roman"/>
                  <a:cs typeface="Times New Roman"/>
                </a:rPr>
                <a:t> </a:t>
              </a:r>
              <a:r>
                <a:rPr sz="1400" spc="-5" dirty="0">
                  <a:solidFill>
                    <a:prstClr val="black"/>
                  </a:solidFill>
                  <a:latin typeface="Times New Roman"/>
                  <a:cs typeface="Times New Roman"/>
                </a:rPr>
                <a:t>classes</a:t>
              </a:r>
              <a:endParaRPr sz="1400" dirty="0">
                <a:solidFill>
                  <a:prstClr val="black"/>
                </a:solidFill>
                <a:latin typeface="Times New Roman"/>
                <a:cs typeface="Times New Roman"/>
              </a:endParaRPr>
            </a:p>
          </p:txBody>
        </p:sp>
        <p:sp>
          <p:nvSpPr>
            <p:cNvPr id="31" name="object 31"/>
            <p:cNvSpPr txBox="1"/>
            <p:nvPr/>
          </p:nvSpPr>
          <p:spPr>
            <a:xfrm>
              <a:off x="8331296" y="4291788"/>
              <a:ext cx="1288415" cy="18574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Times New Roman"/>
                  <a:cs typeface="Times New Roman"/>
                </a:rPr>
                <a:t>Several more</a:t>
              </a:r>
              <a:r>
                <a:rPr sz="1400" spc="-85" dirty="0">
                  <a:solidFill>
                    <a:prstClr val="black"/>
                  </a:solidFill>
                  <a:latin typeface="Times New Roman"/>
                  <a:cs typeface="Times New Roman"/>
                </a:rPr>
                <a:t> </a:t>
              </a:r>
              <a:r>
                <a:rPr sz="1400" spc="-5" dirty="0">
                  <a:solidFill>
                    <a:prstClr val="black"/>
                  </a:solidFill>
                  <a:latin typeface="Times New Roman"/>
                  <a:cs typeface="Times New Roman"/>
                </a:rPr>
                <a:t>classes</a:t>
              </a:r>
              <a:endParaRPr sz="1400">
                <a:solidFill>
                  <a:prstClr val="black"/>
                </a:solidFill>
                <a:latin typeface="Times New Roman"/>
                <a:cs typeface="Times New Roman"/>
              </a:endParaRPr>
            </a:p>
          </p:txBody>
        </p:sp>
        <p:sp>
          <p:nvSpPr>
            <p:cNvPr id="32" name="object 32"/>
            <p:cNvSpPr txBox="1"/>
            <p:nvPr/>
          </p:nvSpPr>
          <p:spPr>
            <a:xfrm>
              <a:off x="6161602" y="5962186"/>
              <a:ext cx="1288415" cy="18574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Times New Roman"/>
                  <a:cs typeface="Times New Roman"/>
                </a:rPr>
                <a:t>Several more</a:t>
              </a:r>
              <a:r>
                <a:rPr sz="1400" spc="-85" dirty="0">
                  <a:solidFill>
                    <a:prstClr val="black"/>
                  </a:solidFill>
                  <a:latin typeface="Times New Roman"/>
                  <a:cs typeface="Times New Roman"/>
                </a:rPr>
                <a:t> </a:t>
              </a:r>
              <a:r>
                <a:rPr sz="1400" spc="-5" dirty="0">
                  <a:solidFill>
                    <a:prstClr val="black"/>
                  </a:solidFill>
                  <a:latin typeface="Times New Roman"/>
                  <a:cs typeface="Times New Roman"/>
                </a:rPr>
                <a:t>classes</a:t>
              </a:r>
              <a:endParaRPr sz="1400">
                <a:solidFill>
                  <a:prstClr val="black"/>
                </a:solidFill>
                <a:latin typeface="Times New Roman"/>
                <a:cs typeface="Times New Roman"/>
              </a:endParaRPr>
            </a:p>
          </p:txBody>
        </p:sp>
        <p:sp>
          <p:nvSpPr>
            <p:cNvPr id="33" name="object 33"/>
            <p:cNvSpPr txBox="1"/>
            <p:nvPr/>
          </p:nvSpPr>
          <p:spPr>
            <a:xfrm>
              <a:off x="8240439" y="3824920"/>
              <a:ext cx="1898014" cy="186791"/>
            </a:xfrm>
            <a:prstGeom prst="rect">
              <a:avLst/>
            </a:prstGeom>
            <a:ln w="9313">
              <a:solidFill>
                <a:srgbClr val="000000"/>
              </a:solidFill>
            </a:ln>
          </p:spPr>
          <p:txBody>
            <a:bodyPr vert="horz" wrap="square" lIns="0" tIns="13970" rIns="0" bIns="0" rtlCol="0">
              <a:spAutoFit/>
            </a:bodyPr>
            <a:lstStyle/>
            <a:p>
              <a:pPr marL="137160">
                <a:spcBef>
                  <a:spcPts val="110"/>
                </a:spcBef>
              </a:pPr>
              <a:r>
                <a:rPr sz="1400" spc="-5" dirty="0">
                  <a:solidFill>
                    <a:prstClr val="black"/>
                  </a:solidFill>
                  <a:latin typeface="Times New Roman"/>
                  <a:cs typeface="Times New Roman"/>
                </a:rPr>
                <a:t>IllegalArgumentException</a:t>
              </a:r>
              <a:endParaRPr sz="1400">
                <a:solidFill>
                  <a:prstClr val="black"/>
                </a:solidFill>
                <a:latin typeface="Times New Roman"/>
                <a:cs typeface="Times New Roman"/>
              </a:endParaRPr>
            </a:p>
          </p:txBody>
        </p:sp>
        <p:sp>
          <p:nvSpPr>
            <p:cNvPr id="34" name="object 34"/>
            <p:cNvSpPr/>
            <p:nvPr/>
          </p:nvSpPr>
          <p:spPr>
            <a:xfrm>
              <a:off x="7963646" y="3975698"/>
              <a:ext cx="273685" cy="0"/>
            </a:xfrm>
            <a:custGeom>
              <a:avLst/>
              <a:gdLst/>
              <a:ahLst/>
              <a:cxnLst/>
              <a:rect l="l" t="t" r="r" b="b"/>
              <a:pathLst>
                <a:path w="273684">
                  <a:moveTo>
                    <a:pt x="273245" y="0"/>
                  </a:moveTo>
                  <a:lnTo>
                    <a:pt x="0" y="0"/>
                  </a:lnTo>
                </a:path>
              </a:pathLst>
            </a:custGeom>
            <a:ln w="9313">
              <a:solidFill>
                <a:srgbClr val="FF0000"/>
              </a:solidFill>
            </a:ln>
          </p:spPr>
          <p:txBody>
            <a:bodyPr wrap="square" lIns="0" tIns="0" rIns="0" bIns="0" rtlCol="0"/>
            <a:lstStyle/>
            <a:p>
              <a:endParaRPr sz="2000">
                <a:solidFill>
                  <a:prstClr val="black"/>
                </a:solidFill>
              </a:endParaRPr>
            </a:p>
          </p:txBody>
        </p:sp>
      </p:grpSp>
    </p:spTree>
    <p:extLst>
      <p:ext uri="{BB962C8B-B14F-4D97-AF65-F5344CB8AC3E}">
        <p14:creationId xmlns:p14="http://schemas.microsoft.com/office/powerpoint/2010/main" val="1164796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5800" y="457200"/>
            <a:ext cx="7874634" cy="4906471"/>
          </a:xfrm>
          <a:prstGeom prst="rect">
            <a:avLst/>
          </a:prstGeom>
        </p:spPr>
        <p:txBody>
          <a:bodyPr vert="horz" wrap="square" lIns="0" tIns="180340" rIns="0" bIns="0" rtlCol="0">
            <a:spAutoFit/>
          </a:bodyPr>
          <a:lstStyle/>
          <a:p>
            <a:pPr marL="356870" indent="-344805">
              <a:spcBef>
                <a:spcPts val="1420"/>
              </a:spcBef>
              <a:buFont typeface="Wingdings"/>
              <a:buChar char=""/>
              <a:tabLst>
                <a:tab pos="357505" algn="l"/>
              </a:tabLst>
            </a:pPr>
            <a:r>
              <a:rPr sz="2200" b="1" spc="-20" dirty="0">
                <a:solidFill>
                  <a:prstClr val="black"/>
                </a:solidFill>
                <a:latin typeface="Carlito"/>
                <a:cs typeface="Carlito"/>
              </a:rPr>
              <a:t>Types </a:t>
            </a:r>
            <a:r>
              <a:rPr sz="2200" b="1" spc="-5" dirty="0">
                <a:solidFill>
                  <a:prstClr val="black"/>
                </a:solidFill>
                <a:latin typeface="Carlito"/>
                <a:cs typeface="Carlito"/>
              </a:rPr>
              <a:t>of</a:t>
            </a:r>
            <a:r>
              <a:rPr sz="2200" b="1" spc="15" dirty="0">
                <a:solidFill>
                  <a:prstClr val="black"/>
                </a:solidFill>
                <a:latin typeface="Carlito"/>
                <a:cs typeface="Carlito"/>
              </a:rPr>
              <a:t> </a:t>
            </a:r>
            <a:r>
              <a:rPr sz="2200" b="1" spc="-15" dirty="0">
                <a:solidFill>
                  <a:prstClr val="black"/>
                </a:solidFill>
                <a:latin typeface="Carlito"/>
                <a:cs typeface="Carlito"/>
              </a:rPr>
              <a:t>Exception:</a:t>
            </a:r>
            <a:endParaRPr sz="2200" dirty="0">
              <a:solidFill>
                <a:prstClr val="black"/>
              </a:solidFill>
              <a:latin typeface="Carlito"/>
              <a:cs typeface="Carlito"/>
            </a:endParaRPr>
          </a:p>
          <a:p>
            <a:pPr marL="814069" lvl="1" indent="-344805">
              <a:spcBef>
                <a:spcPts val="1320"/>
              </a:spcBef>
              <a:buFont typeface="Wingdings"/>
              <a:buChar char=""/>
              <a:tabLst>
                <a:tab pos="814705" algn="l"/>
              </a:tabLst>
            </a:pPr>
            <a:r>
              <a:rPr sz="2200" spc="-15" dirty="0">
                <a:solidFill>
                  <a:prstClr val="black"/>
                </a:solidFill>
                <a:latin typeface="Carlito"/>
                <a:cs typeface="Carlito"/>
              </a:rPr>
              <a:t>There </a:t>
            </a:r>
            <a:r>
              <a:rPr sz="2200" spc="-10" dirty="0">
                <a:solidFill>
                  <a:prstClr val="black"/>
                </a:solidFill>
                <a:latin typeface="Carlito"/>
                <a:cs typeface="Carlito"/>
              </a:rPr>
              <a:t>are </a:t>
            </a:r>
            <a:r>
              <a:rPr sz="2200" spc="-5" dirty="0">
                <a:solidFill>
                  <a:prstClr val="black"/>
                </a:solidFill>
                <a:latin typeface="Carlito"/>
                <a:cs typeface="Carlito"/>
              </a:rPr>
              <a:t>mainly </a:t>
            </a:r>
            <a:r>
              <a:rPr sz="2200" spc="-15" dirty="0">
                <a:solidFill>
                  <a:prstClr val="black"/>
                </a:solidFill>
                <a:latin typeface="Carlito"/>
                <a:cs typeface="Carlito"/>
              </a:rPr>
              <a:t>two </a:t>
            </a:r>
            <a:r>
              <a:rPr sz="2200" spc="-5" dirty="0">
                <a:solidFill>
                  <a:prstClr val="black"/>
                </a:solidFill>
                <a:latin typeface="Carlito"/>
                <a:cs typeface="Carlito"/>
              </a:rPr>
              <a:t>types of</a:t>
            </a:r>
            <a:r>
              <a:rPr sz="2200" spc="75" dirty="0">
                <a:solidFill>
                  <a:prstClr val="black"/>
                </a:solidFill>
                <a:latin typeface="Carlito"/>
                <a:cs typeface="Carlito"/>
              </a:rPr>
              <a:t> </a:t>
            </a:r>
            <a:r>
              <a:rPr sz="2200" spc="-15" dirty="0">
                <a:solidFill>
                  <a:prstClr val="black"/>
                </a:solidFill>
                <a:latin typeface="Carlito"/>
                <a:cs typeface="Carlito"/>
              </a:rPr>
              <a:t>exceptions:</a:t>
            </a:r>
            <a:endParaRPr sz="2200" dirty="0">
              <a:solidFill>
                <a:prstClr val="black"/>
              </a:solidFill>
              <a:latin typeface="Carlito"/>
              <a:cs typeface="Carlito"/>
            </a:endParaRPr>
          </a:p>
          <a:p>
            <a:pPr marL="1263650" lvl="2" indent="-390525">
              <a:spcBef>
                <a:spcPts val="1320"/>
              </a:spcBef>
              <a:buFont typeface="Wingdings"/>
              <a:buChar char=""/>
              <a:tabLst>
                <a:tab pos="1263650" algn="l"/>
                <a:tab pos="1264285" algn="l"/>
              </a:tabLst>
            </a:pPr>
            <a:r>
              <a:rPr sz="2200" spc="-20" dirty="0">
                <a:solidFill>
                  <a:prstClr val="black"/>
                </a:solidFill>
                <a:latin typeface="Carlito"/>
                <a:cs typeface="Carlito"/>
              </a:rPr>
              <a:t>Checked</a:t>
            </a:r>
            <a:endParaRPr sz="2200" dirty="0">
              <a:solidFill>
                <a:prstClr val="black"/>
              </a:solidFill>
              <a:latin typeface="Carlito"/>
              <a:cs typeface="Carlito"/>
            </a:endParaRPr>
          </a:p>
          <a:p>
            <a:pPr marL="1263650" lvl="2" indent="-390525">
              <a:spcBef>
                <a:spcPts val="1320"/>
              </a:spcBef>
              <a:buFont typeface="Wingdings"/>
              <a:buChar char=""/>
              <a:tabLst>
                <a:tab pos="1263650" algn="l"/>
                <a:tab pos="1264285" algn="l"/>
              </a:tabLst>
            </a:pPr>
            <a:r>
              <a:rPr sz="2200" spc="-15" dirty="0">
                <a:solidFill>
                  <a:prstClr val="black"/>
                </a:solidFill>
                <a:latin typeface="Carlito"/>
                <a:cs typeface="Carlito"/>
              </a:rPr>
              <a:t>Unchecked </a:t>
            </a:r>
            <a:r>
              <a:rPr sz="2200" spc="-5" dirty="0">
                <a:solidFill>
                  <a:prstClr val="black"/>
                </a:solidFill>
                <a:latin typeface="Carlito"/>
                <a:cs typeface="Carlito"/>
              </a:rPr>
              <a:t>– Eg.</a:t>
            </a:r>
            <a:r>
              <a:rPr sz="2200" spc="50" dirty="0">
                <a:solidFill>
                  <a:prstClr val="black"/>
                </a:solidFill>
                <a:latin typeface="Carlito"/>
                <a:cs typeface="Carlito"/>
              </a:rPr>
              <a:t> </a:t>
            </a:r>
            <a:r>
              <a:rPr sz="2200" spc="-10" dirty="0">
                <a:solidFill>
                  <a:prstClr val="black"/>
                </a:solidFill>
                <a:latin typeface="Carlito"/>
                <a:cs typeface="Carlito"/>
              </a:rPr>
              <a:t>error</a:t>
            </a:r>
            <a:endParaRPr sz="2200" dirty="0">
              <a:solidFill>
                <a:prstClr val="black"/>
              </a:solidFill>
              <a:latin typeface="Carlito"/>
              <a:cs typeface="Carlito"/>
            </a:endParaRPr>
          </a:p>
          <a:p>
            <a:pPr marL="356870" indent="-344805">
              <a:spcBef>
                <a:spcPts val="1320"/>
              </a:spcBef>
              <a:buFont typeface="Wingdings"/>
              <a:buChar char=""/>
              <a:tabLst>
                <a:tab pos="357505" algn="l"/>
              </a:tabLst>
            </a:pPr>
            <a:r>
              <a:rPr sz="2200" spc="-10" dirty="0">
                <a:solidFill>
                  <a:prstClr val="black"/>
                </a:solidFill>
                <a:latin typeface="Carlito"/>
                <a:cs typeface="Carlito"/>
              </a:rPr>
              <a:t>The sun </a:t>
            </a:r>
            <a:r>
              <a:rPr sz="2200" spc="-20" dirty="0">
                <a:solidFill>
                  <a:prstClr val="black"/>
                </a:solidFill>
                <a:latin typeface="Carlito"/>
                <a:cs typeface="Carlito"/>
              </a:rPr>
              <a:t>microsystem says </a:t>
            </a:r>
            <a:r>
              <a:rPr sz="2200" spc="-10" dirty="0">
                <a:solidFill>
                  <a:prstClr val="black"/>
                </a:solidFill>
                <a:latin typeface="Carlito"/>
                <a:cs typeface="Carlito"/>
              </a:rPr>
              <a:t>there are three </a:t>
            </a:r>
            <a:r>
              <a:rPr sz="2200" spc="-5" dirty="0">
                <a:solidFill>
                  <a:prstClr val="black"/>
                </a:solidFill>
                <a:latin typeface="Carlito"/>
                <a:cs typeface="Carlito"/>
              </a:rPr>
              <a:t>types of</a:t>
            </a:r>
            <a:r>
              <a:rPr sz="2200" spc="185" dirty="0">
                <a:solidFill>
                  <a:prstClr val="black"/>
                </a:solidFill>
                <a:latin typeface="Carlito"/>
                <a:cs typeface="Carlito"/>
              </a:rPr>
              <a:t> </a:t>
            </a:r>
            <a:r>
              <a:rPr sz="2200" spc="-15" dirty="0">
                <a:solidFill>
                  <a:prstClr val="black"/>
                </a:solidFill>
                <a:latin typeface="Carlito"/>
                <a:cs typeface="Carlito"/>
              </a:rPr>
              <a:t>exceptions:</a:t>
            </a:r>
            <a:endParaRPr sz="2200" dirty="0">
              <a:solidFill>
                <a:prstClr val="black"/>
              </a:solidFill>
              <a:latin typeface="Carlito"/>
              <a:cs typeface="Carlito"/>
            </a:endParaRPr>
          </a:p>
          <a:p>
            <a:pPr marL="806450" lvl="1" indent="-390525">
              <a:spcBef>
                <a:spcPts val="1320"/>
              </a:spcBef>
              <a:buFont typeface="Wingdings"/>
              <a:buChar char=""/>
              <a:tabLst>
                <a:tab pos="806450" algn="l"/>
                <a:tab pos="807085" algn="l"/>
              </a:tabLst>
            </a:pPr>
            <a:r>
              <a:rPr sz="2200" spc="-20" dirty="0">
                <a:solidFill>
                  <a:prstClr val="black"/>
                </a:solidFill>
                <a:latin typeface="Carlito"/>
                <a:cs typeface="Carlito"/>
              </a:rPr>
              <a:t>Checked </a:t>
            </a:r>
            <a:r>
              <a:rPr sz="2200" spc="-15" dirty="0">
                <a:solidFill>
                  <a:prstClr val="black"/>
                </a:solidFill>
                <a:latin typeface="Carlito"/>
                <a:cs typeface="Carlito"/>
              </a:rPr>
              <a:t>Exception </a:t>
            </a:r>
            <a:r>
              <a:rPr sz="2200" spc="-5" dirty="0">
                <a:solidFill>
                  <a:prstClr val="black"/>
                </a:solidFill>
                <a:latin typeface="Carlito"/>
                <a:cs typeface="Carlito"/>
              </a:rPr>
              <a:t>- </a:t>
            </a:r>
            <a:r>
              <a:rPr sz="2200" spc="-10" dirty="0">
                <a:solidFill>
                  <a:prstClr val="black"/>
                </a:solidFill>
                <a:latin typeface="Carlito"/>
                <a:cs typeface="Carlito"/>
              </a:rPr>
              <a:t>are </a:t>
            </a:r>
            <a:r>
              <a:rPr sz="2200" spc="-20" dirty="0">
                <a:solidFill>
                  <a:prstClr val="black"/>
                </a:solidFill>
                <a:latin typeface="Carlito"/>
                <a:cs typeface="Carlito"/>
              </a:rPr>
              <a:t>checked </a:t>
            </a:r>
            <a:r>
              <a:rPr sz="2200" spc="-15" dirty="0">
                <a:solidFill>
                  <a:prstClr val="black"/>
                </a:solidFill>
                <a:latin typeface="Carlito"/>
                <a:cs typeface="Carlito"/>
              </a:rPr>
              <a:t>at</a:t>
            </a:r>
            <a:r>
              <a:rPr sz="2200" spc="114" dirty="0">
                <a:solidFill>
                  <a:prstClr val="black"/>
                </a:solidFill>
                <a:latin typeface="Carlito"/>
                <a:cs typeface="Carlito"/>
              </a:rPr>
              <a:t> </a:t>
            </a:r>
            <a:r>
              <a:rPr sz="2200" spc="-10" dirty="0">
                <a:solidFill>
                  <a:prstClr val="black"/>
                </a:solidFill>
                <a:latin typeface="Carlito"/>
                <a:cs typeface="Carlito"/>
              </a:rPr>
              <a:t>compile-time.</a:t>
            </a:r>
            <a:endParaRPr sz="2200" dirty="0">
              <a:solidFill>
                <a:prstClr val="black"/>
              </a:solidFill>
              <a:latin typeface="Carlito"/>
              <a:cs typeface="Carlito"/>
            </a:endParaRPr>
          </a:p>
          <a:p>
            <a:pPr marL="806450" marR="5080" lvl="1" indent="-390525">
              <a:lnSpc>
                <a:spcPct val="150000"/>
              </a:lnSpc>
              <a:spcBef>
                <a:spcPts val="5"/>
              </a:spcBef>
              <a:buFont typeface="Wingdings"/>
              <a:buChar char=""/>
              <a:tabLst>
                <a:tab pos="806450" algn="l"/>
                <a:tab pos="807085" algn="l"/>
              </a:tabLst>
            </a:pPr>
            <a:r>
              <a:rPr sz="2200" spc="-15" dirty="0">
                <a:solidFill>
                  <a:prstClr val="black"/>
                </a:solidFill>
                <a:latin typeface="Carlito"/>
                <a:cs typeface="Carlito"/>
              </a:rPr>
              <a:t>Unchecked Exception </a:t>
            </a:r>
            <a:r>
              <a:rPr sz="2200" spc="-5" dirty="0">
                <a:solidFill>
                  <a:prstClr val="black"/>
                </a:solidFill>
                <a:latin typeface="Carlito"/>
                <a:cs typeface="Carlito"/>
              </a:rPr>
              <a:t>- </a:t>
            </a:r>
            <a:r>
              <a:rPr sz="2200" spc="-10" dirty="0">
                <a:solidFill>
                  <a:prstClr val="black"/>
                </a:solidFill>
                <a:latin typeface="Carlito"/>
                <a:cs typeface="Carlito"/>
              </a:rPr>
              <a:t>are not </a:t>
            </a:r>
            <a:r>
              <a:rPr sz="2200" spc="-15" dirty="0">
                <a:solidFill>
                  <a:prstClr val="black"/>
                </a:solidFill>
                <a:latin typeface="Carlito"/>
                <a:cs typeface="Carlito"/>
              </a:rPr>
              <a:t>checked at </a:t>
            </a:r>
            <a:r>
              <a:rPr sz="2200" spc="-10" dirty="0">
                <a:solidFill>
                  <a:prstClr val="black"/>
                </a:solidFill>
                <a:latin typeface="Carlito"/>
                <a:cs typeface="Carlito"/>
              </a:rPr>
              <a:t>compile-time </a:t>
            </a:r>
            <a:r>
              <a:rPr sz="2200" spc="-15" dirty="0">
                <a:solidFill>
                  <a:prstClr val="black"/>
                </a:solidFill>
                <a:latin typeface="Carlito"/>
                <a:cs typeface="Carlito"/>
              </a:rPr>
              <a:t>rather  </a:t>
            </a:r>
            <a:r>
              <a:rPr sz="2200" spc="-10" dirty="0">
                <a:solidFill>
                  <a:prstClr val="black"/>
                </a:solidFill>
                <a:latin typeface="Carlito"/>
                <a:cs typeface="Carlito"/>
              </a:rPr>
              <a:t>they are </a:t>
            </a:r>
            <a:r>
              <a:rPr sz="2200" spc="-20" dirty="0">
                <a:solidFill>
                  <a:prstClr val="black"/>
                </a:solidFill>
                <a:latin typeface="Carlito"/>
                <a:cs typeface="Carlito"/>
              </a:rPr>
              <a:t>checked </a:t>
            </a:r>
            <a:r>
              <a:rPr sz="2200" spc="-15" dirty="0">
                <a:solidFill>
                  <a:prstClr val="black"/>
                </a:solidFill>
                <a:latin typeface="Carlito"/>
                <a:cs typeface="Carlito"/>
              </a:rPr>
              <a:t>at</a:t>
            </a:r>
            <a:r>
              <a:rPr sz="2200" spc="65" dirty="0">
                <a:solidFill>
                  <a:prstClr val="black"/>
                </a:solidFill>
                <a:latin typeface="Carlito"/>
                <a:cs typeface="Carlito"/>
              </a:rPr>
              <a:t> </a:t>
            </a:r>
            <a:r>
              <a:rPr sz="2200" spc="-10" dirty="0">
                <a:solidFill>
                  <a:prstClr val="black"/>
                </a:solidFill>
                <a:latin typeface="Carlito"/>
                <a:cs typeface="Carlito"/>
              </a:rPr>
              <a:t>runtime.</a:t>
            </a:r>
            <a:endParaRPr sz="2200" dirty="0">
              <a:solidFill>
                <a:prstClr val="black"/>
              </a:solidFill>
              <a:latin typeface="Carlito"/>
              <a:cs typeface="Carlito"/>
            </a:endParaRPr>
          </a:p>
          <a:p>
            <a:pPr marL="806450" lvl="1" indent="-390525">
              <a:spcBef>
                <a:spcPts val="1320"/>
              </a:spcBef>
              <a:buFont typeface="Wingdings"/>
              <a:buChar char=""/>
              <a:tabLst>
                <a:tab pos="806450" algn="l"/>
                <a:tab pos="807085" algn="l"/>
              </a:tabLst>
            </a:pPr>
            <a:r>
              <a:rPr sz="2200" spc="-15" dirty="0">
                <a:solidFill>
                  <a:prstClr val="black"/>
                </a:solidFill>
                <a:latin typeface="Carlito"/>
                <a:cs typeface="Carlito"/>
              </a:rPr>
              <a:t>Error</a:t>
            </a:r>
            <a:endParaRPr sz="2200" dirty="0">
              <a:solidFill>
                <a:prstClr val="black"/>
              </a:solidFill>
              <a:latin typeface="Carlito"/>
              <a:cs typeface="Carlito"/>
            </a:endParaRPr>
          </a:p>
        </p:txBody>
      </p:sp>
    </p:spTree>
    <p:extLst>
      <p:ext uri="{BB962C8B-B14F-4D97-AF65-F5344CB8AC3E}">
        <p14:creationId xmlns:p14="http://schemas.microsoft.com/office/powerpoint/2010/main" val="11077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04800"/>
            <a:ext cx="9220200" cy="2185214"/>
          </a:xfrm>
          <a:prstGeom prst="rect">
            <a:avLst/>
          </a:prstGeom>
        </p:spPr>
        <p:txBody>
          <a:bodyPr wrap="square">
            <a:spAutoFit/>
          </a:bodyPr>
          <a:lstStyle/>
          <a:p>
            <a:r>
              <a:rPr lang="en-US" sz="2000" b="1" dirty="0">
                <a:solidFill>
                  <a:srgbClr val="AF00DF"/>
                </a:solidFill>
                <a:latin typeface="Perpetua" panose="02020502060401020303" pitchFamily="18" charset="0"/>
              </a:rPr>
              <a:t>Checked Exception</a:t>
            </a:r>
          </a:p>
          <a:p>
            <a:pPr algn="just"/>
            <a:r>
              <a:rPr lang="en-US" sz="2000" b="1" dirty="0">
                <a:solidFill>
                  <a:srgbClr val="000000"/>
                </a:solidFill>
                <a:latin typeface="Perpetua" panose="02020502060401020303" pitchFamily="18" charset="0"/>
              </a:rPr>
              <a:t>Checked Exception</a:t>
            </a:r>
            <a:r>
              <a:rPr lang="en-US" sz="2000" dirty="0">
                <a:solidFill>
                  <a:srgbClr val="000000"/>
                </a:solidFill>
                <a:latin typeface="Perpetua" panose="02020502060401020303" pitchFamily="18" charset="0"/>
              </a:rPr>
              <a:t> are the exception which checked at compile-time. These exception are directly sub-class of </a:t>
            </a:r>
            <a:r>
              <a:rPr lang="en-US" sz="2000" dirty="0" err="1">
                <a:solidFill>
                  <a:srgbClr val="000000"/>
                </a:solidFill>
                <a:latin typeface="Perpetua" panose="02020502060401020303" pitchFamily="18" charset="0"/>
              </a:rPr>
              <a:t>java.lang.Exception</a:t>
            </a:r>
            <a:r>
              <a:rPr lang="en-US" sz="2000" dirty="0">
                <a:solidFill>
                  <a:srgbClr val="000000"/>
                </a:solidFill>
                <a:latin typeface="Perpetua" panose="02020502060401020303" pitchFamily="18" charset="0"/>
              </a:rPr>
              <a:t> class.</a:t>
            </a:r>
          </a:p>
          <a:p>
            <a:pPr algn="just"/>
            <a:r>
              <a:rPr lang="en-US" sz="2000" b="1" dirty="0">
                <a:solidFill>
                  <a:srgbClr val="000000"/>
                </a:solidFill>
                <a:latin typeface="Perpetua" panose="02020502060401020303" pitchFamily="18" charset="0"/>
              </a:rPr>
              <a:t>Only for remember: </a:t>
            </a:r>
            <a:r>
              <a:rPr lang="en-US" sz="2000" dirty="0">
                <a:solidFill>
                  <a:srgbClr val="000000"/>
                </a:solidFill>
                <a:latin typeface="Perpetua" panose="02020502060401020303" pitchFamily="18" charset="0"/>
              </a:rPr>
              <a:t>Checked means checked by compiler so checked exception are checked at compile-time.</a:t>
            </a:r>
          </a:p>
          <a:p>
            <a:r>
              <a:rPr lang="en-US" dirty="0">
                <a:solidFill>
                  <a:prstClr val="black"/>
                </a:solidFill>
              </a:rPr>
              <a:t/>
            </a:r>
            <a:br>
              <a:rPr lang="en-US" dirty="0">
                <a:solidFill>
                  <a:prstClr val="black"/>
                </a:solidFill>
              </a:rPr>
            </a:br>
            <a:endParaRPr lang="en-US" dirty="0">
              <a:solidFill>
                <a:prstClr val="black"/>
              </a:solidFill>
            </a:endParaRPr>
          </a:p>
        </p:txBody>
      </p:sp>
      <p:pic>
        <p:nvPicPr>
          <p:cNvPr id="2050" name="Picture 2" descr="checked exce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2057400"/>
            <a:ext cx="3943350" cy="18954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47800" y="3733800"/>
            <a:ext cx="6073254" cy="2339102"/>
          </a:xfrm>
          <a:prstGeom prst="rect">
            <a:avLst/>
          </a:prstGeom>
        </p:spPr>
        <p:txBody>
          <a:bodyPr wrap="square">
            <a:spAutoFit/>
          </a:bodyPr>
          <a:lstStyle/>
          <a:p>
            <a:r>
              <a:rPr lang="en-US" sz="2000" b="1" dirty="0">
                <a:solidFill>
                  <a:srgbClr val="AF00DF"/>
                </a:solidFill>
                <a:latin typeface="Perpetua" panose="02020502060401020303" pitchFamily="18" charset="0"/>
              </a:rPr>
              <a:t>Un-Checked Exception</a:t>
            </a:r>
          </a:p>
          <a:p>
            <a:pPr algn="just"/>
            <a:r>
              <a:rPr lang="en-US" b="1" dirty="0">
                <a:solidFill>
                  <a:srgbClr val="000000"/>
                </a:solidFill>
                <a:latin typeface="Perpetua" panose="02020502060401020303" pitchFamily="18" charset="0"/>
              </a:rPr>
              <a:t>Un-Checked Exception</a:t>
            </a:r>
            <a:r>
              <a:rPr lang="en-US" dirty="0">
                <a:solidFill>
                  <a:srgbClr val="000000"/>
                </a:solidFill>
                <a:latin typeface="Perpetua" panose="02020502060401020303" pitchFamily="18" charset="0"/>
              </a:rPr>
              <a:t> are the exception both identifies or raised at run time. These exception are directly sub-class of </a:t>
            </a:r>
            <a:r>
              <a:rPr lang="en-US" dirty="0" err="1">
                <a:solidFill>
                  <a:srgbClr val="000000"/>
                </a:solidFill>
                <a:latin typeface="Perpetua" panose="02020502060401020303" pitchFamily="18" charset="0"/>
              </a:rPr>
              <a:t>java.lang.RuntimeException</a:t>
            </a:r>
            <a:r>
              <a:rPr lang="en-US" dirty="0">
                <a:solidFill>
                  <a:srgbClr val="000000"/>
                </a:solidFill>
                <a:latin typeface="Perpetua" panose="02020502060401020303" pitchFamily="18" charset="0"/>
              </a:rPr>
              <a:t> class.</a:t>
            </a:r>
          </a:p>
          <a:p>
            <a:pPr algn="just"/>
            <a:r>
              <a:rPr lang="en-US" b="1" dirty="0">
                <a:solidFill>
                  <a:srgbClr val="000000"/>
                </a:solidFill>
                <a:latin typeface="Perpetua" panose="02020502060401020303" pitchFamily="18" charset="0"/>
              </a:rPr>
              <a:t>Note: </a:t>
            </a:r>
            <a:r>
              <a:rPr lang="en-US" dirty="0">
                <a:solidFill>
                  <a:srgbClr val="000000"/>
                </a:solidFill>
                <a:latin typeface="Perpetua" panose="02020502060401020303" pitchFamily="18" charset="0"/>
              </a:rPr>
              <a:t>In real time application mostly we can handle un-checked exception.</a:t>
            </a:r>
          </a:p>
          <a:p>
            <a:pPr algn="just"/>
            <a:r>
              <a:rPr lang="en-US" b="1" dirty="0">
                <a:solidFill>
                  <a:srgbClr val="000000"/>
                </a:solidFill>
                <a:latin typeface="Perpetua" panose="02020502060401020303" pitchFamily="18" charset="0"/>
              </a:rPr>
              <a:t>Only for remember: </a:t>
            </a:r>
            <a:r>
              <a:rPr lang="en-US" dirty="0">
                <a:solidFill>
                  <a:srgbClr val="000000"/>
                </a:solidFill>
                <a:latin typeface="Perpetua" panose="02020502060401020303" pitchFamily="18" charset="0"/>
              </a:rPr>
              <a:t>Un-checked means not checked by compiler so un-checked exception are checked at run-time not compile time.</a:t>
            </a:r>
          </a:p>
        </p:txBody>
      </p:sp>
      <p:pic>
        <p:nvPicPr>
          <p:cNvPr id="2052" name="Picture 4" descr="unchecked exce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3886200"/>
            <a:ext cx="37528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881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268884"/>
            <a:ext cx="9752330" cy="1536318"/>
          </a:xfrm>
          <a:prstGeom prst="rect">
            <a:avLst/>
          </a:prstGeom>
        </p:spPr>
        <p:txBody>
          <a:bodyPr vert="horz" wrap="square" lIns="0" tIns="12700" rIns="0" bIns="0" rtlCol="0">
            <a:spAutoFit/>
          </a:bodyPr>
          <a:lstStyle/>
          <a:p>
            <a:pPr marL="416559" marR="5080" indent="-404495" algn="just">
              <a:lnSpc>
                <a:spcPct val="150000"/>
              </a:lnSpc>
              <a:buFont typeface="Wingdings"/>
              <a:buChar char=""/>
              <a:tabLst>
                <a:tab pos="417195" algn="l"/>
              </a:tabLst>
            </a:pPr>
            <a:endParaRPr sz="2200" dirty="0">
              <a:solidFill>
                <a:prstClr val="black"/>
              </a:solidFill>
              <a:latin typeface="Perpetua" panose="02020502060401020303" pitchFamily="18" charset="0"/>
              <a:cs typeface="Carlito"/>
            </a:endParaRPr>
          </a:p>
          <a:p>
            <a:pPr marL="416559" marR="5080" indent="-404495" algn="just">
              <a:lnSpc>
                <a:spcPct val="150000"/>
              </a:lnSpc>
              <a:buFont typeface="Wingdings"/>
              <a:buChar char=""/>
              <a:tabLst>
                <a:tab pos="417195" algn="l"/>
              </a:tabLst>
            </a:pPr>
            <a:r>
              <a:rPr sz="2200" b="1" spc="-15" dirty="0">
                <a:solidFill>
                  <a:prstClr val="black"/>
                </a:solidFill>
                <a:latin typeface="Perpetua" panose="02020502060401020303" pitchFamily="18" charset="0"/>
                <a:cs typeface="Carlito"/>
              </a:rPr>
              <a:t>Error</a:t>
            </a:r>
            <a:r>
              <a:rPr sz="2200" spc="-15" dirty="0">
                <a:solidFill>
                  <a:prstClr val="black"/>
                </a:solidFill>
                <a:latin typeface="Perpetua" panose="02020502060401020303" pitchFamily="18" charset="0"/>
                <a:cs typeface="Carlito"/>
              </a:rPr>
              <a:t> </a:t>
            </a:r>
            <a:r>
              <a:rPr sz="2200" spc="-5" dirty="0">
                <a:solidFill>
                  <a:prstClr val="black"/>
                </a:solidFill>
                <a:latin typeface="Perpetua" panose="02020502060401020303" pitchFamily="18" charset="0"/>
                <a:cs typeface="Carlito"/>
              </a:rPr>
              <a:t>is </a:t>
            </a:r>
            <a:r>
              <a:rPr sz="2200" spc="-15" dirty="0">
                <a:solidFill>
                  <a:prstClr val="black"/>
                </a:solidFill>
                <a:latin typeface="Perpetua" panose="02020502060401020303" pitchFamily="18" charset="0"/>
                <a:cs typeface="Carlito"/>
              </a:rPr>
              <a:t>irrecoverable </a:t>
            </a:r>
            <a:r>
              <a:rPr sz="2200" spc="-5" dirty="0">
                <a:solidFill>
                  <a:prstClr val="black"/>
                </a:solidFill>
                <a:latin typeface="Perpetua" panose="02020502060401020303" pitchFamily="18" charset="0"/>
                <a:cs typeface="Carlito"/>
              </a:rPr>
              <a:t>should not </a:t>
            </a:r>
            <a:r>
              <a:rPr sz="2200" dirty="0">
                <a:solidFill>
                  <a:prstClr val="black"/>
                </a:solidFill>
                <a:latin typeface="Perpetua" panose="02020502060401020303" pitchFamily="18" charset="0"/>
                <a:cs typeface="Carlito"/>
              </a:rPr>
              <a:t>try </a:t>
            </a:r>
            <a:r>
              <a:rPr sz="2200" spc="-20" dirty="0">
                <a:solidFill>
                  <a:prstClr val="black"/>
                </a:solidFill>
                <a:latin typeface="Perpetua" panose="02020502060401020303" pitchFamily="18" charset="0"/>
                <a:cs typeface="Carlito"/>
              </a:rPr>
              <a:t>to </a:t>
            </a:r>
            <a:r>
              <a:rPr sz="2200" spc="-15" dirty="0">
                <a:solidFill>
                  <a:prstClr val="black"/>
                </a:solidFill>
                <a:latin typeface="Perpetua" panose="02020502060401020303" pitchFamily="18" charset="0"/>
                <a:cs typeface="Carlito"/>
              </a:rPr>
              <a:t>catch. </a:t>
            </a:r>
            <a:r>
              <a:rPr sz="2200" dirty="0">
                <a:solidFill>
                  <a:prstClr val="black"/>
                </a:solidFill>
                <a:latin typeface="Perpetua" panose="02020502060401020303" pitchFamily="18" charset="0"/>
                <a:cs typeface="Carlito"/>
              </a:rPr>
              <a:t>e.g. </a:t>
            </a:r>
            <a:r>
              <a:rPr sz="2200" spc="-15" dirty="0">
                <a:solidFill>
                  <a:prstClr val="black"/>
                </a:solidFill>
                <a:latin typeface="Perpetua" panose="02020502060401020303" pitchFamily="18" charset="0"/>
                <a:cs typeface="Carlito"/>
              </a:rPr>
              <a:t>OutOfMemoryError,  </a:t>
            </a:r>
            <a:r>
              <a:rPr sz="2200" spc="-20" dirty="0">
                <a:solidFill>
                  <a:prstClr val="black"/>
                </a:solidFill>
                <a:latin typeface="Perpetua" panose="02020502060401020303" pitchFamily="18" charset="0"/>
                <a:cs typeface="Carlito"/>
              </a:rPr>
              <a:t>VirtualMachineError, </a:t>
            </a:r>
            <a:r>
              <a:rPr sz="2200" spc="-5" dirty="0">
                <a:solidFill>
                  <a:prstClr val="black"/>
                </a:solidFill>
                <a:latin typeface="Perpetua" panose="02020502060401020303" pitchFamily="18" charset="0"/>
                <a:cs typeface="Carlito"/>
              </a:rPr>
              <a:t>AssertionError</a:t>
            </a:r>
            <a:r>
              <a:rPr sz="2200" spc="-20" dirty="0">
                <a:solidFill>
                  <a:prstClr val="black"/>
                </a:solidFill>
                <a:latin typeface="Perpetua" panose="02020502060401020303" pitchFamily="18" charset="0"/>
                <a:cs typeface="Carlito"/>
              </a:rPr>
              <a:t> </a:t>
            </a:r>
            <a:r>
              <a:rPr sz="2200" spc="-15" dirty="0">
                <a:solidFill>
                  <a:prstClr val="black"/>
                </a:solidFill>
                <a:latin typeface="Perpetua" panose="02020502060401020303" pitchFamily="18" charset="0"/>
                <a:cs typeface="Carlito"/>
              </a:rPr>
              <a:t>etc.</a:t>
            </a:r>
            <a:endParaRPr sz="2200" dirty="0">
              <a:solidFill>
                <a:prstClr val="black"/>
              </a:solidFill>
              <a:latin typeface="Perpetua" panose="02020502060401020303" pitchFamily="18" charset="0"/>
              <a:cs typeface="Carlito"/>
            </a:endParaRPr>
          </a:p>
        </p:txBody>
      </p:sp>
      <p:graphicFrame>
        <p:nvGraphicFramePr>
          <p:cNvPr id="3" name="Table 2"/>
          <p:cNvGraphicFramePr>
            <a:graphicFrameLocks noGrp="1"/>
          </p:cNvGraphicFramePr>
          <p:nvPr>
            <p:extLst/>
          </p:nvPr>
        </p:nvGraphicFramePr>
        <p:xfrm>
          <a:off x="914400" y="2209800"/>
          <a:ext cx="5586304" cy="3002280"/>
        </p:xfrm>
        <a:graphic>
          <a:graphicData uri="http://schemas.openxmlformats.org/drawingml/2006/table">
            <a:tbl>
              <a:tblPr/>
              <a:tblGrid>
                <a:gridCol w="301419"/>
                <a:gridCol w="2136981"/>
                <a:gridCol w="3147904"/>
              </a:tblGrid>
              <a:tr h="501009">
                <a:tc>
                  <a:txBody>
                    <a:bodyPr/>
                    <a:lstStyle/>
                    <a:p>
                      <a:pPr algn="ctr"/>
                      <a:endParaRPr lang="en-US" dirty="0">
                        <a:solidFill>
                          <a:srgbClr val="FFFFFF"/>
                        </a:solidFill>
                        <a:effectLst/>
                      </a:endParaRPr>
                    </a:p>
                  </a:txBody>
                  <a:tcPr marL="76200" marR="76200" marT="114300" marB="1143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c>
                  <a:txBody>
                    <a:bodyPr/>
                    <a:lstStyle/>
                    <a:p>
                      <a:pPr algn="ctr"/>
                      <a:r>
                        <a:rPr lang="en-US" dirty="0">
                          <a:solidFill>
                            <a:srgbClr val="FFFFFF"/>
                          </a:solidFill>
                          <a:effectLst/>
                        </a:rPr>
                        <a:t>Checked Exception</a:t>
                      </a:r>
                    </a:p>
                  </a:txBody>
                  <a:tcPr marL="76200" marR="76200" marT="114300" marB="1143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c>
                  <a:txBody>
                    <a:bodyPr/>
                    <a:lstStyle/>
                    <a:p>
                      <a:pPr algn="ctr"/>
                      <a:r>
                        <a:rPr lang="en-US" dirty="0">
                          <a:solidFill>
                            <a:srgbClr val="FFFFFF"/>
                          </a:solidFill>
                          <a:effectLst/>
                        </a:rPr>
                        <a:t>Un-Checked Exception</a:t>
                      </a:r>
                    </a:p>
                  </a:txBody>
                  <a:tcPr marL="76200" marR="76200" marT="114300" marB="1143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r>
              <a:tr h="805543">
                <a:tc>
                  <a:txBody>
                    <a:bodyPr/>
                    <a:lstStyle/>
                    <a:p>
                      <a:r>
                        <a:rPr lang="en-US" dirty="0">
                          <a:effectLst/>
                        </a:rPr>
                        <a:t>1</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checked Exception are checked at compile time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un-checked Exception are checked at run time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512848">
                <a:tc>
                  <a:txBody>
                    <a:bodyPr/>
                    <a:lstStyle/>
                    <a:p>
                      <a:r>
                        <a:rPr lang="en-US" dirty="0" smtClean="0">
                          <a:effectLst/>
                        </a:rPr>
                        <a:t>2</a:t>
                      </a:r>
                      <a:endParaRPr lang="en-US"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e.g.</a:t>
                      </a:r>
                      <a:br>
                        <a:rPr lang="en-US" dirty="0">
                          <a:effectLst/>
                        </a:rPr>
                      </a:br>
                      <a:r>
                        <a:rPr lang="en-US" dirty="0" err="1">
                          <a:effectLst/>
                        </a:rPr>
                        <a:t>FileNotFoundException</a:t>
                      </a:r>
                      <a:r>
                        <a:rPr lang="en-US" dirty="0">
                          <a:effectLst/>
                        </a:rPr>
                        <a:t>, </a:t>
                      </a:r>
                      <a:r>
                        <a:rPr lang="en-US" dirty="0" err="1">
                          <a:effectLst/>
                        </a:rPr>
                        <a:t>NumberNotFoundException</a:t>
                      </a:r>
                      <a:r>
                        <a:rPr lang="en-US" dirty="0">
                          <a:effectLst/>
                        </a:rPr>
                        <a:t> etc.</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e.g.</a:t>
                      </a:r>
                      <a:br>
                        <a:rPr lang="en-US" dirty="0">
                          <a:effectLst/>
                        </a:rPr>
                      </a:br>
                      <a:r>
                        <a:rPr lang="en-US" dirty="0" err="1">
                          <a:effectLst/>
                        </a:rPr>
                        <a:t>ArithmeticException</a:t>
                      </a:r>
                      <a:r>
                        <a:rPr lang="en-US" dirty="0">
                          <a:effectLst/>
                        </a:rPr>
                        <a:t>, </a:t>
                      </a:r>
                      <a:r>
                        <a:rPr lang="en-US" dirty="0" err="1">
                          <a:effectLst/>
                        </a:rPr>
                        <a:t>NullPointerException</a:t>
                      </a:r>
                      <a:r>
                        <a:rPr lang="en-US" dirty="0">
                          <a:effectLst/>
                        </a:rPr>
                        <a:t>, </a:t>
                      </a:r>
                      <a:r>
                        <a:rPr lang="en-US" dirty="0" err="1">
                          <a:effectLst/>
                        </a:rPr>
                        <a:t>ArrayIndexOutOfBoundsException</a:t>
                      </a:r>
                      <a:r>
                        <a:rPr lang="en-US" dirty="0">
                          <a:effectLst/>
                        </a:rPr>
                        <a:t> etc.</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nvPr>
        </p:nvGraphicFramePr>
        <p:xfrm>
          <a:off x="7315200" y="2819400"/>
          <a:ext cx="4318000" cy="2453640"/>
        </p:xfrm>
        <a:graphic>
          <a:graphicData uri="http://schemas.openxmlformats.org/drawingml/2006/table">
            <a:tbl>
              <a:tblPr/>
              <a:tblGrid>
                <a:gridCol w="330200"/>
                <a:gridCol w="2260600"/>
                <a:gridCol w="1727200"/>
              </a:tblGrid>
              <a:tr h="0">
                <a:tc>
                  <a:txBody>
                    <a:bodyPr/>
                    <a:lstStyle/>
                    <a:p>
                      <a:pPr algn="ctr"/>
                      <a:endParaRPr lang="en-US" dirty="0">
                        <a:solidFill>
                          <a:srgbClr val="FFFFFF"/>
                        </a:solidFill>
                        <a:effectLst/>
                      </a:endParaRPr>
                    </a:p>
                  </a:txBody>
                  <a:tcPr marL="76200" marR="76200" marT="114300" marB="1143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c>
                  <a:txBody>
                    <a:bodyPr/>
                    <a:lstStyle/>
                    <a:p>
                      <a:pPr algn="ctr"/>
                      <a:r>
                        <a:rPr lang="en-US">
                          <a:solidFill>
                            <a:srgbClr val="FFFFFF"/>
                          </a:solidFill>
                          <a:effectLst/>
                        </a:rPr>
                        <a:t>Error</a:t>
                      </a:r>
                    </a:p>
                  </a:txBody>
                  <a:tcPr marL="76200" marR="76200" marT="114300" marB="1143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c>
                  <a:txBody>
                    <a:bodyPr/>
                    <a:lstStyle/>
                    <a:p>
                      <a:pPr algn="ctr"/>
                      <a:r>
                        <a:rPr lang="en-US">
                          <a:solidFill>
                            <a:srgbClr val="FFFFFF"/>
                          </a:solidFill>
                          <a:effectLst/>
                        </a:rPr>
                        <a:t>Exception</a:t>
                      </a:r>
                    </a:p>
                  </a:txBody>
                  <a:tcPr marL="76200" marR="76200" marT="114300" marB="1143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r>
              <a:tr h="0">
                <a:tc>
                  <a:txBody>
                    <a:bodyPr/>
                    <a:lstStyle/>
                    <a:p>
                      <a:r>
                        <a:rPr lang="en-US">
                          <a:effectLst/>
                        </a:rPr>
                        <a:t>1</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Can't be handle.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Can be handle.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2</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Example:</a:t>
                      </a:r>
                      <a:br>
                        <a:rPr lang="en-US" dirty="0">
                          <a:effectLst/>
                        </a:rPr>
                      </a:br>
                      <a:r>
                        <a:rPr lang="en-US" dirty="0" err="1" smtClean="0">
                          <a:effectLst/>
                        </a:rPr>
                        <a:t>OutOfMemoryError</a:t>
                      </a:r>
                      <a:endParaRPr lang="en-US"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Example:</a:t>
                      </a:r>
                      <a:br>
                        <a:rPr lang="en-US" dirty="0">
                          <a:effectLst/>
                        </a:rPr>
                      </a:br>
                      <a:r>
                        <a:rPr lang="en-US" dirty="0" err="1">
                          <a:effectLst/>
                        </a:rPr>
                        <a:t>ClassNotFoundException</a:t>
                      </a:r>
                      <a:r>
                        <a:rPr lang="en-US" dirty="0">
                          <a:effectLst/>
                        </a:rPr>
                        <a:t/>
                      </a:r>
                      <a:br>
                        <a:rPr lang="en-US" dirty="0">
                          <a:effectLst/>
                        </a:rPr>
                      </a:br>
                      <a:r>
                        <a:rPr lang="en-US" dirty="0" err="1">
                          <a:effectLst/>
                        </a:rPr>
                        <a:t>NumberFormateException</a:t>
                      </a:r>
                      <a:endParaRPr lang="en-US"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6599043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2">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Theme2" id="{F6056773-000F-4E4B-B2B9-32DEAF478291}" vid="{F59F9282-64DA-47C4-A9B0-A68A6A2D0D0A}"/>
    </a:ext>
  </a:extLst>
</a:theme>
</file>

<file path=docProps/app.xml><?xml version="1.0" encoding="utf-8"?>
<Properties xmlns="http://schemas.openxmlformats.org/officeDocument/2006/extended-properties" xmlns:vt="http://schemas.openxmlformats.org/officeDocument/2006/docPropsVTypes">
  <TotalTime>2</TotalTime>
  <Words>1483</Words>
  <Application>Microsoft Office PowerPoint</Application>
  <PresentationFormat>Widescreen</PresentationFormat>
  <Paragraphs>341</Paragraphs>
  <Slides>26</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Arial</vt:lpstr>
      <vt:lpstr>Calibri</vt:lpstr>
      <vt:lpstr>Calibri Light</vt:lpstr>
      <vt:lpstr>Carlito</vt:lpstr>
      <vt:lpstr>Gill Sans MT</vt:lpstr>
      <vt:lpstr>Perpetua</vt:lpstr>
      <vt:lpstr>Times New Roman</vt:lpstr>
      <vt:lpstr>verdana</vt:lpstr>
      <vt:lpstr>verdana</vt:lpstr>
      <vt:lpstr>Wingdings</vt:lpstr>
      <vt:lpstr>Wingdings 2</vt:lpstr>
      <vt:lpstr>Office Theme</vt:lpstr>
      <vt:lpstr>Theme2</vt:lpstr>
      <vt:lpstr>PowerPoint Presentation</vt:lpstr>
      <vt:lpstr>Exception Handling in Java</vt:lpstr>
      <vt:lpstr>Exception Handling in Java</vt:lpstr>
      <vt:lpstr>Exception Handling in Java</vt:lpstr>
      <vt:lpstr>Types of Errors</vt:lpstr>
      <vt:lpstr>Exception Classes</vt:lpstr>
      <vt:lpstr>PowerPoint Presentation</vt:lpstr>
      <vt:lpstr>PowerPoint Presentation</vt:lpstr>
      <vt:lpstr>PowerPoint Presentation</vt:lpstr>
      <vt:lpstr>System Errors</vt:lpstr>
      <vt:lpstr>Exceptions</vt:lpstr>
      <vt:lpstr>Runtime Exceptions</vt:lpstr>
      <vt:lpstr>Exception Handling Terms</vt:lpstr>
      <vt:lpstr>Exceptions –Syntax</vt:lpstr>
      <vt:lpstr>PowerPoint Presentation</vt:lpstr>
      <vt:lpstr>PowerPoint Presentation</vt:lpstr>
      <vt:lpstr>PowerPoint Presentation</vt:lpstr>
      <vt:lpstr>Multiple catch block:</vt:lpstr>
      <vt:lpstr>Multiple Catch Exceptions –Syntax</vt:lpstr>
      <vt:lpstr>Multiple Catch Exceptions</vt:lpstr>
      <vt:lpstr>Nested try Statements</vt:lpstr>
      <vt:lpstr>Nested Try Block</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suvendu</dc:creator>
  <cp:lastModifiedBy>suvendu</cp:lastModifiedBy>
  <cp:revision>2</cp:revision>
  <dcterms:created xsi:type="dcterms:W3CDTF">2021-04-16T11:47:11Z</dcterms:created>
  <dcterms:modified xsi:type="dcterms:W3CDTF">2021-04-16T11:49:46Z</dcterms:modified>
</cp:coreProperties>
</file>