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20"/>
  </p:notesMasterIdLst>
  <p:sldIdLst>
    <p:sldId id="324" r:id="rId2"/>
    <p:sldId id="315" r:id="rId3"/>
    <p:sldId id="302" r:id="rId4"/>
    <p:sldId id="303" r:id="rId5"/>
    <p:sldId id="323" r:id="rId6"/>
    <p:sldId id="328" r:id="rId7"/>
    <p:sldId id="304" r:id="rId8"/>
    <p:sldId id="305" r:id="rId9"/>
    <p:sldId id="306" r:id="rId10"/>
    <p:sldId id="307" r:id="rId11"/>
    <p:sldId id="308" r:id="rId12"/>
    <p:sldId id="309" r:id="rId13"/>
    <p:sldId id="310" r:id="rId14"/>
    <p:sldId id="329" r:id="rId15"/>
    <p:sldId id="330" r:id="rId16"/>
    <p:sldId id="331" r:id="rId17"/>
    <p:sldId id="332"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65" autoAdjust="0"/>
    <p:restoredTop sz="97670" autoAdjust="0"/>
  </p:normalViewPr>
  <p:slideViewPr>
    <p:cSldViewPr snapToGrid="0">
      <p:cViewPr varScale="1">
        <p:scale>
          <a:sx n="70" d="100"/>
          <a:sy n="70" d="100"/>
        </p:scale>
        <p:origin x="660" y="72"/>
      </p:cViewPr>
      <p:guideLst>
        <p:guide orient="horz" pos="2160"/>
        <p:guide pos="3840"/>
      </p:guideLst>
    </p:cSldViewPr>
  </p:slideViewPr>
  <p:notesTextViewPr>
    <p:cViewPr>
      <p:scale>
        <a:sx n="1" d="1"/>
        <a:sy n="1" d="1"/>
      </p:scale>
      <p:origin x="0" y="0"/>
    </p:cViewPr>
  </p:notesTextViewPr>
  <p:sorterViewPr>
    <p:cViewPr>
      <p:scale>
        <a:sx n="52" d="100"/>
        <a:sy n="5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5D48D-E9A4-4536-AECB-4104F26E3BDA}" type="datetimeFigureOut">
              <a:rPr lang="en-US" smtClean="0"/>
              <a:pPr/>
              <a:t>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F8E61-8FAE-4BF3-AED1-9FECF4609D94}" type="slidenum">
              <a:rPr lang="en-US" smtClean="0"/>
              <a:pPr/>
              <a:t>‹#›</a:t>
            </a:fld>
            <a:endParaRPr lang="en-US"/>
          </a:p>
        </p:txBody>
      </p:sp>
    </p:spTree>
    <p:extLst>
      <p:ext uri="{BB962C8B-B14F-4D97-AF65-F5344CB8AC3E}">
        <p14:creationId xmlns:p14="http://schemas.microsoft.com/office/powerpoint/2010/main" val="376550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1</a:t>
            </a:fld>
            <a:endParaRPr lang="en-US"/>
          </a:p>
        </p:txBody>
      </p:sp>
    </p:spTree>
    <p:extLst>
      <p:ext uri="{BB962C8B-B14F-4D97-AF65-F5344CB8AC3E}">
        <p14:creationId xmlns:p14="http://schemas.microsoft.com/office/powerpoint/2010/main" val="382184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9F8E61-8FAE-4BF3-AED1-9FECF4609D94}" type="slidenum">
              <a:rPr lang="en-US" smtClean="0"/>
              <a:pPr/>
              <a:t>14</a:t>
            </a:fld>
            <a:endParaRPr lang="en-US"/>
          </a:p>
        </p:txBody>
      </p:sp>
    </p:spTree>
    <p:extLst>
      <p:ext uri="{BB962C8B-B14F-4D97-AF65-F5344CB8AC3E}">
        <p14:creationId xmlns:p14="http://schemas.microsoft.com/office/powerpoint/2010/main" val="149636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9F8E61-8FAE-4BF3-AED1-9FECF4609D94}" type="slidenum">
              <a:rPr lang="en-US" smtClean="0"/>
              <a:pPr/>
              <a:t>16</a:t>
            </a:fld>
            <a:endParaRPr lang="en-US"/>
          </a:p>
        </p:txBody>
      </p:sp>
    </p:spTree>
    <p:extLst>
      <p:ext uri="{BB962C8B-B14F-4D97-AF65-F5344CB8AC3E}">
        <p14:creationId xmlns:p14="http://schemas.microsoft.com/office/powerpoint/2010/main" val="1538929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18</a:t>
            </a:fld>
            <a:endParaRPr lang="en-US"/>
          </a:p>
        </p:txBody>
      </p:sp>
    </p:spTree>
    <p:extLst>
      <p:ext uri="{BB962C8B-B14F-4D97-AF65-F5344CB8AC3E}">
        <p14:creationId xmlns:p14="http://schemas.microsoft.com/office/powerpoint/2010/main" val="259438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A4183-054F-4423-9CA1-C2C685469ADA}" type="datetime1">
              <a:rPr lang="en-US" smtClean="0"/>
              <a:t>2/12/2021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40666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4635-D51E-4E81-983E-934DD1557DD8}" type="datetime1">
              <a:rPr lang="en-US" smtClean="0"/>
              <a:t>2/12/2021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20494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F44ED-E974-42F5-87A3-6DEC6E571E67}" type="datetime1">
              <a:rPr lang="en-US" smtClean="0"/>
              <a:t>2/12/2021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8478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DE6029-AD61-49BF-9C04-CE3D451F0A41}" type="datetime1">
              <a:rPr lang="en-US" smtClean="0"/>
              <a:t>2/12/2021</a:t>
            </a:fld>
            <a:endParaRPr lang="en-US"/>
          </a:p>
        </p:txBody>
      </p:sp>
      <p:sp>
        <p:nvSpPr>
          <p:cNvPr id="6" name="Footer Placeholder 5"/>
          <p:cNvSpPr>
            <a:spLocks noGrp="1"/>
          </p:cNvSpPr>
          <p:nvPr>
            <p:ph type="ftr" sz="quarter" idx="11"/>
          </p:nvPr>
        </p:nvSpPr>
        <p:spPr/>
        <p:txBody>
          <a:bodyPr/>
          <a:lstStyle/>
          <a:p>
            <a:r>
              <a:rPr lang="en-US"/>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720669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37E231-F058-42CA-8359-30E38892BAE7}" type="datetime1">
              <a:rPr lang="en-US" smtClean="0"/>
              <a:t>2/12/2021</a:t>
            </a:fld>
            <a:endParaRPr lang="en-US"/>
          </a:p>
        </p:txBody>
      </p:sp>
      <p:sp>
        <p:nvSpPr>
          <p:cNvPr id="6" name="Footer Placeholder 5"/>
          <p:cNvSpPr>
            <a:spLocks noGrp="1"/>
          </p:cNvSpPr>
          <p:nvPr>
            <p:ph type="ftr" sz="quarter" idx="11"/>
          </p:nvPr>
        </p:nvSpPr>
        <p:spPr/>
        <p:txBody>
          <a:bodyPr/>
          <a:lstStyle/>
          <a:p>
            <a:r>
              <a:rPr lang="en-US"/>
              <a:t>WhatsApp NO. : 9564842816</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9731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580EB-25E6-41BC-84A9-CD5C6A5A4E8F}" type="datetime1">
              <a:rPr lang="en-US" smtClean="0"/>
              <a:t>2/12/2021</a:t>
            </a:fld>
            <a:endParaRPr lang="en-US"/>
          </a:p>
        </p:txBody>
      </p:sp>
      <p:sp>
        <p:nvSpPr>
          <p:cNvPr id="6" name="Footer Placeholder 5"/>
          <p:cNvSpPr>
            <a:spLocks noGrp="1"/>
          </p:cNvSpPr>
          <p:nvPr>
            <p:ph type="ftr" sz="quarter" idx="11"/>
          </p:nvPr>
        </p:nvSpPr>
        <p:spPr/>
        <p:txBody>
          <a:bodyPr/>
          <a:lstStyle/>
          <a:p>
            <a:r>
              <a:rPr lang="en-US"/>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744697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5096F-BB8C-4D3D-AD8B-286D7CE98103}" type="datetime1">
              <a:rPr lang="en-US" smtClean="0"/>
              <a:t>2/12/2021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025409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7851F-452A-4BF8-8B54-0BAD7881541F}" type="datetime1">
              <a:rPr lang="en-US" smtClean="0"/>
              <a:t>2/12/2021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11289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29285-CDBC-4F0F-BEBF-802E9CD536DA}" type="datetime1">
              <a:rPr lang="en-US" smtClean="0"/>
              <a:t>2/12/2021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01123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F6EC8-4700-4138-8CC1-E46391DE1E52}" type="datetime1">
              <a:rPr lang="en-US" smtClean="0"/>
              <a:t>2/12/2021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84463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C6A1B-050E-4C94-A5B1-5D503721F5DD}" type="datetime1">
              <a:rPr lang="en-US" smtClean="0"/>
              <a:t>2/12/2021</a:t>
            </a:fld>
            <a:endParaRPr lang="en-US"/>
          </a:p>
        </p:txBody>
      </p:sp>
      <p:sp>
        <p:nvSpPr>
          <p:cNvPr id="6" name="Footer Placeholder 5"/>
          <p:cNvSpPr>
            <a:spLocks noGrp="1"/>
          </p:cNvSpPr>
          <p:nvPr>
            <p:ph type="ftr" sz="quarter" idx="11"/>
          </p:nvPr>
        </p:nvSpPr>
        <p:spPr/>
        <p:txBody>
          <a:bodyPr/>
          <a:lstStyle/>
          <a:p>
            <a:r>
              <a:rPr lang="en-US"/>
              <a:t>WhatsApp NO. : 9564842816</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56726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B662E-781B-4EC9-B90E-B8551D7CCA5D}" type="datetime1">
              <a:rPr lang="en-US" smtClean="0"/>
              <a:t>2/12/2021</a:t>
            </a:fld>
            <a:endParaRPr lang="en-US"/>
          </a:p>
        </p:txBody>
      </p:sp>
      <p:sp>
        <p:nvSpPr>
          <p:cNvPr id="8" name="Footer Placeholder 7"/>
          <p:cNvSpPr>
            <a:spLocks noGrp="1"/>
          </p:cNvSpPr>
          <p:nvPr>
            <p:ph type="ftr" sz="quarter" idx="11"/>
          </p:nvPr>
        </p:nvSpPr>
        <p:spPr/>
        <p:txBody>
          <a:bodyPr/>
          <a:lstStyle/>
          <a:p>
            <a:r>
              <a:rPr lang="en-US"/>
              <a:t>WhatsApp NO. : 9564842816</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60080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EFE69-C433-4D28-95DE-FB992C302B4E}" type="datetime1">
              <a:rPr lang="en-US" smtClean="0"/>
              <a:t>2/12/2021</a:t>
            </a:fld>
            <a:endParaRPr lang="en-US"/>
          </a:p>
        </p:txBody>
      </p:sp>
      <p:sp>
        <p:nvSpPr>
          <p:cNvPr id="4" name="Footer Placeholder 3"/>
          <p:cNvSpPr>
            <a:spLocks noGrp="1"/>
          </p:cNvSpPr>
          <p:nvPr>
            <p:ph type="ftr" sz="quarter" idx="11"/>
          </p:nvPr>
        </p:nvSpPr>
        <p:spPr/>
        <p:txBody>
          <a:bodyPr/>
          <a:lstStyle/>
          <a:p>
            <a:r>
              <a:rPr lang="en-US"/>
              <a:t>WhatsApp NO. : 9564842816</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87334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5856B-984B-4F58-9F95-175F342A835D}" type="datetime1">
              <a:rPr lang="en-US" smtClean="0"/>
              <a:t>2/12/2021</a:t>
            </a:fld>
            <a:endParaRPr lang="en-US"/>
          </a:p>
        </p:txBody>
      </p:sp>
      <p:sp>
        <p:nvSpPr>
          <p:cNvPr id="3" name="Footer Placeholder 2"/>
          <p:cNvSpPr>
            <a:spLocks noGrp="1"/>
          </p:cNvSpPr>
          <p:nvPr>
            <p:ph type="ftr" sz="quarter" idx="11"/>
          </p:nvPr>
        </p:nvSpPr>
        <p:spPr/>
        <p:txBody>
          <a:bodyPr/>
          <a:lstStyle/>
          <a:p>
            <a:r>
              <a:rPr lang="en-US"/>
              <a:t>WhatsApp NO. : 9564842816</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29399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F6DD7-BEDC-4A02-BCE2-071540D58713}" type="datetime1">
              <a:rPr lang="en-US" smtClean="0"/>
              <a:t>2/12/2021</a:t>
            </a:fld>
            <a:endParaRPr lang="en-US"/>
          </a:p>
        </p:txBody>
      </p:sp>
      <p:sp>
        <p:nvSpPr>
          <p:cNvPr id="6" name="Footer Placeholder 5"/>
          <p:cNvSpPr>
            <a:spLocks noGrp="1"/>
          </p:cNvSpPr>
          <p:nvPr>
            <p:ph type="ftr" sz="quarter" idx="11"/>
          </p:nvPr>
        </p:nvSpPr>
        <p:spPr/>
        <p:txBody>
          <a:bodyPr/>
          <a:lstStyle/>
          <a:p>
            <a:r>
              <a:rPr lang="en-US"/>
              <a:t>WhatsApp NO. : 9564842816</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29823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97352-3407-4789-A258-A235B5F928F3}" type="datetime1">
              <a:rPr lang="en-US" smtClean="0"/>
              <a:t>2/12/2021</a:t>
            </a:fld>
            <a:endParaRPr lang="en-US"/>
          </a:p>
        </p:txBody>
      </p:sp>
      <p:sp>
        <p:nvSpPr>
          <p:cNvPr id="6" name="Footer Placeholder 5"/>
          <p:cNvSpPr>
            <a:spLocks noGrp="1"/>
          </p:cNvSpPr>
          <p:nvPr>
            <p:ph type="ftr" sz="quarter" idx="11"/>
          </p:nvPr>
        </p:nvSpPr>
        <p:spPr/>
        <p:txBody>
          <a:bodyPr/>
          <a:lstStyle/>
          <a:p>
            <a:r>
              <a:rPr lang="en-US"/>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44817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38C1D0-84BD-4306-AC91-D2261D1A5E54}" type="datetime1">
              <a:rPr lang="en-US" smtClean="0"/>
              <a:t>2/12/2021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WhatsApp NO. : 9564842816</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1146752514"/>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 /><Relationship Id="rId2" Type="http://schemas.openxmlformats.org/officeDocument/2006/relationships/slideLayout" Target="../slideLayouts/slideLayout2.xml" /><Relationship Id="rId1" Type="http://schemas.openxmlformats.org/officeDocument/2006/relationships/themeOverride" Target="../theme/themeOverride1.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Object Oriented Programming using JAVA</a:t>
            </a:r>
            <a:br>
              <a:rPr lang="en-US" dirty="0"/>
            </a:br>
            <a:r>
              <a:rPr lang="en-US" dirty="0"/>
              <a:t>							</a:t>
            </a:r>
            <a:r>
              <a:rPr lang="en-US" sz="2800" dirty="0"/>
              <a:t>Paper code: </a:t>
            </a:r>
            <a:r>
              <a:rPr lang="en-US" sz="2800" b="1" dirty="0"/>
              <a:t>PCC – CS481</a:t>
            </a:r>
          </a:p>
        </p:txBody>
      </p:sp>
      <p:sp>
        <p:nvSpPr>
          <p:cNvPr id="3" name="Subtitle 2"/>
          <p:cNvSpPr>
            <a:spLocks noGrp="1"/>
          </p:cNvSpPr>
          <p:nvPr>
            <p:ph type="subTitle" idx="1"/>
          </p:nvPr>
        </p:nvSpPr>
        <p:spPr>
          <a:xfrm>
            <a:off x="4601028" y="5183779"/>
            <a:ext cx="7324498" cy="1126283"/>
          </a:xfrm>
        </p:spPr>
        <p:txBody>
          <a:bodyPr>
            <a:normAutofit lnSpcReduction="10000"/>
          </a:bodyPr>
          <a:lstStyle/>
          <a:p>
            <a:pPr marL="3943350" lvl="8" indent="-285750">
              <a:buFont typeface="Century Gothic" panose="020B0502020202020204" pitchFamily="34" charset="0"/>
              <a:buChar char="―"/>
            </a:pPr>
            <a:r>
              <a:rPr lang="en-US" sz="1800" b="1" dirty="0"/>
              <a:t>	Presented By</a:t>
            </a:r>
            <a:r>
              <a:rPr lang="en-US" dirty="0"/>
              <a:t>			</a:t>
            </a:r>
          </a:p>
          <a:p>
            <a:r>
              <a:rPr lang="en-US" dirty="0"/>
              <a:t>								       </a:t>
            </a:r>
            <a:r>
              <a:rPr lang="en-US" dirty="0" err="1"/>
              <a:t>Sudeshna</a:t>
            </a:r>
            <a:r>
              <a:rPr lang="en-US" dirty="0"/>
              <a:t> </a:t>
            </a:r>
            <a:r>
              <a:rPr lang="en-US" dirty="0" err="1"/>
              <a:t>Kundu</a:t>
            </a:r>
            <a:r>
              <a:rPr lang="en-US" dirty="0"/>
              <a:t> (</a:t>
            </a:r>
            <a:r>
              <a:rPr lang="en-US" dirty="0" err="1"/>
              <a:t>Mondal</a:t>
            </a:r>
            <a:r>
              <a:rPr lang="en-US" dirty="0"/>
              <a:t>)</a:t>
            </a:r>
          </a:p>
          <a:p>
            <a:r>
              <a:rPr lang="en-US" dirty="0"/>
              <a:t>									</a:t>
            </a:r>
          </a:p>
        </p:txBody>
      </p:sp>
      <p:sp>
        <p:nvSpPr>
          <p:cNvPr id="5" name="Footer Placeholder 4"/>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27792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7725" y="753607"/>
            <a:ext cx="8911687" cy="405723"/>
          </a:xfrm>
        </p:spPr>
        <p:txBody>
          <a:bodyPr>
            <a:normAutofit/>
          </a:bodyPr>
          <a:lstStyle/>
          <a:p>
            <a:r>
              <a:rPr lang="en-US" sz="1800" b="1" dirty="0"/>
              <a:t>Features of Java</a:t>
            </a:r>
          </a:p>
        </p:txBody>
      </p:sp>
      <p:sp>
        <p:nvSpPr>
          <p:cNvPr id="8" name="Content Placeholder 2"/>
          <p:cNvSpPr>
            <a:spLocks noGrp="1"/>
          </p:cNvSpPr>
          <p:nvPr>
            <p:ph idx="1"/>
          </p:nvPr>
        </p:nvSpPr>
        <p:spPr>
          <a:xfrm>
            <a:off x="1875330" y="1283425"/>
            <a:ext cx="9615494" cy="2099855"/>
          </a:xfrm>
        </p:spPr>
        <p:txBody>
          <a:bodyPr anchor="t">
            <a:normAutofit/>
          </a:bodyPr>
          <a:lstStyle/>
          <a:p>
            <a:r>
              <a:rPr lang="en-US" sz="1600" b="1" dirty="0"/>
              <a:t>Platform Independent</a:t>
            </a:r>
          </a:p>
          <a:p>
            <a:pPr>
              <a:buFont typeface="Century Gothic" pitchFamily="34" charset="0"/>
              <a:buChar char="―"/>
            </a:pPr>
            <a:r>
              <a:rPr lang="en-US" sz="1600" dirty="0"/>
              <a:t>	Unlike other programming languages such as C, C++ etc which are compiled into platform specific machines. Java is guaranteed to be </a:t>
            </a:r>
            <a:r>
              <a:rPr lang="en-US" sz="1600" b="1" dirty="0"/>
              <a:t>write-once, run-anywhere  (WORA) </a:t>
            </a:r>
            <a:r>
              <a:rPr lang="en-US" sz="1600" dirty="0"/>
              <a:t>language.</a:t>
            </a:r>
          </a:p>
          <a:p>
            <a:pPr>
              <a:buFont typeface="Century Gothic" pitchFamily="34" charset="0"/>
              <a:buChar char="―"/>
            </a:pPr>
            <a:r>
              <a:rPr lang="en-US" sz="1600" dirty="0"/>
              <a:t>	On compilation Java program is compiled into </a:t>
            </a:r>
            <a:r>
              <a:rPr lang="en-US" sz="1600" b="1" dirty="0" err="1"/>
              <a:t>bytecode</a:t>
            </a:r>
            <a:r>
              <a:rPr lang="en-US" sz="1600" dirty="0"/>
              <a:t>. This </a:t>
            </a:r>
            <a:r>
              <a:rPr lang="en-US" sz="1600" dirty="0" err="1"/>
              <a:t>bytecode</a:t>
            </a:r>
            <a:r>
              <a:rPr lang="en-US" sz="1600" dirty="0"/>
              <a:t> is platform independent and can be run on any machine, plus this </a:t>
            </a:r>
            <a:r>
              <a:rPr lang="en-US" sz="1600" dirty="0" err="1"/>
              <a:t>bytecode</a:t>
            </a:r>
            <a:r>
              <a:rPr lang="en-US" sz="1600" dirty="0"/>
              <a:t> format also provide security. Any machine with Java Runtime Environment can run Java Programs.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endParaRPr lang="en-US" sz="1600" b="1" dirty="0"/>
          </a:p>
          <a:p>
            <a:endParaRPr lang="en-US" sz="1600" b="1" dirty="0"/>
          </a:p>
        </p:txBody>
      </p:sp>
      <p:sp>
        <p:nvSpPr>
          <p:cNvPr id="3" name="Footer Placeholder 2"/>
          <p:cNvSpPr>
            <a:spLocks noGrp="1"/>
          </p:cNvSpPr>
          <p:nvPr>
            <p:ph type="ftr" sz="quarter" idx="11"/>
          </p:nvPr>
        </p:nvSpPr>
        <p:spPr/>
        <p:txBody>
          <a:bodyPr/>
          <a:lstStyle/>
          <a:p>
            <a:r>
              <a:rPr lang="en-US"/>
              <a:t>WhatsApp NO. : 9564842816</a:t>
            </a:r>
          </a:p>
        </p:txBody>
      </p:sp>
      <p:pic>
        <p:nvPicPr>
          <p:cNvPr id="1026" name="Picture 2" descr="Image result for different java plat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241" y="3551830"/>
            <a:ext cx="619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37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78668" y="617129"/>
            <a:ext cx="8911687" cy="405723"/>
          </a:xfrm>
        </p:spPr>
        <p:txBody>
          <a:bodyPr>
            <a:normAutofit/>
          </a:bodyPr>
          <a:lstStyle/>
          <a:p>
            <a:r>
              <a:rPr lang="en-US" sz="1800" b="1" dirty="0"/>
              <a:t>Features of Java</a:t>
            </a:r>
          </a:p>
        </p:txBody>
      </p:sp>
      <p:sp>
        <p:nvSpPr>
          <p:cNvPr id="8" name="Content Placeholder 2"/>
          <p:cNvSpPr>
            <a:spLocks noGrp="1"/>
          </p:cNvSpPr>
          <p:nvPr>
            <p:ph idx="1"/>
          </p:nvPr>
        </p:nvSpPr>
        <p:spPr>
          <a:xfrm>
            <a:off x="1875330" y="1283426"/>
            <a:ext cx="9615494" cy="1655718"/>
          </a:xfrm>
        </p:spPr>
        <p:txBody>
          <a:bodyPr anchor="t">
            <a:normAutofit/>
          </a:bodyPr>
          <a:lstStyle/>
          <a:p>
            <a:r>
              <a:rPr lang="en-US" sz="1600" b="1" dirty="0"/>
              <a:t>Secure</a:t>
            </a:r>
            <a:endParaRPr lang="en-US" sz="1600" dirty="0"/>
          </a:p>
          <a:p>
            <a:pPr>
              <a:buNone/>
            </a:pPr>
            <a:r>
              <a:rPr lang="en-US" sz="1600" dirty="0"/>
              <a:t>Java is secured because:</a:t>
            </a:r>
          </a:p>
          <a:p>
            <a:pPr>
              <a:buFont typeface="Century Gothic" pitchFamily="34" charset="0"/>
              <a:buChar char="―"/>
            </a:pPr>
            <a:r>
              <a:rPr lang="en-US" sz="1600" dirty="0"/>
              <a:t>No explicit pointer</a:t>
            </a:r>
          </a:p>
          <a:p>
            <a:pPr>
              <a:buFont typeface="Century Gothic" pitchFamily="34" charset="0"/>
              <a:buChar char="―"/>
            </a:pPr>
            <a:r>
              <a:rPr lang="en-US" sz="1600" dirty="0"/>
              <a:t>Java Programs run inside virtual machine sandbox</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endParaRPr lang="en-US" sz="1600" b="1" dirty="0"/>
          </a:p>
          <a:p>
            <a:endParaRPr lang="en-US" sz="1600" b="1" dirty="0"/>
          </a:p>
        </p:txBody>
      </p:sp>
      <p:pic>
        <p:nvPicPr>
          <p:cNvPr id="6" name="Picture 5" descr="java-security.png"/>
          <p:cNvPicPr>
            <a:picLocks noChangeAspect="1"/>
          </p:cNvPicPr>
          <p:nvPr/>
        </p:nvPicPr>
        <p:blipFill>
          <a:blip r:embed="rId2"/>
          <a:stretch>
            <a:fillRect/>
          </a:stretch>
        </p:blipFill>
        <p:spPr>
          <a:xfrm>
            <a:off x="1391772" y="3608346"/>
            <a:ext cx="6896100" cy="2857500"/>
          </a:xfrm>
          <a:prstGeom prst="rect">
            <a:avLst/>
          </a:prstGeom>
        </p:spPr>
      </p:pic>
      <p:sp>
        <p:nvSpPr>
          <p:cNvPr id="2" name="Rectangle 1"/>
          <p:cNvSpPr/>
          <p:nvPr/>
        </p:nvSpPr>
        <p:spPr>
          <a:xfrm>
            <a:off x="7365242" y="629524"/>
            <a:ext cx="4826758" cy="1384995"/>
          </a:xfrm>
          <a:prstGeom prst="rect">
            <a:avLst/>
          </a:prstGeom>
        </p:spPr>
        <p:txBody>
          <a:bodyPr wrap="square">
            <a:spAutoFit/>
          </a:bodyPr>
          <a:lstStyle/>
          <a:p>
            <a:pPr marL="285750" indent="-285750">
              <a:buFont typeface="Wingdings" panose="05000000000000000000" pitchFamily="2" charset="2"/>
              <a:buChar char="ü"/>
            </a:pPr>
            <a:r>
              <a:rPr lang="en-US" sz="1400" dirty="0">
                <a:solidFill>
                  <a:srgbClr val="40424E"/>
                </a:solidFill>
                <a:latin typeface="+mj-lt"/>
              </a:rPr>
              <a:t>The essence of the sandbox model is that local code is trusted to </a:t>
            </a:r>
            <a:r>
              <a:rPr lang="en-US" sz="1200" dirty="0">
                <a:solidFill>
                  <a:schemeClr val="tx1">
                    <a:lumMod val="75000"/>
                    <a:lumOff val="25000"/>
                  </a:schemeClr>
                </a:solidFill>
                <a:latin typeface="+mj-lt"/>
              </a:rPr>
              <a:t>have</a:t>
            </a:r>
            <a:r>
              <a:rPr lang="en-US" sz="1400" dirty="0">
                <a:solidFill>
                  <a:srgbClr val="40424E"/>
                </a:solidFill>
                <a:latin typeface="+mj-lt"/>
              </a:rPr>
              <a:t> full access to vital system resources (such as the file system) while downloaded remote code (an applet) is not trusted and can access only the limited resources provided inside the sandbox</a:t>
            </a:r>
            <a:endParaRPr lang="en-US" sz="1400" dirty="0">
              <a:latin typeface="+mj-lt"/>
            </a:endParaRPr>
          </a:p>
        </p:txBody>
      </p:sp>
      <p:pic>
        <p:nvPicPr>
          <p:cNvPr id="1026" name="Picture 2" descr="https://media.geeksforgeeks.org/wp-content/uploads/jdk_security_bo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4065" y="2304126"/>
            <a:ext cx="3765123" cy="2376628"/>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368080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7725" y="753607"/>
            <a:ext cx="8911687" cy="405723"/>
          </a:xfrm>
        </p:spPr>
        <p:txBody>
          <a:bodyPr>
            <a:normAutofit/>
          </a:bodyPr>
          <a:lstStyle/>
          <a:p>
            <a:r>
              <a:rPr lang="en-US" sz="1800" b="1" dirty="0"/>
              <a:t>Features of Java</a:t>
            </a:r>
          </a:p>
        </p:txBody>
      </p:sp>
      <p:sp>
        <p:nvSpPr>
          <p:cNvPr id="8" name="Content Placeholder 2"/>
          <p:cNvSpPr>
            <a:spLocks noGrp="1"/>
          </p:cNvSpPr>
          <p:nvPr>
            <p:ph idx="1"/>
          </p:nvPr>
        </p:nvSpPr>
        <p:spPr>
          <a:xfrm>
            <a:off x="1875330" y="1283425"/>
            <a:ext cx="9615494" cy="2452551"/>
          </a:xfrm>
        </p:spPr>
        <p:txBody>
          <a:bodyPr anchor="t">
            <a:normAutofit/>
          </a:bodyPr>
          <a:lstStyle/>
          <a:p>
            <a:r>
              <a:rPr lang="en-US" sz="1600" b="1" dirty="0"/>
              <a:t>Robust</a:t>
            </a:r>
          </a:p>
          <a:p>
            <a:pPr>
              <a:buNone/>
            </a:pPr>
            <a:r>
              <a:rPr lang="en-US" sz="1600" dirty="0"/>
              <a:t>Robust simply means strong. </a:t>
            </a:r>
          </a:p>
          <a:p>
            <a:pPr>
              <a:buFont typeface="Century Gothic" pitchFamily="34" charset="0"/>
              <a:buChar char="―"/>
            </a:pPr>
            <a:r>
              <a:rPr lang="en-US" sz="1600" dirty="0"/>
              <a:t>Java uses strong memory management. </a:t>
            </a:r>
          </a:p>
          <a:p>
            <a:pPr>
              <a:buFont typeface="Century Gothic" pitchFamily="34" charset="0"/>
              <a:buChar char="―"/>
            </a:pPr>
            <a:r>
              <a:rPr lang="en-US" sz="1600" dirty="0"/>
              <a:t>There are lack of pointers that avoids security problem. </a:t>
            </a:r>
          </a:p>
          <a:p>
            <a:pPr>
              <a:buFont typeface="Century Gothic" pitchFamily="34" charset="0"/>
              <a:buChar char="―"/>
            </a:pPr>
            <a:r>
              <a:rPr lang="en-US" sz="1600" dirty="0"/>
              <a:t>There is automatic garbage collection in java. </a:t>
            </a:r>
          </a:p>
          <a:p>
            <a:pPr>
              <a:buFont typeface="Century Gothic" pitchFamily="34" charset="0"/>
              <a:buChar char="―"/>
            </a:pPr>
            <a:r>
              <a:rPr lang="en-US" sz="1600" dirty="0"/>
              <a:t>There is exception handling and type checking mechanism in java. All these points makes java robust.</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endParaRPr lang="en-US" sz="1600" b="1" dirty="0"/>
          </a:p>
          <a:p>
            <a:endParaRPr lang="en-US" sz="1600" b="1" dirty="0"/>
          </a:p>
        </p:txBody>
      </p:sp>
      <p:sp>
        <p:nvSpPr>
          <p:cNvPr id="5" name="Content Placeholder 2"/>
          <p:cNvSpPr txBox="1">
            <a:spLocks/>
          </p:cNvSpPr>
          <p:nvPr/>
        </p:nvSpPr>
        <p:spPr>
          <a:xfrm>
            <a:off x="1857911" y="4466441"/>
            <a:ext cx="9615494" cy="1660043"/>
          </a:xfrm>
          <a:prstGeom prst="rect">
            <a:avLst/>
          </a:prstGeom>
        </p:spPr>
        <p:txBody>
          <a:bodyPr vert="horz" lIns="91440" tIns="45720" rIns="91440" bIns="45720" rtlCol="0" anchor="t">
            <a:normAutofit/>
          </a:bodyPr>
          <a:lstStyle/>
          <a:p>
            <a:pPr marL="342900" lvl="0" indent="-342900" defTabSz="457200">
              <a:spcBef>
                <a:spcPts val="1000"/>
              </a:spcBef>
              <a:buClr>
                <a:schemeClr val="accent1"/>
              </a:buClr>
              <a:buFont typeface="Wingdings 3" charset="2"/>
              <a:buChar char=""/>
            </a:pPr>
            <a:r>
              <a:rPr lang="en-US" sz="1600" b="1" dirty="0">
                <a:solidFill>
                  <a:schemeClr val="tx1">
                    <a:lumMod val="75000"/>
                    <a:lumOff val="25000"/>
                  </a:schemeClr>
                </a:solidFill>
              </a:rPr>
              <a:t>Architecture-neutral</a:t>
            </a:r>
          </a:p>
          <a:p>
            <a:pPr marL="342900" lvl="0" indent="-342900" defTabSz="457200">
              <a:spcBef>
                <a:spcPts val="1000"/>
              </a:spcBef>
              <a:buClr>
                <a:schemeClr val="accent1"/>
              </a:buClr>
              <a:buFont typeface="Century Gothic" pitchFamily="34" charset="0"/>
              <a:buChar char="―"/>
            </a:pPr>
            <a:r>
              <a:rPr lang="en-US" sz="1600" dirty="0">
                <a:solidFill>
                  <a:schemeClr val="tx1">
                    <a:lumMod val="75000"/>
                    <a:lumOff val="25000"/>
                  </a:schemeClr>
                </a:solidFill>
              </a:rPr>
              <a:t>There is no implementation dependent features e.g. size of primitive types is fixed.</a:t>
            </a:r>
          </a:p>
          <a:p>
            <a:pPr marL="342900" lvl="0" indent="-342900" defTabSz="457200">
              <a:spcBef>
                <a:spcPts val="1000"/>
              </a:spcBef>
              <a:buClr>
                <a:schemeClr val="accent1"/>
              </a:buClr>
            </a:pPr>
            <a:r>
              <a:rPr lang="en-US" sz="1600" dirty="0">
                <a:solidFill>
                  <a:schemeClr val="tx1">
                    <a:lumMod val="75000"/>
                    <a:lumOff val="25000"/>
                  </a:schemeClr>
                </a:solidFill>
              </a:rPr>
              <a:t>	In C programming, </a:t>
            </a:r>
            <a:r>
              <a:rPr lang="en-US" sz="1600" dirty="0" err="1">
                <a:solidFill>
                  <a:schemeClr val="tx1">
                    <a:lumMod val="75000"/>
                    <a:lumOff val="25000"/>
                  </a:schemeClr>
                </a:solidFill>
              </a:rPr>
              <a:t>int</a:t>
            </a:r>
            <a:r>
              <a:rPr lang="en-US" sz="1600" dirty="0">
                <a:solidFill>
                  <a:schemeClr val="tx1">
                    <a:lumMod val="75000"/>
                    <a:lumOff val="25000"/>
                  </a:schemeClr>
                </a:solidFill>
              </a:rPr>
              <a:t> data type occupies 2 bytes of memory for 32-bit architecture and 4 bytes of memory for 64-bit architecture. But in java, it occupies 4 bytes of memory for both 32 and 64 bit architectures.</a:t>
            </a: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1812719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7725" y="753607"/>
            <a:ext cx="8911687" cy="405723"/>
          </a:xfrm>
        </p:spPr>
        <p:txBody>
          <a:bodyPr>
            <a:normAutofit/>
          </a:bodyPr>
          <a:lstStyle/>
          <a:p>
            <a:r>
              <a:rPr lang="en-US" sz="1800" b="1" dirty="0"/>
              <a:t>Features of Java</a:t>
            </a:r>
          </a:p>
        </p:txBody>
      </p:sp>
      <p:sp>
        <p:nvSpPr>
          <p:cNvPr id="8" name="Content Placeholder 2"/>
          <p:cNvSpPr>
            <a:spLocks noGrp="1"/>
          </p:cNvSpPr>
          <p:nvPr>
            <p:ph idx="1"/>
          </p:nvPr>
        </p:nvSpPr>
        <p:spPr>
          <a:xfrm>
            <a:off x="1875330" y="1283425"/>
            <a:ext cx="9615494" cy="1250769"/>
          </a:xfrm>
        </p:spPr>
        <p:txBody>
          <a:bodyPr anchor="t">
            <a:normAutofit/>
          </a:bodyPr>
          <a:lstStyle/>
          <a:p>
            <a:r>
              <a:rPr lang="en-US" sz="1600" b="1" dirty="0"/>
              <a:t>Portable</a:t>
            </a:r>
          </a:p>
          <a:p>
            <a:pPr>
              <a:buFont typeface="Century Gothic" pitchFamily="34" charset="0"/>
              <a:buChar char="―"/>
            </a:pPr>
            <a:r>
              <a:rPr lang="en-US" sz="1600" dirty="0"/>
              <a:t>Compiler generates </a:t>
            </a:r>
            <a:r>
              <a:rPr lang="en-US" sz="1600" b="1" dirty="0"/>
              <a:t>byte codes</a:t>
            </a:r>
            <a:r>
              <a:rPr lang="en-US" sz="1600" dirty="0"/>
              <a:t>, which have nothing to do with a particular computer architecture, hence a Java program is easy to interpret on any machine. We may carry the java </a:t>
            </a:r>
            <a:r>
              <a:rPr lang="en-US" sz="1600" dirty="0" err="1"/>
              <a:t>bytecode</a:t>
            </a:r>
            <a:r>
              <a:rPr lang="en-US" sz="1600" dirty="0"/>
              <a:t> to any platform.</a:t>
            </a:r>
          </a:p>
          <a:p>
            <a:pPr marL="0" indent="0">
              <a:buNone/>
            </a:pPr>
            <a:endParaRPr lang="en-US" sz="1600" dirty="0"/>
          </a:p>
          <a:p>
            <a:pPr marL="0" indent="0">
              <a:buNone/>
            </a:pPr>
            <a:endParaRPr lang="en-US" sz="1600" dirty="0"/>
          </a:p>
          <a:p>
            <a:pPr marL="0" indent="0">
              <a:buNone/>
            </a:pPr>
            <a:endParaRPr lang="en-US" sz="1600" dirty="0"/>
          </a:p>
          <a:p>
            <a:endParaRPr lang="en-US" sz="1600" b="1" dirty="0"/>
          </a:p>
          <a:p>
            <a:endParaRPr lang="en-US" sz="1600" b="1" dirty="0"/>
          </a:p>
        </p:txBody>
      </p:sp>
      <p:sp>
        <p:nvSpPr>
          <p:cNvPr id="7" name="Content Placeholder 2"/>
          <p:cNvSpPr txBox="1">
            <a:spLocks/>
          </p:cNvSpPr>
          <p:nvPr/>
        </p:nvSpPr>
        <p:spPr>
          <a:xfrm>
            <a:off x="1857911" y="2715999"/>
            <a:ext cx="9615494" cy="1764560"/>
          </a:xfrm>
          <a:prstGeom prst="rect">
            <a:avLst/>
          </a:prstGeom>
        </p:spPr>
        <p:txBody>
          <a:bodyPr vert="horz" lIns="91440" tIns="45720" rIns="91440" bIns="45720" rtlCol="0" anchor="t">
            <a:normAutofit/>
          </a:bodyPr>
          <a:lstStyle/>
          <a:p>
            <a:pPr marL="342900" lvl="0" indent="-342900" defTabSz="457200">
              <a:spcBef>
                <a:spcPts val="1000"/>
              </a:spcBef>
              <a:buClr>
                <a:schemeClr val="accent1"/>
              </a:buClr>
              <a:buFont typeface="Wingdings 3" charset="2"/>
              <a:buChar char=""/>
            </a:pPr>
            <a:r>
              <a:rPr lang="en-US" sz="1600" b="1" dirty="0">
                <a:solidFill>
                  <a:schemeClr val="tx1">
                    <a:lumMod val="75000"/>
                    <a:lumOff val="25000"/>
                  </a:schemeClr>
                </a:solidFill>
              </a:rPr>
              <a:t>Multithreaded</a:t>
            </a:r>
          </a:p>
          <a:p>
            <a:pPr marL="342900" lvl="0" indent="-342900" defTabSz="457200">
              <a:spcBef>
                <a:spcPts val="1000"/>
              </a:spcBef>
              <a:buClr>
                <a:schemeClr val="accent1"/>
              </a:buClr>
              <a:buFont typeface="Century Gothic" pitchFamily="34" charset="0"/>
              <a:buChar char="―"/>
            </a:pPr>
            <a:r>
              <a:rPr lang="en-US" sz="1600" dirty="0">
                <a:solidFill>
                  <a:schemeClr val="tx1">
                    <a:lumMod val="75000"/>
                    <a:lumOff val="25000"/>
                  </a:schemeClr>
                </a:solidFill>
              </a:rPr>
              <a:t>Multithreading in java is a process of executing multiple threads simultaneously.</a:t>
            </a:r>
          </a:p>
          <a:p>
            <a:pPr marL="342900" lvl="0" indent="-342900" defTabSz="457200">
              <a:spcBef>
                <a:spcPts val="1000"/>
              </a:spcBef>
              <a:buClr>
                <a:schemeClr val="accent1"/>
              </a:buClr>
              <a:buFont typeface="Century Gothic" pitchFamily="34" charset="0"/>
              <a:buChar char="―"/>
            </a:pPr>
            <a:r>
              <a:rPr lang="en-US" sz="1600" dirty="0">
                <a:solidFill>
                  <a:schemeClr val="tx1">
                    <a:lumMod val="75000"/>
                    <a:lumOff val="25000"/>
                  </a:schemeClr>
                </a:solidFill>
              </a:rPr>
              <a:t>Thread is basically a lightweight sub-process, a smallest unit of processing. </a:t>
            </a:r>
          </a:p>
          <a:p>
            <a:pPr marL="342900" lvl="0" indent="-342900" defTabSz="457200">
              <a:spcBef>
                <a:spcPts val="1000"/>
              </a:spcBef>
              <a:buClr>
                <a:schemeClr val="accent1"/>
              </a:buClr>
              <a:buFont typeface="Century Gothic" pitchFamily="34" charset="0"/>
              <a:buChar char="―"/>
            </a:pPr>
            <a:r>
              <a:rPr lang="en-US" sz="1600" dirty="0">
                <a:solidFill>
                  <a:schemeClr val="tx1">
                    <a:lumMod val="75000"/>
                    <a:lumOff val="25000"/>
                  </a:schemeClr>
                </a:solidFill>
              </a:rPr>
              <a:t>It shares a common memory area. Threads are important for multi-media, Web applications etc.</a:t>
            </a:r>
          </a:p>
          <a:p>
            <a:pPr marL="342900" lvl="0" indent="-342900" defTabSz="457200">
              <a:spcBef>
                <a:spcPts val="1000"/>
              </a:spcBef>
              <a:buClr>
                <a:schemeClr val="accent1"/>
              </a:buClr>
              <a:buFont typeface="Century Gothic" pitchFamily="34" charset="0"/>
              <a:buChar char="―"/>
            </a:pPr>
            <a:endParaRPr lang="en-US" sz="1600" dirty="0">
              <a:solidFill>
                <a:schemeClr val="tx1">
                  <a:lumMod val="75000"/>
                  <a:lumOff val="25000"/>
                </a:schemeClr>
              </a:solidFill>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tabLst/>
              <a:defRPr/>
            </a:pPr>
            <a:endPar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2" name="Content Placeholder 2"/>
          <p:cNvSpPr txBox="1">
            <a:spLocks/>
          </p:cNvSpPr>
          <p:nvPr/>
        </p:nvSpPr>
        <p:spPr>
          <a:xfrm>
            <a:off x="1857911" y="4570945"/>
            <a:ext cx="9615494" cy="1250769"/>
          </a:xfrm>
          <a:prstGeom prst="rect">
            <a:avLst/>
          </a:prstGeom>
        </p:spPr>
        <p:txBody>
          <a:bodyPr vert="horz" lIns="91440" tIns="45720" rIns="91440" bIns="45720" rtlCol="0" anchor="t">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Distributed</a:t>
            </a:r>
          </a:p>
          <a:p>
            <a:pPr marL="342900" marR="0" lvl="0" indent="-342900" algn="l" defTabSz="457200" rtl="0" eaLnBrk="1" fontAlgn="auto" latinLnBrk="0" hangingPunct="1">
              <a:lnSpc>
                <a:spcPct val="100000"/>
              </a:lnSpc>
              <a:spcBef>
                <a:spcPts val="1000"/>
              </a:spcBef>
              <a:spcAft>
                <a:spcPts val="0"/>
              </a:spcAft>
              <a:buClr>
                <a:schemeClr val="accent1"/>
              </a:buClr>
              <a:buSzTx/>
              <a:buFont typeface="Century Gothic" pitchFamily="34" charset="0"/>
              <a:buChar char="―"/>
              <a:tabLst/>
              <a:defRPr/>
            </a:pPr>
            <a:r>
              <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We can create distributed applications in java. We may access files by calling the methods from any machine on the internet.</a:t>
            </a:r>
            <a:endPar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r>
              <a:rPr lang="en-US" dirty="0"/>
              <a:t>WhatsApp NO. : 9564842816</a:t>
            </a:r>
          </a:p>
        </p:txBody>
      </p:sp>
    </p:spTree>
    <p:extLst>
      <p:ext uri="{BB962C8B-B14F-4D97-AF65-F5344CB8AC3E}">
        <p14:creationId xmlns:p14="http://schemas.microsoft.com/office/powerpoint/2010/main" val="91443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According to Sun, 3 billion devices run Java. There are many devices where Java is currently used. Some of them are as follows:</a:t>
            </a:r>
          </a:p>
          <a:p>
            <a:endParaRPr lang="en-US" dirty="0"/>
          </a:p>
          <a:p>
            <a:r>
              <a:rPr lang="en-US" dirty="0"/>
              <a:t>Desktop Applications such as acrobat reader, media player, antivirus, etc.</a:t>
            </a:r>
          </a:p>
          <a:p>
            <a:r>
              <a:rPr lang="en-US" dirty="0"/>
              <a:t>Web Applications such as irctc.co.in, javatpoint.com, etc.</a:t>
            </a:r>
          </a:p>
          <a:p>
            <a:r>
              <a:rPr lang="en-US" dirty="0"/>
              <a:t>Enterprise Applications such as banking applications.</a:t>
            </a:r>
          </a:p>
          <a:p>
            <a:r>
              <a:rPr lang="en-US" dirty="0"/>
              <a:t>Mobile</a:t>
            </a:r>
          </a:p>
          <a:p>
            <a:r>
              <a:rPr lang="en-US" dirty="0"/>
              <a:t>Embedded System</a:t>
            </a:r>
          </a:p>
          <a:p>
            <a:r>
              <a:rPr lang="en-US" dirty="0"/>
              <a:t>Smart Card</a:t>
            </a:r>
          </a:p>
          <a:p>
            <a:r>
              <a:rPr lang="en-US" dirty="0"/>
              <a:t>Robotics</a:t>
            </a:r>
          </a:p>
          <a:p>
            <a:r>
              <a:rPr lang="en-US" dirty="0"/>
              <a:t>Games, etc.</a:t>
            </a:r>
          </a:p>
        </p:txBody>
      </p:sp>
    </p:spTree>
    <p:extLst>
      <p:ext uri="{BB962C8B-B14F-4D97-AF65-F5344CB8AC3E}">
        <p14:creationId xmlns:p14="http://schemas.microsoft.com/office/powerpoint/2010/main" val="33770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433042"/>
            <a:ext cx="8911687" cy="1280890"/>
          </a:xfrm>
        </p:spPr>
        <p:txBody>
          <a:bodyPr/>
          <a:lstStyle/>
          <a:p>
            <a:r>
              <a:rPr lang="en-US" dirty="0"/>
              <a:t>Types of Java Applications</a:t>
            </a:r>
            <a:br>
              <a:rPr lang="en-US" dirty="0"/>
            </a:br>
            <a:endParaRPr lang="en-US" dirty="0"/>
          </a:p>
        </p:txBody>
      </p:sp>
      <p:sp>
        <p:nvSpPr>
          <p:cNvPr id="3" name="Content Placeholder 2"/>
          <p:cNvSpPr>
            <a:spLocks noGrp="1"/>
          </p:cNvSpPr>
          <p:nvPr>
            <p:ph idx="1"/>
          </p:nvPr>
        </p:nvSpPr>
        <p:spPr>
          <a:xfrm>
            <a:off x="1719617" y="1146413"/>
            <a:ext cx="9921472" cy="5540990"/>
          </a:xfrm>
        </p:spPr>
        <p:txBody>
          <a:bodyPr>
            <a:normAutofit fontScale="85000" lnSpcReduction="10000"/>
          </a:bodyPr>
          <a:lstStyle/>
          <a:p>
            <a:pPr marL="0" indent="0">
              <a:buNone/>
            </a:pPr>
            <a:r>
              <a:rPr lang="en-US" dirty="0"/>
              <a:t>There are mainly 4 types of applications that can be created using Java programming:</a:t>
            </a:r>
          </a:p>
          <a:p>
            <a:pPr marL="0" indent="0">
              <a:buNone/>
            </a:pPr>
            <a:r>
              <a:rPr lang="en-US" b="1" dirty="0"/>
              <a:t>1) Standalone Application</a:t>
            </a:r>
          </a:p>
          <a:p>
            <a:pPr marL="0" indent="0">
              <a:buNone/>
            </a:pPr>
            <a:r>
              <a:rPr lang="en-US" dirty="0"/>
              <a:t>Standalone applications are also known as desktop applications or window-based applications. These are traditional software that we need to install on every machine. Examples of standalone application are Media player, antivirus, etc. AWT and Swing are used in Java for creating standalone applications.</a:t>
            </a:r>
          </a:p>
          <a:p>
            <a:pPr marL="0" indent="0">
              <a:buNone/>
            </a:pPr>
            <a:endParaRPr lang="en-US" dirty="0"/>
          </a:p>
          <a:p>
            <a:pPr marL="0" indent="0">
              <a:buNone/>
            </a:pPr>
            <a:r>
              <a:rPr lang="en-US" b="1" dirty="0"/>
              <a:t>2) Web Application</a:t>
            </a:r>
          </a:p>
          <a:p>
            <a:pPr marL="0" indent="0">
              <a:buNone/>
            </a:pPr>
            <a:r>
              <a:rPr lang="en-US" dirty="0"/>
              <a:t>An application that runs on the server side and creates a dynamic page is called a web application. Currently, Servlet, JSP, Struts, Spring, Hibernate etc. technologies are used for creating web applications in Java.</a:t>
            </a:r>
          </a:p>
          <a:p>
            <a:pPr marL="0" indent="0">
              <a:buNone/>
            </a:pPr>
            <a:endParaRPr lang="en-US" dirty="0"/>
          </a:p>
          <a:p>
            <a:pPr marL="0" indent="0">
              <a:buNone/>
            </a:pPr>
            <a:r>
              <a:rPr lang="en-US" b="1" dirty="0"/>
              <a:t>3) Enterprise Application</a:t>
            </a:r>
          </a:p>
          <a:p>
            <a:pPr marL="0" indent="0">
              <a:buNone/>
            </a:pPr>
            <a:r>
              <a:rPr lang="en-US" dirty="0"/>
              <a:t>An application that is distributed in nature, such as banking applications, etc. is called enterprise application. It has advantages of the high-level security, load balancing, and clustering. In Java, EJB is used for creating enterprise applications.</a:t>
            </a:r>
          </a:p>
          <a:p>
            <a:pPr marL="0" indent="0">
              <a:buNone/>
            </a:pPr>
            <a:endParaRPr lang="en-US" dirty="0"/>
          </a:p>
          <a:p>
            <a:pPr marL="0" indent="0">
              <a:buNone/>
            </a:pPr>
            <a:r>
              <a:rPr lang="en-US" b="1" dirty="0"/>
              <a:t>4) Mobile Application</a:t>
            </a:r>
          </a:p>
          <a:p>
            <a:pPr marL="0" indent="0">
              <a:buNone/>
            </a:pPr>
            <a:r>
              <a:rPr lang="en-US" dirty="0"/>
              <a:t>An application which is created for mobile devices is called a mobile application. Currently, Android and Java ME are used for creating mobile applications.</a:t>
            </a:r>
          </a:p>
        </p:txBody>
      </p:sp>
      <p:sp>
        <p:nvSpPr>
          <p:cNvPr id="6" name="Footer Placeholder 5"/>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183156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Platforms / Editions</a:t>
            </a:r>
            <a:br>
              <a:rPr lang="en-US" dirty="0"/>
            </a:br>
            <a:endParaRPr lang="en-US" dirty="0"/>
          </a:p>
        </p:txBody>
      </p:sp>
      <p:sp>
        <p:nvSpPr>
          <p:cNvPr id="3" name="Content Placeholder 2"/>
          <p:cNvSpPr>
            <a:spLocks noGrp="1"/>
          </p:cNvSpPr>
          <p:nvPr>
            <p:ph idx="1"/>
          </p:nvPr>
        </p:nvSpPr>
        <p:spPr>
          <a:xfrm>
            <a:off x="2589212" y="1487606"/>
            <a:ext cx="8915400" cy="4913194"/>
          </a:xfrm>
        </p:spPr>
        <p:txBody>
          <a:bodyPr>
            <a:normAutofit fontScale="85000" lnSpcReduction="20000"/>
          </a:bodyPr>
          <a:lstStyle/>
          <a:p>
            <a:pPr marL="0" indent="0">
              <a:buNone/>
            </a:pPr>
            <a:r>
              <a:rPr lang="en-US" dirty="0"/>
              <a:t>There are 4 platforms or editions of Java:</a:t>
            </a:r>
          </a:p>
          <a:p>
            <a:endParaRPr lang="en-US" dirty="0"/>
          </a:p>
          <a:p>
            <a:r>
              <a:rPr lang="en-US" b="1" dirty="0"/>
              <a:t>1) Java SE (Java Standard Edition)</a:t>
            </a:r>
          </a:p>
          <a:p>
            <a:pPr marL="0" indent="0">
              <a:buNone/>
            </a:pPr>
            <a:r>
              <a:rPr lang="en-US" dirty="0"/>
              <a:t>It is a Java programming platform. It includes Java programming APIs such as </a:t>
            </a:r>
            <a:r>
              <a:rPr lang="en-US" dirty="0" err="1"/>
              <a:t>java.lang</a:t>
            </a:r>
            <a:r>
              <a:rPr lang="en-US" dirty="0"/>
              <a:t>, java.io, java.net, </a:t>
            </a:r>
            <a:r>
              <a:rPr lang="en-US" dirty="0" err="1"/>
              <a:t>java.util</a:t>
            </a:r>
            <a:r>
              <a:rPr lang="en-US" dirty="0"/>
              <a:t>, </a:t>
            </a:r>
            <a:r>
              <a:rPr lang="en-US" dirty="0" err="1"/>
              <a:t>java.sql</a:t>
            </a:r>
            <a:r>
              <a:rPr lang="en-US" dirty="0"/>
              <a:t>, </a:t>
            </a:r>
            <a:r>
              <a:rPr lang="en-US" dirty="0" err="1"/>
              <a:t>java.math</a:t>
            </a:r>
            <a:r>
              <a:rPr lang="en-US" dirty="0"/>
              <a:t> etc. It includes core topics like OOPs, String, Regex, Exception, Inner classes, Multithreading, I/O Stream, Networking, AWT, Swing, Reflection, Collection, etc.</a:t>
            </a:r>
          </a:p>
          <a:p>
            <a:endParaRPr lang="en-US" dirty="0"/>
          </a:p>
          <a:p>
            <a:r>
              <a:rPr lang="en-US" b="1" dirty="0"/>
              <a:t>2) Java EE (Java Enterprise Edition)</a:t>
            </a:r>
          </a:p>
          <a:p>
            <a:pPr marL="0" indent="0">
              <a:buNone/>
            </a:pPr>
            <a:r>
              <a:rPr lang="en-US" dirty="0"/>
              <a:t>It is an enterprise platform which is mainly used to develop web and enterprise applications. It is built on the top of the Java SE platform. It includes topics like Servlet, JSP, Web Services, EJB, JPA, etc.</a:t>
            </a:r>
          </a:p>
          <a:p>
            <a:pPr marL="0" indent="0">
              <a:buNone/>
            </a:pPr>
            <a:endParaRPr lang="en-US" dirty="0"/>
          </a:p>
          <a:p>
            <a:r>
              <a:rPr lang="en-US" b="1" dirty="0"/>
              <a:t>3) Java ME (Java Micro Edition)</a:t>
            </a:r>
          </a:p>
          <a:p>
            <a:pPr marL="0" indent="0">
              <a:buNone/>
            </a:pPr>
            <a:r>
              <a:rPr lang="en-US" dirty="0"/>
              <a:t>It is a micro platform which is mainly used to develop mobile applications.</a:t>
            </a:r>
          </a:p>
          <a:p>
            <a:endParaRPr lang="en-US" dirty="0"/>
          </a:p>
          <a:p>
            <a:r>
              <a:rPr lang="en-US" b="1" dirty="0"/>
              <a:t>4) JavaFX</a:t>
            </a:r>
          </a:p>
          <a:p>
            <a:pPr marL="0" indent="0">
              <a:buNone/>
            </a:pPr>
            <a:r>
              <a:rPr lang="en-US" dirty="0"/>
              <a:t>It is used to develop rich internet applications. It uses a light-weight user interface API.</a:t>
            </a:r>
          </a:p>
        </p:txBody>
      </p:sp>
      <p:sp>
        <p:nvSpPr>
          <p:cNvPr id="5" name="Footer Placeholder 4"/>
          <p:cNvSpPr>
            <a:spLocks noGrp="1"/>
          </p:cNvSpPr>
          <p:nvPr>
            <p:ph type="ftr" sz="quarter" idx="11"/>
          </p:nvPr>
        </p:nvSpPr>
        <p:spPr/>
        <p:txBody>
          <a:bodyPr/>
          <a:lstStyle/>
          <a:p>
            <a:r>
              <a:rPr lang="en-US"/>
              <a:t>WhatsApp NO. : 9564842816</a:t>
            </a:r>
          </a:p>
        </p:txBody>
      </p:sp>
      <p:sp>
        <p:nvSpPr>
          <p:cNvPr id="6" name="AutoShape 4" descr="Image result for java se, ee, me"/>
          <p:cNvSpPr>
            <a:spLocks noChangeAspect="1" noChangeArrowheads="1"/>
          </p:cNvSpPr>
          <p:nvPr/>
        </p:nvSpPr>
        <p:spPr bwMode="auto">
          <a:xfrm>
            <a:off x="10568817" y="13022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8240191" y="204717"/>
            <a:ext cx="3558653" cy="2033516"/>
          </a:xfrm>
          <a:prstGeom prst="rect">
            <a:avLst/>
          </a:prstGeom>
        </p:spPr>
      </p:pic>
    </p:spTree>
    <p:extLst>
      <p:ext uri="{BB962C8B-B14F-4D97-AF65-F5344CB8AC3E}">
        <p14:creationId xmlns:p14="http://schemas.microsoft.com/office/powerpoint/2010/main" val="3498265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0202" y="757410"/>
            <a:ext cx="8921087" cy="4801314"/>
          </a:xfrm>
          <a:prstGeom prst="rect">
            <a:avLst/>
          </a:prstGeom>
        </p:spPr>
        <p:txBody>
          <a:bodyPr wrap="square">
            <a:spAutoFit/>
          </a:bodyPr>
          <a:lstStyle/>
          <a:p>
            <a:r>
              <a:rPr lang="en-US" sz="3600" dirty="0">
                <a:solidFill>
                  <a:schemeClr val="tx1">
                    <a:lumMod val="85000"/>
                    <a:lumOff val="15000"/>
                  </a:schemeClr>
                </a:solidFill>
                <a:latin typeface="+mj-lt"/>
                <a:ea typeface="+mj-ea"/>
                <a:cs typeface="+mj-cs"/>
              </a:rPr>
              <a:t>Java Version History</a:t>
            </a:r>
          </a:p>
          <a:p>
            <a:r>
              <a:rPr lang="en-US" dirty="0"/>
              <a:t>Many java versions have been released till now. The current stable release of Java is Java SE 10.</a:t>
            </a:r>
          </a:p>
          <a:p>
            <a:endParaRPr lang="en-US" dirty="0"/>
          </a:p>
          <a:p>
            <a:pPr marL="285750" indent="-285750">
              <a:buFont typeface="Wingdings" panose="05000000000000000000" pitchFamily="2" charset="2"/>
              <a:buChar char="ü"/>
            </a:pPr>
            <a:r>
              <a:rPr lang="en-US" dirty="0"/>
              <a:t>JDK Alpha and Beta (1995)</a:t>
            </a:r>
          </a:p>
          <a:p>
            <a:pPr marL="285750" indent="-285750">
              <a:buFont typeface="Wingdings" panose="05000000000000000000" pitchFamily="2" charset="2"/>
              <a:buChar char="ü"/>
            </a:pPr>
            <a:r>
              <a:rPr lang="en-US" dirty="0"/>
              <a:t>JDK 1.0 (23rd Jan 1996)</a:t>
            </a:r>
          </a:p>
          <a:p>
            <a:pPr marL="285750" indent="-285750">
              <a:buFont typeface="Wingdings" panose="05000000000000000000" pitchFamily="2" charset="2"/>
              <a:buChar char="ü"/>
            </a:pPr>
            <a:r>
              <a:rPr lang="en-US" dirty="0"/>
              <a:t>JDK 1.1 (19th Feb 1997)</a:t>
            </a:r>
          </a:p>
          <a:p>
            <a:pPr marL="285750" indent="-285750">
              <a:buFont typeface="Wingdings" panose="05000000000000000000" pitchFamily="2" charset="2"/>
              <a:buChar char="ü"/>
            </a:pPr>
            <a:r>
              <a:rPr lang="en-US" dirty="0"/>
              <a:t>J2SE 1.2 (8th Dec 1998)</a:t>
            </a:r>
          </a:p>
          <a:p>
            <a:pPr marL="285750" indent="-285750">
              <a:buFont typeface="Wingdings" panose="05000000000000000000" pitchFamily="2" charset="2"/>
              <a:buChar char="ü"/>
            </a:pPr>
            <a:r>
              <a:rPr lang="en-US" dirty="0"/>
              <a:t>J2SE 1.3 (8th May 2000)</a:t>
            </a:r>
          </a:p>
          <a:p>
            <a:pPr marL="285750" indent="-285750">
              <a:buFont typeface="Wingdings" panose="05000000000000000000" pitchFamily="2" charset="2"/>
              <a:buChar char="ü"/>
            </a:pPr>
            <a:r>
              <a:rPr lang="en-US" dirty="0"/>
              <a:t>J2SE 1.4 (6th Feb 2002)</a:t>
            </a:r>
          </a:p>
          <a:p>
            <a:pPr marL="285750" indent="-285750">
              <a:buFont typeface="Wingdings" panose="05000000000000000000" pitchFamily="2" charset="2"/>
              <a:buChar char="ü"/>
            </a:pPr>
            <a:r>
              <a:rPr lang="en-US" dirty="0"/>
              <a:t>J2SE 5.0 (30th Sep 2004)</a:t>
            </a:r>
          </a:p>
          <a:p>
            <a:pPr marL="285750" indent="-285750">
              <a:buFont typeface="Wingdings" panose="05000000000000000000" pitchFamily="2" charset="2"/>
              <a:buChar char="ü"/>
            </a:pPr>
            <a:r>
              <a:rPr lang="en-US" dirty="0"/>
              <a:t>Java SE 6 (11th Dec 2006)</a:t>
            </a:r>
          </a:p>
          <a:p>
            <a:pPr marL="285750" indent="-285750">
              <a:buFont typeface="Wingdings" panose="05000000000000000000" pitchFamily="2" charset="2"/>
              <a:buChar char="ü"/>
            </a:pPr>
            <a:r>
              <a:rPr lang="en-US" dirty="0"/>
              <a:t>Java SE 7 (28th July 2011)</a:t>
            </a:r>
          </a:p>
          <a:p>
            <a:pPr marL="285750" indent="-285750">
              <a:buFont typeface="Wingdings" panose="05000000000000000000" pitchFamily="2" charset="2"/>
              <a:buChar char="ü"/>
            </a:pPr>
            <a:r>
              <a:rPr lang="en-US" dirty="0"/>
              <a:t>Java SE 8 (18th Mar 2014)</a:t>
            </a:r>
          </a:p>
          <a:p>
            <a:pPr marL="285750" indent="-285750">
              <a:buFont typeface="Wingdings" panose="05000000000000000000" pitchFamily="2" charset="2"/>
              <a:buChar char="ü"/>
            </a:pPr>
            <a:r>
              <a:rPr lang="en-US" dirty="0"/>
              <a:t>Java SE 9 (21st Sep 2017)</a:t>
            </a:r>
          </a:p>
          <a:p>
            <a:pPr marL="285750" indent="-285750">
              <a:buFont typeface="Wingdings" panose="05000000000000000000" pitchFamily="2" charset="2"/>
              <a:buChar char="ü"/>
            </a:pPr>
            <a:r>
              <a:rPr lang="en-US" dirty="0"/>
              <a:t>Java SE 10 (20th Mar 2018)</a:t>
            </a:r>
          </a:p>
        </p:txBody>
      </p:sp>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1552678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773708" y="2810434"/>
            <a:ext cx="3388658" cy="1183341"/>
          </a:xfrm>
        </p:spPr>
        <p:txBody>
          <a:bodyPr>
            <a:noAutofit/>
          </a:bodyPr>
          <a:lstStyle/>
          <a:p>
            <a:pPr algn="ctr"/>
            <a:r>
              <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p>
        </p:txBody>
      </p:sp>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421267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6823" y="837062"/>
            <a:ext cx="8915400" cy="3777622"/>
          </a:xfrm>
        </p:spPr>
        <p:txBody>
          <a:bodyPr/>
          <a:lstStyle/>
          <a:p>
            <a:r>
              <a:rPr lang="en-US" b="1" dirty="0"/>
              <a:t>What is Java Bytecode?</a:t>
            </a:r>
          </a:p>
        </p:txBody>
      </p:sp>
      <p:sp>
        <p:nvSpPr>
          <p:cNvPr id="4" name="Rectangle 3"/>
          <p:cNvSpPr/>
          <p:nvPr/>
        </p:nvSpPr>
        <p:spPr>
          <a:xfrm>
            <a:off x="2088108" y="1305847"/>
            <a:ext cx="9280477" cy="1200329"/>
          </a:xfrm>
          <a:prstGeom prst="rect">
            <a:avLst/>
          </a:prstGeom>
        </p:spPr>
        <p:txBody>
          <a:bodyPr wrap="square">
            <a:spAutoFit/>
          </a:bodyPr>
          <a:lstStyle/>
          <a:p>
            <a:r>
              <a:rPr lang="en-US" dirty="0"/>
              <a:t>Java bytecode is the instruction set for the Java Virtual Machine. As soon as a java program is compiled, java bytecode is generated. In more apt terms, java bytecode is the machine code in the form of a .class file. With the help of java bytecode we achieve platform independence in java.</a:t>
            </a:r>
          </a:p>
        </p:txBody>
      </p:sp>
      <p:sp>
        <p:nvSpPr>
          <p:cNvPr id="5" name="AutoShape 2" descr="Java Bytecod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Java Bytecode"/>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7918758" y="3167915"/>
            <a:ext cx="3724275" cy="2924175"/>
          </a:xfrm>
          <a:prstGeom prst="rect">
            <a:avLst/>
          </a:prstGeom>
        </p:spPr>
      </p:pic>
      <p:sp>
        <p:nvSpPr>
          <p:cNvPr id="8" name="Rectangle 7"/>
          <p:cNvSpPr/>
          <p:nvPr/>
        </p:nvSpPr>
        <p:spPr>
          <a:xfrm>
            <a:off x="2256430" y="3019400"/>
            <a:ext cx="6096000" cy="2585323"/>
          </a:xfrm>
          <a:prstGeom prst="rect">
            <a:avLst/>
          </a:prstGeom>
        </p:spPr>
        <p:txBody>
          <a:bodyPr>
            <a:spAutoFit/>
          </a:bodyPr>
          <a:lstStyle/>
          <a:p>
            <a:r>
              <a:rPr lang="en-US" sz="1600" dirty="0"/>
              <a:t>Platform independence is one of the soul reasons for which James Gosling started the formation of java and it is this implementation of bytecode which helps us to achieve this. Hence bytecode is a very important component of any java </a:t>
            </a:r>
            <a:r>
              <a:rPr lang="en-US" sz="1600" dirty="0" err="1"/>
              <a:t>program.The</a:t>
            </a:r>
            <a:r>
              <a:rPr lang="en-US" sz="1600" dirty="0"/>
              <a:t> set of instructions for the JVM may differ from system to system but all can interpret the bytecode. A point to keep in mind is that bytecodes are non-runnable codes and rely on the availability of an interpreter to execute and thus the JVM comes into play.</a:t>
            </a:r>
          </a:p>
          <a:p>
            <a:endParaRPr lang="en-US" sz="1600" dirty="0"/>
          </a:p>
        </p:txBody>
      </p:sp>
      <p:sp>
        <p:nvSpPr>
          <p:cNvPr id="9" name="Footer Placeholder 8"/>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323743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ompilation of simple java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673" y="2960948"/>
            <a:ext cx="6153150" cy="1800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56680" y="945445"/>
            <a:ext cx="8443415" cy="923330"/>
          </a:xfrm>
          <a:prstGeom prst="rect">
            <a:avLst/>
          </a:prstGeom>
        </p:spPr>
        <p:txBody>
          <a:bodyPr wrap="square">
            <a:spAutoFit/>
          </a:bodyPr>
          <a:lstStyle/>
          <a:p>
            <a:r>
              <a:rPr lang="en-US" b="1" dirty="0"/>
              <a:t>What happens at compile time?</a:t>
            </a:r>
          </a:p>
          <a:p>
            <a:r>
              <a:rPr lang="en-US" dirty="0"/>
              <a:t>At compile time, java file is compiled by Java Compiler (It does not interact with OS) and converts the java code into bytecode.</a:t>
            </a:r>
          </a:p>
        </p:txBody>
      </p:sp>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313142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6680" y="945445"/>
            <a:ext cx="8443415" cy="369332"/>
          </a:xfrm>
          <a:prstGeom prst="rect">
            <a:avLst/>
          </a:prstGeom>
        </p:spPr>
        <p:txBody>
          <a:bodyPr wrap="square">
            <a:spAutoFit/>
          </a:bodyPr>
          <a:lstStyle/>
          <a:p>
            <a:r>
              <a:rPr lang="en-US" b="1" dirty="0"/>
              <a:t>What happens at runtime?</a:t>
            </a:r>
          </a:p>
        </p:txBody>
      </p:sp>
      <p:graphicFrame>
        <p:nvGraphicFramePr>
          <p:cNvPr id="2" name="Table 1"/>
          <p:cNvGraphicFramePr>
            <a:graphicFrameLocks noGrp="1"/>
          </p:cNvGraphicFramePr>
          <p:nvPr>
            <p:extLst>
              <p:ext uri="{D42A27DB-BD31-4B8C-83A1-F6EECF244321}">
                <p14:modId xmlns:p14="http://schemas.microsoft.com/office/powerpoint/2010/main" val="4625296"/>
              </p:ext>
            </p:extLst>
          </p:nvPr>
        </p:nvGraphicFramePr>
        <p:xfrm>
          <a:off x="2787959" y="2299079"/>
          <a:ext cx="5714596" cy="2818830"/>
        </p:xfrm>
        <a:graphic>
          <a:graphicData uri="http://schemas.openxmlformats.org/drawingml/2006/table">
            <a:tbl>
              <a:tblPr/>
              <a:tblGrid>
                <a:gridCol w="5714596">
                  <a:extLst>
                    <a:ext uri="{9D8B030D-6E8A-4147-A177-3AD203B41FA5}">
                      <a16:colId xmlns:a16="http://schemas.microsoft.com/office/drawing/2014/main" val="20000"/>
                    </a:ext>
                  </a:extLst>
                </a:gridCol>
              </a:tblGrid>
              <a:tr h="751688">
                <a:tc>
                  <a:txBody>
                    <a:bodyPr/>
                    <a:lstStyle/>
                    <a:p>
                      <a:r>
                        <a:rPr lang="en-US" b="1" dirty="0" err="1">
                          <a:solidFill>
                            <a:srgbClr val="000000"/>
                          </a:solidFill>
                          <a:effectLst/>
                          <a:latin typeface="+mj-lt"/>
                        </a:rPr>
                        <a:t>Classloader</a:t>
                      </a:r>
                      <a:r>
                        <a:rPr lang="en-US" b="1" dirty="0">
                          <a:solidFill>
                            <a:srgbClr val="000000"/>
                          </a:solidFill>
                          <a:effectLst/>
                          <a:latin typeface="+mj-lt"/>
                        </a:rPr>
                        <a:t>: </a:t>
                      </a:r>
                      <a:r>
                        <a:rPr lang="en-US" dirty="0">
                          <a:solidFill>
                            <a:srgbClr val="000000"/>
                          </a:solidFill>
                          <a:effectLst/>
                          <a:latin typeface="+mj-lt"/>
                        </a:rPr>
                        <a:t>is the subsystem of JVM that is used to load class files.</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1315454">
                <a:tc>
                  <a:txBody>
                    <a:bodyPr/>
                    <a:lstStyle/>
                    <a:p>
                      <a:r>
                        <a:rPr lang="en-US" b="1">
                          <a:solidFill>
                            <a:srgbClr val="000000"/>
                          </a:solidFill>
                          <a:effectLst/>
                          <a:latin typeface="+mj-lt"/>
                        </a:rPr>
                        <a:t>Bytecode Verifier: </a:t>
                      </a:r>
                      <a:r>
                        <a:rPr lang="en-US">
                          <a:solidFill>
                            <a:srgbClr val="000000"/>
                          </a:solidFill>
                          <a:effectLst/>
                          <a:latin typeface="+mj-lt"/>
                        </a:rPr>
                        <a:t>checks the code fragments for illegal code that can violate access right to objects.</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r h="751688">
                <a:tc>
                  <a:txBody>
                    <a:bodyPr/>
                    <a:lstStyle/>
                    <a:p>
                      <a:r>
                        <a:rPr lang="en-US" b="1" dirty="0">
                          <a:solidFill>
                            <a:srgbClr val="000000"/>
                          </a:solidFill>
                          <a:effectLst/>
                          <a:latin typeface="+mj-lt"/>
                        </a:rPr>
                        <a:t>Interpreter: </a:t>
                      </a:r>
                      <a:r>
                        <a:rPr lang="en-US" dirty="0">
                          <a:solidFill>
                            <a:srgbClr val="000000"/>
                          </a:solidFill>
                          <a:effectLst/>
                          <a:latin typeface="+mj-lt"/>
                        </a:rPr>
                        <a:t>read bytecode stream then execute the instructions</a:t>
                      </a:r>
                    </a:p>
                  </a:txBody>
                  <a:tcPr anchor="ctr">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pic>
        <p:nvPicPr>
          <p:cNvPr id="7170" name="Picture 2" descr="Java Runtime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1084" y="1679266"/>
            <a:ext cx="2150897" cy="407670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424597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6006" y="864358"/>
            <a:ext cx="8915400" cy="3777622"/>
          </a:xfrm>
        </p:spPr>
        <p:txBody>
          <a:bodyPr/>
          <a:lstStyle/>
          <a:p>
            <a:r>
              <a:rPr lang="en-US" b="1" dirty="0"/>
              <a:t>Just-In-Time(JIT) compiler: </a:t>
            </a:r>
          </a:p>
          <a:p>
            <a:pPr lvl="1"/>
            <a:r>
              <a:rPr lang="en-US" dirty="0"/>
              <a:t>It is used to improve the performance.</a:t>
            </a:r>
          </a:p>
          <a:p>
            <a:pPr lvl="1"/>
            <a:r>
              <a:rPr lang="en-US" dirty="0"/>
              <a:t>JIT compiles parts of the byte code that have similar functionality at the same time, and hence reduces the amount of time needed for compilation.</a:t>
            </a:r>
          </a:p>
          <a:p>
            <a:pPr lvl="1"/>
            <a:r>
              <a:rPr lang="en-US" dirty="0"/>
              <a:t> Here, the term "compiler" refers to a translator from the instruction set of a Java virtual machine (JVM) to the instruction set of a specific CPU.</a:t>
            </a:r>
          </a:p>
        </p:txBody>
      </p:sp>
      <p:pic>
        <p:nvPicPr>
          <p:cNvPr id="9218" name="Picture 2" descr="https://qphs.fs.quoracdn.net/main-qimg-b1d66c753fb181d97060ca5e9e53bf33"/>
          <p:cNvPicPr>
            <a:picLocks noChangeAspect="1" noChangeArrowheads="1"/>
          </p:cNvPicPr>
          <p:nvPr/>
        </p:nvPicPr>
        <p:blipFill rotWithShape="1">
          <a:blip r:embed="rId2">
            <a:extLst>
              <a:ext uri="{28A0092B-C50C-407E-A947-70E740481C1C}">
                <a14:useLocalDpi xmlns:a14="http://schemas.microsoft.com/office/drawing/2010/main" val="0"/>
              </a:ext>
            </a:extLst>
          </a:blip>
          <a:srcRect l="15138" b="11961"/>
          <a:stretch/>
        </p:blipFill>
        <p:spPr bwMode="auto">
          <a:xfrm>
            <a:off x="4189864" y="3134958"/>
            <a:ext cx="5507486" cy="28427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84321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6006" y="864358"/>
            <a:ext cx="8915400" cy="3777622"/>
          </a:xfrm>
        </p:spPr>
        <p:txBody>
          <a:bodyPr/>
          <a:lstStyle/>
          <a:p>
            <a:r>
              <a:rPr lang="en-US" b="1" dirty="0"/>
              <a:t>Just-In-Time(JIT) compiler: </a:t>
            </a:r>
          </a:p>
        </p:txBody>
      </p:sp>
      <p:sp>
        <p:nvSpPr>
          <p:cNvPr id="4" name="Footer Placeholder 3"/>
          <p:cNvSpPr>
            <a:spLocks noGrp="1"/>
          </p:cNvSpPr>
          <p:nvPr>
            <p:ph type="ftr" sz="quarter" idx="11"/>
          </p:nvPr>
        </p:nvSpPr>
        <p:spPr/>
        <p:txBody>
          <a:bodyPr/>
          <a:lstStyle/>
          <a:p>
            <a:r>
              <a:rPr lang="en-US"/>
              <a:t>WhatsApp NO. : 9564842816</a:t>
            </a:r>
          </a:p>
        </p:txBody>
      </p:sp>
      <p:pic>
        <p:nvPicPr>
          <p:cNvPr id="2" name="Picture 1"/>
          <p:cNvPicPr>
            <a:picLocks noChangeAspect="1"/>
          </p:cNvPicPr>
          <p:nvPr/>
        </p:nvPicPr>
        <p:blipFill>
          <a:blip r:embed="rId2"/>
          <a:stretch>
            <a:fillRect/>
          </a:stretch>
        </p:blipFill>
        <p:spPr>
          <a:xfrm>
            <a:off x="8682818" y="1929808"/>
            <a:ext cx="3181019" cy="2942443"/>
          </a:xfrm>
          <a:prstGeom prst="rect">
            <a:avLst/>
          </a:prstGeom>
        </p:spPr>
      </p:pic>
      <p:sp>
        <p:nvSpPr>
          <p:cNvPr id="5" name="Rectangle 4"/>
          <p:cNvSpPr/>
          <p:nvPr/>
        </p:nvSpPr>
        <p:spPr>
          <a:xfrm>
            <a:off x="1132763" y="1471349"/>
            <a:ext cx="7360693" cy="4185761"/>
          </a:xfrm>
          <a:prstGeom prst="rect">
            <a:avLst/>
          </a:prstGeom>
        </p:spPr>
        <p:txBody>
          <a:bodyPr wrap="square">
            <a:spAutoFit/>
          </a:bodyPr>
          <a:lstStyle/>
          <a:p>
            <a:pPr fontAlgn="base">
              <a:buFont typeface="Arial" panose="020B0604020202020204" pitchFamily="34" charset="0"/>
              <a:buChar char="•"/>
            </a:pPr>
            <a:r>
              <a:rPr lang="en-US" sz="1400" b="1" dirty="0">
                <a:solidFill>
                  <a:srgbClr val="444444"/>
                </a:solidFill>
                <a:latin typeface="+mj-lt"/>
              </a:rPr>
              <a:t>Case 1:</a:t>
            </a:r>
            <a:endParaRPr lang="en-US" sz="1400" dirty="0">
              <a:solidFill>
                <a:srgbClr val="444444"/>
              </a:solidFill>
              <a:latin typeface="+mj-lt"/>
            </a:endParaRPr>
          </a:p>
          <a:p>
            <a:pPr marL="742950" lvl="1" indent="-285750" fontAlgn="base">
              <a:buFont typeface="Arial" panose="020B0604020202020204" pitchFamily="34" charset="0"/>
              <a:buChar char="•"/>
            </a:pPr>
            <a:r>
              <a:rPr lang="en-US" sz="1400" dirty="0">
                <a:solidFill>
                  <a:srgbClr val="444444"/>
                </a:solidFill>
                <a:latin typeface="+mj-lt"/>
              </a:rPr>
              <a:t>In case 1 you can see that we are at the </a:t>
            </a:r>
            <a:r>
              <a:rPr lang="en-US" sz="1400" dirty="0" err="1">
                <a:solidFill>
                  <a:srgbClr val="444444"/>
                </a:solidFill>
                <a:latin typeface="+mj-lt"/>
              </a:rPr>
              <a:t>intepretation</a:t>
            </a:r>
            <a:r>
              <a:rPr lang="en-US" sz="1400" dirty="0">
                <a:solidFill>
                  <a:srgbClr val="444444"/>
                </a:solidFill>
                <a:latin typeface="+mj-lt"/>
              </a:rPr>
              <a:t> phase (Step 5 of the overall program execution). Lets assume we have 5 lines which are supposed to be </a:t>
            </a:r>
            <a:r>
              <a:rPr lang="en-US" sz="1400" dirty="0" err="1">
                <a:solidFill>
                  <a:srgbClr val="444444"/>
                </a:solidFill>
                <a:latin typeface="+mj-lt"/>
              </a:rPr>
              <a:t>interpretted</a:t>
            </a:r>
            <a:r>
              <a:rPr lang="en-US" sz="1400" dirty="0">
                <a:solidFill>
                  <a:srgbClr val="444444"/>
                </a:solidFill>
                <a:latin typeface="+mj-lt"/>
              </a:rPr>
              <a:t> to their corresponding machine code lines. So as you can see in the Case 1 there is no JIT involved. thus the interpreter converts each line into its corresponding machine code line. However if you notice the last 2 lines are the same (consider it a redundant line inserted by mistake). Clearly that line is redundant and does not have any effect on the actual output but yet since the interpreter works line by line it still creates 5 lines of machine code for 5 lines of the bytecode.</a:t>
            </a:r>
          </a:p>
          <a:p>
            <a:pPr marL="742950" lvl="1" indent="-285750" fontAlgn="base">
              <a:buFont typeface="Arial" panose="020B0604020202020204" pitchFamily="34" charset="0"/>
              <a:buChar char="•"/>
            </a:pPr>
            <a:r>
              <a:rPr lang="en-US" sz="1400" dirty="0">
                <a:solidFill>
                  <a:srgbClr val="444444"/>
                </a:solidFill>
                <a:latin typeface="+mj-lt"/>
              </a:rPr>
              <a:t>Now this is inefficient right? lets see case 2</a:t>
            </a:r>
          </a:p>
          <a:p>
            <a:pPr fontAlgn="base">
              <a:buFont typeface="Arial" panose="020B0604020202020204" pitchFamily="34" charset="0"/>
              <a:buChar char="•"/>
            </a:pPr>
            <a:r>
              <a:rPr lang="en-US" sz="1400" b="1" dirty="0">
                <a:solidFill>
                  <a:srgbClr val="444444"/>
                </a:solidFill>
                <a:latin typeface="+mj-lt"/>
              </a:rPr>
              <a:t>Case 2:</a:t>
            </a:r>
            <a:endParaRPr lang="en-US" sz="1400" dirty="0">
              <a:solidFill>
                <a:srgbClr val="444444"/>
              </a:solidFill>
              <a:latin typeface="+mj-lt"/>
            </a:endParaRPr>
          </a:p>
          <a:p>
            <a:pPr marL="742950" lvl="1" indent="-285750" fontAlgn="base">
              <a:buFont typeface="Arial" panose="020B0604020202020204" pitchFamily="34" charset="0"/>
              <a:buChar char="•"/>
            </a:pPr>
            <a:r>
              <a:rPr lang="en-US" sz="1400" dirty="0">
                <a:solidFill>
                  <a:srgbClr val="444444"/>
                </a:solidFill>
                <a:latin typeface="+mj-lt"/>
              </a:rPr>
              <a:t>In case 2 we have the JIT compiler. Now before the bytecode is passed onto the interpreter for conversion to machine code, the </a:t>
            </a:r>
            <a:r>
              <a:rPr lang="en-US" sz="1400" b="1" dirty="0">
                <a:solidFill>
                  <a:srgbClr val="444444"/>
                </a:solidFill>
                <a:latin typeface="+mj-lt"/>
              </a:rPr>
              <a:t>JIT compiler scans</a:t>
            </a:r>
            <a:r>
              <a:rPr lang="en-US" sz="1400" dirty="0">
                <a:solidFill>
                  <a:srgbClr val="444444"/>
                </a:solidFill>
                <a:latin typeface="+mj-lt"/>
              </a:rPr>
              <a:t> the full code to see if it can be </a:t>
            </a:r>
            <a:r>
              <a:rPr lang="en-US" sz="1400" b="1" dirty="0">
                <a:solidFill>
                  <a:srgbClr val="444444"/>
                </a:solidFill>
                <a:latin typeface="+mj-lt"/>
              </a:rPr>
              <a:t>optimized</a:t>
            </a:r>
            <a:r>
              <a:rPr lang="en-US" sz="1400" dirty="0">
                <a:solidFill>
                  <a:srgbClr val="444444"/>
                </a:solidFill>
                <a:latin typeface="+mj-lt"/>
              </a:rPr>
              <a:t>. As it finds the last line is redundant it removes it from the bytecode and passes only 4 lines to the interpreter thus making it more </a:t>
            </a:r>
            <a:r>
              <a:rPr lang="en-US" sz="1400" b="1" dirty="0">
                <a:solidFill>
                  <a:srgbClr val="444444"/>
                </a:solidFill>
                <a:latin typeface="+mj-lt"/>
              </a:rPr>
              <a:t>efficient</a:t>
            </a:r>
            <a:r>
              <a:rPr lang="en-US" sz="1400" dirty="0">
                <a:solidFill>
                  <a:srgbClr val="444444"/>
                </a:solidFill>
                <a:latin typeface="+mj-lt"/>
              </a:rPr>
              <a:t> and </a:t>
            </a:r>
            <a:r>
              <a:rPr lang="en-US" sz="1400" b="1" dirty="0">
                <a:solidFill>
                  <a:srgbClr val="444444"/>
                </a:solidFill>
                <a:latin typeface="+mj-lt"/>
              </a:rPr>
              <a:t>faster</a:t>
            </a:r>
            <a:r>
              <a:rPr lang="en-US" sz="1400" dirty="0">
                <a:solidFill>
                  <a:srgbClr val="444444"/>
                </a:solidFill>
                <a:latin typeface="+mj-lt"/>
              </a:rPr>
              <a:t> as the interpreter now has 1 line less to interpret.</a:t>
            </a:r>
          </a:p>
          <a:p>
            <a:pPr marL="742950" lvl="1" indent="-285750" fontAlgn="base">
              <a:buFont typeface="Arial" panose="020B0604020202020204" pitchFamily="34" charset="0"/>
              <a:buChar char="•"/>
            </a:pPr>
            <a:r>
              <a:rPr lang="en-US" sz="1400" dirty="0">
                <a:solidFill>
                  <a:srgbClr val="444444"/>
                </a:solidFill>
                <a:latin typeface="+mj-lt"/>
              </a:rPr>
              <a:t>So this is how JIT compiler speeds up the overall execution process.</a:t>
            </a:r>
            <a:endParaRPr lang="en-US" sz="1400" b="0" i="0" dirty="0">
              <a:solidFill>
                <a:srgbClr val="444444"/>
              </a:solidFill>
              <a:effectLst/>
              <a:latin typeface="+mj-lt"/>
            </a:endParaRPr>
          </a:p>
        </p:txBody>
      </p:sp>
    </p:spTree>
    <p:extLst>
      <p:ext uri="{BB962C8B-B14F-4D97-AF65-F5344CB8AC3E}">
        <p14:creationId xmlns:p14="http://schemas.microsoft.com/office/powerpoint/2010/main" val="168990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19702" y="908545"/>
            <a:ext cx="6096000" cy="923330"/>
          </a:xfrm>
          <a:prstGeom prst="rect">
            <a:avLst/>
          </a:prstGeom>
        </p:spPr>
        <p:txBody>
          <a:bodyPr>
            <a:spAutoFit/>
          </a:bodyPr>
          <a:lstStyle/>
          <a:p>
            <a:r>
              <a:rPr lang="en-US" b="1" dirty="0"/>
              <a:t>Can you have multiple classes in a java source file?</a:t>
            </a:r>
          </a:p>
          <a:p>
            <a:endParaRPr lang="en-US" b="1" dirty="0"/>
          </a:p>
          <a:p>
            <a:r>
              <a:rPr lang="en-US" dirty="0"/>
              <a:t>Yes, like the figure given below illustrates:</a:t>
            </a:r>
          </a:p>
        </p:txBody>
      </p:sp>
      <p:pic>
        <p:nvPicPr>
          <p:cNvPr id="8195" name="Picture 3" descr="how to contain multiple class in simple java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661" y="1775915"/>
            <a:ext cx="6324600" cy="309562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88087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7725" y="753607"/>
            <a:ext cx="8911687" cy="405723"/>
          </a:xfrm>
        </p:spPr>
        <p:txBody>
          <a:bodyPr>
            <a:normAutofit/>
          </a:bodyPr>
          <a:lstStyle/>
          <a:p>
            <a:r>
              <a:rPr lang="en-US" sz="1800" b="1" dirty="0"/>
              <a:t>Features of Java</a:t>
            </a:r>
          </a:p>
        </p:txBody>
      </p:sp>
      <p:sp>
        <p:nvSpPr>
          <p:cNvPr id="6" name="Content Placeholder 2"/>
          <p:cNvSpPr>
            <a:spLocks noGrp="1"/>
          </p:cNvSpPr>
          <p:nvPr>
            <p:ph idx="1"/>
          </p:nvPr>
        </p:nvSpPr>
        <p:spPr>
          <a:xfrm>
            <a:off x="2145070" y="1293223"/>
            <a:ext cx="8915400" cy="4976948"/>
          </a:xfrm>
          <a:gradFill flip="none" rotWithShape="1">
            <a:gsLst>
              <a:gs pos="1000">
                <a:srgbClr val="EEEEEE"/>
              </a:gs>
              <a:gs pos="0">
                <a:schemeClr val="bg1">
                  <a:lumMod val="85000"/>
                </a:schemeClr>
              </a:gs>
              <a:gs pos="100000">
                <a:schemeClr val="bg1"/>
              </a:gs>
            </a:gsLst>
            <a:lin ang="0" scaled="0"/>
            <a:tileRect/>
          </a:gradFill>
        </p:spPr>
        <p:txBody>
          <a:bodyPr>
            <a:normAutofit/>
          </a:bodyPr>
          <a:lstStyle/>
          <a:p>
            <a:r>
              <a:rPr lang="en-US" dirty="0"/>
              <a:t>Simple</a:t>
            </a:r>
          </a:p>
          <a:p>
            <a:r>
              <a:rPr lang="en-US" dirty="0"/>
              <a:t>Object-Oriented</a:t>
            </a:r>
          </a:p>
          <a:p>
            <a:r>
              <a:rPr lang="en-US" dirty="0"/>
              <a:t>Portable</a:t>
            </a:r>
          </a:p>
          <a:p>
            <a:r>
              <a:rPr lang="en-US" dirty="0"/>
              <a:t>Platform independent</a:t>
            </a:r>
          </a:p>
          <a:p>
            <a:r>
              <a:rPr lang="en-US" dirty="0"/>
              <a:t>Secured</a:t>
            </a:r>
          </a:p>
          <a:p>
            <a:r>
              <a:rPr lang="en-US" dirty="0"/>
              <a:t>Robust</a:t>
            </a:r>
          </a:p>
          <a:p>
            <a:r>
              <a:rPr lang="en-US" dirty="0"/>
              <a:t>Architecture neutral</a:t>
            </a:r>
          </a:p>
          <a:p>
            <a:r>
              <a:rPr lang="en-US" dirty="0"/>
              <a:t>Multithreaded</a:t>
            </a:r>
          </a:p>
          <a:p>
            <a:r>
              <a:rPr lang="en-US" dirty="0"/>
              <a:t>Distributed</a:t>
            </a:r>
          </a:p>
          <a:p>
            <a:pPr marL="0" indent="0">
              <a:buNone/>
            </a:pPr>
            <a:endParaRPr lang="en-US" dirty="0"/>
          </a:p>
        </p:txBody>
      </p:sp>
      <p:pic>
        <p:nvPicPr>
          <p:cNvPr id="1026" name="Picture 2" descr="Features of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327" y="1455169"/>
            <a:ext cx="5961245" cy="381286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276371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7725" y="753607"/>
            <a:ext cx="8911687" cy="405723"/>
          </a:xfrm>
        </p:spPr>
        <p:txBody>
          <a:bodyPr>
            <a:normAutofit/>
          </a:bodyPr>
          <a:lstStyle/>
          <a:p>
            <a:r>
              <a:rPr lang="en-US" sz="1800" b="1" dirty="0"/>
              <a:t>Features of Java</a:t>
            </a:r>
          </a:p>
        </p:txBody>
      </p:sp>
      <p:sp>
        <p:nvSpPr>
          <p:cNvPr id="8" name="Content Placeholder 2"/>
          <p:cNvSpPr>
            <a:spLocks noGrp="1"/>
          </p:cNvSpPr>
          <p:nvPr>
            <p:ph idx="1"/>
          </p:nvPr>
        </p:nvSpPr>
        <p:spPr>
          <a:xfrm>
            <a:off x="1875330" y="1283425"/>
            <a:ext cx="9615494" cy="2099855"/>
          </a:xfrm>
        </p:spPr>
        <p:txBody>
          <a:bodyPr anchor="t">
            <a:normAutofit fontScale="85000" lnSpcReduction="20000"/>
          </a:bodyPr>
          <a:lstStyle/>
          <a:p>
            <a:r>
              <a:rPr lang="en-US" sz="1900" b="1" dirty="0"/>
              <a:t>Simple</a:t>
            </a:r>
            <a:endParaRPr lang="en-US" dirty="0"/>
          </a:p>
          <a:p>
            <a:pPr marL="0" indent="0">
              <a:buNone/>
            </a:pPr>
            <a:r>
              <a:rPr lang="en-US" sz="1900" dirty="0"/>
              <a:t>According to Sun, Java language is simple because:      </a:t>
            </a:r>
          </a:p>
          <a:p>
            <a:pPr marL="0" indent="0">
              <a:buFont typeface="Vrinda" pitchFamily="34" charset="0"/>
              <a:buChar char="-"/>
            </a:pPr>
            <a:r>
              <a:rPr lang="en-US" sz="1900" dirty="0"/>
              <a:t>syntax is based on C++ (so easier for programmers to learn it after C++).     </a:t>
            </a:r>
          </a:p>
          <a:p>
            <a:pPr marL="0" indent="0">
              <a:buFont typeface="Vrinda" pitchFamily="34" charset="0"/>
              <a:buChar char="-"/>
            </a:pPr>
            <a:r>
              <a:rPr lang="en-US" sz="1900" dirty="0"/>
              <a:t> removed many confusing and/or rarely-used features e.g., explicit pointers, operator overloading etc.      </a:t>
            </a:r>
          </a:p>
          <a:p>
            <a:pPr marL="0" indent="0">
              <a:buFont typeface="Vrinda" pitchFamily="34" charset="0"/>
              <a:buChar char="-"/>
            </a:pPr>
            <a:r>
              <a:rPr lang="en-US" sz="1900" dirty="0"/>
              <a:t>No need to remove unreferenced objects because there is Automatic Garbage Collection in java.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b="1" dirty="0"/>
          </a:p>
          <a:p>
            <a:endParaRPr lang="en-US" b="1" dirty="0"/>
          </a:p>
        </p:txBody>
      </p:sp>
      <p:sp>
        <p:nvSpPr>
          <p:cNvPr id="9" name="Content Placeholder 2"/>
          <p:cNvSpPr txBox="1">
            <a:spLocks/>
          </p:cNvSpPr>
          <p:nvPr/>
        </p:nvSpPr>
        <p:spPr>
          <a:xfrm>
            <a:off x="1870974" y="3630410"/>
            <a:ext cx="9615494" cy="1385728"/>
          </a:xfrm>
          <a:prstGeom prst="rect">
            <a:avLst/>
          </a:prstGeom>
        </p:spPr>
        <p:txBody>
          <a:bodyPr vert="horz" lIns="91440" tIns="45720" rIns="91440" bIns="45720" rtlCol="0" anchor="t">
            <a:normAutofit/>
          </a:bodyPr>
          <a:lstStyle/>
          <a:p>
            <a:pPr marL="342900" indent="-342900" defTabSz="457200">
              <a:lnSpc>
                <a:spcPct val="80000"/>
              </a:lnSpc>
              <a:spcBef>
                <a:spcPts val="1000"/>
              </a:spcBef>
              <a:buClr>
                <a:schemeClr val="accent1"/>
              </a:buClr>
              <a:buFont typeface="Wingdings 3" charset="2"/>
              <a:buChar char=""/>
            </a:pPr>
            <a:r>
              <a:rPr lang="en-US" sz="1600" b="1" dirty="0">
                <a:solidFill>
                  <a:schemeClr val="tx1">
                    <a:lumMod val="75000"/>
                    <a:lumOff val="25000"/>
                  </a:schemeClr>
                </a:solidFill>
              </a:rPr>
              <a:t>Object-oriented</a:t>
            </a:r>
          </a:p>
          <a:p>
            <a:pPr marR="0" lvl="0" defTabSz="457200" fontAlgn="auto">
              <a:lnSpc>
                <a:spcPct val="80000"/>
              </a:lnSpc>
              <a:spcBef>
                <a:spcPts val="1000"/>
              </a:spcBef>
              <a:buClr>
                <a:schemeClr val="accent1"/>
              </a:buClr>
              <a:buSzTx/>
              <a:tabLst/>
              <a:defRPr/>
            </a:pPr>
            <a:endParaRPr lang="en-US" sz="1600" dirty="0">
              <a:solidFill>
                <a:schemeClr val="tx1">
                  <a:lumMod val="75000"/>
                  <a:lumOff val="25000"/>
                </a:schemeClr>
              </a:solidFill>
            </a:endParaRPr>
          </a:p>
          <a:p>
            <a:pPr defTabSz="457200">
              <a:lnSpc>
                <a:spcPct val="80000"/>
              </a:lnSpc>
              <a:spcBef>
                <a:spcPts val="1000"/>
              </a:spcBef>
              <a:buClr>
                <a:schemeClr val="accent1"/>
              </a:buClr>
              <a:buFont typeface="Vrinda" pitchFamily="34" charset="0"/>
              <a:buChar char="-"/>
            </a:pPr>
            <a:r>
              <a:rPr lang="en-US" sz="1600" dirty="0">
                <a:solidFill>
                  <a:schemeClr val="tx1">
                    <a:lumMod val="75000"/>
                    <a:lumOff val="25000"/>
                  </a:schemeClr>
                </a:solidFill>
              </a:rPr>
              <a:t> Object-oriented means we organize our software as a combination of different types of objects that incorporates both data and </a:t>
            </a:r>
            <a:r>
              <a:rPr lang="en-US" sz="1600" dirty="0" err="1">
                <a:solidFill>
                  <a:schemeClr val="tx1">
                    <a:lumMod val="75000"/>
                    <a:lumOff val="25000"/>
                  </a:schemeClr>
                </a:solidFill>
              </a:rPr>
              <a:t>behaviour</a:t>
            </a:r>
            <a:r>
              <a:rPr lang="en-US" sz="1600" dirty="0">
                <a:solidFill>
                  <a:schemeClr val="tx1">
                    <a:lumMod val="75000"/>
                    <a:lumOff val="25000"/>
                  </a:schemeClr>
                </a:solidFill>
              </a:rPr>
              <a:t>.</a:t>
            </a: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7531481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Theme1</Template>
  <TotalTime>11658</TotalTime>
  <Words>1381</Words>
  <Application>Microsoft Office PowerPoint</Application>
  <PresentationFormat>Widescreen</PresentationFormat>
  <Paragraphs>184</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Object Oriented Programming using JAVA        Paper code: PCC – CS481</vt:lpstr>
      <vt:lpstr>PowerPoint Presentation</vt:lpstr>
      <vt:lpstr>PowerPoint Presentation</vt:lpstr>
      <vt:lpstr>PowerPoint Presentation</vt:lpstr>
      <vt:lpstr>PowerPoint Presentation</vt:lpstr>
      <vt:lpstr>PowerPoint Presentation</vt:lpstr>
      <vt:lpstr>PowerPoint Presentation</vt:lpstr>
      <vt:lpstr>Features of Java</vt:lpstr>
      <vt:lpstr>Features of Java</vt:lpstr>
      <vt:lpstr>Features of Java</vt:lpstr>
      <vt:lpstr>Features of Java</vt:lpstr>
      <vt:lpstr>Features of Java</vt:lpstr>
      <vt:lpstr>Features of Java</vt:lpstr>
      <vt:lpstr>Application </vt:lpstr>
      <vt:lpstr>Types of Java Applications </vt:lpstr>
      <vt:lpstr>Java Platforms / Editions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Unknown User</cp:lastModifiedBy>
  <cp:revision>220</cp:revision>
  <dcterms:created xsi:type="dcterms:W3CDTF">2017-12-03T11:28:36Z</dcterms:created>
  <dcterms:modified xsi:type="dcterms:W3CDTF">2021-02-12T11:15:18Z</dcterms:modified>
</cp:coreProperties>
</file>