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19"/>
  </p:notesMasterIdLst>
  <p:sldIdLst>
    <p:sldId id="256" r:id="rId2"/>
    <p:sldId id="294" r:id="rId3"/>
    <p:sldId id="295" r:id="rId4"/>
    <p:sldId id="296" r:id="rId5"/>
    <p:sldId id="314" r:id="rId6"/>
    <p:sldId id="315" r:id="rId7"/>
    <p:sldId id="327" r:id="rId8"/>
    <p:sldId id="316" r:id="rId9"/>
    <p:sldId id="317" r:id="rId10"/>
    <p:sldId id="318" r:id="rId11"/>
    <p:sldId id="319" r:id="rId12"/>
    <p:sldId id="320" r:id="rId13"/>
    <p:sldId id="305" r:id="rId14"/>
    <p:sldId id="328" r:id="rId15"/>
    <p:sldId id="298" r:id="rId16"/>
    <p:sldId id="299"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97670"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1</a:t>
            </a:fld>
            <a:endParaRPr lang="en-US"/>
          </a:p>
        </p:txBody>
      </p:sp>
    </p:spTree>
    <p:extLst>
      <p:ext uri="{BB962C8B-B14F-4D97-AF65-F5344CB8AC3E}">
        <p14:creationId xmlns:p14="http://schemas.microsoft.com/office/powerpoint/2010/main" val="100077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a:t>
            </a:fld>
            <a:endParaRPr lang="en-US"/>
          </a:p>
        </p:txBody>
      </p:sp>
    </p:spTree>
    <p:extLst>
      <p:ext uri="{BB962C8B-B14F-4D97-AF65-F5344CB8AC3E}">
        <p14:creationId xmlns:p14="http://schemas.microsoft.com/office/powerpoint/2010/main" val="54790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15</a:t>
            </a:fld>
            <a:endParaRPr lang="en-US"/>
          </a:p>
        </p:txBody>
      </p:sp>
    </p:spTree>
    <p:extLst>
      <p:ext uri="{BB962C8B-B14F-4D97-AF65-F5344CB8AC3E}">
        <p14:creationId xmlns:p14="http://schemas.microsoft.com/office/powerpoint/2010/main" val="1845729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17</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t>2/12/2021</a:t>
            </a:fld>
            <a:endParaRPr lang="en-US"/>
          </a:p>
        </p:txBody>
      </p:sp>
      <p:sp>
        <p:nvSpPr>
          <p:cNvPr id="17" name="Footer Placeholder 16"/>
          <p:cNvSpPr>
            <a:spLocks noGrp="1"/>
          </p:cNvSpPr>
          <p:nvPr>
            <p:ph type="ftr" sz="quarter" idx="11"/>
          </p:nvPr>
        </p:nvSpPr>
        <p:spPr/>
        <p:txBody>
          <a:bodyPr/>
          <a:lstStyle/>
          <a:p>
            <a:r>
              <a:rPr lang="en-US"/>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t>2/12/2021</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t>2/12/2021</a:t>
            </a:fld>
            <a:endParaRPr lang="en-US"/>
          </a:p>
        </p:txBody>
      </p:sp>
      <p:sp>
        <p:nvSpPr>
          <p:cNvPr id="8" name="Footer Placeholder 7"/>
          <p:cNvSpPr>
            <a:spLocks noGrp="1"/>
          </p:cNvSpPr>
          <p:nvPr>
            <p:ph type="ftr" sz="quarter" idx="11"/>
          </p:nvPr>
        </p:nvSpPr>
        <p:spPr/>
        <p:txBody>
          <a:bodyPr/>
          <a:lstStyle/>
          <a:p>
            <a:r>
              <a:rPr lang="en-US"/>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t>2/12/2021</a:t>
            </a:fld>
            <a:endParaRPr lang="en-US"/>
          </a:p>
        </p:txBody>
      </p:sp>
      <p:sp>
        <p:nvSpPr>
          <p:cNvPr id="4" name="Footer Placeholder 3"/>
          <p:cNvSpPr>
            <a:spLocks noGrp="1"/>
          </p:cNvSpPr>
          <p:nvPr>
            <p:ph type="ftr" sz="quarter" idx="11"/>
          </p:nvPr>
        </p:nvSpPr>
        <p:spPr/>
        <p:txBody>
          <a:bodyPr/>
          <a:lstStyle/>
          <a:p>
            <a:r>
              <a:rPr lang="en-US"/>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t>2/12/2021</a:t>
            </a:fld>
            <a:endParaRPr lang="en-US"/>
          </a:p>
        </p:txBody>
      </p:sp>
      <p:sp>
        <p:nvSpPr>
          <p:cNvPr id="3" name="Footer Placeholder 2"/>
          <p:cNvSpPr>
            <a:spLocks noGrp="1"/>
          </p:cNvSpPr>
          <p:nvPr>
            <p:ph type="ftr" sz="quarter" idx="11"/>
          </p:nvPr>
        </p:nvSpPr>
        <p:spPr/>
        <p:txBody>
          <a:bodyPr/>
          <a:lstStyle/>
          <a:p>
            <a:r>
              <a:rPr lang="en-US"/>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t>2/12/2021</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t>2/12/2021</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a:t>	</a:t>
            </a:r>
            <a:r>
              <a:rPr lang="en-US" sz="2400" b="1" dirty="0"/>
              <a:t>Presented By</a:t>
            </a:r>
            <a:r>
              <a:rPr lang="en-US" sz="2900" dirty="0"/>
              <a:t>	</a:t>
            </a:r>
            <a:r>
              <a:rPr lang="en-US" dirty="0"/>
              <a:t>			       </a:t>
            </a:r>
            <a:r>
              <a:rPr lang="en-US" sz="2800" dirty="0" err="1"/>
              <a:t>Sudeshna</a:t>
            </a:r>
            <a:r>
              <a:rPr lang="en-US" sz="2800" dirty="0"/>
              <a:t> </a:t>
            </a:r>
            <a:r>
              <a:rPr lang="en-US" sz="2800" dirty="0" err="1"/>
              <a:t>Kundu</a:t>
            </a:r>
            <a:r>
              <a:rPr lang="en-US" sz="2800" dirty="0"/>
              <a:t> (</a:t>
            </a:r>
            <a:r>
              <a:rPr lang="en-US" sz="2800" dirty="0" err="1"/>
              <a:t>Mondal</a:t>
            </a:r>
            <a:r>
              <a:rPr lang="en-US" sz="2800" dirty="0"/>
              <a:t>)</a:t>
            </a:r>
          </a:p>
        </p:txBody>
      </p:sp>
      <p:sp>
        <p:nvSpPr>
          <p:cNvPr id="2" name="Title 1"/>
          <p:cNvSpPr>
            <a:spLocks noGrp="1"/>
          </p:cNvSpPr>
          <p:nvPr>
            <p:ph type="ctrTitle"/>
          </p:nvPr>
        </p:nvSpPr>
        <p:spPr/>
        <p:txBody>
          <a:bodyPr/>
          <a:lstStyle/>
          <a:p>
            <a:r>
              <a:rPr lang="en-US" dirty="0"/>
              <a:t>Object Oriented Programming using JAVA</a:t>
            </a:r>
            <a:br>
              <a:rPr lang="en-US" dirty="0"/>
            </a:br>
            <a:endParaRPr lang="en-US" dirty="0"/>
          </a:p>
        </p:txBody>
      </p:sp>
      <p:sp>
        <p:nvSpPr>
          <p:cNvPr id="4" name="Footer Placeholder 3"/>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03059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76250" y="962025"/>
            <a:ext cx="3709988" cy="4572000"/>
          </a:xfrm>
        </p:spPr>
        <p:txBody>
          <a:bodyPr>
            <a:normAutofit/>
          </a:bodyPr>
          <a:lstStyle/>
          <a:p>
            <a:r>
              <a:rPr lang="en-US" dirty="0"/>
              <a:t>Precedence and Associativity of Operators</a:t>
            </a:r>
          </a:p>
          <a:p>
            <a:endParaRPr lang="en-US" dirty="0"/>
          </a:p>
        </p:txBody>
      </p:sp>
      <p:sp>
        <p:nvSpPr>
          <p:cNvPr id="4" name="object 2"/>
          <p:cNvSpPr txBox="1">
            <a:spLocks noGrp="1"/>
          </p:cNvSpPr>
          <p:nvPr>
            <p:ph type="title"/>
          </p:nvPr>
        </p:nvSpPr>
        <p:spPr>
          <a:xfrm>
            <a:off x="461963" y="153162"/>
            <a:ext cx="10067925"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sp>
        <p:nvSpPr>
          <p:cNvPr id="6" name="Rectangle 5"/>
          <p:cNvSpPr/>
          <p:nvPr/>
        </p:nvSpPr>
        <p:spPr>
          <a:xfrm>
            <a:off x="5834062" y="1185505"/>
            <a:ext cx="6096000" cy="4801314"/>
          </a:xfrm>
          <a:prstGeom prst="rect">
            <a:avLst/>
          </a:prstGeom>
          <a:ln>
            <a:solidFill>
              <a:schemeClr val="accent1">
                <a:lumMod val="75000"/>
              </a:schemeClr>
            </a:solidFill>
          </a:ln>
        </p:spPr>
        <p:txBody>
          <a:bodyPr>
            <a:spAutoFit/>
          </a:bodyPr>
          <a:lstStyle/>
          <a:p>
            <a:r>
              <a:rPr lang="en-US" dirty="0"/>
              <a:t>public class Operators {</a:t>
            </a:r>
          </a:p>
          <a:p>
            <a:r>
              <a:rPr lang="en-US" dirty="0"/>
              <a:t>    public static void main(String[] </a:t>
            </a:r>
            <a:r>
              <a:rPr lang="en-US" dirty="0" err="1"/>
              <a:t>args</a:t>
            </a:r>
            <a:r>
              <a:rPr lang="en-US" dirty="0"/>
              <a:t>)</a:t>
            </a:r>
          </a:p>
          <a:p>
            <a:r>
              <a:rPr lang="en-US" dirty="0"/>
              <a:t>    {</a:t>
            </a:r>
          </a:p>
          <a:p>
            <a:r>
              <a:rPr lang="en-US" dirty="0"/>
              <a:t>        </a:t>
            </a:r>
            <a:r>
              <a:rPr lang="en-US" dirty="0" err="1"/>
              <a:t>int</a:t>
            </a:r>
            <a:r>
              <a:rPr lang="en-US" dirty="0"/>
              <a:t> a = 20, b = 10, c = 0, d = 20, e = 40, f = 30;</a:t>
            </a:r>
          </a:p>
          <a:p>
            <a:r>
              <a:rPr lang="en-US" dirty="0"/>
              <a:t> </a:t>
            </a:r>
          </a:p>
          <a:p>
            <a:r>
              <a:rPr lang="en-US" dirty="0"/>
              <a:t>        // precedence rules for arithmetic operators.</a:t>
            </a:r>
          </a:p>
          <a:p>
            <a:r>
              <a:rPr lang="en-US" dirty="0"/>
              <a:t>        // (* = / = %) &gt; (+ = -)</a:t>
            </a:r>
          </a:p>
          <a:p>
            <a:r>
              <a:rPr lang="en-US" dirty="0"/>
              <a:t>        // prints a+(b/d)</a:t>
            </a:r>
          </a:p>
          <a:p>
            <a:r>
              <a:rPr lang="en-US" dirty="0"/>
              <a:t>        </a:t>
            </a:r>
            <a:r>
              <a:rPr lang="en-US" dirty="0" err="1"/>
              <a:t>System.out.println</a:t>
            </a:r>
            <a:r>
              <a:rPr lang="en-US" dirty="0"/>
              <a:t>("</a:t>
            </a:r>
            <a:r>
              <a:rPr lang="en-US" dirty="0" err="1"/>
              <a:t>a+b</a:t>
            </a:r>
            <a:r>
              <a:rPr lang="en-US" dirty="0"/>
              <a:t>/d = " + (a + b / d));</a:t>
            </a:r>
          </a:p>
          <a:p>
            <a:r>
              <a:rPr lang="en-US" dirty="0"/>
              <a:t> </a:t>
            </a:r>
          </a:p>
          <a:p>
            <a:r>
              <a:rPr lang="en-US" dirty="0"/>
              <a:t>        // if same </a:t>
            </a:r>
            <a:r>
              <a:rPr lang="en-US" dirty="0" err="1"/>
              <a:t>precendence</a:t>
            </a:r>
            <a:r>
              <a:rPr lang="en-US" dirty="0"/>
              <a:t> then associative</a:t>
            </a:r>
          </a:p>
          <a:p>
            <a:r>
              <a:rPr lang="en-US" dirty="0"/>
              <a:t>        // rules are followed.</a:t>
            </a:r>
          </a:p>
          <a:p>
            <a:r>
              <a:rPr lang="en-US" dirty="0"/>
              <a:t>        // e/f -&gt; b*d -&gt; a+(b*d) -&gt; a+(b*d)-(e/f)</a:t>
            </a:r>
          </a:p>
          <a:p>
            <a:r>
              <a:rPr lang="en-US" dirty="0"/>
              <a:t>        </a:t>
            </a:r>
            <a:r>
              <a:rPr lang="en-US" dirty="0" err="1"/>
              <a:t>System.out.println</a:t>
            </a:r>
            <a:r>
              <a:rPr lang="en-US" dirty="0"/>
              <a:t>("</a:t>
            </a:r>
            <a:r>
              <a:rPr lang="en-US" dirty="0" err="1"/>
              <a:t>a+b</a:t>
            </a:r>
            <a:r>
              <a:rPr lang="en-US" dirty="0"/>
              <a:t>*d-e/f = "</a:t>
            </a:r>
          </a:p>
          <a:p>
            <a:r>
              <a:rPr lang="en-US" dirty="0"/>
              <a:t>                           + (a + b * d - e / f));</a:t>
            </a:r>
          </a:p>
          <a:p>
            <a:r>
              <a:rPr lang="en-US" dirty="0"/>
              <a:t>    }</a:t>
            </a:r>
          </a:p>
          <a:p>
            <a:r>
              <a:rPr lang="en-US" dirty="0"/>
              <a:t>}</a:t>
            </a:r>
          </a:p>
        </p:txBody>
      </p:sp>
      <p:sp>
        <p:nvSpPr>
          <p:cNvPr id="8" name="Rectangle 7"/>
          <p:cNvSpPr/>
          <p:nvPr/>
        </p:nvSpPr>
        <p:spPr>
          <a:xfrm>
            <a:off x="2905125" y="4853285"/>
            <a:ext cx="6096000" cy="923330"/>
          </a:xfrm>
          <a:prstGeom prst="rect">
            <a:avLst/>
          </a:prstGeom>
        </p:spPr>
        <p:txBody>
          <a:bodyPr>
            <a:spAutoFit/>
          </a:bodyPr>
          <a:lstStyle/>
          <a:p>
            <a:r>
              <a:rPr lang="pt-BR" dirty="0"/>
              <a:t>Output: </a:t>
            </a:r>
          </a:p>
          <a:p>
            <a:r>
              <a:rPr lang="pt-BR" dirty="0"/>
              <a:t>a+b/d = 20</a:t>
            </a:r>
          </a:p>
          <a:p>
            <a:r>
              <a:rPr lang="pt-BR" dirty="0"/>
              <a:t>a+b*d-e/f = 219</a:t>
            </a:r>
            <a:endParaRPr lang="en-US" dirty="0"/>
          </a:p>
        </p:txBody>
      </p:sp>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06334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790" y="644009"/>
            <a:ext cx="3416320" cy="369332"/>
          </a:xfrm>
          <a:prstGeom prst="rect">
            <a:avLst/>
          </a:prstGeom>
        </p:spPr>
        <p:txBody>
          <a:bodyPr wrap="none">
            <a:spAutoFit/>
          </a:bodyPr>
          <a:lstStyle/>
          <a:p>
            <a:pPr algn="ctr"/>
            <a:r>
              <a:rPr lang="en-US" b="1" dirty="0">
                <a:solidFill>
                  <a:schemeClr val="tx1">
                    <a:lumMod val="95000"/>
                    <a:lumOff val="5000"/>
                  </a:schemeClr>
                </a:solidFill>
                <a:latin typeface="Arial" panose="020B0604020202020204" pitchFamily="34" charset="0"/>
              </a:rPr>
              <a:t>What is dot operator in Java?</a:t>
            </a:r>
            <a:endParaRPr lang="en-US" b="1" i="0" dirty="0">
              <a:solidFill>
                <a:schemeClr val="tx1">
                  <a:lumMod val="95000"/>
                  <a:lumOff val="5000"/>
                </a:schemeClr>
              </a:solidFill>
              <a:effectLst/>
              <a:latin typeface="Arial" panose="020B0604020202020204" pitchFamily="34" charset="0"/>
            </a:endParaRPr>
          </a:p>
        </p:txBody>
      </p:sp>
      <p:sp>
        <p:nvSpPr>
          <p:cNvPr id="5" name="Rectangle 4"/>
          <p:cNvSpPr/>
          <p:nvPr/>
        </p:nvSpPr>
        <p:spPr>
          <a:xfrm>
            <a:off x="604837" y="1252568"/>
            <a:ext cx="5524501" cy="5016758"/>
          </a:xfrm>
          <a:prstGeom prst="rect">
            <a:avLst/>
          </a:prstGeom>
        </p:spPr>
        <p:txBody>
          <a:bodyPr wrap="square">
            <a:spAutoFit/>
          </a:bodyPr>
          <a:lstStyle/>
          <a:p>
            <a:r>
              <a:rPr lang="en-US" sz="2000" dirty="0"/>
              <a:t>The (.) operator is also known as member operator it is used to access the member of a package or a class.</a:t>
            </a:r>
          </a:p>
          <a:p>
            <a:endParaRPr lang="en-US" sz="2000" dirty="0"/>
          </a:p>
          <a:p>
            <a:r>
              <a:rPr lang="en-US" sz="2000" b="1" dirty="0"/>
              <a:t>Example</a:t>
            </a:r>
          </a:p>
          <a:p>
            <a:r>
              <a:rPr lang="en-US" sz="2000" dirty="0"/>
              <a:t>public class Sample {</a:t>
            </a:r>
          </a:p>
          <a:p>
            <a:r>
              <a:rPr lang="en-US" sz="2000" dirty="0"/>
              <a:t>   void display() {</a:t>
            </a:r>
          </a:p>
          <a:p>
            <a:r>
              <a:rPr lang="en-US" sz="2000" dirty="0"/>
              <a:t>      double d = 20.3;</a:t>
            </a:r>
          </a:p>
          <a:p>
            <a:r>
              <a:rPr lang="en-US" sz="2000" dirty="0"/>
              <a:t>      </a:t>
            </a:r>
            <a:r>
              <a:rPr lang="en-US" sz="2000" dirty="0" err="1"/>
              <a:t>int</a:t>
            </a:r>
            <a:r>
              <a:rPr lang="en-US" sz="2000" dirty="0"/>
              <a:t> </a:t>
            </a:r>
            <a:r>
              <a:rPr lang="en-US" sz="2000" dirty="0" err="1"/>
              <a:t>i</a:t>
            </a:r>
            <a:r>
              <a:rPr lang="en-US" sz="2000" dirty="0"/>
              <a:t> = (</a:t>
            </a:r>
            <a:r>
              <a:rPr lang="en-US" sz="2000" dirty="0" err="1"/>
              <a:t>int</a:t>
            </a:r>
            <a:r>
              <a:rPr lang="en-US" sz="2000" dirty="0"/>
              <a:t>)d;</a:t>
            </a:r>
          </a:p>
          <a:p>
            <a:r>
              <a:rPr lang="en-US" sz="2000" dirty="0"/>
              <a:t>      </a:t>
            </a:r>
            <a:r>
              <a:rPr lang="en-US" sz="2000" dirty="0" err="1"/>
              <a:t>System.out.println</a:t>
            </a:r>
            <a:r>
              <a:rPr lang="en-US" sz="2000" dirty="0"/>
              <a:t>(</a:t>
            </a:r>
            <a:r>
              <a:rPr lang="en-US" sz="2000" dirty="0" err="1"/>
              <a:t>i</a:t>
            </a:r>
            <a:r>
              <a:rPr lang="en-US" sz="2000" dirty="0"/>
              <a:t>);</a:t>
            </a:r>
          </a:p>
          <a:p>
            <a:r>
              <a:rPr lang="en-US" sz="2000" dirty="0"/>
              <a:t>   }</a:t>
            </a:r>
          </a:p>
          <a:p>
            <a:endParaRPr lang="en-US" sz="2000" dirty="0"/>
          </a:p>
          <a:p>
            <a:r>
              <a:rPr lang="en-US" sz="2000" dirty="0"/>
              <a:t>   public static void main(String </a:t>
            </a:r>
            <a:r>
              <a:rPr lang="en-US" sz="2000" dirty="0" err="1"/>
              <a:t>args</a:t>
            </a:r>
            <a:r>
              <a:rPr lang="en-US" sz="2000" dirty="0"/>
              <a:t>[]) {</a:t>
            </a:r>
          </a:p>
          <a:p>
            <a:r>
              <a:rPr lang="en-US" sz="2000" dirty="0"/>
              <a:t>      Sample s = new Sample();</a:t>
            </a:r>
          </a:p>
          <a:p>
            <a:r>
              <a:rPr lang="en-US" sz="2000" dirty="0"/>
              <a:t>      </a:t>
            </a:r>
            <a:r>
              <a:rPr lang="en-US" sz="2000" dirty="0" err="1"/>
              <a:t>s.display</a:t>
            </a:r>
            <a:r>
              <a:rPr lang="en-US" sz="2000" dirty="0"/>
              <a:t>();</a:t>
            </a:r>
          </a:p>
          <a:p>
            <a:r>
              <a:rPr lang="en-US" sz="2000" dirty="0"/>
              <a:t>   }</a:t>
            </a:r>
          </a:p>
          <a:p>
            <a:r>
              <a:rPr lang="en-US" sz="2000" dirty="0"/>
              <a:t>}</a:t>
            </a:r>
          </a:p>
        </p:txBody>
      </p:sp>
      <p:sp>
        <p:nvSpPr>
          <p:cNvPr id="6" name="Rectangle 5"/>
          <p:cNvSpPr/>
          <p:nvPr/>
        </p:nvSpPr>
        <p:spPr>
          <a:xfrm>
            <a:off x="4819649" y="5563285"/>
            <a:ext cx="1466850" cy="707886"/>
          </a:xfrm>
          <a:prstGeom prst="rect">
            <a:avLst/>
          </a:prstGeom>
          <a:ln>
            <a:solidFill>
              <a:schemeClr val="dk1"/>
            </a:solidFill>
          </a:ln>
        </p:spPr>
        <p:txBody>
          <a:bodyPr wrap="square">
            <a:spAutoFit/>
          </a:bodyPr>
          <a:lstStyle/>
          <a:p>
            <a:r>
              <a:rPr lang="en-US" sz="2000" b="1" dirty="0"/>
              <a:t>Output</a:t>
            </a:r>
          </a:p>
          <a:p>
            <a:r>
              <a:rPr lang="en-US" sz="2000" b="1" dirty="0"/>
              <a:t>20</a:t>
            </a:r>
          </a:p>
        </p:txBody>
      </p:sp>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05942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770" y="529709"/>
            <a:ext cx="4140877" cy="369332"/>
          </a:xfrm>
          <a:prstGeom prst="rect">
            <a:avLst/>
          </a:prstGeom>
        </p:spPr>
        <p:txBody>
          <a:bodyPr wrap="none">
            <a:spAutoFit/>
          </a:bodyPr>
          <a:lstStyle/>
          <a:p>
            <a:r>
              <a:rPr lang="en-US" b="1" dirty="0">
                <a:solidFill>
                  <a:schemeClr val="tx1">
                    <a:lumMod val="95000"/>
                    <a:lumOff val="5000"/>
                  </a:schemeClr>
                </a:solidFill>
                <a:latin typeface="Arial" panose="020B0604020202020204" pitchFamily="34" charset="0"/>
              </a:rPr>
              <a:t>What is Java </a:t>
            </a:r>
            <a:r>
              <a:rPr lang="en-US" b="1" dirty="0" err="1">
                <a:solidFill>
                  <a:schemeClr val="tx1">
                    <a:lumMod val="95000"/>
                    <a:lumOff val="5000"/>
                  </a:schemeClr>
                </a:solidFill>
                <a:latin typeface="Arial" panose="020B0604020202020204" pitchFamily="34" charset="0"/>
              </a:rPr>
              <a:t>instanceof</a:t>
            </a:r>
            <a:r>
              <a:rPr lang="en-US" b="1" dirty="0">
                <a:solidFill>
                  <a:schemeClr val="tx1">
                    <a:lumMod val="95000"/>
                    <a:lumOff val="5000"/>
                  </a:schemeClr>
                </a:solidFill>
                <a:latin typeface="Arial" panose="020B0604020202020204" pitchFamily="34" charset="0"/>
              </a:rPr>
              <a:t> operator ? </a:t>
            </a:r>
          </a:p>
        </p:txBody>
      </p:sp>
      <p:sp>
        <p:nvSpPr>
          <p:cNvPr id="5" name="Rectangle 4"/>
          <p:cNvSpPr/>
          <p:nvPr/>
        </p:nvSpPr>
        <p:spPr>
          <a:xfrm>
            <a:off x="533399" y="1046113"/>
            <a:ext cx="6653213" cy="2308324"/>
          </a:xfrm>
          <a:prstGeom prst="rect">
            <a:avLst/>
          </a:prstGeom>
        </p:spPr>
        <p:txBody>
          <a:bodyPr wrap="square">
            <a:spAutoFit/>
          </a:bodyPr>
          <a:lstStyle/>
          <a:p>
            <a:r>
              <a:rPr lang="en-US" dirty="0" err="1"/>
              <a:t>instanceof</a:t>
            </a:r>
            <a:r>
              <a:rPr lang="en-US" dirty="0"/>
              <a:t> operator is used only for object reference variables. The operator checks whether the object is of a particular type (class type or interface type). </a:t>
            </a:r>
            <a:r>
              <a:rPr lang="en-US" dirty="0" err="1"/>
              <a:t>instanceof</a:t>
            </a:r>
            <a:r>
              <a:rPr lang="en-US" dirty="0"/>
              <a:t> operator is written as −</a:t>
            </a:r>
          </a:p>
          <a:p>
            <a:endParaRPr lang="en-US" dirty="0"/>
          </a:p>
          <a:p>
            <a:r>
              <a:rPr lang="en-US" b="1" dirty="0"/>
              <a:t>( Object reference variable ) </a:t>
            </a:r>
            <a:r>
              <a:rPr lang="en-US" b="1" dirty="0" err="1"/>
              <a:t>instanceof</a:t>
            </a:r>
            <a:r>
              <a:rPr lang="en-US" b="1" dirty="0"/>
              <a:t>  (class/interface type)</a:t>
            </a:r>
          </a:p>
          <a:p>
            <a:r>
              <a:rPr lang="en-US" dirty="0"/>
              <a:t>If the object referred by the variable on the left side of the operator passes the IS-A check for the class/interface type on the right side, then the result will be true. Following is an example</a:t>
            </a:r>
          </a:p>
        </p:txBody>
      </p:sp>
      <p:pic>
        <p:nvPicPr>
          <p:cNvPr id="6" name="Picture 5"/>
          <p:cNvPicPr>
            <a:picLocks noChangeAspect="1"/>
          </p:cNvPicPr>
          <p:nvPr/>
        </p:nvPicPr>
        <p:blipFill rotWithShape="1">
          <a:blip r:embed="rId2"/>
          <a:srcRect l="1" t="45928" r="-2038" b="7725"/>
          <a:stretch/>
        </p:blipFill>
        <p:spPr>
          <a:xfrm>
            <a:off x="1371599" y="3643313"/>
            <a:ext cx="8295628" cy="2828924"/>
          </a:xfrm>
          <a:prstGeom prst="rect">
            <a:avLst/>
          </a:prstGeom>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55666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ywords in Java - PixelTrice"/>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73458" y="736979"/>
            <a:ext cx="10475580" cy="514947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54369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244" y="410655"/>
            <a:ext cx="9780896" cy="6155531"/>
          </a:xfrm>
          <a:prstGeom prst="rect">
            <a:avLst/>
          </a:prstGeom>
        </p:spPr>
        <p:txBody>
          <a:bodyPr wrap="square">
            <a:spAutoFit/>
          </a:bodyPr>
          <a:lstStyle/>
          <a:p>
            <a:pPr defTabSz="457200">
              <a:spcBef>
                <a:spcPct val="0"/>
              </a:spcBef>
            </a:pPr>
            <a:r>
              <a:rPr lang="en-US" sz="2400" b="1" dirty="0">
                <a:solidFill>
                  <a:schemeClr val="tx1">
                    <a:lumMod val="85000"/>
                    <a:lumOff val="15000"/>
                  </a:schemeClr>
                </a:solidFill>
                <a:ea typeface="+mj-ea"/>
                <a:cs typeface="+mj-cs"/>
              </a:rPr>
              <a:t>Unicode System</a:t>
            </a:r>
          </a:p>
          <a:p>
            <a:pPr defTabSz="457200">
              <a:spcBef>
                <a:spcPct val="0"/>
              </a:spcBef>
            </a:pPr>
            <a:endParaRPr lang="en-US" sz="2400" b="1" dirty="0">
              <a:solidFill>
                <a:schemeClr val="tx1">
                  <a:lumMod val="85000"/>
                  <a:lumOff val="15000"/>
                </a:schemeClr>
              </a:solidFill>
              <a:ea typeface="+mj-ea"/>
              <a:cs typeface="+mj-cs"/>
            </a:endParaRPr>
          </a:p>
          <a:p>
            <a:r>
              <a:rPr lang="en-US" sz="2000" b="1" dirty="0">
                <a:solidFill>
                  <a:schemeClr val="tx1">
                    <a:lumMod val="85000"/>
                    <a:lumOff val="15000"/>
                  </a:schemeClr>
                </a:solidFill>
              </a:rPr>
              <a:t>Unicode is a 16-bit character encoding standard and is capable to represent almost every character of well-known languages of the world.</a:t>
            </a:r>
          </a:p>
          <a:p>
            <a:endParaRPr lang="en-US" sz="2000" b="1" dirty="0">
              <a:solidFill>
                <a:schemeClr val="tx1">
                  <a:lumMod val="85000"/>
                  <a:lumOff val="15000"/>
                </a:schemeClr>
              </a:solidFill>
            </a:endParaRPr>
          </a:p>
          <a:p>
            <a:r>
              <a:rPr lang="en-US" sz="2400" b="1" dirty="0">
                <a:solidFill>
                  <a:schemeClr val="tx1">
                    <a:lumMod val="85000"/>
                    <a:lumOff val="15000"/>
                  </a:schemeClr>
                </a:solidFill>
              </a:rPr>
              <a:t>Why java uses Unicode System?</a:t>
            </a:r>
          </a:p>
          <a:p>
            <a:endParaRPr lang="en-US" sz="2400" b="1" dirty="0">
              <a:solidFill>
                <a:schemeClr val="tx1">
                  <a:lumMod val="85000"/>
                  <a:lumOff val="15000"/>
                </a:schemeClr>
              </a:solidFill>
            </a:endParaRPr>
          </a:p>
          <a:p>
            <a:r>
              <a:rPr lang="en-US" sz="2000" dirty="0">
                <a:solidFill>
                  <a:schemeClr val="tx1">
                    <a:lumMod val="85000"/>
                    <a:lumOff val="15000"/>
                  </a:schemeClr>
                </a:solidFill>
              </a:rPr>
              <a:t>Before Unicode, there were many language standards:</a:t>
            </a:r>
          </a:p>
          <a:p>
            <a:pPr marL="285750" indent="-285750">
              <a:buFont typeface="Arial" panose="020B0604020202020204" pitchFamily="34" charset="0"/>
              <a:buChar char="•"/>
            </a:pPr>
            <a:r>
              <a:rPr lang="en-US" sz="2000" dirty="0">
                <a:solidFill>
                  <a:schemeClr val="tx1">
                    <a:lumMod val="85000"/>
                    <a:lumOff val="15000"/>
                  </a:schemeClr>
                </a:solidFill>
              </a:rPr>
              <a:t>ASCII (American Standard Code for Information Interchange) for the United States.</a:t>
            </a:r>
          </a:p>
          <a:p>
            <a:pPr marL="285750" indent="-285750">
              <a:buFont typeface="Arial" panose="020B0604020202020204" pitchFamily="34" charset="0"/>
              <a:buChar char="•"/>
            </a:pPr>
            <a:r>
              <a:rPr lang="en-US" sz="2000" dirty="0">
                <a:solidFill>
                  <a:schemeClr val="tx1">
                    <a:lumMod val="85000"/>
                    <a:lumOff val="15000"/>
                  </a:schemeClr>
                </a:solidFill>
              </a:rPr>
              <a:t>ISO 8859-1 for Western European Language.</a:t>
            </a:r>
          </a:p>
          <a:p>
            <a:pPr marL="285750" indent="-285750">
              <a:buFont typeface="Arial" panose="020B0604020202020204" pitchFamily="34" charset="0"/>
              <a:buChar char="•"/>
            </a:pPr>
            <a:r>
              <a:rPr lang="en-US" sz="2000" dirty="0">
                <a:solidFill>
                  <a:schemeClr val="tx1">
                    <a:lumMod val="85000"/>
                    <a:lumOff val="15000"/>
                  </a:schemeClr>
                </a:solidFill>
              </a:rPr>
              <a:t>KOI-8 for Russian.</a:t>
            </a:r>
          </a:p>
          <a:p>
            <a:pPr marL="285750" indent="-285750">
              <a:buFont typeface="Arial" panose="020B0604020202020204" pitchFamily="34" charset="0"/>
              <a:buChar char="•"/>
            </a:pPr>
            <a:r>
              <a:rPr lang="en-US" sz="2000" dirty="0">
                <a:solidFill>
                  <a:schemeClr val="tx1">
                    <a:lumMod val="85000"/>
                    <a:lumOff val="15000"/>
                  </a:schemeClr>
                </a:solidFill>
              </a:rPr>
              <a:t>GB18030 and BIG-5 for </a:t>
            </a:r>
            <a:r>
              <a:rPr lang="en-US" sz="2000" dirty="0" err="1">
                <a:solidFill>
                  <a:schemeClr val="tx1">
                    <a:lumMod val="85000"/>
                    <a:lumOff val="15000"/>
                  </a:schemeClr>
                </a:solidFill>
              </a:rPr>
              <a:t>chinese</a:t>
            </a:r>
            <a:r>
              <a:rPr lang="en-US" sz="2000" dirty="0">
                <a:solidFill>
                  <a:schemeClr val="tx1">
                    <a:lumMod val="85000"/>
                    <a:lumOff val="15000"/>
                  </a:schemeClr>
                </a:solidFill>
              </a:rPr>
              <a:t>, and so on.</a:t>
            </a:r>
          </a:p>
          <a:p>
            <a:pPr marL="285750" indent="-285750">
              <a:buFont typeface="Arial" panose="020B0604020202020204" pitchFamily="34" charset="0"/>
              <a:buChar char="•"/>
            </a:pPr>
            <a:endParaRPr lang="en-US" sz="2000" dirty="0">
              <a:solidFill>
                <a:schemeClr val="tx1">
                  <a:lumMod val="85000"/>
                  <a:lumOff val="15000"/>
                </a:schemeClr>
              </a:solidFill>
            </a:endParaRPr>
          </a:p>
          <a:p>
            <a:r>
              <a:rPr lang="en-US" sz="2000" dirty="0">
                <a:solidFill>
                  <a:schemeClr val="tx1">
                    <a:lumMod val="85000"/>
                    <a:lumOff val="15000"/>
                  </a:schemeClr>
                </a:solidFill>
              </a:rPr>
              <a:t>So to support multinational application codes, some character was using single byte, some two. An even same code may represent a different character in one language and may represent other characters in another language.</a:t>
            </a:r>
          </a:p>
          <a:p>
            <a:r>
              <a:rPr lang="en-US" sz="2000" dirty="0">
                <a:solidFill>
                  <a:schemeClr val="tx1">
                    <a:lumMod val="85000"/>
                    <a:lumOff val="15000"/>
                  </a:schemeClr>
                </a:solidFill>
              </a:rPr>
              <a:t>To overcome above shortcoming, the </a:t>
            </a:r>
            <a:r>
              <a:rPr lang="en-US" sz="2000" dirty="0" err="1">
                <a:solidFill>
                  <a:schemeClr val="tx1">
                    <a:lumMod val="85000"/>
                    <a:lumOff val="15000"/>
                  </a:schemeClr>
                </a:solidFill>
              </a:rPr>
              <a:t>unicode</a:t>
            </a:r>
            <a:r>
              <a:rPr lang="en-US" sz="2000" dirty="0">
                <a:solidFill>
                  <a:schemeClr val="tx1">
                    <a:lumMod val="85000"/>
                    <a:lumOff val="15000"/>
                  </a:schemeClr>
                </a:solidFill>
              </a:rPr>
              <a:t> system was developed where each character is represented by 2 bytes.</a:t>
            </a:r>
          </a:p>
          <a:p>
            <a:endParaRPr lang="en-US" sz="2000" b="1" dirty="0">
              <a:solidFill>
                <a:schemeClr val="tx1">
                  <a:lumMod val="85000"/>
                  <a:lumOff val="15000"/>
                </a:schemeClr>
              </a:solidFill>
            </a:endParaRP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13889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725881" y="359054"/>
            <a:ext cx="8527301" cy="632651"/>
          </a:xfrm>
          <a:prstGeom prst="rect">
            <a:avLst/>
          </a:prstGeom>
        </p:spPr>
        <p:txBody>
          <a:bodyPr vert="horz" wrap="square" lIns="0" tIns="16933" rIns="0" bIns="0" rtlCol="0">
            <a:spAutoFit/>
          </a:bodyPr>
          <a:lstStyle/>
          <a:p>
            <a:r>
              <a:rPr lang="en-US" dirty="0"/>
              <a:t>Decision Making Statement in Java</a:t>
            </a:r>
          </a:p>
        </p:txBody>
      </p:sp>
      <p:sp>
        <p:nvSpPr>
          <p:cNvPr id="3" name="Rectangle 2"/>
          <p:cNvSpPr/>
          <p:nvPr/>
        </p:nvSpPr>
        <p:spPr>
          <a:xfrm>
            <a:off x="600501" y="1296243"/>
            <a:ext cx="9949218" cy="1200329"/>
          </a:xfrm>
          <a:prstGeom prst="rect">
            <a:avLst/>
          </a:prstGeom>
        </p:spPr>
        <p:txBody>
          <a:bodyPr wrap="square">
            <a:spAutoFit/>
          </a:bodyPr>
          <a:lstStyle/>
          <a:p>
            <a:pPr marL="285750" indent="-285750">
              <a:buClr>
                <a:schemeClr val="accent1"/>
              </a:buClr>
              <a:buSzPct val="126000"/>
              <a:buFont typeface="Arial" panose="020B0604020202020204" pitchFamily="34" charset="0"/>
              <a:buChar char="•"/>
            </a:pPr>
            <a:r>
              <a:rPr lang="en-US" b="1" dirty="0">
                <a:solidFill>
                  <a:srgbClr val="000000"/>
                </a:solidFill>
              </a:rPr>
              <a:t>Decision making statement</a:t>
            </a:r>
            <a:r>
              <a:rPr lang="en-US" dirty="0">
                <a:solidFill>
                  <a:srgbClr val="000000"/>
                </a:solidFill>
              </a:rPr>
              <a:t> statements is also called selection statement.</a:t>
            </a:r>
          </a:p>
          <a:p>
            <a:pPr marL="285750" indent="-285750">
              <a:buClr>
                <a:schemeClr val="accent1"/>
              </a:buClr>
              <a:buSzPct val="126000"/>
              <a:buFont typeface="Arial" panose="020B0604020202020204" pitchFamily="34" charset="0"/>
              <a:buChar char="•"/>
            </a:pPr>
            <a:r>
              <a:rPr lang="en-US" dirty="0">
                <a:solidFill>
                  <a:srgbClr val="000000"/>
                </a:solidFill>
              </a:rPr>
              <a:t> That is depending on the condition block need to be executed or not which is decided by condition. If the condition is "true" statement block will be executed, if condition is "false" then statement block will not be executed.</a:t>
            </a:r>
            <a:endParaRPr lang="en-US" dirty="0"/>
          </a:p>
        </p:txBody>
      </p:sp>
      <p:sp>
        <p:nvSpPr>
          <p:cNvPr id="4" name="Rectangle 3"/>
          <p:cNvSpPr/>
          <p:nvPr/>
        </p:nvSpPr>
        <p:spPr>
          <a:xfrm>
            <a:off x="595812" y="2848549"/>
            <a:ext cx="2358338" cy="369332"/>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b="1" dirty="0">
                <a:solidFill>
                  <a:srgbClr val="000000"/>
                </a:solidFill>
                <a:latin typeface="Helvetica" panose="020B0604020202020204" pitchFamily="34" charset="0"/>
              </a:rPr>
              <a:t>if-then Statement</a:t>
            </a:r>
            <a:endParaRPr lang="en-US" b="1" i="0" dirty="0">
              <a:solidFill>
                <a:srgbClr val="000000"/>
              </a:solidFill>
              <a:effectLst/>
              <a:latin typeface="Helvetica" panose="020B0604020202020204" pitchFamily="34" charset="0"/>
            </a:endParaRPr>
          </a:p>
        </p:txBody>
      </p:sp>
      <p:pic>
        <p:nvPicPr>
          <p:cNvPr id="3074" name="Picture 2" descr="if-else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963" y="2750520"/>
            <a:ext cx="4498311" cy="36861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69858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f-else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 y="1296537"/>
            <a:ext cx="4844955" cy="45470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73233" y="555725"/>
            <a:ext cx="2319866" cy="369332"/>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b="1" dirty="0">
                <a:solidFill>
                  <a:srgbClr val="000000"/>
                </a:solidFill>
                <a:latin typeface="Helvetica" panose="020B0604020202020204" pitchFamily="34" charset="0"/>
              </a:rPr>
              <a:t>if-else Statement</a:t>
            </a:r>
            <a:endParaRPr lang="en-US" b="1" i="0" dirty="0">
              <a:solidFill>
                <a:srgbClr val="000000"/>
              </a:solidFill>
              <a:effectLst/>
              <a:latin typeface="Helvetica" panose="020B0604020202020204" pitchFamily="34" charset="0"/>
            </a:endParaRPr>
          </a:p>
        </p:txBody>
      </p:sp>
      <p:sp>
        <p:nvSpPr>
          <p:cNvPr id="2" name="Rectangle 1"/>
          <p:cNvSpPr/>
          <p:nvPr/>
        </p:nvSpPr>
        <p:spPr>
          <a:xfrm>
            <a:off x="5941325" y="993465"/>
            <a:ext cx="6096000" cy="44012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a:spAutoFit/>
          </a:bodyPr>
          <a:lstStyle/>
          <a:p>
            <a:r>
              <a:rPr lang="en-US" sz="2000"/>
              <a:t>//A Java Program to demonstrate the use of if-else statement.  </a:t>
            </a:r>
          </a:p>
          <a:p>
            <a:r>
              <a:rPr lang="en-US" sz="2000" dirty="0"/>
              <a:t>//It is a program of odd and even number.  </a:t>
            </a:r>
          </a:p>
          <a:p>
            <a:r>
              <a:rPr lang="en-US" sz="2000" dirty="0"/>
              <a:t>public class </a:t>
            </a:r>
            <a:r>
              <a:rPr lang="en-US" sz="2000" dirty="0" err="1"/>
              <a:t>IfElseExample</a:t>
            </a:r>
            <a:r>
              <a:rPr lang="en-US" sz="2000" dirty="0"/>
              <a:t> {  </a:t>
            </a:r>
          </a:p>
          <a:p>
            <a:r>
              <a:rPr lang="en-US" sz="2000" dirty="0"/>
              <a:t>public static void main(String[] </a:t>
            </a:r>
            <a:r>
              <a:rPr lang="en-US" sz="2000" dirty="0" err="1"/>
              <a:t>args</a:t>
            </a:r>
            <a:r>
              <a:rPr lang="en-US" sz="2000" dirty="0"/>
              <a:t>) {  </a:t>
            </a:r>
          </a:p>
          <a:p>
            <a:r>
              <a:rPr lang="en-US" sz="2000" dirty="0"/>
              <a:t>    //defining a variable  </a:t>
            </a:r>
          </a:p>
          <a:p>
            <a:r>
              <a:rPr lang="en-US" sz="2000" dirty="0"/>
              <a:t>    </a:t>
            </a:r>
            <a:r>
              <a:rPr lang="en-US" sz="2000" dirty="0" err="1"/>
              <a:t>int</a:t>
            </a:r>
            <a:r>
              <a:rPr lang="en-US" sz="2000" dirty="0"/>
              <a:t> number=13;  </a:t>
            </a:r>
          </a:p>
          <a:p>
            <a:r>
              <a:rPr lang="en-US" sz="2000" dirty="0"/>
              <a:t>    //Check if the number is divisible by 2 or not  </a:t>
            </a:r>
          </a:p>
          <a:p>
            <a:r>
              <a:rPr lang="en-US" sz="2000" dirty="0"/>
              <a:t>    if(number%2==0){  </a:t>
            </a:r>
          </a:p>
          <a:p>
            <a:r>
              <a:rPr lang="en-US" sz="2000" dirty="0"/>
              <a:t>        </a:t>
            </a:r>
            <a:r>
              <a:rPr lang="en-US" sz="2000" dirty="0" err="1"/>
              <a:t>System.out.println</a:t>
            </a:r>
            <a:r>
              <a:rPr lang="en-US" sz="2000" dirty="0"/>
              <a:t>("even number");  </a:t>
            </a:r>
          </a:p>
          <a:p>
            <a:r>
              <a:rPr lang="en-US" sz="2000" dirty="0"/>
              <a:t>    }else{  </a:t>
            </a:r>
          </a:p>
          <a:p>
            <a:r>
              <a:rPr lang="en-US" sz="2000" dirty="0"/>
              <a:t>        </a:t>
            </a:r>
            <a:r>
              <a:rPr lang="en-US" sz="2000" dirty="0" err="1"/>
              <a:t>System.out.println</a:t>
            </a:r>
            <a:r>
              <a:rPr lang="en-US" sz="2000" dirty="0"/>
              <a:t>("odd number");  </a:t>
            </a:r>
          </a:p>
          <a:p>
            <a:r>
              <a:rPr lang="en-US" sz="2000" dirty="0"/>
              <a:t>    }  </a:t>
            </a:r>
          </a:p>
          <a:p>
            <a:r>
              <a:rPr lang="en-US" sz="2000" dirty="0"/>
              <a:t>}  </a:t>
            </a:r>
          </a:p>
          <a:p>
            <a:r>
              <a:rPr lang="en-US" sz="2000" dirty="0"/>
              <a:t>}</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93482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009434" y="2837729"/>
            <a:ext cx="3388658" cy="1183341"/>
          </a:xfrm>
        </p:spPr>
        <p:txBody>
          <a:bodyPr>
            <a:noAutofit/>
          </a:bodyPr>
          <a:lstStyle/>
          <a:p>
            <a:pPr algn="ct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21267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731" y="267101"/>
            <a:ext cx="3800687" cy="632651"/>
          </a:xfrm>
          <a:prstGeom prst="rect">
            <a:avLst/>
          </a:prstGeom>
        </p:spPr>
        <p:txBody>
          <a:bodyPr vert="horz" wrap="square" lIns="0" tIns="16933" rIns="0" bIns="0" rtlCol="0">
            <a:spAutoFit/>
          </a:bodyPr>
          <a:lstStyle/>
          <a:p>
            <a:pPr marL="16933">
              <a:spcBef>
                <a:spcPts val="133"/>
              </a:spcBef>
            </a:pPr>
            <a:r>
              <a:rPr spc="-7" dirty="0"/>
              <a:t>Datatypes in</a:t>
            </a:r>
            <a:r>
              <a:rPr spc="-120" dirty="0"/>
              <a:t> </a:t>
            </a:r>
            <a:r>
              <a:rPr dirty="0"/>
              <a:t>Java</a:t>
            </a:r>
          </a:p>
        </p:txBody>
      </p:sp>
      <p:sp>
        <p:nvSpPr>
          <p:cNvPr id="4" name="AutoShape 2" descr="Java Data Type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Java Data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4" y="1171575"/>
            <a:ext cx="7302861" cy="35575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7188" y="5009197"/>
            <a:ext cx="11363325" cy="1477328"/>
          </a:xfrm>
          <a:prstGeom prst="rect">
            <a:avLst/>
          </a:prstGeom>
        </p:spPr>
        <p:txBody>
          <a:bodyPr wrap="square">
            <a:spAutoFit/>
          </a:bodyPr>
          <a:lstStyle/>
          <a:p>
            <a:r>
              <a:rPr lang="en-US" b="1" dirty="0"/>
              <a:t>Use float or double?</a:t>
            </a:r>
          </a:p>
          <a:p>
            <a:endParaRPr lang="en-US" dirty="0"/>
          </a:p>
          <a:p>
            <a:r>
              <a:rPr lang="en-US" dirty="0"/>
              <a:t>The precision of a floating point value indicates how many digits the value can have after the decimal point. The precision of float is only six or seven decimal digits, while double variables have a precision of about 15 digits. Therefore it is safer to use double for most calculations.</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0160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5" y="285267"/>
            <a:ext cx="7374467" cy="632651"/>
          </a:xfrm>
          <a:prstGeom prst="rect">
            <a:avLst/>
          </a:prstGeom>
        </p:spPr>
        <p:txBody>
          <a:bodyPr vert="horz" wrap="square" lIns="0" tIns="16933" rIns="0" bIns="0" rtlCol="0">
            <a:spAutoFit/>
          </a:bodyPr>
          <a:lstStyle/>
          <a:p>
            <a:pPr marL="16933">
              <a:spcBef>
                <a:spcPts val="133"/>
              </a:spcBef>
            </a:pPr>
            <a:r>
              <a:rPr spc="-7" dirty="0"/>
              <a:t>Data Type </a:t>
            </a:r>
            <a:r>
              <a:rPr dirty="0"/>
              <a:t>- </a:t>
            </a:r>
            <a:r>
              <a:rPr spc="-7" dirty="0"/>
              <a:t>Default </a:t>
            </a:r>
            <a:r>
              <a:rPr spc="-13" dirty="0"/>
              <a:t>Value </a:t>
            </a:r>
            <a:r>
              <a:rPr spc="-7" dirty="0"/>
              <a:t>and</a:t>
            </a:r>
            <a:r>
              <a:rPr spc="-113" dirty="0"/>
              <a:t> </a:t>
            </a:r>
            <a:r>
              <a:rPr dirty="0"/>
              <a:t>size</a:t>
            </a:r>
          </a:p>
        </p:txBody>
      </p:sp>
      <p:pic>
        <p:nvPicPr>
          <p:cNvPr id="67585" name="Picture 1"/>
          <p:cNvPicPr>
            <a:picLocks noChangeAspect="1" noChangeArrowheads="1"/>
          </p:cNvPicPr>
          <p:nvPr/>
        </p:nvPicPr>
        <p:blipFill>
          <a:blip r:embed="rId2"/>
          <a:srcRect l="16329" t="18934" r="18663" b="30699"/>
          <a:stretch>
            <a:fillRect/>
          </a:stretch>
        </p:blipFill>
        <p:spPr bwMode="auto">
          <a:xfrm>
            <a:off x="591670" y="1371599"/>
            <a:ext cx="9022977" cy="4303059"/>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12700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99" y="215201"/>
            <a:ext cx="3532293"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pic>
        <p:nvPicPr>
          <p:cNvPr id="2050" name="Picture 2" descr="operator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10" y="1746682"/>
            <a:ext cx="7785100" cy="41415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65702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99" y="215201"/>
            <a:ext cx="3532293"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sp>
        <p:nvSpPr>
          <p:cNvPr id="3" name="Rectangle 2"/>
          <p:cNvSpPr/>
          <p:nvPr/>
        </p:nvSpPr>
        <p:spPr>
          <a:xfrm>
            <a:off x="895492" y="1677535"/>
            <a:ext cx="4335439" cy="2308324"/>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int</a:t>
            </a:r>
            <a:r>
              <a:rPr lang="en-US" dirty="0"/>
              <a:t> x=10;  </a:t>
            </a:r>
          </a:p>
          <a:p>
            <a:r>
              <a:rPr lang="en-US" dirty="0" err="1"/>
              <a:t>System.out.println</a:t>
            </a:r>
            <a:r>
              <a:rPr lang="en-US" dirty="0"/>
              <a:t>(x++);//10 (11)  </a:t>
            </a:r>
          </a:p>
          <a:p>
            <a:r>
              <a:rPr lang="en-US" dirty="0" err="1"/>
              <a:t>System.out.println</a:t>
            </a:r>
            <a:r>
              <a:rPr lang="en-US" dirty="0"/>
              <a:t>(++x);//12  </a:t>
            </a:r>
          </a:p>
          <a:p>
            <a:r>
              <a:rPr lang="en-US" dirty="0" err="1"/>
              <a:t>System.out.println</a:t>
            </a:r>
            <a:r>
              <a:rPr lang="en-US" dirty="0"/>
              <a:t>(x--);//12 (11)  </a:t>
            </a:r>
          </a:p>
          <a:p>
            <a:r>
              <a:rPr lang="en-US" dirty="0" err="1"/>
              <a:t>System.out.println</a:t>
            </a:r>
            <a:r>
              <a:rPr lang="en-US" dirty="0"/>
              <a:t>(--x);//10  </a:t>
            </a:r>
          </a:p>
          <a:p>
            <a:r>
              <a:rPr lang="en-US" dirty="0"/>
              <a:t>}}</a:t>
            </a:r>
          </a:p>
        </p:txBody>
      </p:sp>
      <p:sp>
        <p:nvSpPr>
          <p:cNvPr id="5" name="Rectangle 4"/>
          <p:cNvSpPr/>
          <p:nvPr/>
        </p:nvSpPr>
        <p:spPr>
          <a:xfrm>
            <a:off x="506747" y="1172646"/>
            <a:ext cx="2719591" cy="400110"/>
          </a:xfrm>
          <a:prstGeom prst="rect">
            <a:avLst/>
          </a:prstGeom>
        </p:spPr>
        <p:txBody>
          <a:bodyPr wrap="none">
            <a:spAutoFit/>
          </a:bodyPr>
          <a:lstStyle/>
          <a:p>
            <a:pPr marL="285750" indent="-285750">
              <a:buFont typeface="Wingdings" panose="05000000000000000000" pitchFamily="2" charset="2"/>
              <a:buChar char="q"/>
            </a:pPr>
            <a:r>
              <a:rPr lang="en-US" sz="2000" b="1" dirty="0"/>
              <a:t>Java Unary Operator</a:t>
            </a:r>
          </a:p>
        </p:txBody>
      </p:sp>
      <p:sp>
        <p:nvSpPr>
          <p:cNvPr id="6" name="Rectangle 5"/>
          <p:cNvSpPr/>
          <p:nvPr/>
        </p:nvSpPr>
        <p:spPr>
          <a:xfrm>
            <a:off x="7105651" y="1602165"/>
            <a:ext cx="4495800" cy="2862322"/>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int</a:t>
            </a:r>
            <a:r>
              <a:rPr lang="en-US" dirty="0"/>
              <a:t> a=10;  </a:t>
            </a:r>
          </a:p>
          <a:p>
            <a:r>
              <a:rPr lang="en-US" dirty="0" err="1"/>
              <a:t>int</a:t>
            </a:r>
            <a:r>
              <a:rPr lang="en-US" dirty="0"/>
              <a:t> b=5;  </a:t>
            </a:r>
          </a:p>
          <a:p>
            <a:r>
              <a:rPr lang="en-US" dirty="0" err="1"/>
              <a:t>System.out.println</a:t>
            </a:r>
            <a:r>
              <a:rPr lang="en-US" dirty="0"/>
              <a:t>(</a:t>
            </a:r>
            <a:r>
              <a:rPr lang="en-US" dirty="0" err="1"/>
              <a:t>a+b</a:t>
            </a:r>
            <a:r>
              <a:rPr lang="en-US" dirty="0"/>
              <a:t>);//15  </a:t>
            </a:r>
          </a:p>
          <a:p>
            <a:r>
              <a:rPr lang="en-US" dirty="0" err="1"/>
              <a:t>System.out.println</a:t>
            </a:r>
            <a:r>
              <a:rPr lang="en-US" dirty="0"/>
              <a:t>(a-b);//5  </a:t>
            </a:r>
          </a:p>
          <a:p>
            <a:r>
              <a:rPr lang="en-US" dirty="0" err="1"/>
              <a:t>System.out.println</a:t>
            </a:r>
            <a:r>
              <a:rPr lang="en-US" dirty="0"/>
              <a:t>(a*b);//50  </a:t>
            </a:r>
          </a:p>
          <a:p>
            <a:r>
              <a:rPr lang="en-US" dirty="0" err="1"/>
              <a:t>System.out.println</a:t>
            </a:r>
            <a:r>
              <a:rPr lang="en-US" dirty="0"/>
              <a:t>(a/b);//2  </a:t>
            </a:r>
          </a:p>
          <a:p>
            <a:r>
              <a:rPr lang="en-US" dirty="0" err="1"/>
              <a:t>System.out.println</a:t>
            </a:r>
            <a:r>
              <a:rPr lang="en-US" dirty="0"/>
              <a:t>(</a:t>
            </a:r>
            <a:r>
              <a:rPr lang="en-US" dirty="0" err="1"/>
              <a:t>a%b</a:t>
            </a:r>
            <a:r>
              <a:rPr lang="en-US" dirty="0"/>
              <a:t>);//0  </a:t>
            </a:r>
          </a:p>
          <a:p>
            <a:r>
              <a:rPr lang="en-US" dirty="0"/>
              <a:t>}}</a:t>
            </a:r>
          </a:p>
        </p:txBody>
      </p:sp>
      <p:sp>
        <p:nvSpPr>
          <p:cNvPr id="8" name="Rectangle 7"/>
          <p:cNvSpPr/>
          <p:nvPr/>
        </p:nvSpPr>
        <p:spPr>
          <a:xfrm>
            <a:off x="6674995" y="1058346"/>
            <a:ext cx="4277068" cy="400110"/>
          </a:xfrm>
          <a:prstGeom prst="rect">
            <a:avLst/>
          </a:prstGeom>
        </p:spPr>
        <p:txBody>
          <a:bodyPr wrap="none">
            <a:spAutoFit/>
          </a:bodyPr>
          <a:lstStyle/>
          <a:p>
            <a:pPr marL="342900" indent="-342900">
              <a:buFont typeface="Wingdings" panose="05000000000000000000" pitchFamily="2" charset="2"/>
              <a:buChar char="q"/>
            </a:pPr>
            <a:r>
              <a:rPr lang="en-US" sz="2000" b="1" dirty="0"/>
              <a:t>Java Arithmetic Operator Example</a:t>
            </a:r>
          </a:p>
        </p:txBody>
      </p:sp>
      <p:sp>
        <p:nvSpPr>
          <p:cNvPr id="4" name="Footer Placeholder 3"/>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51611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99" y="215201"/>
            <a:ext cx="3532293"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sp>
        <p:nvSpPr>
          <p:cNvPr id="3" name="Rectangle 2"/>
          <p:cNvSpPr/>
          <p:nvPr/>
        </p:nvSpPr>
        <p:spPr>
          <a:xfrm>
            <a:off x="724042" y="2120448"/>
            <a:ext cx="5805346" cy="2031325"/>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System.out.println</a:t>
            </a:r>
            <a:r>
              <a:rPr lang="en-US" dirty="0"/>
              <a:t>(10&lt;&lt;2);//10*2^2=10*4=40  </a:t>
            </a:r>
          </a:p>
          <a:p>
            <a:r>
              <a:rPr lang="en-US" dirty="0" err="1"/>
              <a:t>System.out.println</a:t>
            </a:r>
            <a:r>
              <a:rPr lang="en-US" dirty="0"/>
              <a:t>(10&lt;&lt;3);//10*2^3=10*8=80</a:t>
            </a:r>
          </a:p>
          <a:p>
            <a:r>
              <a:rPr lang="en-US" dirty="0" err="1"/>
              <a:t>System.out.println</a:t>
            </a:r>
            <a:r>
              <a:rPr lang="en-US" dirty="0"/>
              <a:t>(20&gt;&gt;2);//20/2^2=20/4=5  </a:t>
            </a:r>
          </a:p>
          <a:p>
            <a:r>
              <a:rPr lang="en-US" dirty="0" err="1"/>
              <a:t>System.out.println</a:t>
            </a:r>
            <a:r>
              <a:rPr lang="en-US" dirty="0"/>
              <a:t>(20&gt;&gt;3);//20/2^3=20/8=2  </a:t>
            </a:r>
          </a:p>
          <a:p>
            <a:r>
              <a:rPr lang="en-US" dirty="0"/>
              <a:t>}}</a:t>
            </a:r>
          </a:p>
        </p:txBody>
      </p:sp>
      <p:sp>
        <p:nvSpPr>
          <p:cNvPr id="5" name="Rectangle 4"/>
          <p:cNvSpPr/>
          <p:nvPr/>
        </p:nvSpPr>
        <p:spPr>
          <a:xfrm>
            <a:off x="506747" y="1172646"/>
            <a:ext cx="4821769" cy="400110"/>
          </a:xfrm>
          <a:prstGeom prst="rect">
            <a:avLst/>
          </a:prstGeom>
        </p:spPr>
        <p:txBody>
          <a:bodyPr wrap="none">
            <a:spAutoFit/>
          </a:bodyPr>
          <a:lstStyle/>
          <a:p>
            <a:pPr marL="285750" indent="-285750">
              <a:buFont typeface="Wingdings" panose="05000000000000000000" pitchFamily="2" charset="2"/>
              <a:buChar char="q"/>
            </a:pPr>
            <a:r>
              <a:rPr lang="en-US" sz="2000" b="1" dirty="0"/>
              <a:t>Java Left Shift AND Right Shift Operator</a:t>
            </a:r>
          </a:p>
        </p:txBody>
      </p:sp>
      <p:sp>
        <p:nvSpPr>
          <p:cNvPr id="6" name="Rectangle 5"/>
          <p:cNvSpPr/>
          <p:nvPr/>
        </p:nvSpPr>
        <p:spPr>
          <a:xfrm>
            <a:off x="6672263" y="1602165"/>
            <a:ext cx="4929188" cy="2862322"/>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int</a:t>
            </a:r>
            <a:r>
              <a:rPr lang="en-US" dirty="0"/>
              <a:t> a=10;  </a:t>
            </a:r>
          </a:p>
          <a:p>
            <a:r>
              <a:rPr lang="en-US" dirty="0" err="1"/>
              <a:t>int</a:t>
            </a:r>
            <a:r>
              <a:rPr lang="en-US" dirty="0"/>
              <a:t> b=5;  </a:t>
            </a:r>
          </a:p>
          <a:p>
            <a:r>
              <a:rPr lang="en-US" dirty="0" err="1"/>
              <a:t>int</a:t>
            </a:r>
            <a:r>
              <a:rPr lang="en-US" dirty="0"/>
              <a:t> c=20;  </a:t>
            </a:r>
          </a:p>
          <a:p>
            <a:r>
              <a:rPr lang="en-US" dirty="0" err="1"/>
              <a:t>System.out.println</a:t>
            </a:r>
            <a:r>
              <a:rPr lang="en-US" dirty="0"/>
              <a:t>(a&lt;b&amp;&amp;a&lt;c);//false &amp;&amp; true = false  </a:t>
            </a:r>
          </a:p>
          <a:p>
            <a:r>
              <a:rPr lang="en-US" dirty="0" err="1"/>
              <a:t>System.out.println</a:t>
            </a:r>
            <a:r>
              <a:rPr lang="en-US" dirty="0"/>
              <a:t>(a&lt;</a:t>
            </a:r>
            <a:r>
              <a:rPr lang="en-US" dirty="0" err="1"/>
              <a:t>b&amp;a</a:t>
            </a:r>
            <a:r>
              <a:rPr lang="en-US" dirty="0"/>
              <a:t>&lt;c);//false &amp; true = false  </a:t>
            </a:r>
          </a:p>
          <a:p>
            <a:r>
              <a:rPr lang="en-US" dirty="0" err="1"/>
              <a:t>System.out.println</a:t>
            </a:r>
            <a:r>
              <a:rPr lang="en-US" dirty="0"/>
              <a:t>(a&gt;b||a&lt;c);//true || true = true  </a:t>
            </a:r>
          </a:p>
          <a:p>
            <a:r>
              <a:rPr lang="en-US" dirty="0" err="1"/>
              <a:t>System.out.println</a:t>
            </a:r>
            <a:r>
              <a:rPr lang="en-US" dirty="0"/>
              <a:t>(a&gt;</a:t>
            </a:r>
            <a:r>
              <a:rPr lang="en-US" dirty="0" err="1"/>
              <a:t>b|a</a:t>
            </a:r>
            <a:r>
              <a:rPr lang="en-US" dirty="0"/>
              <a:t>&lt;c);//true | true = true </a:t>
            </a:r>
          </a:p>
          <a:p>
            <a:r>
              <a:rPr lang="en-US" dirty="0"/>
              <a:t>}} </a:t>
            </a:r>
          </a:p>
        </p:txBody>
      </p:sp>
      <p:sp>
        <p:nvSpPr>
          <p:cNvPr id="8" name="Rectangle 7"/>
          <p:cNvSpPr/>
          <p:nvPr/>
        </p:nvSpPr>
        <p:spPr>
          <a:xfrm>
            <a:off x="6417820" y="944046"/>
            <a:ext cx="5613716" cy="400110"/>
          </a:xfrm>
          <a:prstGeom prst="rect">
            <a:avLst/>
          </a:prstGeom>
        </p:spPr>
        <p:txBody>
          <a:bodyPr wrap="none">
            <a:spAutoFit/>
          </a:bodyPr>
          <a:lstStyle/>
          <a:p>
            <a:pPr marL="342900" indent="-342900">
              <a:buFont typeface="Wingdings" panose="05000000000000000000" pitchFamily="2" charset="2"/>
              <a:buChar char="q"/>
            </a:pPr>
            <a:r>
              <a:rPr lang="en-US" sz="2000" b="1" dirty="0"/>
              <a:t>Java AND Operator and OR Operator Example: </a:t>
            </a:r>
          </a:p>
        </p:txBody>
      </p:sp>
      <p:sp>
        <p:nvSpPr>
          <p:cNvPr id="4" name="Rectangle 3"/>
          <p:cNvSpPr/>
          <p:nvPr/>
        </p:nvSpPr>
        <p:spPr>
          <a:xfrm>
            <a:off x="604837" y="4733449"/>
            <a:ext cx="11368088" cy="1477328"/>
          </a:xfrm>
          <a:prstGeom prst="rect">
            <a:avLst/>
          </a:prstGeom>
        </p:spPr>
        <p:txBody>
          <a:bodyPr wrap="square">
            <a:spAutoFit/>
          </a:bodyPr>
          <a:lstStyle/>
          <a:p>
            <a:pPr marL="285750" indent="-285750">
              <a:buFont typeface="Wingdings" panose="05000000000000000000" pitchFamily="2" charset="2"/>
              <a:buChar char="ü"/>
            </a:pPr>
            <a:r>
              <a:rPr lang="en-US" dirty="0"/>
              <a:t>The logical &amp;&amp; operator doesn't check second condition if first condition is false. It checks second condition only if first one is true.</a:t>
            </a:r>
          </a:p>
          <a:p>
            <a:pPr marL="285750" indent="-285750">
              <a:buFont typeface="Wingdings" panose="05000000000000000000" pitchFamily="2" charset="2"/>
              <a:buChar char="ü"/>
            </a:pPr>
            <a:r>
              <a:rPr lang="en-US" dirty="0"/>
              <a:t>The bitwise &amp; operator always checks both conditions whether first condition is true or false.</a:t>
            </a:r>
          </a:p>
          <a:p>
            <a:pPr marL="285750" indent="-285750">
              <a:buFont typeface="Wingdings" panose="05000000000000000000" pitchFamily="2" charset="2"/>
              <a:buChar char="ü"/>
            </a:pPr>
            <a:r>
              <a:rPr lang="en-US" dirty="0"/>
              <a:t>The logical || operator doesn't check second condition if first condition is true. It checks second condition only if first one is false.</a:t>
            </a:r>
          </a:p>
          <a:p>
            <a:pPr marL="285750" indent="-285750">
              <a:buFont typeface="Wingdings" panose="05000000000000000000" pitchFamily="2" charset="2"/>
              <a:buChar char="ü"/>
            </a:pPr>
            <a:r>
              <a:rPr lang="en-US" dirty="0"/>
              <a:t>The bitwise | operator always checks both conditions whether first condition is true or false.</a:t>
            </a:r>
          </a:p>
          <a:p>
            <a:endParaRPr lang="en-US" dirty="0"/>
          </a:p>
        </p:txBody>
      </p:sp>
      <p:sp>
        <p:nvSpPr>
          <p:cNvPr id="7" name="Footer Placeholder 6"/>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3132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99" y="215201"/>
            <a:ext cx="3532293"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sp>
        <p:nvSpPr>
          <p:cNvPr id="3" name="Rectangle 2"/>
          <p:cNvSpPr/>
          <p:nvPr/>
        </p:nvSpPr>
        <p:spPr>
          <a:xfrm>
            <a:off x="681179" y="1206048"/>
            <a:ext cx="4047984" cy="5355312"/>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p>
            <a:r>
              <a:rPr lang="en-US" dirty="0"/>
              <a:t>class </a:t>
            </a:r>
            <a:r>
              <a:rPr lang="en-US" dirty="0" err="1"/>
              <a:t>ShortCirAND</a:t>
            </a:r>
            <a:r>
              <a:rPr lang="en-US" dirty="0"/>
              <a:t> {</a:t>
            </a:r>
          </a:p>
          <a:p>
            <a:r>
              <a:rPr lang="en-US" dirty="0"/>
              <a:t>    public static void main(String </a:t>
            </a:r>
            <a:r>
              <a:rPr lang="en-US" dirty="0" err="1"/>
              <a:t>arg</a:t>
            </a:r>
            <a:r>
              <a:rPr lang="en-US" dirty="0"/>
              <a:t>[])</a:t>
            </a:r>
          </a:p>
          <a:p>
            <a:r>
              <a:rPr lang="en-US" dirty="0"/>
              <a:t>    {</a:t>
            </a:r>
          </a:p>
          <a:p>
            <a:r>
              <a:rPr lang="en-US" dirty="0"/>
              <a:t> </a:t>
            </a:r>
          </a:p>
          <a:p>
            <a:r>
              <a:rPr lang="en-US" dirty="0"/>
              <a:t>        // Since first operand is false</a:t>
            </a:r>
          </a:p>
          <a:p>
            <a:r>
              <a:rPr lang="en-US" dirty="0"/>
              <a:t>        // and operator is &amp;&amp;,</a:t>
            </a:r>
          </a:p>
          <a:p>
            <a:r>
              <a:rPr lang="en-US" dirty="0"/>
              <a:t>        // Evaluation stops and</a:t>
            </a:r>
          </a:p>
          <a:p>
            <a:r>
              <a:rPr lang="en-US" dirty="0"/>
              <a:t>        // false is returned.</a:t>
            </a:r>
          </a:p>
          <a:p>
            <a:r>
              <a:rPr lang="en-US" dirty="0"/>
              <a:t>        if (false &amp;&amp; true &amp;&amp; true) {</a:t>
            </a:r>
          </a:p>
          <a:p>
            <a:r>
              <a:rPr lang="en-US" dirty="0"/>
              <a:t>            </a:t>
            </a:r>
            <a:r>
              <a:rPr lang="en-US" dirty="0" err="1"/>
              <a:t>System.out.println</a:t>
            </a:r>
            <a:r>
              <a:rPr lang="en-US" dirty="0"/>
              <a:t>(</a:t>
            </a:r>
          </a:p>
          <a:p>
            <a:r>
              <a:rPr lang="en-US" dirty="0"/>
              <a:t>                "This output will not be printed");</a:t>
            </a:r>
          </a:p>
          <a:p>
            <a:r>
              <a:rPr lang="en-US" dirty="0"/>
              <a:t>        }</a:t>
            </a:r>
          </a:p>
          <a:p>
            <a:r>
              <a:rPr lang="en-US" dirty="0"/>
              <a:t>        else {</a:t>
            </a:r>
          </a:p>
          <a:p>
            <a:r>
              <a:rPr lang="en-US" dirty="0"/>
              <a:t> </a:t>
            </a:r>
          </a:p>
          <a:p>
            <a:r>
              <a:rPr lang="en-US" dirty="0"/>
              <a:t>            </a:t>
            </a:r>
            <a:r>
              <a:rPr lang="en-US" dirty="0" err="1"/>
              <a:t>System.out.println</a:t>
            </a:r>
            <a:r>
              <a:rPr lang="en-US" dirty="0"/>
              <a:t>(</a:t>
            </a:r>
          </a:p>
          <a:p>
            <a:r>
              <a:rPr lang="en-US" dirty="0"/>
              <a:t>                "This output got printed actually, due to short circuit");</a:t>
            </a:r>
          </a:p>
          <a:p>
            <a:r>
              <a:rPr lang="en-US" dirty="0"/>
              <a:t>        }</a:t>
            </a:r>
          </a:p>
          <a:p>
            <a:r>
              <a:rPr lang="en-US" dirty="0"/>
              <a:t>}}</a:t>
            </a:r>
          </a:p>
        </p:txBody>
      </p:sp>
      <p:sp>
        <p:nvSpPr>
          <p:cNvPr id="5" name="Rectangle 4"/>
          <p:cNvSpPr/>
          <p:nvPr/>
        </p:nvSpPr>
        <p:spPr>
          <a:xfrm>
            <a:off x="506747" y="858321"/>
            <a:ext cx="4678460" cy="400110"/>
          </a:xfrm>
          <a:prstGeom prst="rect">
            <a:avLst/>
          </a:prstGeom>
        </p:spPr>
        <p:txBody>
          <a:bodyPr wrap="none">
            <a:spAutoFit/>
          </a:bodyPr>
          <a:lstStyle/>
          <a:p>
            <a:pPr marL="285750" indent="-285750">
              <a:buFont typeface="Wingdings" panose="05000000000000000000" pitchFamily="2" charset="2"/>
              <a:buChar char="q"/>
            </a:pPr>
            <a:r>
              <a:rPr lang="en-US" sz="2000" b="1" dirty="0"/>
              <a:t>Short Circuiting in Java with Examples</a:t>
            </a:r>
          </a:p>
        </p:txBody>
      </p:sp>
      <p:sp>
        <p:nvSpPr>
          <p:cNvPr id="4" name="Rectangle 3"/>
          <p:cNvSpPr/>
          <p:nvPr/>
        </p:nvSpPr>
        <p:spPr>
          <a:xfrm>
            <a:off x="5657849" y="4733449"/>
            <a:ext cx="6315075" cy="1938992"/>
          </a:xfrm>
          <a:prstGeom prst="rect">
            <a:avLst/>
          </a:prstGeom>
        </p:spPr>
        <p:txBody>
          <a:bodyPr wrap="square">
            <a:spAutoFit/>
          </a:bodyPr>
          <a:lstStyle/>
          <a:p>
            <a:pPr marL="285750" indent="-285750">
              <a:buFont typeface="Wingdings" panose="05000000000000000000" pitchFamily="2" charset="2"/>
              <a:buChar char="ü"/>
            </a:pPr>
            <a:r>
              <a:rPr lang="en-US" sz="2000" dirty="0"/>
              <a:t>In Java logical operators, if the evaluation of a logical expression exit in between before complete evaluation, then it is known as </a:t>
            </a:r>
            <a:r>
              <a:rPr lang="en-US" sz="2000" b="1" dirty="0"/>
              <a:t>Short-circuit</a:t>
            </a:r>
            <a:r>
              <a:rPr lang="en-US" sz="2000" dirty="0"/>
              <a:t>. A short circuit happens because the result is clear even before the complete evaluation of the expression, and the result is returned. Short circuit evaluation avoids unnecessary work and leads to efficient processing.</a:t>
            </a:r>
          </a:p>
        </p:txBody>
      </p:sp>
      <p:sp>
        <p:nvSpPr>
          <p:cNvPr id="7" name="Rectangle 6"/>
          <p:cNvSpPr/>
          <p:nvPr/>
        </p:nvSpPr>
        <p:spPr>
          <a:xfrm>
            <a:off x="6096000" y="590074"/>
            <a:ext cx="6096000" cy="1477328"/>
          </a:xfrm>
          <a:prstGeom prst="rect">
            <a:avLst/>
          </a:prstGeom>
        </p:spPr>
        <p:txBody>
          <a:bodyPr>
            <a:spAutoFit/>
          </a:bodyPr>
          <a:lstStyle/>
          <a:p>
            <a:r>
              <a:rPr lang="en-US" b="1" dirty="0"/>
              <a:t>AND(&amp;&amp;) short circuit: </a:t>
            </a:r>
            <a:r>
              <a:rPr lang="en-US" dirty="0"/>
              <a:t>In case of AND, the expression is evaluated until we get one false result because the result will always be false, independent of the further conditions. If there is an expression with &amp;&amp;(logical AND), and first operand itself is false, then short circuit occurs, the further expression is not evaluated and false is returned.</a:t>
            </a:r>
          </a:p>
        </p:txBody>
      </p:sp>
      <p:sp>
        <p:nvSpPr>
          <p:cNvPr id="10" name="Rectangle 9"/>
          <p:cNvSpPr/>
          <p:nvPr/>
        </p:nvSpPr>
        <p:spPr>
          <a:xfrm>
            <a:off x="5962650" y="2504599"/>
            <a:ext cx="6096000" cy="1477328"/>
          </a:xfrm>
          <a:prstGeom prst="rect">
            <a:avLst/>
          </a:prstGeom>
        </p:spPr>
        <p:txBody>
          <a:bodyPr>
            <a:spAutoFit/>
          </a:bodyPr>
          <a:lstStyle/>
          <a:p>
            <a:r>
              <a:rPr lang="en-US" b="1" dirty="0"/>
              <a:t>OR(||) short circuit</a:t>
            </a:r>
            <a:r>
              <a:rPr lang="en-US" dirty="0"/>
              <a:t>: In case of OR, the expression is evaluated until we get one true result because the result will always be true, independent of the further conditions. If there is an expression with ||(logical OR), and first operand itself is true, then a short circuit occurs, evaluation stops and true is returned.</a:t>
            </a:r>
          </a:p>
        </p:txBody>
      </p:sp>
      <p:sp>
        <p:nvSpPr>
          <p:cNvPr id="6" name="Footer Placeholder 5"/>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51233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99" y="215201"/>
            <a:ext cx="3532293"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sp>
        <p:nvSpPr>
          <p:cNvPr id="3" name="Rectangle 2"/>
          <p:cNvSpPr/>
          <p:nvPr/>
        </p:nvSpPr>
        <p:spPr>
          <a:xfrm>
            <a:off x="552592" y="1677536"/>
            <a:ext cx="5805346" cy="2031325"/>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int</a:t>
            </a:r>
            <a:r>
              <a:rPr lang="en-US" dirty="0"/>
              <a:t> a=2;  </a:t>
            </a:r>
          </a:p>
          <a:p>
            <a:r>
              <a:rPr lang="en-US" dirty="0" err="1"/>
              <a:t>int</a:t>
            </a:r>
            <a:r>
              <a:rPr lang="en-US" dirty="0"/>
              <a:t> b=5;  </a:t>
            </a:r>
          </a:p>
          <a:p>
            <a:r>
              <a:rPr lang="en-US" dirty="0" err="1"/>
              <a:t>int</a:t>
            </a:r>
            <a:r>
              <a:rPr lang="en-US" dirty="0"/>
              <a:t> min=(a&lt;b)?</a:t>
            </a:r>
            <a:r>
              <a:rPr lang="en-US" dirty="0" err="1"/>
              <a:t>a:b</a:t>
            </a:r>
            <a:r>
              <a:rPr lang="en-US" dirty="0"/>
              <a:t>;  </a:t>
            </a:r>
          </a:p>
          <a:p>
            <a:r>
              <a:rPr lang="en-US" dirty="0" err="1"/>
              <a:t>System.out.println</a:t>
            </a:r>
            <a:r>
              <a:rPr lang="en-US" dirty="0"/>
              <a:t>(min);  </a:t>
            </a:r>
          </a:p>
          <a:p>
            <a:r>
              <a:rPr lang="en-US" dirty="0"/>
              <a:t>}} </a:t>
            </a:r>
          </a:p>
        </p:txBody>
      </p:sp>
      <p:sp>
        <p:nvSpPr>
          <p:cNvPr id="5" name="Rectangle 4"/>
          <p:cNvSpPr/>
          <p:nvPr/>
        </p:nvSpPr>
        <p:spPr>
          <a:xfrm>
            <a:off x="506747" y="1172646"/>
            <a:ext cx="3854453" cy="400110"/>
          </a:xfrm>
          <a:prstGeom prst="rect">
            <a:avLst/>
          </a:prstGeom>
        </p:spPr>
        <p:txBody>
          <a:bodyPr wrap="none">
            <a:spAutoFit/>
          </a:bodyPr>
          <a:lstStyle/>
          <a:p>
            <a:pPr marL="285750" indent="-285750">
              <a:buFont typeface="Wingdings" panose="05000000000000000000" pitchFamily="2" charset="2"/>
              <a:buChar char="q"/>
            </a:pPr>
            <a:r>
              <a:rPr lang="en-US" sz="2000" b="1" dirty="0"/>
              <a:t>Java Ternary Operator Example</a:t>
            </a:r>
          </a:p>
        </p:txBody>
      </p:sp>
      <p:sp>
        <p:nvSpPr>
          <p:cNvPr id="6" name="Rectangle 5"/>
          <p:cNvSpPr/>
          <p:nvPr/>
        </p:nvSpPr>
        <p:spPr>
          <a:xfrm>
            <a:off x="6672263" y="1602165"/>
            <a:ext cx="4929188" cy="2585323"/>
          </a:xfrm>
          <a:prstGeom prst="rect">
            <a:avLst/>
          </a:prstGeom>
          <a:gradFill>
            <a:gsLst>
              <a:gs pos="15054">
                <a:srgbClr val="FCE5DF"/>
              </a:gs>
              <a:gs pos="31894">
                <a:srgbClr val="F9D4C8"/>
              </a:gs>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dirty="0"/>
              <a:t>class </a:t>
            </a:r>
            <a:r>
              <a:rPr lang="en-US" dirty="0" err="1"/>
              <a:t>OperatorExample</a:t>
            </a:r>
            <a:r>
              <a:rPr lang="en-US" dirty="0"/>
              <a:t>{  </a:t>
            </a:r>
          </a:p>
          <a:p>
            <a:r>
              <a:rPr lang="en-US" dirty="0"/>
              <a:t>public static void main(String </a:t>
            </a:r>
            <a:r>
              <a:rPr lang="en-US" dirty="0" err="1"/>
              <a:t>args</a:t>
            </a:r>
            <a:r>
              <a:rPr lang="en-US" dirty="0"/>
              <a:t>[]){  </a:t>
            </a:r>
          </a:p>
          <a:p>
            <a:r>
              <a:rPr lang="en-US" dirty="0" err="1"/>
              <a:t>int</a:t>
            </a:r>
            <a:r>
              <a:rPr lang="en-US" dirty="0"/>
              <a:t> a=10;  </a:t>
            </a:r>
          </a:p>
          <a:p>
            <a:r>
              <a:rPr lang="en-US" dirty="0" err="1"/>
              <a:t>int</a:t>
            </a:r>
            <a:r>
              <a:rPr lang="en-US" dirty="0"/>
              <a:t> b=20;  </a:t>
            </a:r>
          </a:p>
          <a:p>
            <a:r>
              <a:rPr lang="en-US" dirty="0"/>
              <a:t>a+=4;//a=a+4 (a=10+4)  </a:t>
            </a:r>
          </a:p>
          <a:p>
            <a:r>
              <a:rPr lang="en-US" dirty="0"/>
              <a:t>b-=4;//b=b-4 (b=20-4)  </a:t>
            </a:r>
          </a:p>
          <a:p>
            <a:r>
              <a:rPr lang="en-US" dirty="0" err="1"/>
              <a:t>System.out.println</a:t>
            </a:r>
            <a:r>
              <a:rPr lang="en-US" dirty="0"/>
              <a:t>(a);  </a:t>
            </a:r>
          </a:p>
          <a:p>
            <a:r>
              <a:rPr lang="en-US" dirty="0" err="1"/>
              <a:t>System.out.println</a:t>
            </a:r>
            <a:r>
              <a:rPr lang="en-US" dirty="0"/>
              <a:t>(b);  </a:t>
            </a:r>
          </a:p>
          <a:p>
            <a:r>
              <a:rPr lang="en-US" dirty="0"/>
              <a:t>}} </a:t>
            </a:r>
          </a:p>
        </p:txBody>
      </p:sp>
      <p:sp>
        <p:nvSpPr>
          <p:cNvPr id="8" name="Rectangle 7"/>
          <p:cNvSpPr/>
          <p:nvPr/>
        </p:nvSpPr>
        <p:spPr>
          <a:xfrm>
            <a:off x="6417820" y="944046"/>
            <a:ext cx="4460452" cy="400110"/>
          </a:xfrm>
          <a:prstGeom prst="rect">
            <a:avLst/>
          </a:prstGeom>
        </p:spPr>
        <p:txBody>
          <a:bodyPr wrap="none">
            <a:spAutoFit/>
          </a:bodyPr>
          <a:lstStyle/>
          <a:p>
            <a:pPr marL="342900" indent="-342900">
              <a:buFont typeface="Wingdings" panose="05000000000000000000" pitchFamily="2" charset="2"/>
              <a:buChar char="q"/>
            </a:pPr>
            <a:r>
              <a:rPr lang="en-US" sz="2000" b="1" dirty="0"/>
              <a:t>Java Assignment Operator Example: </a:t>
            </a:r>
          </a:p>
        </p:txBody>
      </p:sp>
      <p:sp>
        <p:nvSpPr>
          <p:cNvPr id="4" name="Footer Placeholder 3"/>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21445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76250" y="962025"/>
            <a:ext cx="3709988" cy="4572000"/>
          </a:xfrm>
        </p:spPr>
        <p:txBody>
          <a:bodyPr>
            <a:normAutofit lnSpcReduction="10000"/>
          </a:bodyPr>
          <a:lstStyle/>
          <a:p>
            <a:r>
              <a:rPr lang="en-US" dirty="0"/>
              <a:t>Precedence and Associativity of Operators</a:t>
            </a:r>
          </a:p>
          <a:p>
            <a:endParaRPr lang="en-US" dirty="0"/>
          </a:p>
          <a:p>
            <a:pPr>
              <a:buFont typeface="Wingdings" panose="05000000000000000000" pitchFamily="2" charset="2"/>
              <a:buChar char="ü"/>
            </a:pPr>
            <a:r>
              <a:rPr lang="en-US" sz="1800" dirty="0"/>
              <a:t>Precedence and associative rules are used when dealing with hybrid equations involving more than one type of operator. In such cases, these rules determine which part of the equation to consider first as there can be many different valuations for the same equation. The table depicts the precedence of operators in decreasing order as magnitude with the top representing the highest precedence and bottom shows the lowest precedence.</a:t>
            </a:r>
          </a:p>
        </p:txBody>
      </p:sp>
      <p:sp>
        <p:nvSpPr>
          <p:cNvPr id="4" name="object 2"/>
          <p:cNvSpPr txBox="1">
            <a:spLocks noGrp="1"/>
          </p:cNvSpPr>
          <p:nvPr>
            <p:ph type="title"/>
          </p:nvPr>
        </p:nvSpPr>
        <p:spPr>
          <a:xfrm>
            <a:off x="461963" y="153162"/>
            <a:ext cx="10067925" cy="632651"/>
          </a:xfrm>
          <a:prstGeom prst="rect">
            <a:avLst/>
          </a:prstGeom>
        </p:spPr>
        <p:txBody>
          <a:bodyPr vert="horz" wrap="square" lIns="0" tIns="16933" rIns="0" bIns="0" rtlCol="0">
            <a:spAutoFit/>
          </a:bodyPr>
          <a:lstStyle/>
          <a:p>
            <a:pPr marL="16933">
              <a:spcBef>
                <a:spcPts val="133"/>
              </a:spcBef>
            </a:pPr>
            <a:r>
              <a:rPr b="1" spc="-7" dirty="0">
                <a:latin typeface="+mn-lt"/>
              </a:rPr>
              <a:t>Operator in</a:t>
            </a:r>
            <a:r>
              <a:rPr b="1" spc="-127" dirty="0">
                <a:latin typeface="+mn-lt"/>
              </a:rPr>
              <a:t> </a:t>
            </a:r>
            <a:r>
              <a:rPr b="1" dirty="0">
                <a:latin typeface="+mn-lt"/>
              </a:rPr>
              <a:t>Java</a:t>
            </a:r>
          </a:p>
        </p:txBody>
      </p:sp>
      <p:pic>
        <p:nvPicPr>
          <p:cNvPr id="5122" name="Picture 2" descr="Precedence and Associativity of Opera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52411"/>
            <a:ext cx="7477125" cy="444817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11531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8408</TotalTime>
  <Words>1346</Words>
  <Application>Microsoft Office PowerPoint</Application>
  <PresentationFormat>Widescreen</PresentationFormat>
  <Paragraphs>199</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Object Oriented Programming using JAVA </vt:lpstr>
      <vt:lpstr>Datatypes in Java</vt:lpstr>
      <vt:lpstr>Data Type - Default Value and size</vt:lpstr>
      <vt:lpstr>Operator in Java</vt:lpstr>
      <vt:lpstr>Operator in Java</vt:lpstr>
      <vt:lpstr>Operator in Java</vt:lpstr>
      <vt:lpstr>Operator in Java</vt:lpstr>
      <vt:lpstr>Operator in Java</vt:lpstr>
      <vt:lpstr>Operator in Java</vt:lpstr>
      <vt:lpstr>Operator in Java</vt:lpstr>
      <vt:lpstr>PowerPoint Presentation</vt:lpstr>
      <vt:lpstr>PowerPoint Presentation</vt:lpstr>
      <vt:lpstr>PowerPoint Presentation</vt:lpstr>
      <vt:lpstr>PowerPoint Presentation</vt:lpstr>
      <vt:lpstr>Decision Making Statement in Java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250</cp:revision>
  <dcterms:created xsi:type="dcterms:W3CDTF">2017-12-03T11:28:36Z</dcterms:created>
  <dcterms:modified xsi:type="dcterms:W3CDTF">2021-02-12T11:15:35Z</dcterms:modified>
</cp:coreProperties>
</file>