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701" r:id="rId4"/>
  </p:sldMasterIdLst>
  <p:notesMasterIdLst>
    <p:notesMasterId r:id="rId20"/>
  </p:notesMasterIdLst>
  <p:sldIdLst>
    <p:sldId id="271"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slideMaster" Target="slideMasters/slideMaster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slideMaster" Target="slideMasters/slideMaster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4.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BB200-F245-458E-AD1A-B5D4A0B18E3A}"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F691B-0015-4238-83FF-A1F1D3CB5D2C}" type="slidenum">
              <a:rPr lang="en-US" smtClean="0"/>
              <a:t>‹#›</a:t>
            </a:fld>
            <a:endParaRPr lang="en-US"/>
          </a:p>
        </p:txBody>
      </p:sp>
    </p:spTree>
    <p:extLst>
      <p:ext uri="{BB962C8B-B14F-4D97-AF65-F5344CB8AC3E}">
        <p14:creationId xmlns:p14="http://schemas.microsoft.com/office/powerpoint/2010/main" val="3512313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911451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03127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86323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277556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762370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2531596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1185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048389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213416148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213870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48442866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5015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19152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98245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139990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97673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590110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899783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513197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202243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A4183-054F-4423-9CA1-C2C685469ADA}"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142394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29285-CDBC-4F0F-BEBF-802E9CD536DA}"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684760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F6EC8-4700-4138-8CC1-E46391DE1E52}"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013285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C6A1B-050E-4C94-A5B1-5D503721F5DD}" type="datetime1">
              <a:rPr lang="en-US" smtClean="0">
                <a:solidFill>
                  <a:prstClr val="black">
                    <a:tint val="75000"/>
                  </a:prstClr>
                </a:solidFill>
              </a:rPr>
              <a:pPr/>
              <a:t>3/3/2021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746627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B662E-781B-4EC9-B90E-B8551D7CCA5D}" type="datetime1">
              <a:rPr lang="en-US" smtClean="0">
                <a:solidFill>
                  <a:prstClr val="black">
                    <a:tint val="75000"/>
                  </a:prstClr>
                </a:solidFill>
              </a:rPr>
              <a:pPr/>
              <a:t>3/3/2021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WhatsApp NO. : 9564842816</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22819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EFE69-C433-4D28-95DE-FB992C302B4E}" type="datetime1">
              <a:rPr lang="en-US" smtClean="0">
                <a:solidFill>
                  <a:prstClr val="black">
                    <a:tint val="75000"/>
                  </a:prstClr>
                </a:solidFill>
              </a:rPr>
              <a:pPr/>
              <a:t>3/3/2021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6905931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5856B-984B-4F58-9F95-175F342A835D}" type="datetime1">
              <a:rPr lang="en-US" smtClean="0">
                <a:solidFill>
                  <a:prstClr val="black">
                    <a:tint val="75000"/>
                  </a:prstClr>
                </a:solidFill>
              </a:rPr>
              <a:pPr/>
              <a:t>3/3/2021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61570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958354468"/>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F6DD7-BEDC-4A02-BCE2-071540D58713}" type="datetime1">
              <a:rPr lang="en-US" smtClean="0">
                <a:solidFill>
                  <a:prstClr val="black">
                    <a:tint val="75000"/>
                  </a:prstClr>
                </a:solidFill>
              </a:rPr>
              <a:pPr/>
              <a:t>3/3/2021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9989317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97352-3407-4789-A258-A235B5F928F3}" type="datetime1">
              <a:rPr lang="en-US" smtClean="0">
                <a:solidFill>
                  <a:prstClr val="black">
                    <a:tint val="75000"/>
                  </a:prstClr>
                </a:solidFill>
              </a:rPr>
              <a:pPr/>
              <a:t>3/3/2021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8853951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4635-D51E-4E81-983E-934DD1557DD8}"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2213928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F44ED-E974-42F5-87A3-6DEC6E571E67}"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14775834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DE6029-AD61-49BF-9C04-CE3D451F0A41}" type="datetime1">
              <a:rPr lang="en-US" smtClean="0">
                <a:solidFill>
                  <a:prstClr val="black">
                    <a:tint val="75000"/>
                  </a:prstClr>
                </a:solidFill>
              </a:rPr>
              <a:pPr/>
              <a:t>3/3/2021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8461747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37E231-F058-42CA-8359-30E38892BAE7}" type="datetime1">
              <a:rPr lang="en-US" smtClean="0">
                <a:solidFill>
                  <a:prstClr val="black">
                    <a:tint val="75000"/>
                  </a:prstClr>
                </a:solidFill>
              </a:rPr>
              <a:pPr/>
              <a:t>3/3/2021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9233177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580EB-25E6-41BC-84A9-CD5C6A5A4E8F}" type="datetime1">
              <a:rPr lang="en-US" smtClean="0">
                <a:solidFill>
                  <a:prstClr val="black">
                    <a:tint val="75000"/>
                  </a:prstClr>
                </a:solidFill>
              </a:rPr>
              <a:pPr/>
              <a:t>3/3/2021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0666304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5096F-BB8C-4D3D-AD8B-286D7CE98103}"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1062153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7851F-452A-4BF8-8B54-0BAD7881541F}"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1764751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A4183-054F-4423-9CA1-C2C685469ADA}"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75002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7016666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29285-CDBC-4F0F-BEBF-802E9CD536DA}"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805572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F6EC8-4700-4138-8CC1-E46391DE1E52}"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9933978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C6A1B-050E-4C94-A5B1-5D503721F5DD}" type="datetime1">
              <a:rPr lang="en-US" smtClean="0">
                <a:solidFill>
                  <a:prstClr val="black">
                    <a:tint val="75000"/>
                  </a:prstClr>
                </a:solidFill>
              </a:rPr>
              <a:pPr/>
              <a:t>3/3/2021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41010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B662E-781B-4EC9-B90E-B8551D7CCA5D}" type="datetime1">
              <a:rPr lang="en-US" smtClean="0">
                <a:solidFill>
                  <a:prstClr val="black">
                    <a:tint val="75000"/>
                  </a:prstClr>
                </a:solidFill>
              </a:rPr>
              <a:pPr/>
              <a:t>3/3/2021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WhatsApp NO. : 9564842816</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5350345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EFE69-C433-4D28-95DE-FB992C302B4E}" type="datetime1">
              <a:rPr lang="en-US" smtClean="0">
                <a:solidFill>
                  <a:prstClr val="black">
                    <a:tint val="75000"/>
                  </a:prstClr>
                </a:solidFill>
              </a:rPr>
              <a:pPr/>
              <a:t>3/3/2021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149822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5856B-984B-4F58-9F95-175F342A835D}" type="datetime1">
              <a:rPr lang="en-US" smtClean="0">
                <a:solidFill>
                  <a:prstClr val="black">
                    <a:tint val="75000"/>
                  </a:prstClr>
                </a:solidFill>
              </a:rPr>
              <a:pPr/>
              <a:t>3/3/2021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3473395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F6DD7-BEDC-4A02-BCE2-071540D58713}" type="datetime1">
              <a:rPr lang="en-US" smtClean="0">
                <a:solidFill>
                  <a:prstClr val="black">
                    <a:tint val="75000"/>
                  </a:prstClr>
                </a:solidFill>
              </a:rPr>
              <a:pPr/>
              <a:t>3/3/2021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7445234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97352-3407-4789-A258-A235B5F928F3}" type="datetime1">
              <a:rPr lang="en-US" smtClean="0">
                <a:solidFill>
                  <a:prstClr val="black">
                    <a:tint val="75000"/>
                  </a:prstClr>
                </a:solidFill>
              </a:rPr>
              <a:pPr/>
              <a:t>3/3/2021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4072159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4635-D51E-4E81-983E-934DD1557DD8}"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1746321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F44ED-E974-42F5-87A3-6DEC6E571E67}"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4104146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983374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DE6029-AD61-49BF-9C04-CE3D451F0A41}" type="datetime1">
              <a:rPr lang="en-US" smtClean="0">
                <a:solidFill>
                  <a:prstClr val="black">
                    <a:tint val="75000"/>
                  </a:prstClr>
                </a:solidFill>
              </a:rPr>
              <a:pPr/>
              <a:t>3/3/2021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6688438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37E231-F058-42CA-8359-30E38892BAE7}" type="datetime1">
              <a:rPr lang="en-US" smtClean="0">
                <a:solidFill>
                  <a:prstClr val="black">
                    <a:tint val="75000"/>
                  </a:prstClr>
                </a:solidFill>
              </a:rPr>
              <a:pPr/>
              <a:t>3/3/2021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28010410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580EB-25E6-41BC-84A9-CD5C6A5A4E8F}" type="datetime1">
              <a:rPr lang="en-US" smtClean="0">
                <a:solidFill>
                  <a:prstClr val="black">
                    <a:tint val="75000"/>
                  </a:prstClr>
                </a:solidFill>
              </a:rPr>
              <a:pPr/>
              <a:t>3/3/2021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7386749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5096F-BB8C-4D3D-AD8B-286D7CE98103}"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0837755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7851F-452A-4BF8-8B54-0BAD7881541F}"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16002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14225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47530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2229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solidFill>
                  <a:srgbClr val="696464"/>
                </a:solidFill>
              </a:rPr>
              <a:pPr/>
              <a:t>3/3/2021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65245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13" Type="http://schemas.openxmlformats.org/officeDocument/2006/relationships/slideLayout" Target="../slideLayouts/slideLayout35.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slideLayout" Target="../slideLayouts/slideLayout34.xml" /><Relationship Id="rId17" Type="http://schemas.openxmlformats.org/officeDocument/2006/relationships/theme" Target="../theme/theme3.xml" /><Relationship Id="rId2" Type="http://schemas.openxmlformats.org/officeDocument/2006/relationships/slideLayout" Target="../slideLayouts/slideLayout24.xml" /><Relationship Id="rId16" Type="http://schemas.openxmlformats.org/officeDocument/2006/relationships/slideLayout" Target="../slideLayouts/slideLayout38.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5" Type="http://schemas.openxmlformats.org/officeDocument/2006/relationships/slideLayout" Target="../slideLayouts/slideLayout3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 Id="rId14" Type="http://schemas.openxmlformats.org/officeDocument/2006/relationships/slideLayout" Target="../slideLayouts/slideLayout36.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 /><Relationship Id="rId13" Type="http://schemas.openxmlformats.org/officeDocument/2006/relationships/slideLayout" Target="../slideLayouts/slideLayout51.xml" /><Relationship Id="rId3" Type="http://schemas.openxmlformats.org/officeDocument/2006/relationships/slideLayout" Target="../slideLayouts/slideLayout41.xml" /><Relationship Id="rId7" Type="http://schemas.openxmlformats.org/officeDocument/2006/relationships/slideLayout" Target="../slideLayouts/slideLayout45.xml" /><Relationship Id="rId12" Type="http://schemas.openxmlformats.org/officeDocument/2006/relationships/slideLayout" Target="../slideLayouts/slideLayout50.xml" /><Relationship Id="rId17" Type="http://schemas.openxmlformats.org/officeDocument/2006/relationships/theme" Target="../theme/theme4.xml" /><Relationship Id="rId2" Type="http://schemas.openxmlformats.org/officeDocument/2006/relationships/slideLayout" Target="../slideLayouts/slideLayout40.xml" /><Relationship Id="rId16" Type="http://schemas.openxmlformats.org/officeDocument/2006/relationships/slideLayout" Target="../slideLayouts/slideLayout54.xml" /><Relationship Id="rId1" Type="http://schemas.openxmlformats.org/officeDocument/2006/relationships/slideLayout" Target="../slideLayouts/slideLayout39.xml" /><Relationship Id="rId6" Type="http://schemas.openxmlformats.org/officeDocument/2006/relationships/slideLayout" Target="../slideLayouts/slideLayout44.xml" /><Relationship Id="rId11" Type="http://schemas.openxmlformats.org/officeDocument/2006/relationships/slideLayout" Target="../slideLayouts/slideLayout49.xml" /><Relationship Id="rId5" Type="http://schemas.openxmlformats.org/officeDocument/2006/relationships/slideLayout" Target="../slideLayouts/slideLayout43.xml" /><Relationship Id="rId15" Type="http://schemas.openxmlformats.org/officeDocument/2006/relationships/slideLayout" Target="../slideLayouts/slideLayout53.xml" /><Relationship Id="rId10" Type="http://schemas.openxmlformats.org/officeDocument/2006/relationships/slideLayout" Target="../slideLayouts/slideLayout48.xml" /><Relationship Id="rId4" Type="http://schemas.openxmlformats.org/officeDocument/2006/relationships/slideLayout" Target="../slideLayouts/slideLayout42.xml" /><Relationship Id="rId9" Type="http://schemas.openxmlformats.org/officeDocument/2006/relationships/slideLayout" Target="../slideLayouts/slideLayout47.xml" /><Relationship Id="rId14" Type="http://schemas.openxmlformats.org/officeDocument/2006/relationships/slideLayout" Target="../slideLayouts/slideLayout5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421BB44-5FAE-4671-ACE5-C0A0F929EC84}" type="datetimeFigureOut">
              <a:rPr lang="en-US" smtClean="0">
                <a:solidFill>
                  <a:srgbClr val="696464"/>
                </a:solidFill>
              </a:rPr>
              <a:pPr/>
              <a:t>3/3/2021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241572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421BB44-5FAE-4671-ACE5-C0A0F929EC84}" type="datetimeFigureOut">
              <a:rPr lang="en-US" smtClean="0">
                <a:solidFill>
                  <a:srgbClr val="696464"/>
                </a:solidFill>
              </a:rPr>
              <a:pPr/>
              <a:t>3/3/2021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8965127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38C1D0-84BD-4306-AC91-D2261D1A5E54}"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solidFill>
                  <a:prstClr val="black">
                    <a:tint val="75000"/>
                  </a:prstClr>
                </a:solidFill>
              </a:rPr>
              <a:t>WhatsApp NO. : 9564842816</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32230650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38C1D0-84BD-4306-AC91-D2261D1A5E54}" type="datetime1">
              <a:rPr lang="en-US" smtClean="0">
                <a:solidFill>
                  <a:prstClr val="black">
                    <a:tint val="75000"/>
                  </a:prstClr>
                </a:solidFill>
              </a:rPr>
              <a:pPr/>
              <a:t>3/3/2021</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solidFill>
                  <a:prstClr val="black">
                    <a:tint val="75000"/>
                  </a:prstClr>
                </a:solidFill>
              </a:rPr>
              <a:t>WhatsApp NO. : 9564842816</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148288106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39.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5.xml" /><Relationship Id="rId1" Type="http://schemas.openxmlformats.org/officeDocument/2006/relationships/slideLayout" Target="../slideLayouts/slideLayout24.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13.xml" /><Relationship Id="rId5" Type="http://schemas.openxmlformats.org/officeDocument/2006/relationships/image" Target="../media/image9.png"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Object Oriented Programming using JAVA</a:t>
            </a:r>
            <a:br>
              <a:rPr lang="en-US" dirty="0"/>
            </a:br>
            <a:r>
              <a:rPr lang="en-US" dirty="0"/>
              <a:t>							</a:t>
            </a:r>
            <a:r>
              <a:rPr lang="en-US" sz="2800" dirty="0"/>
              <a:t>Paper code: </a:t>
            </a:r>
            <a:r>
              <a:rPr lang="en-US" sz="2800" b="1" dirty="0"/>
              <a:t>PCC – CS481</a:t>
            </a:r>
          </a:p>
        </p:txBody>
      </p:sp>
      <p:sp>
        <p:nvSpPr>
          <p:cNvPr id="3" name="Subtitle 2"/>
          <p:cNvSpPr>
            <a:spLocks noGrp="1"/>
          </p:cNvSpPr>
          <p:nvPr>
            <p:ph type="subTitle" idx="1"/>
          </p:nvPr>
        </p:nvSpPr>
        <p:spPr>
          <a:xfrm>
            <a:off x="4601028" y="5183779"/>
            <a:ext cx="7324498" cy="1126283"/>
          </a:xfrm>
        </p:spPr>
        <p:txBody>
          <a:bodyPr>
            <a:normAutofit lnSpcReduction="10000"/>
          </a:bodyPr>
          <a:lstStyle/>
          <a:p>
            <a:pPr marL="3943350" lvl="8" indent="-285750">
              <a:buFont typeface="Century Gothic" panose="020B0502020202020204" pitchFamily="34" charset="0"/>
              <a:buChar char="―"/>
            </a:pPr>
            <a:r>
              <a:rPr lang="en-US" sz="1800" b="1" dirty="0"/>
              <a:t>	Presented By</a:t>
            </a:r>
            <a:r>
              <a:rPr lang="en-US" dirty="0"/>
              <a:t>			</a:t>
            </a:r>
          </a:p>
          <a:p>
            <a:r>
              <a:rPr lang="en-US" dirty="0"/>
              <a:t>								       </a:t>
            </a:r>
            <a:r>
              <a:rPr lang="en-US" dirty="0" err="1"/>
              <a:t>Sudeshna</a:t>
            </a:r>
            <a:r>
              <a:rPr lang="en-US" dirty="0"/>
              <a:t> </a:t>
            </a:r>
            <a:r>
              <a:rPr lang="en-US" dirty="0" err="1"/>
              <a:t>Kundu</a:t>
            </a:r>
            <a:r>
              <a:rPr lang="en-US" dirty="0"/>
              <a:t> (</a:t>
            </a:r>
            <a:r>
              <a:rPr lang="en-US" dirty="0" err="1"/>
              <a:t>Mondal</a:t>
            </a:r>
            <a:r>
              <a:rPr lang="en-US" dirty="0"/>
              <a:t>)</a:t>
            </a:r>
          </a:p>
          <a:p>
            <a:r>
              <a:rPr lang="en-US" dirty="0"/>
              <a:t>								</a:t>
            </a:r>
            <a:r>
              <a:rPr lang="en-US"/>
              <a:t>	</a:t>
            </a:r>
            <a:endParaRPr lang="en-US" dirty="0"/>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42671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1" y="656601"/>
            <a:ext cx="6286500" cy="5909310"/>
          </a:xfrm>
          <a:prstGeom prst="rect">
            <a:avLst/>
          </a:prstGeom>
        </p:spPr>
        <p:txBody>
          <a:bodyPr wrap="square">
            <a:spAutoFit/>
          </a:bodyPr>
          <a:lstStyle/>
          <a:p>
            <a:r>
              <a:rPr lang="en-US" dirty="0">
                <a:solidFill>
                  <a:prstClr val="black"/>
                </a:solidFill>
              </a:rPr>
              <a:t>public class Student </a:t>
            </a:r>
          </a:p>
          <a:p>
            <a:r>
              <a:rPr lang="en-US" dirty="0">
                <a:solidFill>
                  <a:prstClr val="black"/>
                </a:solidFill>
              </a:rPr>
              <a:t> { </a:t>
            </a:r>
          </a:p>
          <a:p>
            <a:r>
              <a:rPr lang="en-US" dirty="0">
                <a:solidFill>
                  <a:prstClr val="black"/>
                </a:solidFill>
              </a:rPr>
              <a:t>// Declaration of instance variables. </a:t>
            </a:r>
          </a:p>
          <a:p>
            <a:r>
              <a:rPr lang="en-US" dirty="0">
                <a:solidFill>
                  <a:prstClr val="black"/>
                </a:solidFill>
              </a:rPr>
              <a:t>     String name; </a:t>
            </a:r>
          </a:p>
          <a:p>
            <a:r>
              <a:rPr lang="en-US" dirty="0">
                <a:solidFill>
                  <a:prstClr val="black"/>
                </a:solidFill>
              </a:rPr>
              <a:t>     String </a:t>
            </a:r>
            <a:r>
              <a:rPr lang="en-US" dirty="0" err="1">
                <a:solidFill>
                  <a:prstClr val="black"/>
                </a:solidFill>
              </a:rPr>
              <a:t>schoolName</a:t>
            </a:r>
            <a:r>
              <a:rPr lang="en-US" dirty="0">
                <a:solidFill>
                  <a:prstClr val="black"/>
                </a:solidFill>
              </a:rPr>
              <a:t>; </a:t>
            </a:r>
          </a:p>
          <a:p>
            <a:r>
              <a:rPr lang="en-US" dirty="0">
                <a:solidFill>
                  <a:prstClr val="black"/>
                </a:solidFill>
              </a:rPr>
              <a:t>     </a:t>
            </a:r>
            <a:r>
              <a:rPr lang="en-US" dirty="0" err="1">
                <a:solidFill>
                  <a:prstClr val="black"/>
                </a:solidFill>
              </a:rPr>
              <a:t>int</a:t>
            </a:r>
            <a:r>
              <a:rPr lang="en-US" dirty="0">
                <a:solidFill>
                  <a:prstClr val="black"/>
                </a:solidFill>
              </a:rPr>
              <a:t> </a:t>
            </a:r>
            <a:r>
              <a:rPr lang="en-US" dirty="0" err="1">
                <a:solidFill>
                  <a:prstClr val="black"/>
                </a:solidFill>
              </a:rPr>
              <a:t>rollNo</a:t>
            </a:r>
            <a:r>
              <a:rPr lang="en-US" dirty="0">
                <a:solidFill>
                  <a:prstClr val="black"/>
                </a:solidFill>
              </a:rPr>
              <a:t>; </a:t>
            </a:r>
          </a:p>
          <a:p>
            <a:r>
              <a:rPr lang="en-US" dirty="0">
                <a:solidFill>
                  <a:prstClr val="black"/>
                </a:solidFill>
              </a:rPr>
              <a:t>Student(String name, String </a:t>
            </a:r>
            <a:r>
              <a:rPr lang="en-US" dirty="0" err="1">
                <a:solidFill>
                  <a:prstClr val="black"/>
                </a:solidFill>
              </a:rPr>
              <a:t>sName</a:t>
            </a:r>
            <a:r>
              <a:rPr lang="en-US" dirty="0">
                <a:solidFill>
                  <a:prstClr val="black"/>
                </a:solidFill>
              </a:rPr>
              <a:t>) </a:t>
            </a:r>
          </a:p>
          <a:p>
            <a:r>
              <a:rPr lang="en-US" dirty="0">
                <a:solidFill>
                  <a:prstClr val="black"/>
                </a:solidFill>
              </a:rPr>
              <a:t>{ </a:t>
            </a:r>
          </a:p>
          <a:p>
            <a:r>
              <a:rPr lang="en-US" dirty="0">
                <a:solidFill>
                  <a:prstClr val="black"/>
                </a:solidFill>
              </a:rPr>
              <a:t>   this.name = name; // Here, 'this' reference is used. </a:t>
            </a:r>
          </a:p>
          <a:p>
            <a:r>
              <a:rPr lang="en-US" dirty="0">
                <a:solidFill>
                  <a:prstClr val="black"/>
                </a:solidFill>
              </a:rPr>
              <a:t>   </a:t>
            </a:r>
            <a:r>
              <a:rPr lang="en-US" dirty="0" err="1">
                <a:solidFill>
                  <a:prstClr val="black"/>
                </a:solidFill>
              </a:rPr>
              <a:t>schoolName</a:t>
            </a:r>
            <a:r>
              <a:rPr lang="en-US" dirty="0">
                <a:solidFill>
                  <a:prstClr val="black"/>
                </a:solidFill>
              </a:rPr>
              <a:t> = </a:t>
            </a:r>
            <a:r>
              <a:rPr lang="en-US" dirty="0" err="1">
                <a:solidFill>
                  <a:prstClr val="black"/>
                </a:solidFill>
              </a:rPr>
              <a:t>sName</a:t>
            </a:r>
            <a:r>
              <a:rPr lang="en-US" dirty="0">
                <a:solidFill>
                  <a:prstClr val="black"/>
                </a:solidFill>
              </a:rPr>
              <a:t>; </a:t>
            </a:r>
          </a:p>
          <a:p>
            <a:r>
              <a:rPr lang="en-US" dirty="0">
                <a:solidFill>
                  <a:prstClr val="black"/>
                </a:solidFill>
              </a:rPr>
              <a:t> } </a:t>
            </a:r>
          </a:p>
          <a:p>
            <a:r>
              <a:rPr lang="en-US" dirty="0">
                <a:solidFill>
                  <a:prstClr val="black"/>
                </a:solidFill>
              </a:rPr>
              <a:t>Student(String name, String </a:t>
            </a:r>
            <a:r>
              <a:rPr lang="en-US" dirty="0" err="1">
                <a:solidFill>
                  <a:prstClr val="black"/>
                </a:solidFill>
              </a:rPr>
              <a:t>sName</a:t>
            </a:r>
            <a:r>
              <a:rPr lang="en-US" dirty="0">
                <a:solidFill>
                  <a:prstClr val="black"/>
                </a:solidFill>
              </a:rPr>
              <a:t>, </a:t>
            </a:r>
            <a:r>
              <a:rPr lang="en-US" dirty="0" err="1">
                <a:solidFill>
                  <a:prstClr val="black"/>
                </a:solidFill>
              </a:rPr>
              <a:t>int</a:t>
            </a:r>
            <a:r>
              <a:rPr lang="en-US" dirty="0">
                <a:solidFill>
                  <a:prstClr val="black"/>
                </a:solidFill>
              </a:rPr>
              <a:t> </a:t>
            </a:r>
            <a:r>
              <a:rPr lang="en-US" dirty="0" err="1">
                <a:solidFill>
                  <a:prstClr val="black"/>
                </a:solidFill>
              </a:rPr>
              <a:t>rollNo</a:t>
            </a:r>
            <a:r>
              <a:rPr lang="en-US" dirty="0">
                <a:solidFill>
                  <a:prstClr val="black"/>
                </a:solidFill>
              </a:rPr>
              <a:t>)</a:t>
            </a:r>
          </a:p>
          <a:p>
            <a:r>
              <a:rPr lang="en-US" dirty="0">
                <a:solidFill>
                  <a:prstClr val="black"/>
                </a:solidFill>
              </a:rPr>
              <a:t>{ </a:t>
            </a:r>
          </a:p>
          <a:p>
            <a:r>
              <a:rPr lang="en-US" dirty="0">
                <a:solidFill>
                  <a:prstClr val="black"/>
                </a:solidFill>
              </a:rPr>
              <a:t>   this.name = name; // this reference. </a:t>
            </a:r>
          </a:p>
          <a:p>
            <a:r>
              <a:rPr lang="en-US" dirty="0">
                <a:solidFill>
                  <a:prstClr val="black"/>
                </a:solidFill>
              </a:rPr>
              <a:t>   </a:t>
            </a:r>
            <a:r>
              <a:rPr lang="en-US" dirty="0" err="1">
                <a:solidFill>
                  <a:prstClr val="black"/>
                </a:solidFill>
              </a:rPr>
              <a:t>schoolName</a:t>
            </a:r>
            <a:r>
              <a:rPr lang="en-US" dirty="0">
                <a:solidFill>
                  <a:prstClr val="black"/>
                </a:solidFill>
              </a:rPr>
              <a:t> = </a:t>
            </a:r>
            <a:r>
              <a:rPr lang="en-US" dirty="0" err="1">
                <a:solidFill>
                  <a:prstClr val="black"/>
                </a:solidFill>
              </a:rPr>
              <a:t>sName</a:t>
            </a:r>
            <a:r>
              <a:rPr lang="en-US" dirty="0">
                <a:solidFill>
                  <a:prstClr val="black"/>
                </a:solidFill>
              </a:rPr>
              <a:t>; </a:t>
            </a:r>
          </a:p>
          <a:p>
            <a:r>
              <a:rPr lang="en-US" dirty="0">
                <a:solidFill>
                  <a:prstClr val="black"/>
                </a:solidFill>
              </a:rPr>
              <a:t>   </a:t>
            </a:r>
            <a:r>
              <a:rPr lang="en-US" dirty="0" err="1">
                <a:solidFill>
                  <a:prstClr val="black"/>
                </a:solidFill>
              </a:rPr>
              <a:t>this.rollNo</a:t>
            </a:r>
            <a:r>
              <a:rPr lang="en-US" dirty="0">
                <a:solidFill>
                  <a:prstClr val="black"/>
                </a:solidFill>
              </a:rPr>
              <a:t> = </a:t>
            </a:r>
            <a:r>
              <a:rPr lang="en-US" dirty="0" err="1">
                <a:solidFill>
                  <a:prstClr val="black"/>
                </a:solidFill>
              </a:rPr>
              <a:t>rollNo</a:t>
            </a:r>
            <a:r>
              <a:rPr lang="en-US" dirty="0">
                <a:solidFill>
                  <a:prstClr val="black"/>
                </a:solidFill>
              </a:rPr>
              <a:t>; </a:t>
            </a:r>
          </a:p>
          <a:p>
            <a:r>
              <a:rPr lang="en-US" dirty="0">
                <a:solidFill>
                  <a:prstClr val="black"/>
                </a:solidFill>
              </a:rPr>
              <a:t> }</a:t>
            </a:r>
          </a:p>
          <a:p>
            <a:r>
              <a:rPr lang="en-US" dirty="0">
                <a:solidFill>
                  <a:prstClr val="black"/>
                </a:solidFill>
              </a:rPr>
              <a:t> void details() </a:t>
            </a:r>
          </a:p>
          <a:p>
            <a:r>
              <a:rPr lang="en-US" dirty="0">
                <a:solidFill>
                  <a:prstClr val="black"/>
                </a:solidFill>
              </a:rPr>
              <a:t> { </a:t>
            </a:r>
          </a:p>
          <a:p>
            <a:r>
              <a:rPr lang="en-US" dirty="0">
                <a:solidFill>
                  <a:prstClr val="black"/>
                </a:solidFill>
              </a:rPr>
              <a:t>    </a:t>
            </a:r>
            <a:r>
              <a:rPr lang="en-US" dirty="0" err="1">
                <a:solidFill>
                  <a:prstClr val="black"/>
                </a:solidFill>
              </a:rPr>
              <a:t>System.out.println</a:t>
            </a:r>
            <a:r>
              <a:rPr lang="en-US" dirty="0">
                <a:solidFill>
                  <a:prstClr val="black"/>
                </a:solidFill>
              </a:rPr>
              <a:t>(name+ " " +</a:t>
            </a:r>
            <a:r>
              <a:rPr lang="en-US" dirty="0" err="1">
                <a:solidFill>
                  <a:prstClr val="black"/>
                </a:solidFill>
              </a:rPr>
              <a:t>schoolName</a:t>
            </a:r>
            <a:r>
              <a:rPr lang="en-US" dirty="0">
                <a:solidFill>
                  <a:prstClr val="black"/>
                </a:solidFill>
              </a:rPr>
              <a:t>+ " " +</a:t>
            </a:r>
            <a:r>
              <a:rPr lang="en-US" dirty="0" err="1">
                <a:solidFill>
                  <a:prstClr val="black"/>
                </a:solidFill>
              </a:rPr>
              <a:t>rollNo</a:t>
            </a:r>
            <a:r>
              <a:rPr lang="en-US" dirty="0">
                <a:solidFill>
                  <a:prstClr val="black"/>
                </a:solidFill>
              </a:rPr>
              <a:t>); </a:t>
            </a:r>
          </a:p>
          <a:p>
            <a:r>
              <a:rPr lang="en-US" dirty="0">
                <a:solidFill>
                  <a:prstClr val="black"/>
                </a:solidFill>
              </a:rPr>
              <a:t> } </a:t>
            </a:r>
          </a:p>
        </p:txBody>
      </p:sp>
      <p:sp>
        <p:nvSpPr>
          <p:cNvPr id="5" name="Rectangle 4"/>
          <p:cNvSpPr/>
          <p:nvPr/>
        </p:nvSpPr>
        <p:spPr>
          <a:xfrm>
            <a:off x="5634037" y="707589"/>
            <a:ext cx="6096000" cy="2585323"/>
          </a:xfrm>
          <a:prstGeom prst="rect">
            <a:avLst/>
          </a:prstGeom>
        </p:spPr>
        <p:txBody>
          <a:bodyPr>
            <a:spAutoFit/>
          </a:bodyPr>
          <a:lstStyle/>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a:solidFill>
                  <a:prstClr val="black"/>
                </a:solidFill>
              </a:rPr>
              <a:t>{ </a:t>
            </a:r>
          </a:p>
          <a:p>
            <a:r>
              <a:rPr lang="en-US" dirty="0">
                <a:solidFill>
                  <a:prstClr val="black"/>
                </a:solidFill>
              </a:rPr>
              <a:t> // Create an object of class and pass the arguments to its constructors. </a:t>
            </a:r>
          </a:p>
          <a:p>
            <a:r>
              <a:rPr lang="en-US" dirty="0">
                <a:solidFill>
                  <a:prstClr val="black"/>
                </a:solidFill>
              </a:rPr>
              <a:t>      Student </a:t>
            </a:r>
            <a:r>
              <a:rPr lang="en-US" dirty="0" err="1">
                <a:solidFill>
                  <a:prstClr val="black"/>
                </a:solidFill>
              </a:rPr>
              <a:t>st</a:t>
            </a:r>
            <a:r>
              <a:rPr lang="en-US" dirty="0">
                <a:solidFill>
                  <a:prstClr val="black"/>
                </a:solidFill>
              </a:rPr>
              <a:t> = new Student("</a:t>
            </a:r>
            <a:r>
              <a:rPr lang="en-US" dirty="0" err="1">
                <a:solidFill>
                  <a:prstClr val="black"/>
                </a:solidFill>
              </a:rPr>
              <a:t>Riddhi</a:t>
            </a:r>
            <a:r>
              <a:rPr lang="en-US" dirty="0">
                <a:solidFill>
                  <a:prstClr val="black"/>
                </a:solidFill>
              </a:rPr>
              <a:t>", "DPS"); </a:t>
            </a:r>
          </a:p>
          <a:p>
            <a:r>
              <a:rPr lang="en-US" dirty="0">
                <a:solidFill>
                  <a:prstClr val="black"/>
                </a:solidFill>
              </a:rPr>
              <a:t>      Student st2 = new Student("Siddhi", "RSVM", 05); </a:t>
            </a:r>
          </a:p>
          <a:p>
            <a:r>
              <a:rPr lang="en-US" dirty="0">
                <a:solidFill>
                  <a:prstClr val="black"/>
                </a:solidFill>
              </a:rPr>
              <a:t>       </a:t>
            </a:r>
            <a:r>
              <a:rPr lang="en-US" dirty="0" err="1">
                <a:solidFill>
                  <a:prstClr val="black"/>
                </a:solidFill>
              </a:rPr>
              <a:t>st.details</a:t>
            </a:r>
            <a:r>
              <a:rPr lang="en-US" dirty="0">
                <a:solidFill>
                  <a:prstClr val="black"/>
                </a:solidFill>
              </a:rPr>
              <a:t>(); </a:t>
            </a:r>
          </a:p>
          <a:p>
            <a:r>
              <a:rPr lang="en-US" dirty="0">
                <a:solidFill>
                  <a:prstClr val="black"/>
                </a:solidFill>
              </a:rPr>
              <a:t>       st2.details(); </a:t>
            </a:r>
          </a:p>
          <a:p>
            <a:r>
              <a:rPr lang="en-US" dirty="0">
                <a:solidFill>
                  <a:prstClr val="black"/>
                </a:solidFill>
              </a:rPr>
              <a:t>  } </a:t>
            </a:r>
          </a:p>
          <a:p>
            <a:r>
              <a:rPr lang="en-US" dirty="0">
                <a:solidFill>
                  <a:prstClr val="black"/>
                </a:solidFill>
              </a:rPr>
              <a:t>}</a:t>
            </a:r>
          </a:p>
        </p:txBody>
      </p:sp>
    </p:spTree>
    <p:extLst>
      <p:ext uri="{BB962C8B-B14F-4D97-AF65-F5344CB8AC3E}">
        <p14:creationId xmlns:p14="http://schemas.microsoft.com/office/powerpoint/2010/main" val="71450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6937" y="342921"/>
            <a:ext cx="10708943" cy="923330"/>
          </a:xfrm>
          <a:prstGeom prst="rect">
            <a:avLst/>
          </a:prstGeom>
        </p:spPr>
        <p:txBody>
          <a:bodyPr wrap="square">
            <a:spAutoFit/>
          </a:bodyPr>
          <a:lstStyle/>
          <a:p>
            <a:r>
              <a:rPr lang="en-US" dirty="0">
                <a:solidFill>
                  <a:srgbClr val="610B4B"/>
                </a:solidFill>
              </a:rPr>
              <a:t>2) this: to invoke current class method</a:t>
            </a:r>
          </a:p>
          <a:p>
            <a:r>
              <a:rPr lang="en-US" dirty="0">
                <a:solidFill>
                  <a:srgbClr val="000000"/>
                </a:solidFill>
              </a:rPr>
              <a:t>You may invoke the method of the current class by using the this keyword. If you don't use the this keyword, compiler automatically adds this keyword while invoking the method. Let's see the example</a:t>
            </a:r>
          </a:p>
        </p:txBody>
      </p:sp>
      <p:pic>
        <p:nvPicPr>
          <p:cNvPr id="3" name="Picture 2"/>
          <p:cNvPicPr>
            <a:picLocks noChangeAspect="1"/>
          </p:cNvPicPr>
          <p:nvPr/>
        </p:nvPicPr>
        <p:blipFill>
          <a:blip r:embed="rId2"/>
          <a:stretch>
            <a:fillRect/>
          </a:stretch>
        </p:blipFill>
        <p:spPr>
          <a:xfrm>
            <a:off x="940416" y="1916159"/>
            <a:ext cx="5451800" cy="2219113"/>
          </a:xfrm>
          <a:prstGeom prst="rect">
            <a:avLst/>
          </a:prstGeom>
        </p:spPr>
      </p:pic>
      <p:sp>
        <p:nvSpPr>
          <p:cNvPr id="7" name="Rectangle 6"/>
          <p:cNvSpPr/>
          <p:nvPr/>
        </p:nvSpPr>
        <p:spPr>
          <a:xfrm>
            <a:off x="7124132" y="1367515"/>
            <a:ext cx="4462818" cy="5078313"/>
          </a:xfrm>
          <a:prstGeom prst="rect">
            <a:avLst/>
          </a:prstGeom>
        </p:spPr>
        <p:txBody>
          <a:bodyPr wrap="square">
            <a:spAutoFit/>
          </a:bodyPr>
          <a:lstStyle/>
          <a:p>
            <a:r>
              <a:rPr lang="en-US" dirty="0">
                <a:solidFill>
                  <a:prstClr val="black"/>
                </a:solidFill>
              </a:rPr>
              <a:t>class A{  </a:t>
            </a:r>
          </a:p>
          <a:p>
            <a:r>
              <a:rPr lang="en-US" dirty="0">
                <a:solidFill>
                  <a:prstClr val="black"/>
                </a:solidFill>
              </a:rPr>
              <a:t>void m(){</a:t>
            </a:r>
            <a:r>
              <a:rPr lang="en-US" dirty="0" err="1">
                <a:solidFill>
                  <a:prstClr val="black"/>
                </a:solidFill>
              </a:rPr>
              <a:t>System.out.println</a:t>
            </a:r>
            <a:r>
              <a:rPr lang="en-US" dirty="0">
                <a:solidFill>
                  <a:prstClr val="black"/>
                </a:solidFill>
              </a:rPr>
              <a:t>("hello m");}  </a:t>
            </a:r>
          </a:p>
          <a:p>
            <a:r>
              <a:rPr lang="en-US" dirty="0">
                <a:solidFill>
                  <a:prstClr val="black"/>
                </a:solidFill>
              </a:rPr>
              <a:t>void n(){  </a:t>
            </a:r>
          </a:p>
          <a:p>
            <a:r>
              <a:rPr lang="en-US" dirty="0" err="1">
                <a:solidFill>
                  <a:prstClr val="black"/>
                </a:solidFill>
              </a:rPr>
              <a:t>System.out.println</a:t>
            </a:r>
            <a:r>
              <a:rPr lang="en-US" dirty="0">
                <a:solidFill>
                  <a:prstClr val="black"/>
                </a:solidFill>
              </a:rPr>
              <a:t>("hello n");  </a:t>
            </a:r>
          </a:p>
          <a:p>
            <a:r>
              <a:rPr lang="en-US" dirty="0">
                <a:solidFill>
                  <a:prstClr val="black"/>
                </a:solidFill>
              </a:rPr>
              <a:t>//m();//same as </a:t>
            </a:r>
            <a:r>
              <a:rPr lang="en-US" dirty="0" err="1">
                <a:solidFill>
                  <a:prstClr val="black"/>
                </a:solidFill>
              </a:rPr>
              <a:t>this.m</a:t>
            </a:r>
            <a:r>
              <a:rPr lang="en-US" dirty="0">
                <a:solidFill>
                  <a:prstClr val="black"/>
                </a:solidFill>
              </a:rPr>
              <a:t>()  </a:t>
            </a:r>
          </a:p>
          <a:p>
            <a:r>
              <a:rPr lang="en-US" dirty="0" err="1">
                <a:solidFill>
                  <a:prstClr val="black"/>
                </a:solidFill>
              </a:rPr>
              <a:t>this.m</a:t>
            </a:r>
            <a:r>
              <a:rPr lang="en-US" dirty="0">
                <a:solidFill>
                  <a:prstClr val="black"/>
                </a:solidFill>
              </a:rPr>
              <a:t>();  </a:t>
            </a:r>
          </a:p>
          <a:p>
            <a:r>
              <a:rPr lang="en-US" dirty="0">
                <a:solidFill>
                  <a:prstClr val="black"/>
                </a:solidFill>
              </a:rPr>
              <a:t>}  </a:t>
            </a:r>
          </a:p>
          <a:p>
            <a:r>
              <a:rPr lang="en-US" dirty="0">
                <a:solidFill>
                  <a:prstClr val="black"/>
                </a:solidFill>
              </a:rPr>
              <a:t>}  </a:t>
            </a:r>
          </a:p>
          <a:p>
            <a:r>
              <a:rPr lang="en-US" dirty="0">
                <a:solidFill>
                  <a:prstClr val="black"/>
                </a:solidFill>
              </a:rPr>
              <a:t>class TestThis4{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a:solidFill>
                  <a:prstClr val="black"/>
                </a:solidFill>
              </a:rPr>
              <a:t>A a=new A();  </a:t>
            </a:r>
          </a:p>
          <a:p>
            <a:r>
              <a:rPr lang="en-US" dirty="0" err="1">
                <a:solidFill>
                  <a:prstClr val="black"/>
                </a:solidFill>
              </a:rPr>
              <a:t>a.n</a:t>
            </a:r>
            <a:r>
              <a:rPr lang="en-US" dirty="0">
                <a:solidFill>
                  <a:prstClr val="black"/>
                </a:solidFill>
              </a:rPr>
              <a:t>();  </a:t>
            </a:r>
          </a:p>
          <a:p>
            <a:r>
              <a:rPr lang="en-US" dirty="0">
                <a:solidFill>
                  <a:prstClr val="black"/>
                </a:solidFill>
              </a:rPr>
              <a:t>}}  </a:t>
            </a:r>
          </a:p>
          <a:p>
            <a:endParaRPr lang="en-US" dirty="0">
              <a:solidFill>
                <a:prstClr val="black"/>
              </a:solidFill>
            </a:endParaRPr>
          </a:p>
          <a:p>
            <a:r>
              <a:rPr lang="en-US" b="1" dirty="0">
                <a:solidFill>
                  <a:prstClr val="black"/>
                </a:solidFill>
              </a:rPr>
              <a:t>Output:</a:t>
            </a:r>
          </a:p>
          <a:p>
            <a:endParaRPr lang="en-US" b="1" dirty="0">
              <a:solidFill>
                <a:prstClr val="black"/>
              </a:solidFill>
            </a:endParaRPr>
          </a:p>
          <a:p>
            <a:r>
              <a:rPr lang="en-US" b="1" dirty="0">
                <a:solidFill>
                  <a:prstClr val="black"/>
                </a:solidFill>
              </a:rPr>
              <a:t>hello n</a:t>
            </a:r>
          </a:p>
          <a:p>
            <a:r>
              <a:rPr lang="en-US" b="1" dirty="0">
                <a:solidFill>
                  <a:prstClr val="black"/>
                </a:solidFill>
              </a:rPr>
              <a:t>hello m</a:t>
            </a:r>
          </a:p>
        </p:txBody>
      </p:sp>
    </p:spTree>
    <p:extLst>
      <p:ext uri="{BB962C8B-B14F-4D97-AF65-F5344CB8AC3E}">
        <p14:creationId xmlns:p14="http://schemas.microsoft.com/office/powerpoint/2010/main" val="99054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6119" t="24864" r="40224" b="20383"/>
          <a:stretch/>
        </p:blipFill>
        <p:spPr>
          <a:xfrm>
            <a:off x="559559" y="1596788"/>
            <a:ext cx="5336276" cy="3762758"/>
          </a:xfrm>
          <a:prstGeom prst="rect">
            <a:avLst/>
          </a:prstGeom>
        </p:spPr>
      </p:pic>
      <p:pic>
        <p:nvPicPr>
          <p:cNvPr id="5" name="Picture 4"/>
          <p:cNvPicPr>
            <a:picLocks noChangeAspect="1"/>
          </p:cNvPicPr>
          <p:nvPr/>
        </p:nvPicPr>
        <p:blipFill rotWithShape="1">
          <a:blip r:embed="rId3"/>
          <a:srcRect l="18582" t="25460" r="42015" b="21776"/>
          <a:stretch/>
        </p:blipFill>
        <p:spPr>
          <a:xfrm>
            <a:off x="6714698" y="1528547"/>
            <a:ext cx="4804012" cy="3616658"/>
          </a:xfrm>
          <a:prstGeom prst="rect">
            <a:avLst/>
          </a:prstGeom>
        </p:spPr>
      </p:pic>
      <p:sp>
        <p:nvSpPr>
          <p:cNvPr id="6" name="Rectangle 5"/>
          <p:cNvSpPr/>
          <p:nvPr/>
        </p:nvSpPr>
        <p:spPr>
          <a:xfrm>
            <a:off x="536812" y="493047"/>
            <a:ext cx="9726304" cy="923330"/>
          </a:xfrm>
          <a:prstGeom prst="rect">
            <a:avLst/>
          </a:prstGeom>
        </p:spPr>
        <p:txBody>
          <a:bodyPr wrap="square">
            <a:spAutoFit/>
          </a:bodyPr>
          <a:lstStyle/>
          <a:p>
            <a:r>
              <a:rPr lang="en-US" dirty="0">
                <a:solidFill>
                  <a:srgbClr val="610B4B"/>
                </a:solidFill>
              </a:rPr>
              <a:t>3) this() : to invoke current class constructor</a:t>
            </a:r>
          </a:p>
          <a:p>
            <a:r>
              <a:rPr lang="en-US" dirty="0">
                <a:solidFill>
                  <a:srgbClr val="000000"/>
                </a:solidFill>
              </a:rPr>
              <a:t>The this() constructor call can be used to invoke the current class constructor. It is used to reuse the constructor. In other words, it is used for </a:t>
            </a:r>
            <a:r>
              <a:rPr lang="en-US" b="1" dirty="0">
                <a:solidFill>
                  <a:srgbClr val="000000"/>
                </a:solidFill>
              </a:rPr>
              <a:t>constructor chaining.</a:t>
            </a:r>
          </a:p>
        </p:txBody>
      </p:sp>
    </p:spTree>
    <p:extLst>
      <p:ext uri="{BB962C8B-B14F-4D97-AF65-F5344CB8AC3E}">
        <p14:creationId xmlns:p14="http://schemas.microsoft.com/office/powerpoint/2010/main" val="2041660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610462"/>
            <a:ext cx="8911687" cy="467711"/>
          </a:xfrm>
        </p:spPr>
        <p:txBody>
          <a:bodyPr>
            <a:normAutofit/>
          </a:bodyPr>
          <a:lstStyle/>
          <a:p>
            <a:r>
              <a:rPr lang="en-US" sz="2000" b="1" dirty="0">
                <a:solidFill>
                  <a:schemeClr val="bg1">
                    <a:lumMod val="50000"/>
                  </a:schemeClr>
                </a:solidFill>
              </a:rPr>
              <a:t>Assigning Object Reference Variables</a:t>
            </a:r>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5" name="Rectangle 4"/>
          <p:cNvSpPr/>
          <p:nvPr/>
        </p:nvSpPr>
        <p:spPr>
          <a:xfrm>
            <a:off x="1806052" y="1227499"/>
            <a:ext cx="7897505" cy="2862322"/>
          </a:xfrm>
          <a:prstGeom prst="rect">
            <a:avLst/>
          </a:prstGeom>
        </p:spPr>
        <p:txBody>
          <a:bodyPr wrap="square">
            <a:spAutoFit/>
          </a:bodyPr>
          <a:lstStyle/>
          <a:p>
            <a:r>
              <a:rPr lang="en-US" dirty="0">
                <a:solidFill>
                  <a:prstClr val="black"/>
                </a:solidFill>
                <a:latin typeface="Perpetua" panose="02020502060401020303" pitchFamily="18" charset="0"/>
              </a:rPr>
              <a:t>Object reference variables act differently than you might expect when an assignment takes</a:t>
            </a:r>
          </a:p>
          <a:p>
            <a:r>
              <a:rPr lang="en-US" dirty="0">
                <a:solidFill>
                  <a:prstClr val="black"/>
                </a:solidFill>
                <a:latin typeface="Perpetua" panose="02020502060401020303" pitchFamily="18" charset="0"/>
              </a:rPr>
              <a:t>place. For example, what do you think the following fragment does?</a:t>
            </a:r>
          </a:p>
          <a:p>
            <a:endParaRPr lang="en-US" dirty="0">
              <a:solidFill>
                <a:prstClr val="black"/>
              </a:solidFill>
              <a:latin typeface="Perpetua" panose="02020502060401020303" pitchFamily="18" charset="0"/>
            </a:endParaRPr>
          </a:p>
          <a:p>
            <a:r>
              <a:rPr lang="en-US" b="1" dirty="0">
                <a:solidFill>
                  <a:prstClr val="black"/>
                </a:solidFill>
                <a:latin typeface="Perpetua" panose="02020502060401020303" pitchFamily="18" charset="0"/>
              </a:rPr>
              <a:t>Box b1 = new Box();</a:t>
            </a:r>
          </a:p>
          <a:p>
            <a:r>
              <a:rPr lang="en-US" b="1" dirty="0">
                <a:solidFill>
                  <a:prstClr val="black"/>
                </a:solidFill>
                <a:latin typeface="Perpetua" panose="02020502060401020303" pitchFamily="18" charset="0"/>
              </a:rPr>
              <a:t>Box b2 = b1;</a:t>
            </a:r>
          </a:p>
          <a:p>
            <a:endParaRPr lang="en-US" b="1" dirty="0">
              <a:solidFill>
                <a:prstClr val="black"/>
              </a:solidFill>
              <a:latin typeface="Perpetua" panose="02020502060401020303" pitchFamily="18" charset="0"/>
            </a:endParaRPr>
          </a:p>
          <a:p>
            <a:r>
              <a:rPr lang="en-US" dirty="0">
                <a:solidFill>
                  <a:prstClr val="black"/>
                </a:solidFill>
                <a:latin typeface="Perpetua" panose="02020502060401020303" pitchFamily="18" charset="0"/>
              </a:rPr>
              <a:t>You might think that b2 is being assigned a reference to a copy of the object referred to by</a:t>
            </a:r>
          </a:p>
          <a:p>
            <a:r>
              <a:rPr lang="en-US" dirty="0">
                <a:solidFill>
                  <a:prstClr val="black"/>
                </a:solidFill>
                <a:latin typeface="Perpetua" panose="02020502060401020303" pitchFamily="18" charset="0"/>
              </a:rPr>
              <a:t>b1. That is, you might think that b1 and b2 refer to separate and distinct objects. However,</a:t>
            </a:r>
          </a:p>
          <a:p>
            <a:r>
              <a:rPr lang="en-US" dirty="0">
                <a:solidFill>
                  <a:prstClr val="black"/>
                </a:solidFill>
                <a:latin typeface="Perpetua" panose="02020502060401020303" pitchFamily="18" charset="0"/>
              </a:rPr>
              <a:t>this would be wrong. Instead, after this fragment executes, b1 and b2 will both refer to the</a:t>
            </a:r>
          </a:p>
          <a:p>
            <a:r>
              <a:rPr lang="en-US" dirty="0">
                <a:solidFill>
                  <a:prstClr val="black"/>
                </a:solidFill>
                <a:latin typeface="Perpetua" panose="02020502060401020303" pitchFamily="18" charset="0"/>
              </a:rPr>
              <a:t>same object. </a:t>
            </a:r>
          </a:p>
        </p:txBody>
      </p:sp>
      <p:pic>
        <p:nvPicPr>
          <p:cNvPr id="6" name="Picture 5"/>
          <p:cNvPicPr>
            <a:picLocks noChangeAspect="1"/>
          </p:cNvPicPr>
          <p:nvPr/>
        </p:nvPicPr>
        <p:blipFill rotWithShape="1">
          <a:blip r:embed="rId3"/>
          <a:srcRect l="45783" t="40394" r="17500" b="35714"/>
          <a:stretch/>
        </p:blipFill>
        <p:spPr>
          <a:xfrm>
            <a:off x="6346210" y="4189863"/>
            <a:ext cx="4476465" cy="1637731"/>
          </a:xfrm>
          <a:prstGeom prst="rect">
            <a:avLst/>
          </a:prstGeom>
        </p:spPr>
      </p:pic>
    </p:spTree>
    <p:extLst>
      <p:ext uri="{BB962C8B-B14F-4D97-AF65-F5344CB8AC3E}">
        <p14:creationId xmlns:p14="http://schemas.microsoft.com/office/powerpoint/2010/main" val="137728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09" y="777922"/>
            <a:ext cx="9730403" cy="1127078"/>
          </a:xfrm>
        </p:spPr>
        <p:txBody>
          <a:bodyPr>
            <a:noAutofit/>
          </a:bodyPr>
          <a:lstStyle/>
          <a:p>
            <a:r>
              <a:rPr lang="en-US" sz="1800" b="1" dirty="0">
                <a:solidFill>
                  <a:schemeClr val="bg1">
                    <a:lumMod val="50000"/>
                  </a:schemeClr>
                </a:solidFill>
              </a:rPr>
              <a:t>Array of Objects in Java</a:t>
            </a:r>
            <a:br>
              <a:rPr lang="en-US" sz="1800" b="1" dirty="0">
                <a:solidFill>
                  <a:schemeClr val="bg1">
                    <a:lumMod val="50000"/>
                  </a:schemeClr>
                </a:solidFill>
              </a:rPr>
            </a:br>
            <a:br>
              <a:rPr lang="en-US" sz="1600" dirty="0"/>
            </a:br>
            <a:r>
              <a:rPr lang="en-US" sz="1600" dirty="0" err="1"/>
              <a:t>Java</a:t>
            </a:r>
            <a:r>
              <a:rPr lang="en-US" sz="1600" dirty="0"/>
              <a:t> is an object-oriented programming language. Most of the work done with the help of objects. We know that an array is a collection of the same data type that dynamically creates objects and can have elements of primitive types. Java allows us to store objects in an array. In Java, the class is also a user-defined data type. </a:t>
            </a:r>
            <a:r>
              <a:rPr lang="en-US" sz="1600" b="1" dirty="0"/>
              <a:t>An array that contains class type elements are known as an array of objects. It stores the reference variable of the object.</a:t>
            </a:r>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pic>
        <p:nvPicPr>
          <p:cNvPr id="1026" name="Picture 2" descr="How to Create Array of Object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536" y="2816580"/>
            <a:ext cx="4286250"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7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618" y="313898"/>
            <a:ext cx="9730403" cy="1127078"/>
          </a:xfrm>
        </p:spPr>
        <p:txBody>
          <a:bodyPr>
            <a:noAutofit/>
          </a:bodyPr>
          <a:lstStyle/>
          <a:p>
            <a:r>
              <a:rPr lang="en-US" sz="1800" b="1" dirty="0">
                <a:solidFill>
                  <a:schemeClr val="bg1">
                    <a:lumMod val="50000"/>
                  </a:schemeClr>
                </a:solidFill>
              </a:rPr>
              <a:t>Array of Objects in Java</a:t>
            </a:r>
            <a:br>
              <a:rPr lang="en-US" sz="1800" b="1" dirty="0">
                <a:solidFill>
                  <a:schemeClr val="bg1">
                    <a:lumMod val="50000"/>
                  </a:schemeClr>
                </a:solidFill>
              </a:rPr>
            </a:br>
            <a:br>
              <a:rPr lang="en-US" sz="1600" dirty="0"/>
            </a:br>
            <a:endParaRPr lang="en-US" sz="1600" b="1" dirty="0"/>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3" name="Rectangle 2"/>
          <p:cNvSpPr/>
          <p:nvPr/>
        </p:nvSpPr>
        <p:spPr>
          <a:xfrm>
            <a:off x="6168788" y="0"/>
            <a:ext cx="6023212" cy="7294305"/>
          </a:xfrm>
          <a:prstGeom prst="rect">
            <a:avLst/>
          </a:prstGeom>
        </p:spPr>
        <p:txBody>
          <a:bodyPr wrap="square">
            <a:spAutoFit/>
          </a:bodyPr>
          <a:lstStyle/>
          <a:p>
            <a:r>
              <a:rPr lang="en-US" dirty="0">
                <a:solidFill>
                  <a:prstClr val="black"/>
                </a:solidFill>
                <a:latin typeface="Perpetua" panose="02020502060401020303" pitchFamily="18" charset="0"/>
              </a:rPr>
              <a:t>public class </a:t>
            </a:r>
            <a:r>
              <a:rPr lang="en-US" dirty="0" err="1">
                <a:solidFill>
                  <a:prstClr val="black"/>
                </a:solidFill>
                <a:latin typeface="Perpetua" panose="02020502060401020303" pitchFamily="18" charset="0"/>
              </a:rPr>
              <a:t>ArrayOfObjects</a:t>
            </a:r>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public static void main(String </a:t>
            </a:r>
            <a:r>
              <a:rPr lang="en-US" dirty="0" err="1">
                <a:solidFill>
                  <a:prstClr val="black"/>
                </a:solidFill>
                <a:latin typeface="Perpetua" panose="02020502060401020303" pitchFamily="18" charset="0"/>
              </a:rPr>
              <a:t>args</a:t>
            </a:r>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//create an array of product object   </a:t>
            </a:r>
          </a:p>
          <a:p>
            <a:r>
              <a:rPr lang="en-US" dirty="0">
                <a:solidFill>
                  <a:prstClr val="black"/>
                </a:solidFill>
                <a:latin typeface="Perpetua" panose="02020502060401020303" pitchFamily="18" charset="0"/>
              </a:rPr>
              <a:t>Product[] </a:t>
            </a:r>
            <a:r>
              <a:rPr lang="en-US" dirty="0" err="1">
                <a:solidFill>
                  <a:prstClr val="black"/>
                </a:solidFill>
                <a:latin typeface="Perpetua" panose="02020502060401020303" pitchFamily="18" charset="0"/>
              </a:rPr>
              <a:t>obj</a:t>
            </a:r>
            <a:r>
              <a:rPr lang="en-US" dirty="0">
                <a:solidFill>
                  <a:prstClr val="black"/>
                </a:solidFill>
                <a:latin typeface="Perpetua" panose="02020502060401020303" pitchFamily="18" charset="0"/>
              </a:rPr>
              <a:t> = new Product[5] ;  </a:t>
            </a:r>
          </a:p>
          <a:p>
            <a:r>
              <a:rPr lang="en-US" dirty="0">
                <a:solidFill>
                  <a:prstClr val="black"/>
                </a:solidFill>
                <a:latin typeface="Perpetua" panose="02020502060401020303" pitchFamily="18" charset="0"/>
              </a:rPr>
              <a:t>//create &amp; initialize actual product objects using constructor  </a:t>
            </a:r>
          </a:p>
          <a:p>
            <a:r>
              <a:rPr lang="en-US" dirty="0" err="1">
                <a:solidFill>
                  <a:prstClr val="black"/>
                </a:solidFill>
                <a:latin typeface="Perpetua" panose="02020502060401020303" pitchFamily="18" charset="0"/>
              </a:rPr>
              <a:t>obj</a:t>
            </a:r>
            <a:r>
              <a:rPr lang="en-US" dirty="0">
                <a:solidFill>
                  <a:prstClr val="black"/>
                </a:solidFill>
                <a:latin typeface="Perpetua" panose="02020502060401020303" pitchFamily="18" charset="0"/>
              </a:rPr>
              <a:t>[0] = new Product(23907,"Dell Laptop");  </a:t>
            </a:r>
          </a:p>
          <a:p>
            <a:r>
              <a:rPr lang="en-US" dirty="0" err="1">
                <a:solidFill>
                  <a:prstClr val="black"/>
                </a:solidFill>
                <a:latin typeface="Perpetua" panose="02020502060401020303" pitchFamily="18" charset="0"/>
              </a:rPr>
              <a:t>obj</a:t>
            </a:r>
            <a:r>
              <a:rPr lang="en-US" dirty="0">
                <a:solidFill>
                  <a:prstClr val="black"/>
                </a:solidFill>
                <a:latin typeface="Perpetua" panose="02020502060401020303" pitchFamily="18" charset="0"/>
              </a:rPr>
              <a:t>[1] = new Product(91240,"HP 630");  </a:t>
            </a:r>
          </a:p>
          <a:p>
            <a:r>
              <a:rPr lang="en-US" dirty="0" err="1">
                <a:solidFill>
                  <a:prstClr val="black"/>
                </a:solidFill>
                <a:latin typeface="Perpetua" panose="02020502060401020303" pitchFamily="18" charset="0"/>
              </a:rPr>
              <a:t>obj</a:t>
            </a:r>
            <a:r>
              <a:rPr lang="en-US" dirty="0">
                <a:solidFill>
                  <a:prstClr val="black"/>
                </a:solidFill>
                <a:latin typeface="Perpetua" panose="02020502060401020303" pitchFamily="18" charset="0"/>
              </a:rPr>
              <a:t>[2] = new Product(29823,"LG OLED TV");  </a:t>
            </a:r>
          </a:p>
          <a:p>
            <a:r>
              <a:rPr lang="en-US" dirty="0" err="1">
                <a:solidFill>
                  <a:prstClr val="black"/>
                </a:solidFill>
                <a:latin typeface="Perpetua" panose="02020502060401020303" pitchFamily="18" charset="0"/>
              </a:rPr>
              <a:t>obj</a:t>
            </a:r>
            <a:r>
              <a:rPr lang="en-US" dirty="0">
                <a:solidFill>
                  <a:prstClr val="black"/>
                </a:solidFill>
                <a:latin typeface="Perpetua" panose="02020502060401020303" pitchFamily="18" charset="0"/>
              </a:rPr>
              <a:t>[3] = new Product(11908,"MI Note Pro Max 9");  </a:t>
            </a:r>
          </a:p>
          <a:p>
            <a:r>
              <a:rPr lang="en-US" dirty="0" err="1">
                <a:solidFill>
                  <a:prstClr val="black"/>
                </a:solidFill>
                <a:latin typeface="Perpetua" panose="02020502060401020303" pitchFamily="18" charset="0"/>
              </a:rPr>
              <a:t>obj</a:t>
            </a:r>
            <a:r>
              <a:rPr lang="en-US" dirty="0">
                <a:solidFill>
                  <a:prstClr val="black"/>
                </a:solidFill>
                <a:latin typeface="Perpetua" panose="02020502060401020303" pitchFamily="18" charset="0"/>
              </a:rPr>
              <a:t>[4] = new Product(43590,"Kingston USB");  </a:t>
            </a:r>
          </a:p>
          <a:p>
            <a:r>
              <a:rPr lang="en-US" dirty="0">
                <a:solidFill>
                  <a:prstClr val="black"/>
                </a:solidFill>
                <a:latin typeface="Perpetua" panose="02020502060401020303" pitchFamily="18" charset="0"/>
              </a:rPr>
              <a:t>//display the product object data  </a:t>
            </a:r>
          </a:p>
          <a:p>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("Product Object 1:");  </a:t>
            </a:r>
          </a:p>
          <a:p>
            <a:r>
              <a:rPr lang="en-US" dirty="0" err="1">
                <a:solidFill>
                  <a:prstClr val="black"/>
                </a:solidFill>
                <a:latin typeface="Perpetua" panose="02020502060401020303" pitchFamily="18" charset="0"/>
              </a:rPr>
              <a:t>obj</a:t>
            </a:r>
            <a:r>
              <a:rPr lang="en-US" dirty="0">
                <a:solidFill>
                  <a:prstClr val="black"/>
                </a:solidFill>
                <a:latin typeface="Perpetua" panose="02020502060401020303" pitchFamily="18" charset="0"/>
              </a:rPr>
              <a:t>[0].display();  </a:t>
            </a:r>
          </a:p>
          <a:p>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("Product Object 2:");  </a:t>
            </a:r>
          </a:p>
          <a:p>
            <a:r>
              <a:rPr lang="en-US" dirty="0" err="1">
                <a:solidFill>
                  <a:prstClr val="black"/>
                </a:solidFill>
                <a:latin typeface="Perpetua" panose="02020502060401020303" pitchFamily="18" charset="0"/>
              </a:rPr>
              <a:t>obj</a:t>
            </a:r>
            <a:r>
              <a:rPr lang="en-US" dirty="0">
                <a:solidFill>
                  <a:prstClr val="black"/>
                </a:solidFill>
                <a:latin typeface="Perpetua" panose="02020502060401020303" pitchFamily="18" charset="0"/>
              </a:rPr>
              <a:t>[1].display();  </a:t>
            </a:r>
          </a:p>
          <a:p>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("Product Object 3:");  </a:t>
            </a:r>
          </a:p>
          <a:p>
            <a:r>
              <a:rPr lang="en-US" dirty="0" err="1">
                <a:solidFill>
                  <a:prstClr val="black"/>
                </a:solidFill>
                <a:latin typeface="Perpetua" panose="02020502060401020303" pitchFamily="18" charset="0"/>
              </a:rPr>
              <a:t>obj</a:t>
            </a:r>
            <a:r>
              <a:rPr lang="en-US" dirty="0">
                <a:solidFill>
                  <a:prstClr val="black"/>
                </a:solidFill>
                <a:latin typeface="Perpetua" panose="02020502060401020303" pitchFamily="18" charset="0"/>
              </a:rPr>
              <a:t>[2].display();  </a:t>
            </a:r>
          </a:p>
          <a:p>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("Product Object 4:");  </a:t>
            </a:r>
          </a:p>
          <a:p>
            <a:r>
              <a:rPr lang="en-US" dirty="0" err="1">
                <a:solidFill>
                  <a:prstClr val="black"/>
                </a:solidFill>
                <a:latin typeface="Perpetua" panose="02020502060401020303" pitchFamily="18" charset="0"/>
              </a:rPr>
              <a:t>obj</a:t>
            </a:r>
            <a:r>
              <a:rPr lang="en-US" dirty="0">
                <a:solidFill>
                  <a:prstClr val="black"/>
                </a:solidFill>
                <a:latin typeface="Perpetua" panose="02020502060401020303" pitchFamily="18" charset="0"/>
              </a:rPr>
              <a:t>[3].display();  </a:t>
            </a:r>
          </a:p>
          <a:p>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("Product Object 5:");  </a:t>
            </a:r>
          </a:p>
          <a:p>
            <a:r>
              <a:rPr lang="en-US" dirty="0" err="1">
                <a:solidFill>
                  <a:prstClr val="black"/>
                </a:solidFill>
                <a:latin typeface="Perpetua" panose="02020502060401020303" pitchFamily="18" charset="0"/>
              </a:rPr>
              <a:t>obj</a:t>
            </a:r>
            <a:r>
              <a:rPr lang="en-US" dirty="0">
                <a:solidFill>
                  <a:prstClr val="black"/>
                </a:solidFill>
                <a:latin typeface="Perpetua" panose="02020502060401020303" pitchFamily="18" charset="0"/>
              </a:rPr>
              <a:t>[4].display();  </a:t>
            </a:r>
          </a:p>
          <a:p>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  </a:t>
            </a:r>
          </a:p>
        </p:txBody>
      </p:sp>
      <p:sp>
        <p:nvSpPr>
          <p:cNvPr id="5" name="Rectangle 4"/>
          <p:cNvSpPr/>
          <p:nvPr/>
        </p:nvSpPr>
        <p:spPr>
          <a:xfrm>
            <a:off x="1792406" y="987401"/>
            <a:ext cx="4676632" cy="4801314"/>
          </a:xfrm>
          <a:prstGeom prst="rect">
            <a:avLst/>
          </a:prstGeom>
        </p:spPr>
        <p:txBody>
          <a:bodyPr wrap="square">
            <a:spAutoFit/>
          </a:bodyPr>
          <a:lstStyle/>
          <a:p>
            <a:r>
              <a:rPr lang="en-US" dirty="0">
                <a:solidFill>
                  <a:prstClr val="black"/>
                </a:solidFill>
                <a:latin typeface="Perpetua" panose="02020502060401020303" pitchFamily="18" charset="0"/>
              </a:rPr>
              <a:t>class Product  </a:t>
            </a:r>
          </a:p>
          <a:p>
            <a:r>
              <a:rPr lang="en-US" dirty="0">
                <a:solidFill>
                  <a:prstClr val="black"/>
                </a:solidFill>
                <a:latin typeface="Perpetua" panose="02020502060401020303" pitchFamily="18" charset="0"/>
              </a:rPr>
              <a:t>{  </a:t>
            </a:r>
          </a:p>
          <a:p>
            <a:r>
              <a:rPr lang="en-US" dirty="0" err="1">
                <a:solidFill>
                  <a:prstClr val="black"/>
                </a:solidFill>
                <a:latin typeface="Perpetua" panose="02020502060401020303" pitchFamily="18" charset="0"/>
              </a:rPr>
              <a:t>int</a:t>
            </a:r>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pro_Id</a:t>
            </a:r>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String </a:t>
            </a:r>
            <a:r>
              <a:rPr lang="en-US" dirty="0" err="1">
                <a:solidFill>
                  <a:prstClr val="black"/>
                </a:solidFill>
                <a:latin typeface="Perpetua" panose="02020502060401020303" pitchFamily="18" charset="0"/>
              </a:rPr>
              <a:t>pro_name</a:t>
            </a:r>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//Product class constructor  </a:t>
            </a:r>
          </a:p>
          <a:p>
            <a:r>
              <a:rPr lang="en-US" dirty="0">
                <a:solidFill>
                  <a:prstClr val="black"/>
                </a:solidFill>
                <a:latin typeface="Perpetua" panose="02020502060401020303" pitchFamily="18" charset="0"/>
              </a:rPr>
              <a:t>Product(</a:t>
            </a:r>
            <a:r>
              <a:rPr lang="en-US" dirty="0" err="1">
                <a:solidFill>
                  <a:prstClr val="black"/>
                </a:solidFill>
                <a:latin typeface="Perpetua" panose="02020502060401020303" pitchFamily="18" charset="0"/>
              </a:rPr>
              <a:t>int</a:t>
            </a:r>
            <a:r>
              <a:rPr lang="en-US" dirty="0">
                <a:solidFill>
                  <a:prstClr val="black"/>
                </a:solidFill>
                <a:latin typeface="Perpetua" panose="02020502060401020303" pitchFamily="18" charset="0"/>
              </a:rPr>
              <a:t> </a:t>
            </a:r>
            <a:r>
              <a:rPr lang="en-US" dirty="0" err="1">
                <a:solidFill>
                  <a:prstClr val="black"/>
                </a:solidFill>
                <a:latin typeface="Perpetua" panose="02020502060401020303" pitchFamily="18" charset="0"/>
              </a:rPr>
              <a:t>pid</a:t>
            </a:r>
            <a:r>
              <a:rPr lang="en-US" dirty="0">
                <a:solidFill>
                  <a:prstClr val="black"/>
                </a:solidFill>
                <a:latin typeface="Perpetua" panose="02020502060401020303" pitchFamily="18" charset="0"/>
              </a:rPr>
              <a:t>, String n)  </a:t>
            </a:r>
          </a:p>
          <a:p>
            <a:r>
              <a:rPr lang="en-US" dirty="0">
                <a:solidFill>
                  <a:prstClr val="black"/>
                </a:solidFill>
                <a:latin typeface="Perpetua" panose="02020502060401020303" pitchFamily="18" charset="0"/>
              </a:rPr>
              <a:t>{  </a:t>
            </a:r>
          </a:p>
          <a:p>
            <a:r>
              <a:rPr lang="en-US" dirty="0" err="1">
                <a:solidFill>
                  <a:prstClr val="black"/>
                </a:solidFill>
                <a:latin typeface="Perpetua" panose="02020502060401020303" pitchFamily="18" charset="0"/>
              </a:rPr>
              <a:t>pro_Id</a:t>
            </a:r>
            <a:r>
              <a:rPr lang="en-US" dirty="0">
                <a:solidFill>
                  <a:prstClr val="black"/>
                </a:solidFill>
                <a:latin typeface="Perpetua" panose="02020502060401020303" pitchFamily="18" charset="0"/>
              </a:rPr>
              <a:t> = </a:t>
            </a:r>
            <a:r>
              <a:rPr lang="en-US" dirty="0" err="1">
                <a:solidFill>
                  <a:prstClr val="black"/>
                </a:solidFill>
                <a:latin typeface="Perpetua" panose="02020502060401020303" pitchFamily="18" charset="0"/>
              </a:rPr>
              <a:t>pid</a:t>
            </a:r>
            <a:r>
              <a:rPr lang="en-US" dirty="0">
                <a:solidFill>
                  <a:prstClr val="black"/>
                </a:solidFill>
                <a:latin typeface="Perpetua" panose="02020502060401020303" pitchFamily="18" charset="0"/>
              </a:rPr>
              <a:t>;  </a:t>
            </a:r>
          </a:p>
          <a:p>
            <a:r>
              <a:rPr lang="en-US" dirty="0" err="1">
                <a:solidFill>
                  <a:prstClr val="black"/>
                </a:solidFill>
                <a:latin typeface="Perpetua" panose="02020502060401020303" pitchFamily="18" charset="0"/>
              </a:rPr>
              <a:t>pro_name</a:t>
            </a:r>
            <a:r>
              <a:rPr lang="en-US" dirty="0">
                <a:solidFill>
                  <a:prstClr val="black"/>
                </a:solidFill>
                <a:latin typeface="Perpetua" panose="02020502060401020303" pitchFamily="18" charset="0"/>
              </a:rPr>
              <a:t> = n;  </a:t>
            </a:r>
          </a:p>
          <a:p>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public void display()  </a:t>
            </a:r>
          </a:p>
          <a:p>
            <a:r>
              <a:rPr lang="en-US" dirty="0">
                <a:solidFill>
                  <a:prstClr val="black"/>
                </a:solidFill>
                <a:latin typeface="Perpetua" panose="02020502060401020303" pitchFamily="18" charset="0"/>
              </a:rPr>
              <a:t>{  </a:t>
            </a:r>
          </a:p>
          <a:p>
            <a:r>
              <a:rPr lang="en-US" dirty="0" err="1">
                <a:solidFill>
                  <a:prstClr val="black"/>
                </a:solidFill>
                <a:latin typeface="Perpetua" panose="02020502060401020303" pitchFamily="18" charset="0"/>
              </a:rPr>
              <a:t>System.out.print</a:t>
            </a:r>
            <a:r>
              <a:rPr lang="en-US" dirty="0">
                <a:solidFill>
                  <a:prstClr val="black"/>
                </a:solidFill>
                <a:latin typeface="Perpetua" panose="02020502060401020303" pitchFamily="18" charset="0"/>
              </a:rPr>
              <a:t>("Product Id = "+</a:t>
            </a:r>
            <a:r>
              <a:rPr lang="en-US" dirty="0" err="1">
                <a:solidFill>
                  <a:prstClr val="black"/>
                </a:solidFill>
                <a:latin typeface="Perpetua" panose="02020502060401020303" pitchFamily="18" charset="0"/>
              </a:rPr>
              <a:t>pro_Id</a:t>
            </a:r>
            <a:r>
              <a:rPr lang="en-US" dirty="0">
                <a:solidFill>
                  <a:prstClr val="black"/>
                </a:solidFill>
                <a:latin typeface="Perpetua" panose="02020502060401020303" pitchFamily="18" charset="0"/>
              </a:rPr>
              <a:t> + "  " + " Product Name = "+</a:t>
            </a:r>
            <a:r>
              <a:rPr lang="en-US" dirty="0" err="1">
                <a:solidFill>
                  <a:prstClr val="black"/>
                </a:solidFill>
                <a:latin typeface="Perpetua" panose="02020502060401020303" pitchFamily="18" charset="0"/>
              </a:rPr>
              <a:t>pro_name</a:t>
            </a:r>
            <a:r>
              <a:rPr lang="en-US" dirty="0">
                <a:solidFill>
                  <a:prstClr val="black"/>
                </a:solidFill>
                <a:latin typeface="Perpetua" panose="02020502060401020303" pitchFamily="18" charset="0"/>
              </a:rPr>
              <a:t>);  </a:t>
            </a:r>
          </a:p>
          <a:p>
            <a:r>
              <a:rPr lang="en-US" dirty="0" err="1">
                <a:solidFill>
                  <a:prstClr val="black"/>
                </a:solidFill>
                <a:latin typeface="Perpetua" panose="02020502060401020303" pitchFamily="18" charset="0"/>
              </a:rPr>
              <a:t>System.out.println</a:t>
            </a:r>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  </a:t>
            </a:r>
          </a:p>
          <a:p>
            <a:r>
              <a:rPr lang="en-US" dirty="0">
                <a:solidFill>
                  <a:prstClr val="black"/>
                </a:solidFill>
                <a:latin typeface="Perpetua" panose="02020502060401020303" pitchFamily="18" charset="0"/>
              </a:rPr>
              <a:t>}  </a:t>
            </a:r>
          </a:p>
        </p:txBody>
      </p:sp>
    </p:spTree>
    <p:extLst>
      <p:ext uri="{BB962C8B-B14F-4D97-AF65-F5344CB8AC3E}">
        <p14:creationId xmlns:p14="http://schemas.microsoft.com/office/powerpoint/2010/main" val="233386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231776"/>
            <a:ext cx="11010900" cy="1082674"/>
          </a:xfrm>
        </p:spPr>
        <p:txBody>
          <a:bodyPr>
            <a:normAutofit fontScale="90000"/>
          </a:bodyPr>
          <a:lstStyle/>
          <a:p>
            <a:r>
              <a:rPr lang="en-US" dirty="0"/>
              <a:t>Constructor in Java</a:t>
            </a:r>
            <a:br>
              <a:rPr lang="en-US" dirty="0"/>
            </a:br>
            <a:endParaRPr lang="en-US" dirty="0"/>
          </a:p>
        </p:txBody>
      </p:sp>
      <p:sp>
        <p:nvSpPr>
          <p:cNvPr id="3" name="Content Placeholder 2"/>
          <p:cNvSpPr>
            <a:spLocks noGrp="1"/>
          </p:cNvSpPr>
          <p:nvPr>
            <p:ph sz="quarter" idx="1"/>
          </p:nvPr>
        </p:nvSpPr>
        <p:spPr>
          <a:xfrm>
            <a:off x="219074" y="747713"/>
            <a:ext cx="11972926" cy="4572000"/>
          </a:xfrm>
        </p:spPr>
        <p:txBody>
          <a:bodyPr>
            <a:normAutofit/>
          </a:bodyPr>
          <a:lstStyle/>
          <a:p>
            <a:r>
              <a:rPr lang="en-US" sz="2000" dirty="0"/>
              <a:t>A constructor in java is similar to a method that is used to initialize objects of a class through a new operator.</a:t>
            </a:r>
          </a:p>
          <a:p>
            <a:r>
              <a:rPr lang="en-US" sz="2000" dirty="0"/>
              <a:t>In other words, a constructor is basically a special method that is used to initialize instance variables in a program. The sole purpose of the constructor is to initialize the objects of the class.</a:t>
            </a:r>
          </a:p>
        </p:txBody>
      </p:sp>
      <p:sp>
        <p:nvSpPr>
          <p:cNvPr id="7" name="Rectangle 6"/>
          <p:cNvSpPr/>
          <p:nvPr/>
        </p:nvSpPr>
        <p:spPr>
          <a:xfrm>
            <a:off x="419098" y="2007484"/>
            <a:ext cx="10639425" cy="4678204"/>
          </a:xfrm>
          <a:prstGeom prst="rect">
            <a:avLst/>
          </a:prstGeom>
        </p:spPr>
        <p:txBody>
          <a:bodyPr wrap="square">
            <a:spAutoFit/>
          </a:bodyPr>
          <a:lstStyle/>
          <a:p>
            <a:r>
              <a:rPr lang="en-US" b="1" dirty="0">
                <a:solidFill>
                  <a:prstClr val="black"/>
                </a:solidFill>
              </a:rPr>
              <a:t>Key points of Constructor:</a:t>
            </a:r>
          </a:p>
          <a:p>
            <a:r>
              <a:rPr lang="en-US" sz="2000" dirty="0">
                <a:solidFill>
                  <a:prstClr val="black"/>
                </a:solidFill>
              </a:rPr>
              <a:t>1. Constructor name must be the same as its name of the class in which it is declared and defined.</a:t>
            </a:r>
          </a:p>
          <a:p>
            <a:r>
              <a:rPr lang="en-US" sz="2000" dirty="0">
                <a:solidFill>
                  <a:prstClr val="black"/>
                </a:solidFill>
              </a:rPr>
              <a:t>2. The constructor should not have any return type even void also because if there is return type then JVM would consider as a method, not a constructor. Compiler and JVM differentiate constructor and method definitions on the basis of the return type. (Suppose you define the method and constructor with the same name as that of the class name then JVM would differentiate between them by using return type.)</a:t>
            </a:r>
          </a:p>
          <a:p>
            <a:endParaRPr lang="en-US" sz="2000" dirty="0">
              <a:solidFill>
                <a:prstClr val="black"/>
              </a:solidFill>
            </a:endParaRPr>
          </a:p>
          <a:p>
            <a:r>
              <a:rPr lang="en-US" sz="2000" dirty="0">
                <a:solidFill>
                  <a:prstClr val="black"/>
                </a:solidFill>
              </a:rPr>
              <a:t>3. Whenever you create an object/instance of a class, the constructor will be automatically called by the JVM. If you don’t define any constructor inside the class, the compiler automatically creates a default constructor at compile-time and assigns default values for all variables declared in the class.</a:t>
            </a:r>
          </a:p>
          <a:p>
            <a:endParaRPr lang="en-US" sz="2000" b="1" dirty="0">
              <a:solidFill>
                <a:prstClr val="black"/>
              </a:solidFill>
            </a:endParaRPr>
          </a:p>
          <a:p>
            <a:r>
              <a:rPr lang="en-US" sz="2000" b="1" dirty="0">
                <a:solidFill>
                  <a:prstClr val="black"/>
                </a:solidFill>
              </a:rPr>
              <a:t>The default values for variables are as follows:</a:t>
            </a:r>
          </a:p>
          <a:p>
            <a:r>
              <a:rPr lang="en-US" sz="2000" dirty="0">
                <a:solidFill>
                  <a:prstClr val="black"/>
                </a:solidFill>
              </a:rPr>
              <a:t>a. Numeric variables are set to 0.</a:t>
            </a:r>
          </a:p>
          <a:p>
            <a:r>
              <a:rPr lang="en-US" sz="2000" dirty="0">
                <a:solidFill>
                  <a:prstClr val="black"/>
                </a:solidFill>
              </a:rPr>
              <a:t>b. Strings are set to null.</a:t>
            </a:r>
          </a:p>
          <a:p>
            <a:r>
              <a:rPr lang="en-US" sz="2000" dirty="0">
                <a:solidFill>
                  <a:prstClr val="black"/>
                </a:solidFill>
              </a:rPr>
              <a:t>c. Boolean variables are set to false. </a:t>
            </a:r>
          </a:p>
        </p:txBody>
      </p:sp>
    </p:spTree>
    <p:extLst>
      <p:ext uri="{BB962C8B-B14F-4D97-AF65-F5344CB8AC3E}">
        <p14:creationId xmlns:p14="http://schemas.microsoft.com/office/powerpoint/2010/main" val="261314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27630" y="399535"/>
            <a:ext cx="6096000" cy="2308324"/>
          </a:xfrm>
          <a:prstGeom prst="rect">
            <a:avLst/>
          </a:prstGeom>
        </p:spPr>
        <p:txBody>
          <a:bodyPr>
            <a:spAutoFit/>
          </a:bodyPr>
          <a:lstStyle/>
          <a:p>
            <a:r>
              <a:rPr lang="en-US" sz="3200" dirty="0">
                <a:solidFill>
                  <a:srgbClr val="696464"/>
                </a:solidFill>
                <a:latin typeface="Franklin Gothic Book"/>
              </a:rPr>
              <a:t>Types of Constructors in Java</a:t>
            </a:r>
          </a:p>
          <a:p>
            <a:endParaRPr lang="en-US" sz="3200" dirty="0">
              <a:solidFill>
                <a:srgbClr val="696464"/>
              </a:solidFill>
              <a:latin typeface="Franklin Gothic Book"/>
            </a:endParaRPr>
          </a:p>
          <a:p>
            <a:r>
              <a:rPr lang="en-US" sz="2000" b="1" dirty="0">
                <a:solidFill>
                  <a:prstClr val="black"/>
                </a:solidFill>
              </a:rPr>
              <a:t>Basically, there are two types of constructors in java. They are:</a:t>
            </a:r>
          </a:p>
          <a:p>
            <a:r>
              <a:rPr lang="en-US" sz="2000" b="1" dirty="0">
                <a:solidFill>
                  <a:prstClr val="black"/>
                </a:solidFill>
              </a:rPr>
              <a:t>1. Default Constructor (No-argument constructor)</a:t>
            </a:r>
          </a:p>
          <a:p>
            <a:r>
              <a:rPr lang="en-US" sz="2000" b="1" dirty="0">
                <a:solidFill>
                  <a:prstClr val="black"/>
                </a:solidFill>
              </a:rPr>
              <a:t>2. Parameterized Constructor (Argument constructor)</a:t>
            </a:r>
          </a:p>
        </p:txBody>
      </p:sp>
      <p:sp>
        <p:nvSpPr>
          <p:cNvPr id="11" name="Rectangle 10"/>
          <p:cNvSpPr/>
          <p:nvPr/>
        </p:nvSpPr>
        <p:spPr>
          <a:xfrm>
            <a:off x="487680" y="2887284"/>
            <a:ext cx="6096000" cy="3231654"/>
          </a:xfrm>
          <a:prstGeom prst="rect">
            <a:avLst/>
          </a:prstGeom>
        </p:spPr>
        <p:txBody>
          <a:bodyPr>
            <a:spAutoFit/>
          </a:bodyPr>
          <a:lstStyle/>
          <a:p>
            <a:pPr marL="342900" indent="-342900">
              <a:buFont typeface="Wingdings" panose="05000000000000000000" pitchFamily="2" charset="2"/>
              <a:buChar char="§"/>
            </a:pPr>
            <a:r>
              <a:rPr lang="en-US" sz="2400" b="1" dirty="0">
                <a:solidFill>
                  <a:prstClr val="black"/>
                </a:solidFill>
              </a:rPr>
              <a:t>Default Constructor in Java with Example</a:t>
            </a:r>
          </a:p>
          <a:p>
            <a:pPr marL="800100" lvl="1" indent="-342900">
              <a:buFont typeface="Arial" panose="020B0604020202020204" pitchFamily="34" charset="0"/>
              <a:buChar char="•"/>
            </a:pPr>
            <a:r>
              <a:rPr lang="en-US" sz="2000" dirty="0">
                <a:solidFill>
                  <a:prstClr val="black"/>
                </a:solidFill>
              </a:rPr>
              <a:t>A constructor which has no parameter is known as default constructor in Java. When a class does not declare a constructor, JVM automatically creates a constructor for that class. This constructor is called default constructor.</a:t>
            </a:r>
          </a:p>
          <a:p>
            <a:pPr marL="800100" lvl="1" indent="-342900">
              <a:buFont typeface="Arial" panose="020B0604020202020204" pitchFamily="34" charset="0"/>
              <a:buChar char="•"/>
            </a:pPr>
            <a:r>
              <a:rPr lang="en-US" sz="2000" dirty="0">
                <a:solidFill>
                  <a:prstClr val="black"/>
                </a:solidFill>
              </a:rPr>
              <a:t>We cannot pass any argument to the default constructor. That’s why it is known as a no-argument constructor. It does not do anything but it allows to create the instance of the class.	</a:t>
            </a:r>
          </a:p>
        </p:txBody>
      </p:sp>
      <p:pic>
        <p:nvPicPr>
          <p:cNvPr id="12" name="Picture 11"/>
          <p:cNvPicPr>
            <a:picLocks noChangeAspect="1"/>
          </p:cNvPicPr>
          <p:nvPr/>
        </p:nvPicPr>
        <p:blipFill>
          <a:blip r:embed="rId2"/>
          <a:stretch>
            <a:fillRect/>
          </a:stretch>
        </p:blipFill>
        <p:spPr>
          <a:xfrm>
            <a:off x="7033146" y="1945653"/>
            <a:ext cx="4869577" cy="2189619"/>
          </a:xfrm>
          <a:prstGeom prst="rect">
            <a:avLst/>
          </a:prstGeom>
        </p:spPr>
      </p:pic>
    </p:spTree>
    <p:extLst>
      <p:ext uri="{BB962C8B-B14F-4D97-AF65-F5344CB8AC3E}">
        <p14:creationId xmlns:p14="http://schemas.microsoft.com/office/powerpoint/2010/main" val="402362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27630" y="399535"/>
            <a:ext cx="6096000" cy="1384995"/>
          </a:xfrm>
          <a:prstGeom prst="rect">
            <a:avLst/>
          </a:prstGeom>
        </p:spPr>
        <p:txBody>
          <a:bodyPr>
            <a:spAutoFit/>
          </a:bodyPr>
          <a:lstStyle/>
          <a:p>
            <a:r>
              <a:rPr lang="en-US" sz="3200" dirty="0">
                <a:solidFill>
                  <a:srgbClr val="696464"/>
                </a:solidFill>
                <a:latin typeface="Franklin Gothic Book"/>
              </a:rPr>
              <a:t>Default Constructors in Java</a:t>
            </a:r>
          </a:p>
          <a:p>
            <a:endParaRPr lang="en-US" sz="3200" dirty="0">
              <a:solidFill>
                <a:srgbClr val="696464"/>
              </a:solidFill>
              <a:latin typeface="Franklin Gothic Book"/>
            </a:endParaRPr>
          </a:p>
          <a:p>
            <a:endParaRPr lang="en-US" sz="2000" b="1" dirty="0">
              <a:solidFill>
                <a:prstClr val="black"/>
              </a:solidFill>
            </a:endParaRPr>
          </a:p>
        </p:txBody>
      </p:sp>
      <p:sp>
        <p:nvSpPr>
          <p:cNvPr id="2" name="Rectangle 1"/>
          <p:cNvSpPr/>
          <p:nvPr/>
        </p:nvSpPr>
        <p:spPr>
          <a:xfrm>
            <a:off x="6350758" y="677251"/>
            <a:ext cx="5181600" cy="2862322"/>
          </a:xfrm>
          <a:prstGeom prst="rect">
            <a:avLst/>
          </a:prstGeom>
        </p:spPr>
        <p:txBody>
          <a:bodyPr wrap="square">
            <a:spAutoFit/>
          </a:bodyPr>
          <a:lstStyle/>
          <a:p>
            <a:r>
              <a:rPr lang="en-US" dirty="0">
                <a:solidFill>
                  <a:prstClr val="black"/>
                </a:solidFill>
              </a:rPr>
              <a:t>// Static method or main method. </a:t>
            </a:r>
          </a:p>
          <a:p>
            <a:r>
              <a:rPr lang="en-US" dirty="0">
                <a:solidFill>
                  <a:prstClr val="black"/>
                </a:solidFill>
              </a:rPr>
              <a:t>   public static void main(String[] </a:t>
            </a:r>
            <a:r>
              <a:rPr lang="en-US" dirty="0" err="1">
                <a:solidFill>
                  <a:prstClr val="black"/>
                </a:solidFill>
              </a:rPr>
              <a:t>args</a:t>
            </a:r>
            <a:r>
              <a:rPr lang="en-US" dirty="0">
                <a:solidFill>
                  <a:prstClr val="black"/>
                </a:solidFill>
              </a:rPr>
              <a:t>) </a:t>
            </a:r>
          </a:p>
          <a:p>
            <a:r>
              <a:rPr lang="en-US" dirty="0">
                <a:solidFill>
                  <a:prstClr val="black"/>
                </a:solidFill>
              </a:rPr>
              <a:t>   { </a:t>
            </a:r>
          </a:p>
          <a:p>
            <a:r>
              <a:rPr lang="en-US" dirty="0">
                <a:solidFill>
                  <a:prstClr val="black"/>
                </a:solidFill>
              </a:rPr>
              <a:t>// Create the object of the class using new keyword. </a:t>
            </a:r>
          </a:p>
          <a:p>
            <a:r>
              <a:rPr lang="en-US" dirty="0">
                <a:solidFill>
                  <a:prstClr val="black"/>
                </a:solidFill>
              </a:rPr>
              <a:t>     Person p = new Person(); // Calling default constructor. </a:t>
            </a:r>
          </a:p>
          <a:p>
            <a:endParaRPr lang="en-US" dirty="0">
              <a:solidFill>
                <a:prstClr val="black"/>
              </a:solidFill>
            </a:endParaRPr>
          </a:p>
          <a:p>
            <a:r>
              <a:rPr lang="en-US" dirty="0">
                <a:solidFill>
                  <a:prstClr val="black"/>
                </a:solidFill>
              </a:rPr>
              <a:t>// Call the method using object reference variable p. </a:t>
            </a:r>
          </a:p>
          <a:p>
            <a:r>
              <a:rPr lang="en-US" dirty="0">
                <a:solidFill>
                  <a:prstClr val="black"/>
                </a:solidFill>
              </a:rPr>
              <a:t>       </a:t>
            </a:r>
            <a:r>
              <a:rPr lang="en-US" dirty="0" err="1">
                <a:solidFill>
                  <a:prstClr val="black"/>
                </a:solidFill>
              </a:rPr>
              <a:t>p.display</a:t>
            </a:r>
            <a:r>
              <a:rPr lang="en-US" dirty="0">
                <a:solidFill>
                  <a:prstClr val="black"/>
                </a:solidFill>
              </a:rPr>
              <a:t>(); // Calling display method. </a:t>
            </a:r>
          </a:p>
          <a:p>
            <a:r>
              <a:rPr lang="en-US" dirty="0">
                <a:solidFill>
                  <a:prstClr val="black"/>
                </a:solidFill>
              </a:rPr>
              <a:t>    } </a:t>
            </a:r>
          </a:p>
          <a:p>
            <a:r>
              <a:rPr lang="en-US" dirty="0">
                <a:solidFill>
                  <a:prstClr val="black"/>
                </a:solidFill>
              </a:rPr>
              <a:t>}</a:t>
            </a:r>
          </a:p>
        </p:txBody>
      </p:sp>
      <p:sp>
        <p:nvSpPr>
          <p:cNvPr id="3" name="Rectangle 2"/>
          <p:cNvSpPr/>
          <p:nvPr/>
        </p:nvSpPr>
        <p:spPr>
          <a:xfrm>
            <a:off x="359391" y="1457489"/>
            <a:ext cx="6096000" cy="3970318"/>
          </a:xfrm>
          <a:prstGeom prst="rect">
            <a:avLst/>
          </a:prstGeom>
        </p:spPr>
        <p:txBody>
          <a:bodyPr>
            <a:spAutoFit/>
          </a:bodyPr>
          <a:lstStyle/>
          <a:p>
            <a:r>
              <a:rPr lang="en-US" dirty="0">
                <a:solidFill>
                  <a:prstClr val="black"/>
                </a:solidFill>
              </a:rPr>
              <a:t>public class Person </a:t>
            </a:r>
          </a:p>
          <a:p>
            <a:r>
              <a:rPr lang="en-US" dirty="0">
                <a:solidFill>
                  <a:prstClr val="black"/>
                </a:solidFill>
              </a:rPr>
              <a:t>{ </a:t>
            </a:r>
          </a:p>
          <a:p>
            <a:r>
              <a:rPr lang="en-US" dirty="0">
                <a:solidFill>
                  <a:prstClr val="black"/>
                </a:solidFill>
              </a:rPr>
              <a:t>// Declaration of Instance variables. </a:t>
            </a:r>
          </a:p>
          <a:p>
            <a:r>
              <a:rPr lang="en-US" dirty="0">
                <a:solidFill>
                  <a:prstClr val="black"/>
                </a:solidFill>
              </a:rPr>
              <a:t>    String name; </a:t>
            </a:r>
          </a:p>
          <a:p>
            <a:r>
              <a:rPr lang="en-US" dirty="0">
                <a:solidFill>
                  <a:prstClr val="black"/>
                </a:solidFill>
              </a:rPr>
              <a:t>    </a:t>
            </a:r>
            <a:r>
              <a:rPr lang="en-US" dirty="0" err="1">
                <a:solidFill>
                  <a:prstClr val="black"/>
                </a:solidFill>
              </a:rPr>
              <a:t>int</a:t>
            </a:r>
            <a:r>
              <a:rPr lang="en-US" dirty="0">
                <a:solidFill>
                  <a:prstClr val="black"/>
                </a:solidFill>
              </a:rPr>
              <a:t> age; </a:t>
            </a:r>
          </a:p>
          <a:p>
            <a:r>
              <a:rPr lang="en-US" dirty="0">
                <a:solidFill>
                  <a:prstClr val="black"/>
                </a:solidFill>
              </a:rPr>
              <a:t>    String address; </a:t>
            </a:r>
          </a:p>
          <a:p>
            <a:endParaRPr lang="en-US" dirty="0">
              <a:solidFill>
                <a:prstClr val="black"/>
              </a:solidFill>
            </a:endParaRPr>
          </a:p>
          <a:p>
            <a:r>
              <a:rPr lang="en-US" dirty="0">
                <a:solidFill>
                  <a:prstClr val="black"/>
                </a:solidFill>
              </a:rPr>
              <a:t>// Here, We are not creating any constructor. So Compiler will automatically insert a default constructor. </a:t>
            </a:r>
          </a:p>
          <a:p>
            <a:r>
              <a:rPr lang="en-US" dirty="0">
                <a:solidFill>
                  <a:prstClr val="black"/>
                </a:solidFill>
              </a:rPr>
              <a:t>// Create one method to print the default values. </a:t>
            </a:r>
          </a:p>
          <a:p>
            <a:r>
              <a:rPr lang="en-US" dirty="0">
                <a:solidFill>
                  <a:prstClr val="black"/>
                </a:solidFill>
              </a:rPr>
              <a:t>     void display() </a:t>
            </a:r>
          </a:p>
          <a:p>
            <a:r>
              <a:rPr lang="en-US" dirty="0">
                <a:solidFill>
                  <a:prstClr val="black"/>
                </a:solidFill>
              </a:rPr>
              <a:t>     { </a:t>
            </a:r>
          </a:p>
          <a:p>
            <a:r>
              <a:rPr lang="en-US" dirty="0">
                <a:solidFill>
                  <a:prstClr val="black"/>
                </a:solidFill>
              </a:rPr>
              <a:t>        </a:t>
            </a:r>
            <a:r>
              <a:rPr lang="en-US" dirty="0" err="1">
                <a:solidFill>
                  <a:prstClr val="black"/>
                </a:solidFill>
              </a:rPr>
              <a:t>System.out.println</a:t>
            </a:r>
            <a:r>
              <a:rPr lang="en-US" dirty="0">
                <a:solidFill>
                  <a:prstClr val="black"/>
                </a:solidFill>
              </a:rPr>
              <a:t>(name+ " " +age+ " " +address ); </a:t>
            </a:r>
          </a:p>
          <a:p>
            <a:r>
              <a:rPr lang="en-US" dirty="0">
                <a:solidFill>
                  <a:prstClr val="black"/>
                </a:solidFill>
              </a:rPr>
              <a:t>     } </a:t>
            </a:r>
          </a:p>
        </p:txBody>
      </p:sp>
      <p:sp>
        <p:nvSpPr>
          <p:cNvPr id="4" name="Rectangle 3"/>
          <p:cNvSpPr/>
          <p:nvPr/>
        </p:nvSpPr>
        <p:spPr>
          <a:xfrm>
            <a:off x="6337111" y="3719985"/>
            <a:ext cx="6096000" cy="646331"/>
          </a:xfrm>
          <a:prstGeom prst="rect">
            <a:avLst/>
          </a:prstGeom>
        </p:spPr>
        <p:txBody>
          <a:bodyPr>
            <a:spAutoFit/>
          </a:bodyPr>
          <a:lstStyle/>
          <a:p>
            <a:r>
              <a:rPr lang="en-US" b="1" dirty="0">
                <a:solidFill>
                  <a:prstClr val="black"/>
                </a:solidFill>
              </a:rPr>
              <a:t>Output: </a:t>
            </a:r>
          </a:p>
          <a:p>
            <a:r>
              <a:rPr lang="en-US" b="1" dirty="0">
                <a:solidFill>
                  <a:prstClr val="black"/>
                </a:solidFill>
              </a:rPr>
              <a:t>        null 0 null</a:t>
            </a:r>
          </a:p>
        </p:txBody>
      </p:sp>
      <p:sp>
        <p:nvSpPr>
          <p:cNvPr id="5" name="Rectangle 4"/>
          <p:cNvSpPr/>
          <p:nvPr/>
        </p:nvSpPr>
        <p:spPr>
          <a:xfrm>
            <a:off x="5954973" y="4671284"/>
            <a:ext cx="6096000" cy="1200329"/>
          </a:xfrm>
          <a:prstGeom prst="rect">
            <a:avLst/>
          </a:prstGeom>
        </p:spPr>
        <p:txBody>
          <a:bodyPr>
            <a:spAutoFit/>
          </a:bodyPr>
          <a:lstStyle/>
          <a:p>
            <a:r>
              <a:rPr lang="en-US" dirty="0">
                <a:solidFill>
                  <a:prstClr val="black"/>
                </a:solidFill>
              </a:rPr>
              <a:t>In the preceding example program, we did not create any constructor. So, the java compiler provides a default constructor. null, 0, null is the default values of the instance variables provided by the default constructor.</a:t>
            </a:r>
          </a:p>
        </p:txBody>
      </p:sp>
    </p:spTree>
    <p:extLst>
      <p:ext uri="{BB962C8B-B14F-4D97-AF65-F5344CB8AC3E}">
        <p14:creationId xmlns:p14="http://schemas.microsoft.com/office/powerpoint/2010/main" val="338707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27630" y="399535"/>
            <a:ext cx="6096000" cy="1384995"/>
          </a:xfrm>
          <a:prstGeom prst="rect">
            <a:avLst/>
          </a:prstGeom>
        </p:spPr>
        <p:txBody>
          <a:bodyPr>
            <a:spAutoFit/>
          </a:bodyPr>
          <a:lstStyle/>
          <a:p>
            <a:r>
              <a:rPr lang="en-US" sz="3200" dirty="0">
                <a:solidFill>
                  <a:srgbClr val="696464"/>
                </a:solidFill>
                <a:latin typeface="Franklin Gothic Book"/>
              </a:rPr>
              <a:t>Default Constructors in Java</a:t>
            </a:r>
          </a:p>
          <a:p>
            <a:endParaRPr lang="en-US" sz="3200" dirty="0">
              <a:solidFill>
                <a:srgbClr val="696464"/>
              </a:solidFill>
              <a:latin typeface="Franklin Gothic Book"/>
            </a:endParaRPr>
          </a:p>
          <a:p>
            <a:endParaRPr lang="en-US" sz="2000" b="1" dirty="0">
              <a:solidFill>
                <a:prstClr val="black"/>
              </a:solidFill>
            </a:endParaRPr>
          </a:p>
        </p:txBody>
      </p:sp>
      <p:sp>
        <p:nvSpPr>
          <p:cNvPr id="3" name="Rectangle 2"/>
          <p:cNvSpPr/>
          <p:nvPr/>
        </p:nvSpPr>
        <p:spPr>
          <a:xfrm>
            <a:off x="386687" y="1020761"/>
            <a:ext cx="6096000" cy="3139321"/>
          </a:xfrm>
          <a:prstGeom prst="rect">
            <a:avLst/>
          </a:prstGeom>
        </p:spPr>
        <p:txBody>
          <a:bodyPr>
            <a:spAutoFit/>
          </a:bodyPr>
          <a:lstStyle/>
          <a:p>
            <a:r>
              <a:rPr lang="en-US" dirty="0">
                <a:solidFill>
                  <a:prstClr val="black"/>
                </a:solidFill>
              </a:rPr>
              <a:t> Person() </a:t>
            </a:r>
          </a:p>
          <a:p>
            <a:r>
              <a:rPr lang="en-US" dirty="0">
                <a:solidFill>
                  <a:prstClr val="black"/>
                </a:solidFill>
              </a:rPr>
              <a:t>     { </a:t>
            </a:r>
          </a:p>
          <a:p>
            <a:r>
              <a:rPr lang="en-US" dirty="0">
                <a:solidFill>
                  <a:prstClr val="black"/>
                </a:solidFill>
              </a:rPr>
              <a:t>// Initialization of values of Instance variables. </a:t>
            </a:r>
          </a:p>
          <a:p>
            <a:r>
              <a:rPr lang="en-US" dirty="0">
                <a:solidFill>
                  <a:prstClr val="black"/>
                </a:solidFill>
              </a:rPr>
              <a:t>       name = "</a:t>
            </a:r>
            <a:r>
              <a:rPr lang="en-US" dirty="0" err="1">
                <a:solidFill>
                  <a:prstClr val="black"/>
                </a:solidFill>
              </a:rPr>
              <a:t>Vivek</a:t>
            </a:r>
            <a:r>
              <a:rPr lang="en-US" dirty="0">
                <a:solidFill>
                  <a:prstClr val="black"/>
                </a:solidFill>
              </a:rPr>
              <a:t>"; </a:t>
            </a:r>
          </a:p>
          <a:p>
            <a:r>
              <a:rPr lang="en-US" dirty="0">
                <a:solidFill>
                  <a:prstClr val="black"/>
                </a:solidFill>
              </a:rPr>
              <a:t>       age = 25; </a:t>
            </a:r>
          </a:p>
          <a:p>
            <a:r>
              <a:rPr lang="en-US" dirty="0">
                <a:solidFill>
                  <a:prstClr val="black"/>
                </a:solidFill>
              </a:rPr>
              <a:t>       address = "Gandhi Nagar";</a:t>
            </a:r>
          </a:p>
          <a:p>
            <a:r>
              <a:rPr lang="en-US" dirty="0">
                <a:solidFill>
                  <a:prstClr val="black"/>
                </a:solidFill>
              </a:rPr>
              <a:t>   }</a:t>
            </a:r>
          </a:p>
          <a:p>
            <a:r>
              <a:rPr lang="en-US" dirty="0">
                <a:solidFill>
                  <a:prstClr val="black"/>
                </a:solidFill>
              </a:rPr>
              <a:t>display(){</a:t>
            </a:r>
          </a:p>
          <a:p>
            <a:r>
              <a:rPr lang="en-US" dirty="0">
                <a:solidFill>
                  <a:prstClr val="black"/>
                </a:solidFill>
              </a:rPr>
              <a:t>//Print the values on the console. </a:t>
            </a:r>
          </a:p>
          <a:p>
            <a:r>
              <a:rPr lang="en-US" dirty="0">
                <a:solidFill>
                  <a:prstClr val="black"/>
                </a:solidFill>
              </a:rPr>
              <a:t>     </a:t>
            </a:r>
            <a:r>
              <a:rPr lang="en-US" dirty="0" err="1">
                <a:solidFill>
                  <a:prstClr val="black"/>
                </a:solidFill>
              </a:rPr>
              <a:t>System.out.println</a:t>
            </a:r>
            <a:r>
              <a:rPr lang="en-US" dirty="0">
                <a:solidFill>
                  <a:prstClr val="black"/>
                </a:solidFill>
              </a:rPr>
              <a:t>(name+ " " +age+ " " +address); </a:t>
            </a:r>
          </a:p>
          <a:p>
            <a:r>
              <a:rPr lang="en-US" dirty="0">
                <a:solidFill>
                  <a:prstClr val="black"/>
                </a:solidFill>
              </a:rPr>
              <a:t>    } </a:t>
            </a:r>
          </a:p>
        </p:txBody>
      </p:sp>
      <p:pic>
        <p:nvPicPr>
          <p:cNvPr id="6" name="Picture 5"/>
          <p:cNvPicPr>
            <a:picLocks noChangeAspect="1"/>
          </p:cNvPicPr>
          <p:nvPr/>
        </p:nvPicPr>
        <p:blipFill>
          <a:blip r:embed="rId3"/>
          <a:stretch>
            <a:fillRect/>
          </a:stretch>
        </p:blipFill>
        <p:spPr>
          <a:xfrm>
            <a:off x="6076666" y="227604"/>
            <a:ext cx="5334000" cy="2990850"/>
          </a:xfrm>
          <a:prstGeom prst="rect">
            <a:avLst/>
          </a:prstGeom>
        </p:spPr>
      </p:pic>
      <p:sp>
        <p:nvSpPr>
          <p:cNvPr id="8" name="Rectangle 7"/>
          <p:cNvSpPr/>
          <p:nvPr/>
        </p:nvSpPr>
        <p:spPr>
          <a:xfrm>
            <a:off x="6346209" y="3441976"/>
            <a:ext cx="5363570" cy="1477328"/>
          </a:xfrm>
          <a:prstGeom prst="rect">
            <a:avLst/>
          </a:prstGeom>
        </p:spPr>
        <p:txBody>
          <a:bodyPr wrap="square">
            <a:spAutoFit/>
          </a:bodyPr>
          <a:lstStyle/>
          <a:p>
            <a:r>
              <a:rPr lang="en-US" dirty="0">
                <a:solidFill>
                  <a:prstClr val="black"/>
                </a:solidFill>
              </a:rPr>
              <a:t>We know that p is an object reference variable which contains the address of the memory location of the object. Here, 5575 is the address on the stack where we can find other detail of the class like name, age, and address on this address.</a:t>
            </a:r>
          </a:p>
          <a:p>
            <a:endParaRPr lang="en-US" dirty="0">
              <a:solidFill>
                <a:prstClr val="black"/>
              </a:solidFill>
            </a:endParaRPr>
          </a:p>
        </p:txBody>
      </p:sp>
      <p:sp>
        <p:nvSpPr>
          <p:cNvPr id="9" name="Rectangle 8"/>
          <p:cNvSpPr/>
          <p:nvPr/>
        </p:nvSpPr>
        <p:spPr>
          <a:xfrm>
            <a:off x="354842" y="4095256"/>
            <a:ext cx="11627891" cy="2616101"/>
          </a:xfrm>
          <a:prstGeom prst="rect">
            <a:avLst/>
          </a:prstGeom>
        </p:spPr>
        <p:txBody>
          <a:bodyPr wrap="square">
            <a:spAutoFit/>
          </a:bodyPr>
          <a:lstStyle/>
          <a:p>
            <a:endParaRPr lang="en-US" dirty="0">
              <a:solidFill>
                <a:prstClr val="black"/>
              </a:solidFill>
            </a:endParaRPr>
          </a:p>
          <a:p>
            <a:r>
              <a:rPr lang="en-US" sz="2000" b="1" dirty="0">
                <a:solidFill>
                  <a:prstClr val="black"/>
                </a:solidFill>
              </a:rPr>
              <a:t>Key point:</a:t>
            </a:r>
          </a:p>
          <a:p>
            <a:r>
              <a:rPr lang="en-US" dirty="0">
                <a:solidFill>
                  <a:prstClr val="black"/>
                </a:solidFill>
              </a:rPr>
              <a:t>👉 A reference variable never contains an object directly. It contains an address that points to data stored in the memory location.</a:t>
            </a:r>
          </a:p>
          <a:p>
            <a:endParaRPr lang="en-US" dirty="0">
              <a:solidFill>
                <a:prstClr val="black"/>
              </a:solidFill>
            </a:endParaRPr>
          </a:p>
          <a:p>
            <a:r>
              <a:rPr lang="en-US" dirty="0">
                <a:solidFill>
                  <a:prstClr val="black"/>
                </a:solidFill>
              </a:rPr>
              <a:t> In the above image, you can see that when we did not initialize the values of the instance variable in the constructor in program 1, default values for variables have been stored on the heap after calling constructor.</a:t>
            </a:r>
          </a:p>
          <a:p>
            <a:endParaRPr lang="en-US" dirty="0">
              <a:solidFill>
                <a:prstClr val="black"/>
              </a:solidFill>
            </a:endParaRPr>
          </a:p>
          <a:p>
            <a:r>
              <a:rPr lang="en-US" dirty="0">
                <a:solidFill>
                  <a:prstClr val="black"/>
                </a:solidFill>
              </a:rPr>
              <a:t>But, when we initialized the values of variables in the constructor in program 2, After calling the constructor, default values are eliminated from the memory location and initialized values are stored in the memory location of heap.</a:t>
            </a:r>
          </a:p>
        </p:txBody>
      </p:sp>
      <p:sp>
        <p:nvSpPr>
          <p:cNvPr id="11" name="TextBox 10"/>
          <p:cNvSpPr txBox="1"/>
          <p:nvPr/>
        </p:nvSpPr>
        <p:spPr>
          <a:xfrm>
            <a:off x="3472716" y="2036288"/>
            <a:ext cx="2826928" cy="923330"/>
          </a:xfrm>
          <a:prstGeom prst="rect">
            <a:avLst/>
          </a:prstGeom>
          <a:noFill/>
          <a:ln>
            <a:solidFill>
              <a:srgbClr val="00B0F0"/>
            </a:solidFill>
          </a:ln>
        </p:spPr>
        <p:txBody>
          <a:bodyPr wrap="none" rtlCol="0">
            <a:spAutoFit/>
          </a:bodyPr>
          <a:lstStyle/>
          <a:p>
            <a:r>
              <a:rPr lang="en-US" b="1" dirty="0">
                <a:solidFill>
                  <a:prstClr val="black"/>
                </a:solidFill>
              </a:rPr>
              <a:t>Output: </a:t>
            </a:r>
          </a:p>
          <a:p>
            <a:r>
              <a:rPr lang="en-US" b="1" dirty="0">
                <a:solidFill>
                  <a:prstClr val="black"/>
                </a:solidFill>
              </a:rPr>
              <a:t>        </a:t>
            </a:r>
            <a:r>
              <a:rPr lang="en-US" b="1" dirty="0" err="1">
                <a:solidFill>
                  <a:prstClr val="black"/>
                </a:solidFill>
              </a:rPr>
              <a:t>Vivek</a:t>
            </a:r>
            <a:r>
              <a:rPr lang="en-US" b="1" dirty="0">
                <a:solidFill>
                  <a:prstClr val="black"/>
                </a:solidFill>
              </a:rPr>
              <a:t> 28 Gandhi Nagar.</a:t>
            </a:r>
          </a:p>
          <a:p>
            <a:endParaRPr lang="en-US" dirty="0">
              <a:solidFill>
                <a:prstClr val="black"/>
              </a:solidFill>
            </a:endParaRPr>
          </a:p>
        </p:txBody>
      </p:sp>
    </p:spTree>
    <p:extLst>
      <p:ext uri="{BB962C8B-B14F-4D97-AF65-F5344CB8AC3E}">
        <p14:creationId xmlns:p14="http://schemas.microsoft.com/office/powerpoint/2010/main" val="194218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237" y="385763"/>
            <a:ext cx="10363200" cy="485774"/>
          </a:xfrm>
        </p:spPr>
        <p:txBody>
          <a:bodyPr>
            <a:normAutofit fontScale="90000"/>
          </a:bodyPr>
          <a:lstStyle/>
          <a:p>
            <a:r>
              <a:rPr lang="en-US" dirty="0"/>
              <a:t>Parameterized Constructor in Java</a:t>
            </a:r>
          </a:p>
        </p:txBody>
      </p:sp>
      <p:sp>
        <p:nvSpPr>
          <p:cNvPr id="3" name="Content Placeholder 2"/>
          <p:cNvSpPr>
            <a:spLocks noGrp="1"/>
          </p:cNvSpPr>
          <p:nvPr>
            <p:ph sz="quarter" idx="1"/>
          </p:nvPr>
        </p:nvSpPr>
        <p:spPr>
          <a:xfrm>
            <a:off x="347662" y="947738"/>
            <a:ext cx="6110287" cy="3281362"/>
          </a:xfrm>
        </p:spPr>
        <p:txBody>
          <a:bodyPr>
            <a:normAutofit lnSpcReduction="10000"/>
          </a:bodyPr>
          <a:lstStyle/>
          <a:p>
            <a:r>
              <a:rPr lang="en-US" sz="2000" dirty="0"/>
              <a:t>A constructor that takes parameters is known as parameterized constructor in java or argument constructor. The parameterized constructor is used to provide different values to the distinct object.</a:t>
            </a:r>
          </a:p>
          <a:p>
            <a:endParaRPr lang="en-US" sz="2000" dirty="0"/>
          </a:p>
          <a:p>
            <a:r>
              <a:rPr lang="en-US" sz="2000" dirty="0"/>
              <a:t>To call the parameterized constructor, we pass arguments while creating the object. The argument can be of any type like integer, array, character or an object. It can take any number of arguments. Java does not provide a parameterized constructor by default.</a:t>
            </a:r>
          </a:p>
        </p:txBody>
      </p:sp>
      <p:sp>
        <p:nvSpPr>
          <p:cNvPr id="4" name="Rectangle 3"/>
          <p:cNvSpPr/>
          <p:nvPr/>
        </p:nvSpPr>
        <p:spPr>
          <a:xfrm>
            <a:off x="6505575" y="820461"/>
            <a:ext cx="5124451" cy="4801314"/>
          </a:xfrm>
          <a:prstGeom prst="rect">
            <a:avLst/>
          </a:prstGeom>
        </p:spPr>
        <p:txBody>
          <a:bodyPr wrap="square">
            <a:spAutoFit/>
          </a:bodyPr>
          <a:lstStyle/>
          <a:p>
            <a:r>
              <a:rPr lang="en-US" dirty="0">
                <a:solidFill>
                  <a:prstClr val="black"/>
                </a:solidFill>
              </a:rPr>
              <a:t>public class Demo </a:t>
            </a:r>
          </a:p>
          <a:p>
            <a:r>
              <a:rPr lang="en-US" dirty="0">
                <a:solidFill>
                  <a:prstClr val="black"/>
                </a:solidFill>
              </a:rPr>
              <a:t>{ </a:t>
            </a:r>
          </a:p>
          <a:p>
            <a:r>
              <a:rPr lang="en-US" dirty="0">
                <a:solidFill>
                  <a:prstClr val="black"/>
                </a:solidFill>
              </a:rPr>
              <a:t>// Declare parameterized constructor with zero argument. </a:t>
            </a:r>
          </a:p>
          <a:p>
            <a:r>
              <a:rPr lang="en-US" dirty="0">
                <a:solidFill>
                  <a:prstClr val="black"/>
                </a:solidFill>
              </a:rPr>
              <a:t>    Demo()</a:t>
            </a:r>
          </a:p>
          <a:p>
            <a:r>
              <a:rPr lang="en-US" dirty="0">
                <a:solidFill>
                  <a:prstClr val="black"/>
                </a:solidFill>
              </a:rPr>
              <a:t>    { </a:t>
            </a:r>
          </a:p>
          <a:p>
            <a:r>
              <a:rPr lang="en-US" dirty="0">
                <a:solidFill>
                  <a:prstClr val="black"/>
                </a:solidFill>
              </a:rPr>
              <a:t>      </a:t>
            </a:r>
            <a:r>
              <a:rPr lang="en-US" dirty="0" err="1">
                <a:solidFill>
                  <a:prstClr val="black"/>
                </a:solidFill>
              </a:rPr>
              <a:t>System.out.println</a:t>
            </a:r>
            <a:r>
              <a:rPr lang="en-US" dirty="0">
                <a:solidFill>
                  <a:prstClr val="black"/>
                </a:solidFill>
              </a:rPr>
              <a:t>("Zero argument constructor"); </a:t>
            </a:r>
          </a:p>
          <a:p>
            <a:r>
              <a:rPr lang="en-US" dirty="0">
                <a:solidFill>
                  <a:prstClr val="black"/>
                </a:solidFill>
              </a:rPr>
              <a:t>    } </a:t>
            </a:r>
          </a:p>
          <a:p>
            <a:r>
              <a:rPr lang="en-US" dirty="0">
                <a:solidFill>
                  <a:prstClr val="black"/>
                </a:solidFill>
              </a:rPr>
              <a:t>// Declare parameterized constructor with one argument. </a:t>
            </a:r>
          </a:p>
          <a:p>
            <a:r>
              <a:rPr lang="en-US" dirty="0">
                <a:solidFill>
                  <a:prstClr val="black"/>
                </a:solidFill>
              </a:rPr>
              <a:t>    Demo(</a:t>
            </a:r>
            <a:r>
              <a:rPr lang="en-US" dirty="0" err="1">
                <a:solidFill>
                  <a:prstClr val="black"/>
                </a:solidFill>
              </a:rPr>
              <a:t>int</a:t>
            </a:r>
            <a:r>
              <a:rPr lang="en-US" dirty="0">
                <a:solidFill>
                  <a:prstClr val="black"/>
                </a:solidFill>
              </a:rPr>
              <a:t> a)</a:t>
            </a:r>
          </a:p>
          <a:p>
            <a:r>
              <a:rPr lang="en-US" dirty="0">
                <a:solidFill>
                  <a:prstClr val="black"/>
                </a:solidFill>
              </a:rPr>
              <a:t>    { </a:t>
            </a:r>
          </a:p>
          <a:p>
            <a:r>
              <a:rPr lang="en-US" dirty="0">
                <a:solidFill>
                  <a:prstClr val="black"/>
                </a:solidFill>
              </a:rPr>
              <a:t>       </a:t>
            </a:r>
            <a:r>
              <a:rPr lang="en-US" dirty="0" err="1">
                <a:solidFill>
                  <a:prstClr val="black"/>
                </a:solidFill>
              </a:rPr>
              <a:t>System.out.println</a:t>
            </a:r>
            <a:r>
              <a:rPr lang="en-US" dirty="0">
                <a:solidFill>
                  <a:prstClr val="black"/>
                </a:solidFill>
              </a:rPr>
              <a:t>("One argument constructor"); </a:t>
            </a:r>
          </a:p>
          <a:p>
            <a:r>
              <a:rPr lang="en-US" dirty="0">
                <a:solidFill>
                  <a:prstClr val="black"/>
                </a:solidFill>
              </a:rPr>
              <a:t>    } </a:t>
            </a:r>
          </a:p>
          <a:p>
            <a:r>
              <a:rPr lang="en-US" dirty="0">
                <a:solidFill>
                  <a:prstClr val="black"/>
                </a:solidFill>
              </a:rPr>
              <a:t>// Declare parameterized constructor with two arguments. </a:t>
            </a:r>
          </a:p>
          <a:p>
            <a:r>
              <a:rPr lang="en-US" dirty="0">
                <a:solidFill>
                  <a:prstClr val="black"/>
                </a:solidFill>
              </a:rPr>
              <a:t>    Demo(</a:t>
            </a:r>
            <a:r>
              <a:rPr lang="en-US" dirty="0" err="1">
                <a:solidFill>
                  <a:prstClr val="black"/>
                </a:solidFill>
              </a:rPr>
              <a:t>int</a:t>
            </a:r>
            <a:r>
              <a:rPr lang="en-US" dirty="0">
                <a:solidFill>
                  <a:prstClr val="black"/>
                </a:solidFill>
              </a:rPr>
              <a:t> a, </a:t>
            </a:r>
            <a:r>
              <a:rPr lang="en-US" dirty="0" err="1">
                <a:solidFill>
                  <a:prstClr val="black"/>
                </a:solidFill>
              </a:rPr>
              <a:t>int</a:t>
            </a:r>
            <a:r>
              <a:rPr lang="en-US" dirty="0">
                <a:solidFill>
                  <a:prstClr val="black"/>
                </a:solidFill>
              </a:rPr>
              <a:t> b)</a:t>
            </a:r>
          </a:p>
          <a:p>
            <a:r>
              <a:rPr lang="en-US" dirty="0">
                <a:solidFill>
                  <a:prstClr val="black"/>
                </a:solidFill>
              </a:rPr>
              <a:t>    { </a:t>
            </a:r>
          </a:p>
          <a:p>
            <a:r>
              <a:rPr lang="en-US" dirty="0">
                <a:solidFill>
                  <a:prstClr val="black"/>
                </a:solidFill>
              </a:rPr>
              <a:t>       </a:t>
            </a:r>
            <a:r>
              <a:rPr lang="en-US" dirty="0" err="1">
                <a:solidFill>
                  <a:prstClr val="black"/>
                </a:solidFill>
              </a:rPr>
              <a:t>System.out.println</a:t>
            </a:r>
            <a:r>
              <a:rPr lang="en-US" dirty="0">
                <a:solidFill>
                  <a:prstClr val="black"/>
                </a:solidFill>
              </a:rPr>
              <a:t>("Two arguments constructor"); </a:t>
            </a:r>
          </a:p>
          <a:p>
            <a:r>
              <a:rPr lang="en-US" dirty="0">
                <a:solidFill>
                  <a:prstClr val="black"/>
                </a:solidFill>
              </a:rPr>
              <a:t>    }</a:t>
            </a:r>
          </a:p>
        </p:txBody>
      </p:sp>
      <p:sp>
        <p:nvSpPr>
          <p:cNvPr id="5" name="Rectangle 4"/>
          <p:cNvSpPr/>
          <p:nvPr/>
        </p:nvSpPr>
        <p:spPr>
          <a:xfrm>
            <a:off x="661987" y="4303663"/>
            <a:ext cx="6096000" cy="2308324"/>
          </a:xfrm>
          <a:prstGeom prst="rect">
            <a:avLst/>
          </a:prstGeom>
        </p:spPr>
        <p:txBody>
          <a:bodyPr>
            <a:spAutoFit/>
          </a:bodyPr>
          <a:lstStyle/>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a:solidFill>
                  <a:prstClr val="black"/>
                </a:solidFill>
              </a:rPr>
              <a:t>{ </a:t>
            </a:r>
          </a:p>
          <a:p>
            <a:r>
              <a:rPr lang="en-US" dirty="0">
                <a:solidFill>
                  <a:prstClr val="black"/>
                </a:solidFill>
              </a:rPr>
              <a:t>// Create an object of the class. </a:t>
            </a:r>
          </a:p>
          <a:p>
            <a:r>
              <a:rPr lang="en-US" dirty="0">
                <a:solidFill>
                  <a:prstClr val="black"/>
                </a:solidFill>
              </a:rPr>
              <a:t>    Demo d = new Demo(); // Calling Default constructor. </a:t>
            </a:r>
          </a:p>
          <a:p>
            <a:r>
              <a:rPr lang="en-US" dirty="0">
                <a:solidFill>
                  <a:prstClr val="black"/>
                </a:solidFill>
              </a:rPr>
              <a:t>         d = new Demo(20); // Calling one argument constructor. </a:t>
            </a:r>
          </a:p>
          <a:p>
            <a:r>
              <a:rPr lang="en-US" dirty="0">
                <a:solidFill>
                  <a:prstClr val="black"/>
                </a:solidFill>
              </a:rPr>
              <a:t>         d = new Demo(10,15); // Calling two argument constructor. </a:t>
            </a:r>
          </a:p>
          <a:p>
            <a:r>
              <a:rPr lang="en-US" dirty="0">
                <a:solidFill>
                  <a:prstClr val="black"/>
                </a:solidFill>
              </a:rPr>
              <a:t>   } </a:t>
            </a:r>
          </a:p>
          <a:p>
            <a:r>
              <a:rPr lang="en-US" dirty="0">
                <a:solidFill>
                  <a:prstClr val="black"/>
                </a:solidFill>
              </a:rPr>
              <a:t>}</a:t>
            </a:r>
          </a:p>
        </p:txBody>
      </p:sp>
      <p:sp>
        <p:nvSpPr>
          <p:cNvPr id="6" name="Rectangle 5"/>
          <p:cNvSpPr/>
          <p:nvPr/>
        </p:nvSpPr>
        <p:spPr>
          <a:xfrm>
            <a:off x="7577137" y="5429161"/>
            <a:ext cx="3552826" cy="1200329"/>
          </a:xfrm>
          <a:prstGeom prst="rect">
            <a:avLst/>
          </a:prstGeom>
        </p:spPr>
        <p:txBody>
          <a:bodyPr wrap="square">
            <a:spAutoFit/>
          </a:bodyPr>
          <a:lstStyle/>
          <a:p>
            <a:r>
              <a:rPr lang="en-US" b="1" dirty="0">
                <a:solidFill>
                  <a:prstClr val="black"/>
                </a:solidFill>
              </a:rPr>
              <a:t>Output: </a:t>
            </a:r>
          </a:p>
          <a:p>
            <a:r>
              <a:rPr lang="en-US" b="1" dirty="0">
                <a:solidFill>
                  <a:prstClr val="black"/>
                </a:solidFill>
              </a:rPr>
              <a:t>       Zero argument constructor </a:t>
            </a:r>
          </a:p>
          <a:p>
            <a:r>
              <a:rPr lang="en-US" b="1" dirty="0">
                <a:solidFill>
                  <a:prstClr val="black"/>
                </a:solidFill>
              </a:rPr>
              <a:t>       One argument constructor </a:t>
            </a:r>
          </a:p>
          <a:p>
            <a:r>
              <a:rPr lang="en-US" b="1" dirty="0">
                <a:solidFill>
                  <a:prstClr val="black"/>
                </a:solidFill>
              </a:rPr>
              <a:t>       Two arguments constructor</a:t>
            </a:r>
          </a:p>
        </p:txBody>
      </p:sp>
    </p:spTree>
    <p:extLst>
      <p:ext uri="{BB962C8B-B14F-4D97-AF65-F5344CB8AC3E}">
        <p14:creationId xmlns:p14="http://schemas.microsoft.com/office/powerpoint/2010/main" val="410626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Java Constructors vs. Metho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06" y="313898"/>
            <a:ext cx="10822675" cy="6275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17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687" y="331788"/>
            <a:ext cx="10363200" cy="1143000"/>
          </a:xfrm>
        </p:spPr>
        <p:txBody>
          <a:bodyPr>
            <a:normAutofit fontScale="90000"/>
          </a:bodyPr>
          <a:lstStyle/>
          <a:p>
            <a:r>
              <a:rPr lang="en-US" dirty="0"/>
              <a:t>this Reference in Java</a:t>
            </a:r>
            <a:br>
              <a:rPr lang="en-US" dirty="0"/>
            </a:br>
            <a:endParaRPr lang="en-US" dirty="0"/>
          </a:p>
        </p:txBody>
      </p:sp>
      <p:sp>
        <p:nvSpPr>
          <p:cNvPr id="4" name="Rectangle 3"/>
          <p:cNvSpPr/>
          <p:nvPr/>
        </p:nvSpPr>
        <p:spPr>
          <a:xfrm>
            <a:off x="714232" y="1016717"/>
            <a:ext cx="11172967" cy="2031325"/>
          </a:xfrm>
          <a:prstGeom prst="rect">
            <a:avLst/>
          </a:prstGeom>
        </p:spPr>
        <p:txBody>
          <a:bodyPr wrap="square">
            <a:spAutoFit/>
          </a:bodyPr>
          <a:lstStyle/>
          <a:p>
            <a:r>
              <a:rPr lang="en-US" dirty="0">
                <a:solidFill>
                  <a:prstClr val="black"/>
                </a:solidFill>
              </a:rPr>
              <a:t>There can be a lot of usage of java this keyword</a:t>
            </a:r>
            <a:r>
              <a:rPr lang="en-US" b="1" dirty="0">
                <a:solidFill>
                  <a:prstClr val="black"/>
                </a:solidFill>
              </a:rPr>
              <a:t>. In java, this is a reference variable that refers to the current object.</a:t>
            </a:r>
          </a:p>
          <a:p>
            <a:endParaRPr lang="en-US" b="1" dirty="0">
              <a:solidFill>
                <a:prstClr val="black"/>
              </a:solidFill>
            </a:endParaRPr>
          </a:p>
          <a:p>
            <a:r>
              <a:rPr lang="en-US" b="1" dirty="0">
                <a:solidFill>
                  <a:prstClr val="black"/>
                </a:solidFill>
              </a:rPr>
              <a:t>Usage of java this keyword:</a:t>
            </a:r>
          </a:p>
          <a:p>
            <a:endParaRPr lang="en-US" dirty="0">
              <a:solidFill>
                <a:prstClr val="black"/>
              </a:solidFill>
            </a:endParaRPr>
          </a:p>
          <a:p>
            <a:pPr marL="285750" indent="-285750">
              <a:buFont typeface="Arial" panose="020B0604020202020204" pitchFamily="34" charset="0"/>
              <a:buChar char="•"/>
            </a:pPr>
            <a:r>
              <a:rPr lang="en-US" dirty="0">
                <a:solidFill>
                  <a:prstClr val="black"/>
                </a:solidFill>
              </a:rPr>
              <a:t>this can be used to refer current class instance variable.</a:t>
            </a:r>
          </a:p>
          <a:p>
            <a:pPr marL="285750" indent="-285750">
              <a:buFont typeface="Arial" panose="020B0604020202020204" pitchFamily="34" charset="0"/>
              <a:buChar char="•"/>
            </a:pPr>
            <a:r>
              <a:rPr lang="en-US" dirty="0">
                <a:solidFill>
                  <a:prstClr val="black"/>
                </a:solidFill>
              </a:rPr>
              <a:t>this can be used to invoke current class method (implicitly)</a:t>
            </a:r>
          </a:p>
          <a:p>
            <a:pPr marL="285750" indent="-285750">
              <a:buFont typeface="Arial" panose="020B0604020202020204" pitchFamily="34" charset="0"/>
              <a:buChar char="•"/>
            </a:pPr>
            <a:r>
              <a:rPr lang="en-US" dirty="0">
                <a:solidFill>
                  <a:prstClr val="black"/>
                </a:solidFill>
              </a:rPr>
              <a:t>this() can be used to invoke current class constructor.</a:t>
            </a:r>
          </a:p>
        </p:txBody>
      </p:sp>
      <p:pic>
        <p:nvPicPr>
          <p:cNvPr id="5" name="Picture 4"/>
          <p:cNvPicPr>
            <a:picLocks noChangeAspect="1"/>
          </p:cNvPicPr>
          <p:nvPr/>
        </p:nvPicPr>
        <p:blipFill>
          <a:blip r:embed="rId3"/>
          <a:stretch>
            <a:fillRect/>
          </a:stretch>
        </p:blipFill>
        <p:spPr>
          <a:xfrm>
            <a:off x="7639404" y="1738596"/>
            <a:ext cx="4010025" cy="1743075"/>
          </a:xfrm>
          <a:prstGeom prst="rect">
            <a:avLst/>
          </a:prstGeom>
        </p:spPr>
      </p:pic>
      <p:sp>
        <p:nvSpPr>
          <p:cNvPr id="8" name="Rectangle 7"/>
          <p:cNvSpPr/>
          <p:nvPr/>
        </p:nvSpPr>
        <p:spPr>
          <a:xfrm>
            <a:off x="823415" y="4002543"/>
            <a:ext cx="6096000" cy="1754326"/>
          </a:xfrm>
          <a:prstGeom prst="rect">
            <a:avLst/>
          </a:prstGeom>
        </p:spPr>
        <p:txBody>
          <a:bodyPr>
            <a:spAutoFit/>
          </a:bodyPr>
          <a:lstStyle/>
          <a:p>
            <a:r>
              <a:rPr lang="en-US" b="1" dirty="0">
                <a:solidFill>
                  <a:prstClr val="black"/>
                </a:solidFill>
              </a:rPr>
              <a:t>1) this: to refer current class instance variable</a:t>
            </a:r>
          </a:p>
          <a:p>
            <a:r>
              <a:rPr lang="en-US" dirty="0">
                <a:solidFill>
                  <a:prstClr val="black"/>
                </a:solidFill>
              </a:rPr>
              <a:t>The this keyword can be used to refer current class instance variable. If there is ambiguity between the instance variables and parameters, this keyword resolves the problem of ambiguity.</a:t>
            </a:r>
          </a:p>
          <a:p>
            <a:endParaRPr lang="en-US" dirty="0">
              <a:solidFill>
                <a:prstClr val="black"/>
              </a:solidFill>
            </a:endParaRPr>
          </a:p>
          <a:p>
            <a:endParaRPr lang="en-US" dirty="0">
              <a:solidFill>
                <a:prstClr val="black"/>
              </a:solidFill>
            </a:endParaRPr>
          </a:p>
        </p:txBody>
      </p:sp>
    </p:spTree>
    <p:extLst>
      <p:ext uri="{BB962C8B-B14F-4D97-AF65-F5344CB8AC3E}">
        <p14:creationId xmlns:p14="http://schemas.microsoft.com/office/powerpoint/2010/main" val="203769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6945" t="8652" r="12775" b="9391"/>
          <a:stretch/>
        </p:blipFill>
        <p:spPr>
          <a:xfrm>
            <a:off x="341193" y="477672"/>
            <a:ext cx="5835063" cy="3002508"/>
          </a:xfrm>
          <a:prstGeom prst="rect">
            <a:avLst/>
          </a:prstGeom>
        </p:spPr>
      </p:pic>
      <p:pic>
        <p:nvPicPr>
          <p:cNvPr id="6" name="Picture 5"/>
          <p:cNvPicPr>
            <a:picLocks noChangeAspect="1"/>
          </p:cNvPicPr>
          <p:nvPr/>
        </p:nvPicPr>
        <p:blipFill rotWithShape="1">
          <a:blip r:embed="rId3"/>
          <a:srcRect l="17686" t="27253" r="39328" b="22375"/>
          <a:stretch/>
        </p:blipFill>
        <p:spPr>
          <a:xfrm>
            <a:off x="6441743" y="368491"/>
            <a:ext cx="5240741" cy="3070746"/>
          </a:xfrm>
          <a:prstGeom prst="rect">
            <a:avLst/>
          </a:prstGeom>
        </p:spPr>
      </p:pic>
      <p:pic>
        <p:nvPicPr>
          <p:cNvPr id="7" name="Picture 6"/>
          <p:cNvPicPr>
            <a:picLocks noChangeAspect="1"/>
          </p:cNvPicPr>
          <p:nvPr/>
        </p:nvPicPr>
        <p:blipFill rotWithShape="1">
          <a:blip r:embed="rId4"/>
          <a:srcRect l="17575" t="27053" r="39552" b="24366"/>
          <a:stretch/>
        </p:blipFill>
        <p:spPr>
          <a:xfrm>
            <a:off x="368490" y="3630305"/>
            <a:ext cx="5732060" cy="2893325"/>
          </a:xfrm>
          <a:prstGeom prst="rect">
            <a:avLst/>
          </a:prstGeom>
        </p:spPr>
      </p:pic>
      <p:pic>
        <p:nvPicPr>
          <p:cNvPr id="8" name="Picture 7"/>
          <p:cNvPicPr>
            <a:picLocks noChangeAspect="1"/>
          </p:cNvPicPr>
          <p:nvPr/>
        </p:nvPicPr>
        <p:blipFill rotWithShape="1">
          <a:blip r:embed="rId5"/>
          <a:srcRect l="17688" t="31633" r="39327" b="20981"/>
          <a:stretch/>
        </p:blipFill>
        <p:spPr>
          <a:xfrm>
            <a:off x="6455391" y="3509608"/>
            <a:ext cx="5595582" cy="3095909"/>
          </a:xfrm>
          <a:prstGeom prst="rect">
            <a:avLst/>
          </a:prstGeom>
        </p:spPr>
      </p:pic>
    </p:spTree>
    <p:extLst>
      <p:ext uri="{BB962C8B-B14F-4D97-AF65-F5344CB8AC3E}">
        <p14:creationId xmlns:p14="http://schemas.microsoft.com/office/powerpoint/2010/main" val="478939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_rels/theme2.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1770</Words>
  <Application>Microsoft Office PowerPoint</Application>
  <PresentationFormat>Widescreen</PresentationFormat>
  <Paragraphs>232</Paragraphs>
  <Slides>15</Slides>
  <Notes>5</Notes>
  <HiddenSlides>0</HiddenSlides>
  <MMClips>0</MMClips>
  <ScaleCrop>false</ScaleCrop>
  <HeadingPairs>
    <vt:vector size="4" baseType="variant">
      <vt:variant>
        <vt:lpstr>Theme</vt:lpstr>
      </vt:variant>
      <vt:variant>
        <vt:i4>4</vt:i4>
      </vt:variant>
      <vt:variant>
        <vt:lpstr>Slide Titles</vt:lpstr>
      </vt:variant>
      <vt:variant>
        <vt:i4>15</vt:i4>
      </vt:variant>
    </vt:vector>
  </HeadingPairs>
  <TitlesOfParts>
    <vt:vector size="19" baseType="lpstr">
      <vt:lpstr>Equity</vt:lpstr>
      <vt:lpstr>1_Equity</vt:lpstr>
      <vt:lpstr>Wisp</vt:lpstr>
      <vt:lpstr>1_Wisp</vt:lpstr>
      <vt:lpstr>Object Oriented Programming using JAVA        Paper code: PCC – CS481</vt:lpstr>
      <vt:lpstr>Constructor in Java </vt:lpstr>
      <vt:lpstr>PowerPoint Presentation</vt:lpstr>
      <vt:lpstr>PowerPoint Presentation</vt:lpstr>
      <vt:lpstr>PowerPoint Presentation</vt:lpstr>
      <vt:lpstr>Parameterized Constructor in Java</vt:lpstr>
      <vt:lpstr>PowerPoint Presentation</vt:lpstr>
      <vt:lpstr>this Reference in Java </vt:lpstr>
      <vt:lpstr>PowerPoint Presentation</vt:lpstr>
      <vt:lpstr>PowerPoint Presentation</vt:lpstr>
      <vt:lpstr>PowerPoint Presentation</vt:lpstr>
      <vt:lpstr>PowerPoint Presentation</vt:lpstr>
      <vt:lpstr>Assigning Object Reference Variables</vt:lpstr>
      <vt:lpstr>Array of Objects in Java  Java is an object-oriented programming language. Most of the work done with the help of objects. We know that an array is a collection of the same data type that dynamically creates objects and can have elements of primitive types. Java allows us to store objects in an array. In Java, the class is also a user-defined data type. An array that contains class type elements are known as an array of objects. It stores the reference variable of the object.</vt:lpstr>
      <vt:lpstr>Array of Objects in Java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Unknown User</cp:lastModifiedBy>
  <cp:revision>3</cp:revision>
  <dcterms:created xsi:type="dcterms:W3CDTF">2021-03-03T07:43:55Z</dcterms:created>
  <dcterms:modified xsi:type="dcterms:W3CDTF">2021-03-03T07:50:45Z</dcterms:modified>
</cp:coreProperties>
</file>