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ls" ContentType="application/vnd.ms-exce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59"/>
  </p:notesMasterIdLst>
  <p:sldIdLst>
    <p:sldId id="299" r:id="rId2"/>
    <p:sldId id="257" r:id="rId3"/>
    <p:sldId id="334" r:id="rId4"/>
    <p:sldId id="335" r:id="rId5"/>
    <p:sldId id="336" r:id="rId6"/>
    <p:sldId id="320" r:id="rId7"/>
    <p:sldId id="338" r:id="rId8"/>
    <p:sldId id="301" r:id="rId9"/>
    <p:sldId id="302" r:id="rId10"/>
    <p:sldId id="303" r:id="rId11"/>
    <p:sldId id="304" r:id="rId12"/>
    <p:sldId id="319" r:id="rId13"/>
    <p:sldId id="315" r:id="rId14"/>
    <p:sldId id="339" r:id="rId15"/>
    <p:sldId id="321" r:id="rId16"/>
    <p:sldId id="316" r:id="rId17"/>
    <p:sldId id="314" r:id="rId18"/>
    <p:sldId id="329" r:id="rId19"/>
    <p:sldId id="323" r:id="rId20"/>
    <p:sldId id="340" r:id="rId21"/>
    <p:sldId id="341" r:id="rId22"/>
    <p:sldId id="325" r:id="rId23"/>
    <p:sldId id="358" r:id="rId24"/>
    <p:sldId id="313" r:id="rId25"/>
    <p:sldId id="312" r:id="rId26"/>
    <p:sldId id="348" r:id="rId27"/>
    <p:sldId id="359" r:id="rId28"/>
    <p:sldId id="360" r:id="rId29"/>
    <p:sldId id="342" r:id="rId30"/>
    <p:sldId id="343" r:id="rId31"/>
    <p:sldId id="344" r:id="rId32"/>
    <p:sldId id="345" r:id="rId33"/>
    <p:sldId id="346" r:id="rId34"/>
    <p:sldId id="311" r:id="rId35"/>
    <p:sldId id="310" r:id="rId36"/>
    <p:sldId id="361" r:id="rId37"/>
    <p:sldId id="362" r:id="rId38"/>
    <p:sldId id="363" r:id="rId39"/>
    <p:sldId id="365" r:id="rId40"/>
    <p:sldId id="366" r:id="rId41"/>
    <p:sldId id="367" r:id="rId42"/>
    <p:sldId id="309" r:id="rId43"/>
    <p:sldId id="308" r:id="rId44"/>
    <p:sldId id="347" r:id="rId45"/>
    <p:sldId id="307" r:id="rId46"/>
    <p:sldId id="306" r:id="rId47"/>
    <p:sldId id="333" r:id="rId48"/>
    <p:sldId id="305" r:id="rId49"/>
    <p:sldId id="332" r:id="rId50"/>
    <p:sldId id="351" r:id="rId51"/>
    <p:sldId id="352" r:id="rId52"/>
    <p:sldId id="355" r:id="rId53"/>
    <p:sldId id="354" r:id="rId54"/>
    <p:sldId id="357" r:id="rId55"/>
    <p:sldId id="356" r:id="rId56"/>
    <p:sldId id="353" r:id="rId57"/>
    <p:sldId id="300"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wmf"/><Relationship Id="rId7" Type="http://schemas.openxmlformats.org/officeDocument/2006/relationships/image" Target="../media/image23.wmf"/><Relationship Id="rId2" Type="http://schemas.openxmlformats.org/officeDocument/2006/relationships/image" Target="../media/image18.wmf"/><Relationship Id="rId1" Type="http://schemas.openxmlformats.org/officeDocument/2006/relationships/image" Target="../media/image17.emf"/><Relationship Id="rId6" Type="http://schemas.openxmlformats.org/officeDocument/2006/relationships/image" Target="../media/image22.wmf"/><Relationship Id="rId5" Type="http://schemas.openxmlformats.org/officeDocument/2006/relationships/image" Target="../media/image21.emf"/><Relationship Id="rId4"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EF9B4-B31E-4069-B0D5-0BD72313E7E6}" type="datetimeFigureOut">
              <a:rPr lang="en-US" smtClean="0"/>
              <a:pPr/>
              <a:t>01-Apr-21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AB62AC-71F4-423E-83EA-47B1F65E602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D30C306F-F8EC-42EC-A711-4A8271B1F1B8}" type="slidenum">
              <a:rPr lang="en-US" smtClean="0"/>
              <a:pPr/>
              <a:t>5</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047AE7-3DC2-4C72-B4D6-E01C46CB3A8B}" type="slidenum">
              <a:rPr lang="ar-SA"/>
              <a:pPr/>
              <a:t>37</a:t>
            </a:fld>
            <a:endParaRPr lang="en-US"/>
          </a:p>
        </p:txBody>
      </p:sp>
      <p:sp>
        <p:nvSpPr>
          <p:cNvPr id="1955842" name="Rectangle 2"/>
          <p:cNvSpPr>
            <a:spLocks noGrp="1" noRot="1" noChangeAspect="1" noChangeArrowheads="1" noTextEdit="1"/>
          </p:cNvSpPr>
          <p:nvPr>
            <p:ph type="sldImg"/>
          </p:nvPr>
        </p:nvSpPr>
        <p:spPr>
          <a:ln/>
        </p:spPr>
      </p:sp>
      <p:sp>
        <p:nvSpPr>
          <p:cNvPr id="1955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4A46C1-9A0B-4461-8BDF-19D08B89AA59}" type="slidenum">
              <a:rPr lang="ar-SA"/>
              <a:pPr/>
              <a:t>38</a:t>
            </a:fld>
            <a:endParaRPr lang="en-US"/>
          </a:p>
        </p:txBody>
      </p:sp>
      <p:sp>
        <p:nvSpPr>
          <p:cNvPr id="1956866" name="Rectangle 2"/>
          <p:cNvSpPr>
            <a:spLocks noGrp="1" noRot="1" noChangeAspect="1" noChangeArrowheads="1" noTextEdit="1"/>
          </p:cNvSpPr>
          <p:nvPr>
            <p:ph type="sldImg"/>
          </p:nvPr>
        </p:nvSpPr>
        <p:spPr>
          <a:ln/>
        </p:spPr>
      </p:sp>
      <p:sp>
        <p:nvSpPr>
          <p:cNvPr id="1956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9EA018-44D4-4B85-A790-3536AF0D2E4C}" type="slidenum">
              <a:rPr lang="ar-SA"/>
              <a:pPr/>
              <a:t>39</a:t>
            </a:fld>
            <a:endParaRPr lang="en-US"/>
          </a:p>
        </p:txBody>
      </p:sp>
      <p:sp>
        <p:nvSpPr>
          <p:cNvPr id="1986562" name="Rectangle 2"/>
          <p:cNvSpPr>
            <a:spLocks noGrp="1" noRot="1" noChangeAspect="1" noChangeArrowheads="1" noTextEdit="1"/>
          </p:cNvSpPr>
          <p:nvPr>
            <p:ph type="sldImg"/>
          </p:nvPr>
        </p:nvSpPr>
        <p:spPr>
          <a:ln/>
        </p:spPr>
      </p:sp>
      <p:sp>
        <p:nvSpPr>
          <p:cNvPr id="1986563" name="Rectangle 3"/>
          <p:cNvSpPr>
            <a:spLocks noGrp="1" noChangeArrowheads="1"/>
          </p:cNvSpPr>
          <p:nvPr>
            <p:ph type="body" idx="1"/>
          </p:nvPr>
        </p:nvSpPr>
        <p:spPr>
          <a:xfrm>
            <a:off x="685800" y="4344025"/>
            <a:ext cx="5486400" cy="4114488"/>
          </a:xfrm>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718502-9576-4575-963C-011C4B697608}" type="slidenum">
              <a:rPr lang="ar-SA"/>
              <a:pPr/>
              <a:t>40</a:t>
            </a:fld>
            <a:endParaRPr lang="en-US"/>
          </a:p>
        </p:txBody>
      </p:sp>
      <p:sp>
        <p:nvSpPr>
          <p:cNvPr id="1957890" name="Rectangle 2"/>
          <p:cNvSpPr>
            <a:spLocks noGrp="1" noRot="1" noChangeAspect="1" noChangeArrowheads="1" noTextEdit="1"/>
          </p:cNvSpPr>
          <p:nvPr>
            <p:ph type="sldImg"/>
          </p:nvPr>
        </p:nvSpPr>
        <p:spPr>
          <a:ln/>
        </p:spPr>
      </p:sp>
      <p:sp>
        <p:nvSpPr>
          <p:cNvPr id="1957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C1112A-C4CB-4634-A521-23DA10B68C57}" type="slidenum">
              <a:rPr lang="ar-SA"/>
              <a:pPr/>
              <a:t>41</a:t>
            </a:fld>
            <a:endParaRPr lang="en-US"/>
          </a:p>
        </p:txBody>
      </p:sp>
      <p:sp>
        <p:nvSpPr>
          <p:cNvPr id="1988610" name="Rectangle 2"/>
          <p:cNvSpPr>
            <a:spLocks noGrp="1" noRot="1" noChangeAspect="1" noChangeArrowheads="1" noTextEdit="1"/>
          </p:cNvSpPr>
          <p:nvPr>
            <p:ph type="sldImg"/>
          </p:nvPr>
        </p:nvSpPr>
        <p:spPr>
          <a:ln/>
        </p:spPr>
      </p:sp>
      <p:sp>
        <p:nvSpPr>
          <p:cNvPr id="1988611" name="Rectangle 3"/>
          <p:cNvSpPr>
            <a:spLocks noGrp="1" noChangeArrowheads="1"/>
          </p:cNvSpPr>
          <p:nvPr>
            <p:ph type="body" idx="1"/>
          </p:nvPr>
        </p:nvSpPr>
        <p:spPr>
          <a:xfrm>
            <a:off x="685800" y="4344025"/>
            <a:ext cx="5486400" cy="4114488"/>
          </a:xfrm>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AB62AC-71F4-423E-83EA-47B1F65E6023}" type="slidenum">
              <a:rPr lang="en-US" smtClean="0"/>
              <a:pPr/>
              <a:t>48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p:spPr>
        <p:txBody>
          <a:bodyPr/>
          <a:lstStyle/>
          <a:p>
            <a:endParaRPr lang="en-US" smtClean="0"/>
          </a:p>
        </p:txBody>
      </p:sp>
      <p:sp>
        <p:nvSpPr>
          <p:cNvPr id="97284" name="Slide Number Placeholder 3"/>
          <p:cNvSpPr>
            <a:spLocks noGrp="1"/>
          </p:cNvSpPr>
          <p:nvPr>
            <p:ph type="sldNum" sz="quarter" idx="5"/>
          </p:nvPr>
        </p:nvSpPr>
        <p:spPr>
          <a:noFill/>
        </p:spPr>
        <p:txBody>
          <a:bodyPr/>
          <a:lstStyle/>
          <a:p>
            <a:fld id="{4B9725E8-4B5B-4225-AC4B-2576F70F161E}" type="slidenum">
              <a:rPr lang="en-US" smtClean="0"/>
              <a:pPr/>
              <a:t>20</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8CB012DE-31F5-4C0D-BDB8-4309FC581022}" type="slidenum">
              <a:rPr lang="en-US" smtClean="0"/>
              <a:pPr/>
              <a:t>21</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r>
              <a:rPr lang="en-US" smtClean="0"/>
              <a:t>I : the expected information needed to classify a given sample</a:t>
            </a:r>
          </a:p>
          <a:p>
            <a:r>
              <a:rPr lang="en-US" smtClean="0"/>
              <a:t>E (entropy) : expected information based on the partitioning into subsets by A</a:t>
            </a:r>
          </a:p>
          <a:p>
            <a:r>
              <a:rPr lang="en-US" smtClean="0"/>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EC9EC84C-4CEC-46E7-9705-FEF8268B5F26}" type="slidenum">
              <a:rPr lang="en-US" smtClean="0"/>
              <a:pPr/>
              <a:t>29</a:t>
            </a:fld>
            <a:endParaRPr lang="en-US"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912D9CCF-F9AA-44B1-8A09-1396ED366971}" type="slidenum">
              <a:rPr lang="en-US" smtClean="0"/>
              <a:pPr/>
              <a:t>30</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532432E9-E8C2-4B7E-8939-B7FF83FBA3A4}" type="slidenum">
              <a:rPr lang="en-US" smtClean="0"/>
              <a:pPr/>
              <a:t>31</a:t>
            </a:fld>
            <a:endParaRPr lang="en-U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366F22A0-9D9E-43C5-8CC9-97A42F3E6B2C}" type="slidenum">
              <a:rPr lang="en-US" smtClean="0"/>
              <a:pPr/>
              <a:t>32</a:t>
            </a:fld>
            <a:endParaRPr 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175FBA5B-114F-492B-B36C-3919629D6AC1}" type="slidenum">
              <a:rPr lang="en-US" smtClean="0"/>
              <a:pPr/>
              <a:t>33</a:t>
            </a:fld>
            <a:endParaRPr lang="en-US"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1CA695-F49A-4DB3-8C6D-F9C9B0C5ED36}" type="slidenum">
              <a:rPr lang="ar-SA"/>
              <a:pPr/>
              <a:t>36</a:t>
            </a:fld>
            <a:endParaRPr lang="en-US"/>
          </a:p>
        </p:txBody>
      </p:sp>
      <p:sp>
        <p:nvSpPr>
          <p:cNvPr id="1954818" name="Rectangle 2"/>
          <p:cNvSpPr>
            <a:spLocks noGrp="1" noRot="1" noChangeAspect="1" noChangeArrowheads="1" noTextEdit="1"/>
          </p:cNvSpPr>
          <p:nvPr>
            <p:ph type="sldImg"/>
          </p:nvPr>
        </p:nvSpPr>
        <p:spPr>
          <a:ln/>
        </p:spPr>
      </p:sp>
      <p:sp>
        <p:nvSpPr>
          <p:cNvPr id="195481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A365A0-55CB-4FA7-AF6A-262682FF6625}" type="datetime4">
              <a:rPr lang="en-US" smtClean="0"/>
              <a:pPr/>
              <a:t>April 1, 2021</a:t>
            </a:fld>
            <a:endParaRPr lang="en-US"/>
          </a:p>
        </p:txBody>
      </p:sp>
      <p:sp>
        <p:nvSpPr>
          <p:cNvPr id="5" name="Footer Placeholder 4"/>
          <p:cNvSpPr>
            <a:spLocks noGrp="1"/>
          </p:cNvSpPr>
          <p:nvPr>
            <p:ph type="ftr" sz="quarter" idx="11"/>
          </p:nvPr>
        </p:nvSpPr>
        <p:spPr/>
        <p:txBody>
          <a:bodyPr/>
          <a:lstStyle/>
          <a:p>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A94534-5DDE-4566-B95C-98137B243A34}" type="datetime4">
              <a:rPr lang="en-US" smtClean="0"/>
              <a:pPr/>
              <a:t>April 1, 2021</a:t>
            </a:fld>
            <a:endParaRPr lang="en-US"/>
          </a:p>
        </p:txBody>
      </p:sp>
      <p:sp>
        <p:nvSpPr>
          <p:cNvPr id="5" name="Footer Placeholder 4"/>
          <p:cNvSpPr>
            <a:spLocks noGrp="1"/>
          </p:cNvSpPr>
          <p:nvPr>
            <p:ph type="ftr" sz="quarter" idx="11"/>
          </p:nvPr>
        </p:nvSpPr>
        <p:spPr/>
        <p:txBody>
          <a:bodyPr/>
          <a:lstStyle/>
          <a:p>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AA592D-397E-403E-A153-740372CEA775}" type="datetime4">
              <a:rPr lang="en-US" smtClean="0"/>
              <a:pPr/>
              <a:t>April 1, 2021</a:t>
            </a:fld>
            <a:endParaRPr lang="en-US"/>
          </a:p>
        </p:txBody>
      </p:sp>
      <p:sp>
        <p:nvSpPr>
          <p:cNvPr id="5" name="Footer Placeholder 4"/>
          <p:cNvSpPr>
            <a:spLocks noGrp="1"/>
          </p:cNvSpPr>
          <p:nvPr>
            <p:ph type="ftr" sz="quarter" idx="11"/>
          </p:nvPr>
        </p:nvSpPr>
        <p:spPr/>
        <p:txBody>
          <a:bodyPr/>
          <a:lstStyle/>
          <a:p>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02638"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371600"/>
            <a:ext cx="41529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371600"/>
            <a:ext cx="41529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10100" y="4000500"/>
            <a:ext cx="41529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061"/>
          <p:cNvSpPr>
            <a:spLocks noGrp="1" noChangeArrowheads="1"/>
          </p:cNvSpPr>
          <p:nvPr>
            <p:ph type="sldNum" sz="quarter" idx="10"/>
          </p:nvPr>
        </p:nvSpPr>
        <p:spPr>
          <a:ln/>
        </p:spPr>
        <p:txBody>
          <a:bodyPr/>
          <a:lstStyle>
            <a:lvl1pPr>
              <a:defRPr/>
            </a:lvl1pPr>
          </a:lstStyle>
          <a:p>
            <a:pPr>
              <a:defRPr/>
            </a:pPr>
            <a:fld id="{EE83F8E5-CFE0-4FE5-AEDB-D082D99D4D2D}" type="slidenum">
              <a:rPr lang="en-US"/>
              <a:pPr>
                <a:defRPr/>
              </a:pPr>
              <a:t>‹#›</a:t>
            </a:fld>
            <a:endParaRPr lang="en-US"/>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02638"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371600"/>
            <a:ext cx="41529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1529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61"/>
          <p:cNvSpPr>
            <a:spLocks noGrp="1" noChangeArrowheads="1"/>
          </p:cNvSpPr>
          <p:nvPr>
            <p:ph type="sldNum" sz="quarter" idx="10"/>
          </p:nvPr>
        </p:nvSpPr>
        <p:spPr>
          <a:ln/>
        </p:spPr>
        <p:txBody>
          <a:bodyPr/>
          <a:lstStyle>
            <a:lvl1pPr>
              <a:defRPr/>
            </a:lvl1pPr>
          </a:lstStyle>
          <a:p>
            <a:pPr>
              <a:defRPr/>
            </a:pPr>
            <a:fld id="{C429D01B-F706-4ADE-B126-62EB22345FD1}" type="slidenum">
              <a:rPr lang="en-US"/>
              <a:pPr>
                <a:defRPr/>
              </a:pPr>
              <a:t>‹#›</a:t>
            </a:fld>
            <a:endParaRPr lang="en-US"/>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CFA9F8-BB73-4C9D-BEC6-302E0C7E3DF6}" type="datetime4">
              <a:rPr lang="en-US" smtClean="0"/>
              <a:pPr/>
              <a:t>April 1, 2021</a:t>
            </a:fld>
            <a:endParaRPr lang="en-US"/>
          </a:p>
        </p:txBody>
      </p:sp>
      <p:sp>
        <p:nvSpPr>
          <p:cNvPr id="5" name="Footer Placeholder 4"/>
          <p:cNvSpPr>
            <a:spLocks noGrp="1"/>
          </p:cNvSpPr>
          <p:nvPr>
            <p:ph type="ftr" sz="quarter" idx="11"/>
          </p:nvPr>
        </p:nvSpPr>
        <p:spPr/>
        <p:txBody>
          <a:bodyPr/>
          <a:lstStyle/>
          <a:p>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BBF0DE-16C1-431D-95FB-DFA2C85E103A}" type="datetime4">
              <a:rPr lang="en-US" smtClean="0"/>
              <a:pPr/>
              <a:t>April 1, 2021</a:t>
            </a:fld>
            <a:endParaRPr lang="en-US"/>
          </a:p>
        </p:txBody>
      </p:sp>
      <p:sp>
        <p:nvSpPr>
          <p:cNvPr id="5" name="Footer Placeholder 4"/>
          <p:cNvSpPr>
            <a:spLocks noGrp="1"/>
          </p:cNvSpPr>
          <p:nvPr>
            <p:ph type="ftr" sz="quarter" idx="11"/>
          </p:nvPr>
        </p:nvSpPr>
        <p:spPr/>
        <p:txBody>
          <a:bodyPr/>
          <a:lstStyle/>
          <a:p>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1BE286-2BC4-4F81-8C52-5B3012811C51}" type="datetime4">
              <a:rPr lang="en-US" smtClean="0"/>
              <a:pPr/>
              <a:t>April 1, 2021</a:t>
            </a:fld>
            <a:endParaRPr lang="en-US"/>
          </a:p>
        </p:txBody>
      </p:sp>
      <p:sp>
        <p:nvSpPr>
          <p:cNvPr id="6" name="Footer Placeholder 5"/>
          <p:cNvSpPr>
            <a:spLocks noGrp="1"/>
          </p:cNvSpPr>
          <p:nvPr>
            <p:ph type="ftr" sz="quarter" idx="11"/>
          </p:nvPr>
        </p:nvSpPr>
        <p:spPr/>
        <p:txBody>
          <a:bodyPr/>
          <a:lstStyle/>
          <a:p>
            <a:r>
              <a:rPr lang="en-US" smtClean="0"/>
              <a:t>Data Mining: Concepts and Techniques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8D3230-5048-4CFD-A771-5DF67EB37BF7}" type="datetime4">
              <a:rPr lang="en-US" smtClean="0"/>
              <a:pPr/>
              <a:t>April 1, 2021</a:t>
            </a:fld>
            <a:endParaRPr lang="en-US"/>
          </a:p>
        </p:txBody>
      </p:sp>
      <p:sp>
        <p:nvSpPr>
          <p:cNvPr id="8" name="Footer Placeholder 7"/>
          <p:cNvSpPr>
            <a:spLocks noGrp="1"/>
          </p:cNvSpPr>
          <p:nvPr>
            <p:ph type="ftr" sz="quarter" idx="11"/>
          </p:nvPr>
        </p:nvSpPr>
        <p:spPr/>
        <p:txBody>
          <a:bodyPr/>
          <a:lstStyle/>
          <a:p>
            <a:r>
              <a:rPr lang="en-US" smtClean="0"/>
              <a:t>Data Mining: Concepts and Techniques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8D6B77-3AE5-4FD7-B63C-82086F3E0504}" type="datetime4">
              <a:rPr lang="en-US" smtClean="0"/>
              <a:pPr/>
              <a:t>April 1, 2021</a:t>
            </a:fld>
            <a:endParaRPr lang="en-US"/>
          </a:p>
        </p:txBody>
      </p:sp>
      <p:sp>
        <p:nvSpPr>
          <p:cNvPr id="4" name="Footer Placeholder 3"/>
          <p:cNvSpPr>
            <a:spLocks noGrp="1"/>
          </p:cNvSpPr>
          <p:nvPr>
            <p:ph type="ftr" sz="quarter" idx="11"/>
          </p:nvPr>
        </p:nvSpPr>
        <p:spPr/>
        <p:txBody>
          <a:bodyPr/>
          <a:lstStyle/>
          <a:p>
            <a:r>
              <a:rPr lang="en-US" smtClean="0"/>
              <a:t>Data Mining: Concepts and Techniques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A31595-B8B4-4F05-A0F1-3131286A1E1F}" type="datetime4">
              <a:rPr lang="en-US" smtClean="0"/>
              <a:pPr/>
              <a:t>April 1, 2021</a:t>
            </a:fld>
            <a:endParaRPr lang="en-US"/>
          </a:p>
        </p:txBody>
      </p:sp>
      <p:sp>
        <p:nvSpPr>
          <p:cNvPr id="3" name="Footer Placeholder 2"/>
          <p:cNvSpPr>
            <a:spLocks noGrp="1"/>
          </p:cNvSpPr>
          <p:nvPr>
            <p:ph type="ftr" sz="quarter" idx="11"/>
          </p:nvPr>
        </p:nvSpPr>
        <p:spPr/>
        <p:txBody>
          <a:bodyPr/>
          <a:lstStyle/>
          <a:p>
            <a:r>
              <a:rPr lang="en-US" smtClean="0"/>
              <a:t>Data Mining: Concepts and Techniques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AF3EE1-A899-4254-AC5C-5C9B4AFD2ADA}" type="datetime4">
              <a:rPr lang="en-US" smtClean="0"/>
              <a:pPr/>
              <a:t>April 1, 2021</a:t>
            </a:fld>
            <a:endParaRPr lang="en-US"/>
          </a:p>
        </p:txBody>
      </p:sp>
      <p:sp>
        <p:nvSpPr>
          <p:cNvPr id="6" name="Footer Placeholder 5"/>
          <p:cNvSpPr>
            <a:spLocks noGrp="1"/>
          </p:cNvSpPr>
          <p:nvPr>
            <p:ph type="ftr" sz="quarter" idx="11"/>
          </p:nvPr>
        </p:nvSpPr>
        <p:spPr/>
        <p:txBody>
          <a:bodyPr/>
          <a:lstStyle/>
          <a:p>
            <a:r>
              <a:rPr lang="en-US" smtClean="0"/>
              <a:t>Data Mining: Concepts and Techniques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8EF49D-7EA3-4C84-AE7A-D58E3D661E60}" type="datetime4">
              <a:rPr lang="en-US" smtClean="0"/>
              <a:pPr/>
              <a:t>April 1, 2021</a:t>
            </a:fld>
            <a:endParaRPr lang="en-US"/>
          </a:p>
        </p:txBody>
      </p:sp>
      <p:sp>
        <p:nvSpPr>
          <p:cNvPr id="6" name="Footer Placeholder 5"/>
          <p:cNvSpPr>
            <a:spLocks noGrp="1"/>
          </p:cNvSpPr>
          <p:nvPr>
            <p:ph type="ftr" sz="quarter" idx="11"/>
          </p:nvPr>
        </p:nvSpPr>
        <p:spPr/>
        <p:txBody>
          <a:bodyPr/>
          <a:lstStyle/>
          <a:p>
            <a:r>
              <a:rPr lang="en-US" smtClean="0"/>
              <a:t>Data Mining: Concepts and Techniques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86B683-076C-4A38-841A-1D4140F12CDE}" type="datetime4">
              <a:rPr lang="en-US" smtClean="0"/>
              <a:pPr/>
              <a:t>April 1, 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Data Mining: Concepts and Techniques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jpeg"/><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Microsoft_Office_Excel_97-2003_Worksheet3.xls"/><Relationship Id="rId3" Type="http://schemas.openxmlformats.org/officeDocument/2006/relationships/notesSlide" Target="../notesSlides/notesSlide4.xml"/><Relationship Id="rId7"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oleObject" Target="../embeddings/oleObject5.bin"/><Relationship Id="rId5" Type="http://schemas.openxmlformats.org/officeDocument/2006/relationships/oleObject" Target="../embeddings/oleObject4.bin"/><Relationship Id="rId10" Type="http://schemas.openxmlformats.org/officeDocument/2006/relationships/oleObject" Target="../embeddings/oleObject8.bin"/><Relationship Id="rId4" Type="http://schemas.openxmlformats.org/officeDocument/2006/relationships/oleObject" Target="../embeddings/Microsoft_Office_Excel_97-2003_Worksheet2.xls"/><Relationship Id="rId9" Type="http://schemas.openxmlformats.org/officeDocument/2006/relationships/oleObject" Target="../embeddings/oleObject7.bin"/></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vmlDrawing" Target="../drawings/vmlDrawing8.vml"/><Relationship Id="rId5" Type="http://schemas.openxmlformats.org/officeDocument/2006/relationships/image" Target="../media/image25.jpeg"/><Relationship Id="rId4" Type="http://schemas.openxmlformats.org/officeDocument/2006/relationships/oleObject" Target="../embeddings/oleObject9.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31.jpeg"/><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vmlDrawing" Target="../drawings/vmlDrawing11.vml"/><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2.jpeg"/><Relationship Id="rId4" Type="http://schemas.openxmlformats.org/officeDocument/2006/relationships/oleObject" Target="../embeddings/Microsoft_Office_Excel_97-2003_Worksheet1.xls"/></Relationships>
</file>

<file path=ppt/slides/_rels/slide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1401763" y="304800"/>
            <a:ext cx="7742237" cy="762000"/>
          </a:xfrm>
        </p:spPr>
        <p:txBody>
          <a:bodyPr/>
          <a:lstStyle/>
          <a:p>
            <a:r>
              <a:rPr lang="en-US" altLang="en-US" sz="2200" b="1" smtClean="0">
                <a:solidFill>
                  <a:srgbClr val="FF0000"/>
                </a:solidFill>
                <a:latin typeface="Cambria" pitchFamily="18" charset="0"/>
              </a:rPr>
              <a:t>UNIVERSITY OF ENGINEERING &amp; MANAGEMENT, KOLKATA</a:t>
            </a:r>
          </a:p>
        </p:txBody>
      </p:sp>
      <p:sp>
        <p:nvSpPr>
          <p:cNvPr id="2051" name="Subtitle 2"/>
          <p:cNvSpPr>
            <a:spLocks noGrp="1"/>
          </p:cNvSpPr>
          <p:nvPr>
            <p:ph type="subTitle" idx="1"/>
          </p:nvPr>
        </p:nvSpPr>
        <p:spPr/>
        <p:txBody>
          <a:bodyPr/>
          <a:lstStyle/>
          <a:p>
            <a:r>
              <a:rPr lang="en-US" altLang="en-US" smtClean="0"/>
              <a:t>Click to edit Master subtitle style</a:t>
            </a:r>
          </a:p>
        </p:txBody>
      </p:sp>
      <p:pic>
        <p:nvPicPr>
          <p:cNvPr id="2052" name="Picture 4"/>
          <p:cNvPicPr>
            <a:picLocks noChangeAspect="1"/>
          </p:cNvPicPr>
          <p:nvPr/>
        </p:nvPicPr>
        <p:blipFill>
          <a:blip r:embed="rId2"/>
          <a:srcRect/>
          <a:stretch>
            <a:fillRect/>
          </a:stretch>
        </p:blipFill>
        <p:spPr bwMode="auto">
          <a:xfrm>
            <a:off x="0" y="1633538"/>
            <a:ext cx="9144000" cy="5238750"/>
          </a:xfrm>
          <a:prstGeom prst="rect">
            <a:avLst/>
          </a:prstGeom>
          <a:noFill/>
          <a:ln w="9525">
            <a:noFill/>
            <a:miter lim="800000"/>
            <a:headEnd/>
            <a:tailEnd/>
          </a:ln>
        </p:spPr>
      </p:pic>
      <p:pic>
        <p:nvPicPr>
          <p:cNvPr id="2053" name="Picture 6" descr="C:\Users\UEM\Desktop\UEM_New_Logo_05-04-2018.jpg"/>
          <p:cNvPicPr>
            <a:picLocks noChangeAspect="1" noChangeArrowheads="1"/>
          </p:cNvPicPr>
          <p:nvPr/>
        </p:nvPicPr>
        <p:blipFill>
          <a:blip r:embed="rId3"/>
          <a:srcRect/>
          <a:stretch>
            <a:fillRect/>
          </a:stretch>
        </p:blipFill>
        <p:spPr bwMode="auto">
          <a:xfrm>
            <a:off x="228600" y="173038"/>
            <a:ext cx="1173163" cy="1087437"/>
          </a:xfrm>
          <a:prstGeom prst="rect">
            <a:avLst/>
          </a:prstGeom>
          <a:noFill/>
          <a:ln w="9525">
            <a:noFill/>
            <a:miter lim="800000"/>
            <a:headEnd/>
            <a:tailEnd/>
          </a:ln>
        </p:spPr>
      </p:pic>
      <p:sp>
        <p:nvSpPr>
          <p:cNvPr id="2054" name="TextBox 1"/>
          <p:cNvSpPr txBox="1">
            <a:spLocks noChangeArrowheads="1"/>
          </p:cNvSpPr>
          <p:nvPr/>
        </p:nvSpPr>
        <p:spPr bwMode="auto">
          <a:xfrm>
            <a:off x="1524000" y="1074738"/>
            <a:ext cx="7086600" cy="369887"/>
          </a:xfrm>
          <a:prstGeom prst="rect">
            <a:avLst/>
          </a:prstGeom>
          <a:noFill/>
          <a:ln w="9525">
            <a:noFill/>
            <a:miter lim="800000"/>
            <a:headEnd/>
            <a:tailEnd/>
          </a:ln>
        </p:spPr>
        <p:txBody>
          <a:bodyPr>
            <a:spAutoFit/>
          </a:bodyPr>
          <a:lstStyle/>
          <a:p>
            <a:r>
              <a:rPr lang="en-US" b="1" dirty="0">
                <a:solidFill>
                  <a:srgbClr val="0000FF"/>
                </a:solidFill>
                <a:latin typeface="Cambria" pitchFamily="18" charset="0"/>
              </a:rPr>
              <a:t>Course Name : </a:t>
            </a:r>
            <a:r>
              <a:rPr lang="en-US" b="1" dirty="0" smtClean="0">
                <a:solidFill>
                  <a:srgbClr val="0000FF"/>
                </a:solidFill>
                <a:latin typeface="Cambria" pitchFamily="18" charset="0"/>
              </a:rPr>
              <a:t>AI &amp; ML Advanced </a:t>
            </a:r>
            <a:endParaRPr lang="en-US" b="1" dirty="0">
              <a:solidFill>
                <a:srgbClr val="0000FF"/>
              </a:solidFill>
              <a:latin typeface="Cambria" pitchFamily="18"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lnSpcReduction="10000"/>
          </a:bodyPr>
          <a:lstStyle/>
          <a:p>
            <a:pPr>
              <a:buNone/>
            </a:pPr>
            <a:r>
              <a:rPr lang="en-US" sz="2000" dirty="0" smtClean="0">
                <a:solidFill>
                  <a:srgbClr val="A50021"/>
                </a:solidFill>
                <a:latin typeface="Cambria" pitchFamily="18" charset="0"/>
                <a:ea typeface="Cambria" pitchFamily="18" charset="0"/>
                <a:cs typeface="Times New Roman" pitchFamily="18" charset="0"/>
              </a:rPr>
              <a:t>Building Decision Tree</a:t>
            </a:r>
          </a:p>
          <a:p>
            <a:pPr>
              <a:buNone/>
            </a:pPr>
            <a:r>
              <a:rPr lang="en-US" sz="2000" dirty="0" smtClean="0">
                <a:latin typeface="Cambria" pitchFamily="18" charset="0"/>
                <a:ea typeface="Cambria" pitchFamily="18" charset="0"/>
                <a:cs typeface="Times New Roman" pitchFamily="18" charset="0"/>
              </a:rPr>
              <a:t>In principle, there are exponentially many decision tree that can be constructed from a given database (also called training data).</a:t>
            </a:r>
          </a:p>
          <a:p>
            <a:r>
              <a:rPr lang="en-US" sz="2000" dirty="0" smtClean="0">
                <a:latin typeface="Cambria" pitchFamily="18" charset="0"/>
                <a:ea typeface="Cambria" pitchFamily="18" charset="0"/>
                <a:cs typeface="Times New Roman" pitchFamily="18" charset="0"/>
              </a:rPr>
              <a:t>Two approaches are known</a:t>
            </a:r>
          </a:p>
          <a:p>
            <a:pPr lvl="8"/>
            <a:endParaRPr lang="en-US" dirty="0" smtClean="0">
              <a:latin typeface="Cambria" pitchFamily="18" charset="0"/>
              <a:ea typeface="Cambria" pitchFamily="18" charset="0"/>
              <a:cs typeface="Times New Roman" pitchFamily="18" charset="0"/>
            </a:endParaRPr>
          </a:p>
          <a:p>
            <a:pPr lvl="1"/>
            <a:r>
              <a:rPr lang="en-US" sz="2000" b="1" dirty="0" smtClean="0">
                <a:solidFill>
                  <a:srgbClr val="A50021"/>
                </a:solidFill>
                <a:latin typeface="Cambria" pitchFamily="18" charset="0"/>
                <a:ea typeface="Cambria" pitchFamily="18" charset="0"/>
                <a:cs typeface="Times New Roman" pitchFamily="18" charset="0"/>
              </a:rPr>
              <a:t>Greedy strategy</a:t>
            </a:r>
          </a:p>
          <a:p>
            <a:pPr lvl="2"/>
            <a:r>
              <a:rPr lang="en-US" sz="2000" dirty="0" smtClean="0">
                <a:latin typeface="Cambria" pitchFamily="18" charset="0"/>
                <a:ea typeface="Cambria" pitchFamily="18" charset="0"/>
                <a:cs typeface="Times New Roman" pitchFamily="18" charset="0"/>
              </a:rPr>
              <a:t>A top-down recursive divide-and-conquer</a:t>
            </a:r>
          </a:p>
          <a:p>
            <a:pPr lvl="5"/>
            <a:endParaRPr lang="en-US" dirty="0" smtClean="0">
              <a:latin typeface="Cambria" pitchFamily="18" charset="0"/>
              <a:ea typeface="Cambria" pitchFamily="18" charset="0"/>
              <a:cs typeface="Times New Roman" pitchFamily="18" charset="0"/>
            </a:endParaRPr>
          </a:p>
          <a:p>
            <a:pPr lvl="1"/>
            <a:r>
              <a:rPr lang="en-US" sz="2000" b="1" dirty="0" smtClean="0">
                <a:solidFill>
                  <a:srgbClr val="A50021"/>
                </a:solidFill>
                <a:latin typeface="Cambria" pitchFamily="18" charset="0"/>
                <a:ea typeface="Cambria" pitchFamily="18" charset="0"/>
                <a:cs typeface="Times New Roman" pitchFamily="18" charset="0"/>
              </a:rPr>
              <a:t>Modification of greedy strategy</a:t>
            </a:r>
          </a:p>
          <a:p>
            <a:pPr lvl="2"/>
            <a:r>
              <a:rPr lang="en-US" sz="2000" dirty="0" smtClean="0">
                <a:latin typeface="Cambria" pitchFamily="18" charset="0"/>
                <a:ea typeface="Cambria" pitchFamily="18" charset="0"/>
                <a:cs typeface="Times New Roman" pitchFamily="18" charset="0"/>
              </a:rPr>
              <a:t>ID3</a:t>
            </a:r>
          </a:p>
          <a:p>
            <a:pPr lvl="2"/>
            <a:r>
              <a:rPr lang="en-US" sz="2000" dirty="0" smtClean="0">
                <a:latin typeface="Cambria" pitchFamily="18" charset="0"/>
                <a:ea typeface="Cambria" pitchFamily="18" charset="0"/>
                <a:cs typeface="Times New Roman" pitchFamily="18" charset="0"/>
              </a:rPr>
              <a:t>C4.5</a:t>
            </a:r>
          </a:p>
          <a:p>
            <a:pPr lvl="2"/>
            <a:r>
              <a:rPr lang="en-US" sz="2000" dirty="0" smtClean="0">
                <a:latin typeface="Cambria" pitchFamily="18" charset="0"/>
                <a:ea typeface="Cambria" pitchFamily="18" charset="0"/>
                <a:cs typeface="Times New Roman" pitchFamily="18" charset="0"/>
              </a:rPr>
              <a:t>CART, etc.</a:t>
            </a:r>
          </a:p>
          <a:p>
            <a:pPr>
              <a:buNone/>
            </a:pP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5FE7215F-8A25-4F02-BE7A-BE6D79C8004E}" type="datetime4">
              <a:rPr lang="en-US" smtClean="0"/>
              <a:pPr/>
              <a:t>April 1, 2021</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a:bodyPr>
          <a:lstStyle/>
          <a:p>
            <a:pPr>
              <a:buNone/>
            </a:pPr>
            <a:r>
              <a:rPr lang="en-US" dirty="0" smtClean="0">
                <a:latin typeface="Cambria" pitchFamily="18" charset="0"/>
              </a:rPr>
              <a:t> </a:t>
            </a: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
        <p:nvSpPr>
          <p:cNvPr id="6" name="Rectangle 5"/>
          <p:cNvSpPr/>
          <p:nvPr/>
        </p:nvSpPr>
        <p:spPr>
          <a:xfrm>
            <a:off x="381000" y="1676400"/>
            <a:ext cx="8229600" cy="4401205"/>
          </a:xfrm>
          <a:prstGeom prst="rect">
            <a:avLst/>
          </a:prstGeom>
        </p:spPr>
        <p:txBody>
          <a:bodyPr wrap="square">
            <a:spAutoFit/>
          </a:bodyPr>
          <a:lstStyle/>
          <a:p>
            <a:pPr>
              <a:spcBef>
                <a:spcPct val="0"/>
              </a:spcBef>
            </a:pPr>
            <a:r>
              <a:rPr lang="en-US" sz="2000" dirty="0" smtClean="0">
                <a:solidFill>
                  <a:srgbClr val="FF0000"/>
                </a:solidFill>
                <a:latin typeface="Cambria" pitchFamily="18" charset="0"/>
                <a:ea typeface="Cambria" pitchFamily="18" charset="0"/>
              </a:rPr>
              <a:t>Basic algorithm (a greedy algorithm)</a:t>
            </a:r>
          </a:p>
          <a:p>
            <a:pPr lvl="1">
              <a:spcBef>
                <a:spcPct val="0"/>
              </a:spcBef>
              <a:buFont typeface="Wingdings" pitchFamily="2" charset="2"/>
              <a:buChar char="q"/>
            </a:pPr>
            <a:r>
              <a:rPr lang="en-US" sz="2000" dirty="0" smtClean="0">
                <a:latin typeface="Cambria" pitchFamily="18" charset="0"/>
                <a:ea typeface="Cambria" pitchFamily="18" charset="0"/>
              </a:rPr>
              <a:t>Tree is constructed in a </a:t>
            </a:r>
            <a:r>
              <a:rPr lang="en-US" sz="2000" dirty="0" smtClean="0">
                <a:solidFill>
                  <a:schemeClr val="hlink"/>
                </a:solidFill>
                <a:latin typeface="Cambria" pitchFamily="18" charset="0"/>
                <a:ea typeface="Cambria" pitchFamily="18" charset="0"/>
              </a:rPr>
              <a:t>top-down recursive divide-and-conquer manner</a:t>
            </a:r>
          </a:p>
          <a:p>
            <a:pPr lvl="1">
              <a:spcBef>
                <a:spcPct val="0"/>
              </a:spcBef>
              <a:buFont typeface="Wingdings" pitchFamily="2" charset="2"/>
              <a:buChar char="q"/>
            </a:pPr>
            <a:r>
              <a:rPr lang="en-US" sz="2000" dirty="0" smtClean="0">
                <a:latin typeface="Cambria" pitchFamily="18" charset="0"/>
                <a:ea typeface="Cambria" pitchFamily="18" charset="0"/>
              </a:rPr>
              <a:t>At start, all the training examples are at the root</a:t>
            </a:r>
          </a:p>
          <a:p>
            <a:pPr lvl="1">
              <a:spcBef>
                <a:spcPct val="0"/>
              </a:spcBef>
              <a:buFont typeface="Wingdings" pitchFamily="2" charset="2"/>
              <a:buChar char="q"/>
            </a:pPr>
            <a:r>
              <a:rPr lang="en-US" sz="2000" dirty="0" smtClean="0">
                <a:latin typeface="Cambria" pitchFamily="18" charset="0"/>
                <a:ea typeface="Cambria" pitchFamily="18" charset="0"/>
              </a:rPr>
              <a:t>Attributes are categorical (if continuous-valued, they are </a:t>
            </a:r>
            <a:r>
              <a:rPr lang="en-US" sz="2000" dirty="0" err="1" smtClean="0">
                <a:latin typeface="Cambria" pitchFamily="18" charset="0"/>
                <a:ea typeface="Cambria" pitchFamily="18" charset="0"/>
              </a:rPr>
              <a:t>discretized</a:t>
            </a:r>
            <a:r>
              <a:rPr lang="en-US" sz="2000" dirty="0" smtClean="0">
                <a:latin typeface="Cambria" pitchFamily="18" charset="0"/>
                <a:ea typeface="Cambria" pitchFamily="18" charset="0"/>
              </a:rPr>
              <a:t> in advance)</a:t>
            </a:r>
          </a:p>
          <a:p>
            <a:pPr lvl="1">
              <a:spcBef>
                <a:spcPct val="0"/>
              </a:spcBef>
              <a:buFont typeface="Wingdings" pitchFamily="2" charset="2"/>
              <a:buChar char="q"/>
            </a:pPr>
            <a:r>
              <a:rPr lang="en-US" sz="2000" dirty="0" smtClean="0">
                <a:latin typeface="Cambria" pitchFamily="18" charset="0"/>
                <a:ea typeface="Cambria" pitchFamily="18" charset="0"/>
              </a:rPr>
              <a:t>Examples are partitioned recursively based on selected attributes</a:t>
            </a:r>
          </a:p>
          <a:p>
            <a:pPr lvl="1">
              <a:spcBef>
                <a:spcPct val="0"/>
              </a:spcBef>
              <a:buFont typeface="Wingdings" pitchFamily="2" charset="2"/>
              <a:buChar char="q"/>
            </a:pPr>
            <a:r>
              <a:rPr lang="en-US" sz="2000" dirty="0" smtClean="0">
                <a:latin typeface="Cambria" pitchFamily="18" charset="0"/>
                <a:ea typeface="Cambria" pitchFamily="18" charset="0"/>
              </a:rPr>
              <a:t>Test attributes are selected on the basis of a heuristic or statistical measure (e.g., </a:t>
            </a:r>
            <a:r>
              <a:rPr lang="en-US" sz="2000" dirty="0" smtClean="0">
                <a:solidFill>
                  <a:schemeClr val="hlink"/>
                </a:solidFill>
                <a:latin typeface="Cambria" pitchFamily="18" charset="0"/>
                <a:ea typeface="Cambria" pitchFamily="18" charset="0"/>
              </a:rPr>
              <a:t>information gain</a:t>
            </a:r>
            <a:r>
              <a:rPr lang="en-US" sz="2000" dirty="0" smtClean="0">
                <a:latin typeface="Cambria" pitchFamily="18" charset="0"/>
                <a:ea typeface="Cambria" pitchFamily="18" charset="0"/>
              </a:rPr>
              <a:t>)</a:t>
            </a:r>
          </a:p>
          <a:p>
            <a:pPr>
              <a:spcBef>
                <a:spcPct val="0"/>
              </a:spcBef>
              <a:buFont typeface="Wingdings" pitchFamily="2" charset="2"/>
              <a:buChar char="q"/>
            </a:pPr>
            <a:r>
              <a:rPr lang="en-US" sz="2000" dirty="0" smtClean="0">
                <a:solidFill>
                  <a:srgbClr val="FF0000"/>
                </a:solidFill>
                <a:latin typeface="Cambria" pitchFamily="18" charset="0"/>
                <a:ea typeface="Cambria" pitchFamily="18" charset="0"/>
              </a:rPr>
              <a:t>Conditions for stopping partitioning</a:t>
            </a:r>
          </a:p>
          <a:p>
            <a:pPr lvl="1">
              <a:spcBef>
                <a:spcPct val="0"/>
              </a:spcBef>
              <a:buFont typeface="Wingdings" pitchFamily="2" charset="2"/>
              <a:buChar char="q"/>
            </a:pPr>
            <a:r>
              <a:rPr lang="en-US" sz="2000" dirty="0" smtClean="0">
                <a:latin typeface="Cambria" pitchFamily="18" charset="0"/>
                <a:ea typeface="Cambria" pitchFamily="18" charset="0"/>
              </a:rPr>
              <a:t>All samples for a given node belong to the same class</a:t>
            </a:r>
          </a:p>
          <a:p>
            <a:pPr lvl="1">
              <a:spcBef>
                <a:spcPct val="0"/>
              </a:spcBef>
              <a:buFont typeface="Wingdings" pitchFamily="2" charset="2"/>
              <a:buChar char="q"/>
            </a:pPr>
            <a:r>
              <a:rPr lang="en-US" sz="2000" dirty="0" smtClean="0">
                <a:latin typeface="Cambria" pitchFamily="18" charset="0"/>
                <a:ea typeface="Cambria" pitchFamily="18" charset="0"/>
              </a:rPr>
              <a:t>There are no remaining attributes for further partitioning – </a:t>
            </a:r>
            <a:r>
              <a:rPr lang="en-US" sz="2000" dirty="0" smtClean="0">
                <a:solidFill>
                  <a:schemeClr val="hlink"/>
                </a:solidFill>
                <a:latin typeface="Cambria" pitchFamily="18" charset="0"/>
                <a:ea typeface="Cambria" pitchFamily="18" charset="0"/>
              </a:rPr>
              <a:t>majority voting</a:t>
            </a:r>
            <a:r>
              <a:rPr lang="en-US" sz="2000" dirty="0" smtClean="0">
                <a:latin typeface="Cambria" pitchFamily="18" charset="0"/>
                <a:ea typeface="Cambria" pitchFamily="18" charset="0"/>
              </a:rPr>
              <a:t> is employed for classifying the leaf</a:t>
            </a:r>
          </a:p>
          <a:p>
            <a:pPr lvl="1">
              <a:spcBef>
                <a:spcPct val="0"/>
              </a:spcBef>
              <a:buFont typeface="Wingdings" pitchFamily="2" charset="2"/>
              <a:buChar char="q"/>
            </a:pPr>
            <a:r>
              <a:rPr lang="en-US" sz="2000" dirty="0" smtClean="0">
                <a:latin typeface="Cambria" pitchFamily="18" charset="0"/>
                <a:ea typeface="Cambria" pitchFamily="18" charset="0"/>
              </a:rPr>
              <a:t>There are no samples left</a:t>
            </a:r>
            <a:endParaRPr lang="en-US" sz="2000" dirty="0">
              <a:latin typeface="Cambria" pitchFamily="18" charset="0"/>
              <a:ea typeface="Cambria" pitchFamily="18" charset="0"/>
            </a:endParaRPr>
          </a:p>
        </p:txBody>
      </p:sp>
      <p:sp>
        <p:nvSpPr>
          <p:cNvPr id="9" name="Date Placeholder 8"/>
          <p:cNvSpPr>
            <a:spLocks noGrp="1"/>
          </p:cNvSpPr>
          <p:nvPr>
            <p:ph type="dt" sz="half" idx="10"/>
          </p:nvPr>
        </p:nvSpPr>
        <p:spPr/>
        <p:txBody>
          <a:bodyPr/>
          <a:lstStyle/>
          <a:p>
            <a:fld id="{12A52B5E-4900-4EC7-86AC-A47AE13849F0}" type="datetime4">
              <a:rPr lang="en-US" smtClean="0"/>
              <a:pPr/>
              <a:t>April 1, 2021</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pic>
        <p:nvPicPr>
          <p:cNvPr id="6" name="Content Placeholder 5" descr="decision.png"/>
          <p:cNvPicPr>
            <a:picLocks noGrp="1" noChangeAspect="1"/>
          </p:cNvPicPr>
          <p:nvPr>
            <p:ph idx="1"/>
          </p:nvPr>
        </p:nvPicPr>
        <p:blipFill>
          <a:blip r:embed="rId2"/>
          <a:stretch>
            <a:fillRect/>
          </a:stretch>
        </p:blipFill>
        <p:spPr>
          <a:xfrm>
            <a:off x="1371600" y="1828800"/>
            <a:ext cx="5486400" cy="4495800"/>
          </a:xfrm>
        </p:spPr>
      </p:pic>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3"/>
          <a:srcRect/>
          <a:stretch>
            <a:fillRect/>
          </a:stretch>
        </p:blipFill>
        <p:spPr bwMode="auto">
          <a:xfrm>
            <a:off x="152400" y="152400"/>
            <a:ext cx="1262063" cy="1066800"/>
          </a:xfrm>
          <a:prstGeom prst="rect">
            <a:avLst/>
          </a:prstGeom>
          <a:noFill/>
          <a:ln w="9525">
            <a:noFill/>
            <a:miter lim="800000"/>
            <a:headEnd/>
            <a:tailEnd/>
          </a:ln>
        </p:spPr>
      </p:pic>
      <p:sp>
        <p:nvSpPr>
          <p:cNvPr id="9" name="Date Placeholder 8"/>
          <p:cNvSpPr>
            <a:spLocks noGrp="1"/>
          </p:cNvSpPr>
          <p:nvPr>
            <p:ph type="dt" sz="half" idx="10"/>
          </p:nvPr>
        </p:nvSpPr>
        <p:spPr/>
        <p:txBody>
          <a:bodyPr/>
          <a:lstStyle/>
          <a:p>
            <a:fld id="{7B52191E-DCB8-4A11-98D7-9CB9386A1804}" type="datetime4">
              <a:rPr lang="en-US" smtClean="0"/>
              <a:pPr/>
              <a:t>April 1, 2021</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lnSpcReduction="10000"/>
          </a:bodyPr>
          <a:lstStyle/>
          <a:p>
            <a:pPr>
              <a:buNone/>
            </a:pPr>
            <a:r>
              <a:rPr lang="en-US" dirty="0" smtClean="0">
                <a:latin typeface="Cambria" pitchFamily="18" charset="0"/>
              </a:rPr>
              <a:t>Discussions on Algorithm:</a:t>
            </a:r>
          </a:p>
          <a:p>
            <a:pPr>
              <a:buNone/>
            </a:pPr>
            <a:r>
              <a:rPr lang="en-US" dirty="0" smtClean="0">
                <a:latin typeface="Cambria" pitchFamily="18" charset="0"/>
              </a:rPr>
              <a:t>Called with three parameters: D, </a:t>
            </a:r>
            <a:r>
              <a:rPr lang="en-US" dirty="0" err="1" smtClean="0">
                <a:latin typeface="Cambria" pitchFamily="18" charset="0"/>
              </a:rPr>
              <a:t>attribute_list</a:t>
            </a:r>
            <a:r>
              <a:rPr lang="en-US" dirty="0" smtClean="0">
                <a:latin typeface="Cambria" pitchFamily="18" charset="0"/>
              </a:rPr>
              <a:t>, </a:t>
            </a:r>
            <a:r>
              <a:rPr lang="en-US" dirty="0" err="1" smtClean="0">
                <a:latin typeface="Cambria" pitchFamily="18" charset="0"/>
              </a:rPr>
              <a:t>attribute_selection_method</a:t>
            </a:r>
            <a:endParaRPr lang="en-US" dirty="0" smtClean="0">
              <a:latin typeface="Cambria" pitchFamily="18" charset="0"/>
            </a:endParaRPr>
          </a:p>
          <a:p>
            <a:pPr>
              <a:buNone/>
            </a:pPr>
            <a:r>
              <a:rPr lang="en-US" dirty="0" smtClean="0">
                <a:latin typeface="Cambria" pitchFamily="18" charset="0"/>
              </a:rPr>
              <a:t>D: data partition</a:t>
            </a:r>
          </a:p>
          <a:p>
            <a:pPr>
              <a:buNone/>
            </a:pPr>
            <a:r>
              <a:rPr lang="en-US" dirty="0" err="1" smtClean="0">
                <a:latin typeface="Cambria" pitchFamily="18" charset="0"/>
              </a:rPr>
              <a:t>attribute_list</a:t>
            </a:r>
            <a:r>
              <a:rPr lang="en-US" dirty="0" smtClean="0">
                <a:latin typeface="Cambria" pitchFamily="18" charset="0"/>
              </a:rPr>
              <a:t>: list of attributes describing the </a:t>
            </a:r>
            <a:r>
              <a:rPr lang="en-US" dirty="0" err="1" smtClean="0">
                <a:latin typeface="Cambria" pitchFamily="18" charset="0"/>
              </a:rPr>
              <a:t>tuple</a:t>
            </a:r>
            <a:endParaRPr lang="en-US" dirty="0" smtClean="0">
              <a:latin typeface="Cambria" pitchFamily="18" charset="0"/>
            </a:endParaRPr>
          </a:p>
          <a:p>
            <a:pPr>
              <a:buNone/>
            </a:pPr>
            <a:r>
              <a:rPr lang="en-US" dirty="0" err="1" smtClean="0">
                <a:latin typeface="Cambria" pitchFamily="18" charset="0"/>
              </a:rPr>
              <a:t>attribute_selection_method</a:t>
            </a:r>
            <a:r>
              <a:rPr lang="en-US" dirty="0" smtClean="0">
                <a:latin typeface="Cambria" pitchFamily="18" charset="0"/>
              </a:rPr>
              <a:t>: heuristic method for selecting best attribute. </a:t>
            </a: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D3CEAE09-BB0A-42DF-A21F-F5A368C9BC57}" type="datetime4">
              <a:rPr lang="en-US" smtClean="0"/>
              <a:pPr/>
              <a:t>April 1, 2021</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lnSpcReduction="10000"/>
          </a:bodyPr>
          <a:lstStyle/>
          <a:p>
            <a:r>
              <a:rPr lang="en-US" dirty="0" smtClean="0"/>
              <a:t>The tree starts as a single node, </a:t>
            </a:r>
            <a:r>
              <a:rPr lang="en-US" i="1" dirty="0" smtClean="0"/>
              <a:t>N, representing the training </a:t>
            </a:r>
            <a:r>
              <a:rPr lang="en-US" i="1" dirty="0" err="1" smtClean="0"/>
              <a:t>tuples</a:t>
            </a:r>
            <a:r>
              <a:rPr lang="en-US" i="1" dirty="0" smtClean="0"/>
              <a:t> in D </a:t>
            </a:r>
          </a:p>
          <a:p>
            <a:r>
              <a:rPr lang="en-US" dirty="0" smtClean="0"/>
              <a:t>If the </a:t>
            </a:r>
            <a:r>
              <a:rPr lang="en-US" dirty="0" err="1" smtClean="0"/>
              <a:t>tuples</a:t>
            </a:r>
            <a:r>
              <a:rPr lang="en-US" dirty="0" smtClean="0"/>
              <a:t> in </a:t>
            </a:r>
            <a:r>
              <a:rPr lang="en-US" i="1" dirty="0" smtClean="0"/>
              <a:t>D are all of the same class, then node N becomes a leaf and is labeled </a:t>
            </a:r>
            <a:r>
              <a:rPr lang="en-US" dirty="0" smtClean="0"/>
              <a:t>with that class (steps 2 and 3). Note that steps 4 and 5 are terminating conditions. </a:t>
            </a:r>
          </a:p>
          <a:p>
            <a:r>
              <a:rPr lang="en-US" dirty="0" smtClean="0"/>
              <a:t>Otherwise, the algorithm calls </a:t>
            </a:r>
            <a:r>
              <a:rPr lang="en-US" i="1" dirty="0" smtClean="0"/>
              <a:t>Attribute selection method to determine the splitting </a:t>
            </a:r>
            <a:r>
              <a:rPr lang="en-US" dirty="0" smtClean="0"/>
              <a:t>criterion.</a:t>
            </a:r>
          </a:p>
          <a:p>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32E25A65-8099-47D2-8E19-3831CE1682BB}" type="datetime4">
              <a:rPr lang="en-US" smtClean="0"/>
              <a:pPr/>
              <a:t>April 1, 2021</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Autofit/>
          </a:bodyPr>
          <a:lstStyle/>
          <a:p>
            <a:pPr>
              <a:buNone/>
            </a:pPr>
            <a:r>
              <a:rPr lang="en-US" sz="2800" dirty="0" smtClean="0"/>
              <a:t>The splitting criterion indicates the splitting attribute and may also indicate either a split-point or a splitting subset. </a:t>
            </a:r>
          </a:p>
          <a:p>
            <a:pPr>
              <a:buNone/>
            </a:pPr>
            <a:r>
              <a:rPr lang="en-US" sz="2800" dirty="0" smtClean="0"/>
              <a:t>The splitting criterion is determined so that, ideally, the resulting partitions at each branch are as “pure” as possible. A partition is pure if all of the </a:t>
            </a:r>
            <a:r>
              <a:rPr lang="en-US" sz="2800" dirty="0" err="1" smtClean="0"/>
              <a:t>tuples</a:t>
            </a:r>
            <a:r>
              <a:rPr lang="en-US" sz="2800" dirty="0" smtClean="0"/>
              <a:t> in it belong to the same class. In other words, if we were to split up the </a:t>
            </a:r>
            <a:r>
              <a:rPr lang="en-US" sz="2800" dirty="0" err="1" smtClean="0"/>
              <a:t>tuples</a:t>
            </a:r>
            <a:r>
              <a:rPr lang="en-US" sz="2800" dirty="0" smtClean="0"/>
              <a:t> in </a:t>
            </a:r>
            <a:r>
              <a:rPr lang="en-US" sz="2800" i="1" dirty="0" smtClean="0"/>
              <a:t>D according to the mutually exclusive outcomes of the splitting criterion, we hope </a:t>
            </a:r>
            <a:r>
              <a:rPr lang="en-US" sz="2800" dirty="0" smtClean="0"/>
              <a:t>for the resulting partitions to be as pure as possible.</a:t>
            </a:r>
            <a:endParaRPr lang="en-US" sz="3000"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4DDFBA2D-04D8-4887-8AD1-B795C58F87A6}" type="datetime4">
              <a:rPr lang="en-US" smtClean="0"/>
              <a:pPr/>
              <a:t>April 1, 2021</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fontScale="92500" lnSpcReduction="20000"/>
          </a:bodyPr>
          <a:lstStyle/>
          <a:p>
            <a:r>
              <a:rPr lang="en-US" dirty="0" smtClean="0"/>
              <a:t>Let </a:t>
            </a:r>
            <a:r>
              <a:rPr lang="en-US" i="1" dirty="0" smtClean="0"/>
              <a:t>A be the splitting attribute. A has v </a:t>
            </a:r>
            <a:r>
              <a:rPr lang="en-US" dirty="0" smtClean="0"/>
              <a:t>distinct values, </a:t>
            </a:r>
            <a:r>
              <a:rPr lang="en-US" i="1" dirty="0" smtClean="0"/>
              <a:t>a1, a2, : : : , based on the training data.</a:t>
            </a:r>
          </a:p>
          <a:p>
            <a:r>
              <a:rPr lang="en-US" i="1" dirty="0" smtClean="0"/>
              <a:t>A is discrete-valued: In this case, the outcomes of the test at node N correspond </a:t>
            </a:r>
            <a:r>
              <a:rPr lang="en-US" dirty="0" smtClean="0"/>
              <a:t>directly to the known values of </a:t>
            </a:r>
            <a:r>
              <a:rPr lang="en-US" i="1" dirty="0" smtClean="0"/>
              <a:t>A.</a:t>
            </a:r>
          </a:p>
          <a:p>
            <a:r>
              <a:rPr lang="en-US" i="1" dirty="0" smtClean="0"/>
              <a:t>A is continuous-valued: In this case, the test at node N has two possible </a:t>
            </a:r>
            <a:r>
              <a:rPr lang="en-US" i="1" dirty="0" err="1" smtClean="0"/>
              <a:t>outcomes,</a:t>
            </a:r>
            <a:r>
              <a:rPr lang="en-US" dirty="0" err="1" smtClean="0"/>
              <a:t>corresponding</a:t>
            </a:r>
            <a:r>
              <a:rPr lang="en-US" dirty="0" smtClean="0"/>
              <a:t> to the conditions </a:t>
            </a:r>
            <a:r>
              <a:rPr lang="en-US" i="1" dirty="0" smtClean="0"/>
              <a:t>A &lt;=split point and A &gt; split point, respectively.</a:t>
            </a:r>
          </a:p>
          <a:p>
            <a:r>
              <a:rPr lang="en-US" i="1" dirty="0" smtClean="0"/>
              <a:t>A is discrete-valued and a binary tree</a:t>
            </a: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CCD696E5-D09A-4E2C-BF8A-F44808476A05}" type="datetime4">
              <a:rPr lang="en-US" smtClean="0"/>
              <a:pPr/>
              <a:t>April 1, 2021</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pic>
        <p:nvPicPr>
          <p:cNvPr id="6" name="Content Placeholder 5" descr="d2.png"/>
          <p:cNvPicPr>
            <a:picLocks noGrp="1" noChangeAspect="1"/>
          </p:cNvPicPr>
          <p:nvPr>
            <p:ph idx="1"/>
          </p:nvPr>
        </p:nvPicPr>
        <p:blipFill>
          <a:blip r:embed="rId2"/>
          <a:stretch>
            <a:fillRect/>
          </a:stretch>
        </p:blipFill>
        <p:spPr>
          <a:xfrm>
            <a:off x="762000" y="1828800"/>
            <a:ext cx="6705600" cy="4327525"/>
          </a:xfrm>
        </p:spPr>
      </p:pic>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3"/>
          <a:srcRect/>
          <a:stretch>
            <a:fillRect/>
          </a:stretch>
        </p:blipFill>
        <p:spPr bwMode="auto">
          <a:xfrm>
            <a:off x="152400" y="152400"/>
            <a:ext cx="1262063" cy="1066800"/>
          </a:xfrm>
          <a:prstGeom prst="rect">
            <a:avLst/>
          </a:prstGeom>
          <a:noFill/>
          <a:ln w="9525">
            <a:noFill/>
            <a:miter lim="800000"/>
            <a:headEnd/>
            <a:tailEnd/>
          </a:ln>
        </p:spPr>
      </p:pic>
      <p:sp>
        <p:nvSpPr>
          <p:cNvPr id="9" name="Date Placeholder 8"/>
          <p:cNvSpPr>
            <a:spLocks noGrp="1"/>
          </p:cNvSpPr>
          <p:nvPr>
            <p:ph type="dt" sz="half" idx="10"/>
          </p:nvPr>
        </p:nvSpPr>
        <p:spPr/>
        <p:txBody>
          <a:bodyPr/>
          <a:lstStyle/>
          <a:p>
            <a:fld id="{9C8283CE-D98D-4D7E-984A-B6A08A3DBE0E}" type="datetime4">
              <a:rPr lang="en-US" smtClean="0"/>
              <a:pPr/>
              <a:t>April 1, 2021</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fontScale="85000" lnSpcReduction="10000"/>
          </a:bodyPr>
          <a:lstStyle/>
          <a:p>
            <a:r>
              <a:rPr lang="en-US" dirty="0" smtClean="0"/>
              <a:t>If the splitting attribute is continuous-valued or if we are restricted to binary trees then, respectively, either a </a:t>
            </a:r>
            <a:r>
              <a:rPr lang="en-US" i="1" dirty="0" smtClean="0"/>
              <a:t>split point or a splitting subset must also be determined as part of the splitting criterion.</a:t>
            </a:r>
          </a:p>
          <a:p>
            <a:r>
              <a:rPr lang="en-US" dirty="0" smtClean="0"/>
              <a:t>The tree node created for partition </a:t>
            </a:r>
            <a:r>
              <a:rPr lang="en-US" i="1" dirty="0" smtClean="0"/>
              <a:t>D is labeled with the splitting criterion, branches </a:t>
            </a:r>
            <a:r>
              <a:rPr lang="en-US" dirty="0" smtClean="0"/>
              <a:t>are grown for each outcome of the criterion, and the </a:t>
            </a:r>
            <a:r>
              <a:rPr lang="en-US" dirty="0" err="1" smtClean="0"/>
              <a:t>tuples</a:t>
            </a:r>
            <a:r>
              <a:rPr lang="en-US" dirty="0" smtClean="0"/>
              <a:t> are partitioned accordingly.</a:t>
            </a:r>
          </a:p>
          <a:p>
            <a:r>
              <a:rPr lang="en-US" dirty="0" smtClean="0"/>
              <a:t>This section describes three popular attribute selection measures—</a:t>
            </a:r>
            <a:r>
              <a:rPr lang="en-US" i="1" dirty="0" smtClean="0"/>
              <a:t>information gain, gain ratio, and </a:t>
            </a:r>
            <a:r>
              <a:rPr lang="en-US" i="1" dirty="0" err="1" smtClean="0"/>
              <a:t>gini</a:t>
            </a:r>
            <a:r>
              <a:rPr lang="en-US" i="1" dirty="0" smtClean="0"/>
              <a:t> index.</a:t>
            </a: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3"/>
          <a:srcRect/>
          <a:stretch>
            <a:fillRect/>
          </a:stretch>
        </p:blipFill>
        <p:spPr bwMode="auto">
          <a:xfrm>
            <a:off x="152400" y="152400"/>
            <a:ext cx="1262063" cy="106680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3517B2CA-CA00-49B6-A7DE-9F272CD6BF79}" type="datetime4">
              <a:rPr lang="en-US" smtClean="0"/>
              <a:pPr/>
              <a:t>April 1, 2021</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a:bodyPr>
          <a:lstStyle/>
          <a:p>
            <a:r>
              <a:rPr lang="en-US" dirty="0" smtClean="0">
                <a:latin typeface="Cambria" pitchFamily="18" charset="0"/>
                <a:ea typeface="Cambria" pitchFamily="18" charset="0"/>
              </a:rPr>
              <a:t>The notation used herein is as follows. Let </a:t>
            </a:r>
            <a:r>
              <a:rPr lang="en-US" i="1" dirty="0" smtClean="0">
                <a:latin typeface="Cambria" pitchFamily="18" charset="0"/>
                <a:ea typeface="Cambria" pitchFamily="18" charset="0"/>
              </a:rPr>
              <a:t>D, the data partition, be a training set of </a:t>
            </a:r>
            <a:r>
              <a:rPr lang="en-US" dirty="0" smtClean="0">
                <a:latin typeface="Cambria" pitchFamily="18" charset="0"/>
                <a:ea typeface="Cambria" pitchFamily="18" charset="0"/>
              </a:rPr>
              <a:t>class-labeled </a:t>
            </a:r>
            <a:r>
              <a:rPr lang="en-US" dirty="0" err="1" smtClean="0">
                <a:latin typeface="Cambria" pitchFamily="18" charset="0"/>
                <a:ea typeface="Cambria" pitchFamily="18" charset="0"/>
              </a:rPr>
              <a:t>tuples</a:t>
            </a:r>
            <a:r>
              <a:rPr lang="en-US" dirty="0" smtClean="0">
                <a:latin typeface="Cambria" pitchFamily="18" charset="0"/>
                <a:ea typeface="Cambria" pitchFamily="18" charset="0"/>
              </a:rPr>
              <a:t>. Suppose the class label attribute has </a:t>
            </a:r>
            <a:r>
              <a:rPr lang="en-US" i="1" dirty="0" smtClean="0">
                <a:latin typeface="Cambria" pitchFamily="18" charset="0"/>
                <a:ea typeface="Cambria" pitchFamily="18" charset="0"/>
              </a:rPr>
              <a:t>m distinct values defining m </a:t>
            </a:r>
            <a:r>
              <a:rPr lang="en-US" dirty="0" smtClean="0">
                <a:latin typeface="Cambria" pitchFamily="18" charset="0"/>
                <a:ea typeface="Cambria" pitchFamily="18" charset="0"/>
              </a:rPr>
              <a:t>distinct classes, </a:t>
            </a:r>
            <a:r>
              <a:rPr lang="en-US" i="1" dirty="0" err="1" smtClean="0">
                <a:latin typeface="Cambria" pitchFamily="18" charset="0"/>
                <a:ea typeface="Cambria" pitchFamily="18" charset="0"/>
              </a:rPr>
              <a:t>Ci</a:t>
            </a:r>
            <a:r>
              <a:rPr lang="en-US" i="1" dirty="0" smtClean="0">
                <a:latin typeface="Cambria" pitchFamily="18" charset="0"/>
                <a:ea typeface="Cambria" pitchFamily="18" charset="0"/>
              </a:rPr>
              <a:t> (for </a:t>
            </a:r>
            <a:r>
              <a:rPr lang="en-US" i="1" dirty="0" err="1" smtClean="0">
                <a:latin typeface="Cambria" pitchFamily="18" charset="0"/>
                <a:ea typeface="Cambria" pitchFamily="18" charset="0"/>
              </a:rPr>
              <a:t>i</a:t>
            </a:r>
            <a:r>
              <a:rPr lang="en-US" i="1" dirty="0" smtClean="0">
                <a:latin typeface="Cambria" pitchFamily="18" charset="0"/>
                <a:ea typeface="Cambria" pitchFamily="18" charset="0"/>
              </a:rPr>
              <a:t> = 1, : : : , m). Let </a:t>
            </a:r>
            <a:r>
              <a:rPr lang="en-US" i="1" dirty="0" err="1" smtClean="0">
                <a:latin typeface="Cambria" pitchFamily="18" charset="0"/>
                <a:ea typeface="Cambria" pitchFamily="18" charset="0"/>
              </a:rPr>
              <a:t>Ci,D</a:t>
            </a:r>
            <a:r>
              <a:rPr lang="en-US" i="1" dirty="0" smtClean="0">
                <a:latin typeface="Cambria" pitchFamily="18" charset="0"/>
                <a:ea typeface="Cambria" pitchFamily="18" charset="0"/>
              </a:rPr>
              <a:t> be the set of </a:t>
            </a:r>
            <a:r>
              <a:rPr lang="en-US" i="1" dirty="0" err="1" smtClean="0">
                <a:latin typeface="Cambria" pitchFamily="18" charset="0"/>
                <a:ea typeface="Cambria" pitchFamily="18" charset="0"/>
              </a:rPr>
              <a:t>tuples</a:t>
            </a:r>
            <a:r>
              <a:rPr lang="en-US" i="1" dirty="0" smtClean="0">
                <a:latin typeface="Cambria" pitchFamily="18" charset="0"/>
                <a:ea typeface="Cambria" pitchFamily="18" charset="0"/>
              </a:rPr>
              <a:t> of class </a:t>
            </a:r>
            <a:r>
              <a:rPr lang="en-US" i="1" dirty="0" err="1" smtClean="0">
                <a:latin typeface="Cambria" pitchFamily="18" charset="0"/>
                <a:ea typeface="Cambria" pitchFamily="18" charset="0"/>
              </a:rPr>
              <a:t>Ci</a:t>
            </a:r>
            <a:r>
              <a:rPr lang="en-US" i="1" dirty="0" smtClean="0">
                <a:latin typeface="Cambria" pitchFamily="18" charset="0"/>
                <a:ea typeface="Cambria" pitchFamily="18" charset="0"/>
              </a:rPr>
              <a:t> in D. Let |</a:t>
            </a:r>
            <a:r>
              <a:rPr lang="en-US" i="1" dirty="0" err="1" smtClean="0">
                <a:latin typeface="Cambria" pitchFamily="18" charset="0"/>
                <a:ea typeface="Cambria" pitchFamily="18" charset="0"/>
              </a:rPr>
              <a:t>D|</a:t>
            </a:r>
            <a:r>
              <a:rPr lang="en-US" dirty="0" err="1" smtClean="0">
                <a:latin typeface="Cambria" pitchFamily="18" charset="0"/>
                <a:ea typeface="Cambria" pitchFamily="18" charset="0"/>
              </a:rPr>
              <a:t>and</a:t>
            </a:r>
            <a:r>
              <a:rPr lang="en-US" dirty="0" smtClean="0">
                <a:latin typeface="Cambria" pitchFamily="18" charset="0"/>
                <a:ea typeface="Cambria" pitchFamily="18" charset="0"/>
              </a:rPr>
              <a:t> |</a:t>
            </a:r>
            <a:r>
              <a:rPr lang="en-US" i="1" dirty="0" err="1" smtClean="0">
                <a:latin typeface="Cambria" pitchFamily="18" charset="0"/>
                <a:ea typeface="Cambria" pitchFamily="18" charset="0"/>
              </a:rPr>
              <a:t>Ci,D</a:t>
            </a:r>
            <a:r>
              <a:rPr lang="en-US" i="1" dirty="0" smtClean="0">
                <a:latin typeface="Cambria" pitchFamily="18" charset="0"/>
                <a:ea typeface="Cambria" pitchFamily="18" charset="0"/>
              </a:rPr>
              <a:t>| denote the number of </a:t>
            </a:r>
            <a:r>
              <a:rPr lang="en-US" i="1" dirty="0" err="1" smtClean="0">
                <a:latin typeface="Cambria" pitchFamily="18" charset="0"/>
                <a:ea typeface="Cambria" pitchFamily="18" charset="0"/>
              </a:rPr>
              <a:t>tuples</a:t>
            </a:r>
            <a:r>
              <a:rPr lang="en-US" i="1" dirty="0" smtClean="0">
                <a:latin typeface="Cambria" pitchFamily="18" charset="0"/>
                <a:ea typeface="Cambria" pitchFamily="18" charset="0"/>
              </a:rPr>
              <a:t> in D and |</a:t>
            </a:r>
            <a:r>
              <a:rPr lang="en-US" i="1" dirty="0" err="1" smtClean="0">
                <a:latin typeface="Cambria" pitchFamily="18" charset="0"/>
                <a:ea typeface="Cambria" pitchFamily="18" charset="0"/>
              </a:rPr>
              <a:t>Ci,D</a:t>
            </a:r>
            <a:r>
              <a:rPr lang="en-US" i="1" dirty="0" smtClean="0">
                <a:latin typeface="Cambria" pitchFamily="18" charset="0"/>
                <a:ea typeface="Cambria" pitchFamily="18" charset="0"/>
              </a:rPr>
              <a:t>| respectively.</a:t>
            </a:r>
            <a:endParaRPr lang="en-US" dirty="0" smtClean="0">
              <a:latin typeface="Cambria" pitchFamily="18" charset="0"/>
              <a:ea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40C4769B-D99F-4D86-8029-E680596442A0}" type="datetime4">
              <a:rPr lang="en-US" smtClean="0"/>
              <a:pPr/>
              <a:t>April 1, 2021</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a:bodyPr>
          <a:lstStyle/>
          <a:p>
            <a:pPr>
              <a:buNone/>
            </a:pPr>
            <a:r>
              <a:rPr lang="en-US" dirty="0" smtClean="0">
                <a:latin typeface="Times New Roman" pitchFamily="18" charset="0"/>
                <a:cs typeface="Times New Roman" pitchFamily="18" charset="0"/>
              </a:rPr>
              <a:t>Concept of Decision Tree</a:t>
            </a:r>
          </a:p>
          <a:p>
            <a:pPr>
              <a:buNone/>
            </a:pPr>
            <a:r>
              <a:rPr lang="en-US" dirty="0" smtClean="0">
                <a:cs typeface="Times New Roman" pitchFamily="18" charset="0"/>
              </a:rPr>
              <a:t>A Decision Tree is an important data structure known to solve many computational problems.</a:t>
            </a:r>
          </a:p>
          <a:p>
            <a:pPr>
              <a:buNone/>
            </a:pPr>
            <a:r>
              <a:rPr lang="en-US" dirty="0" smtClean="0">
                <a:cs typeface="Times New Roman" pitchFamily="18" charset="0"/>
              </a:rPr>
              <a:t>It may be binary (if based on single yes or no)</a:t>
            </a:r>
          </a:p>
          <a:p>
            <a:pPr>
              <a:buNone/>
            </a:pPr>
            <a:r>
              <a:rPr lang="en-US" dirty="0" smtClean="0">
                <a:cs typeface="Times New Roman" pitchFamily="18" charset="0"/>
              </a:rPr>
              <a:t>It may be m-array</a:t>
            </a:r>
          </a:p>
          <a:p>
            <a:pPr>
              <a:buNone/>
            </a:pP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F4175D31-1811-4943-ACBE-11D9ED495A5C}" type="datetime4">
              <a:rPr lang="en-US" smtClean="0"/>
              <a:pPr/>
              <a:t>April 1, 2021</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endParaRPr lang="en-US" dirty="0" smtClean="0"/>
          </a:p>
        </p:txBody>
      </p:sp>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cstate="print"/>
            <a:stretch>
              <a:fillRect l="-288" t="-1043" r="-1513"/>
            </a:stretch>
          </a:blipFill>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endParaRPr lang="en-US" dirty="0" smtClean="0">
              <a:noFill/>
            </a:endParaRPr>
          </a:p>
          <a:p>
            <a:pPr>
              <a:defRPr/>
            </a:pPr>
            <a:r>
              <a:rPr lang="en-US" dirty="0">
                <a:noFill/>
              </a:rPr>
              <a:t> </a:t>
            </a:r>
          </a:p>
        </p:txBody>
      </p:sp>
      <p:sp>
        <p:nvSpPr>
          <p:cNvPr id="14340" name="Slide Number Placeholder 3"/>
          <p:cNvSpPr>
            <a:spLocks noGrp="1"/>
          </p:cNvSpPr>
          <p:nvPr>
            <p:ph type="sldNum" sz="quarter" idx="10"/>
          </p:nvPr>
        </p:nvSpPr>
        <p:spPr>
          <a:noFill/>
        </p:spPr>
        <p:txBody>
          <a:bodyPr/>
          <a:lstStyle/>
          <a:p>
            <a:fld id="{6A27974F-ED8A-488B-962D-8EDE759FF668}" type="slidenum">
              <a:rPr lang="en-US" smtClean="0"/>
              <a:pPr/>
              <a:t>20</a:t>
            </a:fld>
            <a:endParaRPr lang="en-US" smtClean="0"/>
          </a:p>
        </p:txBody>
      </p:sp>
      <p:pic>
        <p:nvPicPr>
          <p:cNvPr id="14341" name="Picture 2" descr="http://upload.wikimedia.org/wikipedia/commons/thumb/2/22/Binary_entropy_plot.svg/200px-Binary_entropy_plot.svg.png"/>
          <p:cNvPicPr>
            <a:picLocks noChangeAspect="1" noChangeArrowheads="1"/>
          </p:cNvPicPr>
          <p:nvPr/>
        </p:nvPicPr>
        <p:blipFill>
          <a:blip r:embed="rId5"/>
          <a:srcRect/>
          <a:stretch>
            <a:fillRect/>
          </a:stretch>
        </p:blipFill>
        <p:spPr bwMode="auto">
          <a:xfrm>
            <a:off x="6496050" y="4191000"/>
            <a:ext cx="1905000" cy="1838325"/>
          </a:xfrm>
          <a:prstGeom prst="rect">
            <a:avLst/>
          </a:prstGeom>
          <a:noFill/>
          <a:ln w="9525">
            <a:noFill/>
            <a:miter lim="800000"/>
            <a:headEnd/>
            <a:tailEnd/>
          </a:ln>
        </p:spPr>
      </p:pic>
      <p:sp>
        <p:nvSpPr>
          <p:cNvPr id="14342" name="TextBox 4"/>
          <p:cNvSpPr txBox="1">
            <a:spLocks noChangeArrowheads="1"/>
          </p:cNvSpPr>
          <p:nvPr/>
        </p:nvSpPr>
        <p:spPr bwMode="auto">
          <a:xfrm>
            <a:off x="7162800" y="6096000"/>
            <a:ext cx="801688" cy="338138"/>
          </a:xfrm>
          <a:prstGeom prst="rect">
            <a:avLst/>
          </a:prstGeom>
          <a:noFill/>
          <a:ln w="9525">
            <a:noFill/>
            <a:miter lim="800000"/>
            <a:headEnd/>
            <a:tailEnd/>
          </a:ln>
        </p:spPr>
        <p:txBody>
          <a:bodyPr wrap="none">
            <a:spAutoFit/>
          </a:bodyPr>
          <a:lstStyle/>
          <a:p>
            <a:r>
              <a:rPr lang="en-US" sz="1600" b="1"/>
              <a:t>m = 2</a:t>
            </a:r>
          </a:p>
        </p:txBody>
      </p:sp>
      <p:graphicFrame>
        <p:nvGraphicFramePr>
          <p:cNvPr id="7" name="Group 3"/>
          <p:cNvGraphicFramePr>
            <a:graphicFrameLocks noGrp="1"/>
          </p:cNvGraphicFramePr>
          <p:nvPr/>
        </p:nvGraphicFramePr>
        <p:xfrm>
          <a:off x="0" y="76200"/>
          <a:ext cx="9144000" cy="1340775"/>
        </p:xfrm>
        <a:graphic>
          <a:graphicData uri="http://schemas.openxmlformats.org/drawingml/2006/table">
            <a:tbl>
              <a:tblPr/>
              <a:tblGrid>
                <a:gridCol w="1071563"/>
                <a:gridCol w="7843837"/>
                <a:gridCol w="228600"/>
              </a:tblGrid>
              <a:tr h="3044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6"/>
          <a:srcRect/>
          <a:stretch>
            <a:fillRect/>
          </a:stretch>
        </p:blipFill>
        <p:spPr bwMode="auto">
          <a:xfrm>
            <a:off x="152400" y="152400"/>
            <a:ext cx="1262063" cy="1066800"/>
          </a:xfrm>
          <a:prstGeom prst="rect">
            <a:avLst/>
          </a:prstGeom>
          <a:noFill/>
          <a:ln w="9525">
            <a:noFill/>
            <a:miter lim="800000"/>
            <a:headEnd/>
            <a:tailEnd/>
          </a:ln>
        </p:spPr>
      </p:pic>
      <p:sp>
        <p:nvSpPr>
          <p:cNvPr id="9" name="Date Placeholder 8"/>
          <p:cNvSpPr>
            <a:spLocks noGrp="1"/>
          </p:cNvSpPr>
          <p:nvPr>
            <p:ph type="dt" sz="half" idx="10"/>
          </p:nvPr>
        </p:nvSpPr>
        <p:spPr/>
        <p:txBody>
          <a:bodyPr/>
          <a:lstStyle/>
          <a:p>
            <a:fld id="{35AB7C3D-FFF5-4541-BCF1-87804895FC69}" type="datetime4">
              <a:rPr lang="en-US" smtClean="0"/>
              <a:pPr/>
              <a:t>April 1, 2021</a:t>
            </a:fld>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p>
            <a:fld id="{41D39DA6-D1C3-4C1E-A9C3-728353D59CBA}" type="slidenum">
              <a:rPr lang="en-US" smtClean="0"/>
              <a:pPr/>
              <a:t>21</a:t>
            </a:fld>
            <a:endParaRPr lang="en-US" smtClean="0"/>
          </a:p>
        </p:txBody>
      </p:sp>
      <p:sp>
        <p:nvSpPr>
          <p:cNvPr id="15363" name="Rectangle 2"/>
          <p:cNvSpPr>
            <a:spLocks noChangeArrowheads="1"/>
          </p:cNvSpPr>
          <p:nvPr/>
        </p:nvSpPr>
        <p:spPr bwMode="auto">
          <a:xfrm>
            <a:off x="381000" y="76200"/>
            <a:ext cx="8229600" cy="1066800"/>
          </a:xfrm>
          <a:prstGeom prst="rect">
            <a:avLst/>
          </a:prstGeom>
          <a:noFill/>
          <a:ln w="9525">
            <a:noFill/>
            <a:miter lim="800000"/>
            <a:headEnd/>
            <a:tailEnd/>
          </a:ln>
        </p:spPr>
        <p:txBody>
          <a:bodyPr anchor="b"/>
          <a:lstStyle/>
          <a:p>
            <a:pPr algn="ctr"/>
            <a:r>
              <a:rPr lang="en-US" sz="3600" b="1">
                <a:solidFill>
                  <a:schemeClr val="tx2"/>
                </a:solidFill>
                <a:latin typeface="Berlin Sans FB Demi" pitchFamily="34" charset="0"/>
              </a:rPr>
              <a:t>Attribute Selection Measure: Information Gain (ID3/C4.5)</a:t>
            </a:r>
          </a:p>
        </p:txBody>
      </p:sp>
      <p:sp>
        <p:nvSpPr>
          <p:cNvPr id="15364" name="Rectangle 3"/>
          <p:cNvSpPr>
            <a:spLocks noChangeArrowheads="1"/>
          </p:cNvSpPr>
          <p:nvPr/>
        </p:nvSpPr>
        <p:spPr bwMode="auto">
          <a:xfrm>
            <a:off x="304800" y="1524000"/>
            <a:ext cx="8458200" cy="4953000"/>
          </a:xfrm>
          <a:prstGeom prst="rect">
            <a:avLst/>
          </a:prstGeom>
          <a:noFill/>
          <a:ln w="9525">
            <a:noFill/>
            <a:miter lim="800000"/>
            <a:headEnd/>
            <a:tailEnd/>
          </a:ln>
        </p:spPr>
        <p:txBody>
          <a:bodyPr/>
          <a:lstStyle/>
          <a:p>
            <a:pPr marL="342900" indent="-342900">
              <a:lnSpc>
                <a:spcPct val="110000"/>
              </a:lnSpc>
              <a:spcBef>
                <a:spcPct val="20000"/>
              </a:spcBef>
              <a:buClr>
                <a:schemeClr val="folHlink"/>
              </a:buClr>
              <a:buSzPct val="60000"/>
              <a:buFont typeface="Wingdings" pitchFamily="2" charset="2"/>
              <a:buChar char="n"/>
            </a:pPr>
            <a:r>
              <a:rPr lang="en-US" sz="2400" dirty="0" smtClean="0">
                <a:latin typeface="Calibri" pitchFamily="34" charset="0"/>
              </a:rPr>
              <a:t>Select </a:t>
            </a:r>
            <a:r>
              <a:rPr lang="en-US" sz="2400" dirty="0">
                <a:latin typeface="Calibri" pitchFamily="34" charset="0"/>
              </a:rPr>
              <a:t>the attribute with the highest information gain</a:t>
            </a:r>
          </a:p>
          <a:p>
            <a:pPr marL="342900" indent="-342900">
              <a:lnSpc>
                <a:spcPct val="110000"/>
              </a:lnSpc>
              <a:spcBef>
                <a:spcPct val="20000"/>
              </a:spcBef>
              <a:buClr>
                <a:schemeClr val="folHlink"/>
              </a:buClr>
              <a:buSzPct val="60000"/>
              <a:buFont typeface="Wingdings" pitchFamily="2" charset="2"/>
              <a:buChar char="n"/>
            </a:pPr>
            <a:r>
              <a:rPr lang="en-US" sz="2400" dirty="0">
                <a:latin typeface="Calibri" pitchFamily="34" charset="0"/>
              </a:rPr>
              <a:t>Let </a:t>
            </a:r>
            <a:r>
              <a:rPr lang="en-US" sz="2400" i="1" dirty="0">
                <a:latin typeface="Calibri" pitchFamily="34" charset="0"/>
              </a:rPr>
              <a:t>p</a:t>
            </a:r>
            <a:r>
              <a:rPr lang="en-US" sz="2400" i="1" baseline="-25000" dirty="0">
                <a:latin typeface="Calibri" pitchFamily="34" charset="0"/>
              </a:rPr>
              <a:t>i</a:t>
            </a:r>
            <a:r>
              <a:rPr lang="en-US" sz="2400" dirty="0">
                <a:latin typeface="Calibri" pitchFamily="34" charset="0"/>
              </a:rPr>
              <a:t> be the probability that an arbitrary </a:t>
            </a:r>
            <a:r>
              <a:rPr lang="en-US" sz="2400" dirty="0" err="1">
                <a:latin typeface="Calibri" pitchFamily="34" charset="0"/>
              </a:rPr>
              <a:t>tuple</a:t>
            </a:r>
            <a:r>
              <a:rPr lang="en-US" sz="2400" dirty="0">
                <a:latin typeface="Calibri" pitchFamily="34" charset="0"/>
              </a:rPr>
              <a:t> in D belongs to class </a:t>
            </a:r>
            <a:r>
              <a:rPr lang="en-US" sz="2400" dirty="0" err="1">
                <a:latin typeface="Calibri" pitchFamily="34" charset="0"/>
              </a:rPr>
              <a:t>C</a:t>
            </a:r>
            <a:r>
              <a:rPr lang="en-US" sz="2400" baseline="-25000" dirty="0" err="1">
                <a:latin typeface="Calibri" pitchFamily="34" charset="0"/>
              </a:rPr>
              <a:t>i</a:t>
            </a:r>
            <a:r>
              <a:rPr lang="en-US" sz="2400" dirty="0">
                <a:latin typeface="Calibri" pitchFamily="34" charset="0"/>
              </a:rPr>
              <a:t>, estimated by |</a:t>
            </a:r>
            <a:r>
              <a:rPr lang="en-US" sz="2400" dirty="0" err="1">
                <a:latin typeface="Calibri" pitchFamily="34" charset="0"/>
              </a:rPr>
              <a:t>C</a:t>
            </a:r>
            <a:r>
              <a:rPr lang="en-US" sz="2400" i="1" baseline="-25000" dirty="0" err="1">
                <a:latin typeface="Calibri" pitchFamily="34" charset="0"/>
              </a:rPr>
              <a:t>i</a:t>
            </a:r>
            <a:r>
              <a:rPr lang="en-US" sz="2400" baseline="-25000" dirty="0">
                <a:latin typeface="Calibri" pitchFamily="34" charset="0"/>
              </a:rPr>
              <a:t>, D</a:t>
            </a:r>
            <a:r>
              <a:rPr lang="en-US" sz="2400" dirty="0">
                <a:latin typeface="Calibri" pitchFamily="34" charset="0"/>
              </a:rPr>
              <a:t>|/|D|</a:t>
            </a:r>
          </a:p>
          <a:p>
            <a:pPr marL="342900" indent="-342900">
              <a:lnSpc>
                <a:spcPct val="110000"/>
              </a:lnSpc>
              <a:spcBef>
                <a:spcPct val="20000"/>
              </a:spcBef>
              <a:buClr>
                <a:schemeClr val="folHlink"/>
              </a:buClr>
              <a:buSzPct val="60000"/>
              <a:buFont typeface="Wingdings" pitchFamily="2" charset="2"/>
              <a:buChar char="n"/>
            </a:pPr>
            <a:r>
              <a:rPr lang="en-US" sz="2400" dirty="0">
                <a:solidFill>
                  <a:schemeClr val="hlink"/>
                </a:solidFill>
                <a:latin typeface="Calibri" pitchFamily="34" charset="0"/>
              </a:rPr>
              <a:t>Expected information</a:t>
            </a:r>
            <a:r>
              <a:rPr lang="en-US" sz="2400" dirty="0">
                <a:latin typeface="Calibri" pitchFamily="34" charset="0"/>
              </a:rPr>
              <a:t> (entropy) needed to classify a </a:t>
            </a:r>
            <a:r>
              <a:rPr lang="en-US" sz="2400" dirty="0" err="1">
                <a:latin typeface="Calibri" pitchFamily="34" charset="0"/>
              </a:rPr>
              <a:t>tuple</a:t>
            </a:r>
            <a:r>
              <a:rPr lang="en-US" sz="2400" dirty="0">
                <a:latin typeface="Calibri" pitchFamily="34" charset="0"/>
              </a:rPr>
              <a:t> in D:</a:t>
            </a:r>
          </a:p>
          <a:p>
            <a:pPr marL="342900" indent="-342900">
              <a:lnSpc>
                <a:spcPct val="110000"/>
              </a:lnSpc>
              <a:spcBef>
                <a:spcPct val="20000"/>
              </a:spcBef>
              <a:buClr>
                <a:schemeClr val="folHlink"/>
              </a:buClr>
              <a:buSzPct val="60000"/>
              <a:buFont typeface="Wingdings" pitchFamily="2" charset="2"/>
              <a:buChar char="n"/>
            </a:pPr>
            <a:endParaRPr lang="en-US" sz="2400" dirty="0">
              <a:latin typeface="Calibri" pitchFamily="34" charset="0"/>
            </a:endParaRPr>
          </a:p>
          <a:p>
            <a:pPr marL="342900" indent="-342900">
              <a:lnSpc>
                <a:spcPct val="110000"/>
              </a:lnSpc>
              <a:spcBef>
                <a:spcPct val="20000"/>
              </a:spcBef>
              <a:buClr>
                <a:schemeClr val="folHlink"/>
              </a:buClr>
              <a:buSzPct val="60000"/>
              <a:buFont typeface="Wingdings" pitchFamily="2" charset="2"/>
              <a:buChar char="n"/>
            </a:pPr>
            <a:r>
              <a:rPr lang="en-US" sz="2400" dirty="0">
                <a:solidFill>
                  <a:schemeClr val="hlink"/>
                </a:solidFill>
                <a:latin typeface="Calibri" pitchFamily="34" charset="0"/>
              </a:rPr>
              <a:t>Information</a:t>
            </a:r>
            <a:r>
              <a:rPr lang="en-US" sz="2400" dirty="0">
                <a:latin typeface="Calibri" pitchFamily="34" charset="0"/>
              </a:rPr>
              <a:t> needed (after using A to split D into v partitions) to classify D:</a:t>
            </a:r>
          </a:p>
          <a:p>
            <a:pPr marL="342900" indent="-342900">
              <a:lnSpc>
                <a:spcPct val="110000"/>
              </a:lnSpc>
              <a:spcBef>
                <a:spcPct val="20000"/>
              </a:spcBef>
              <a:buClr>
                <a:schemeClr val="folHlink"/>
              </a:buClr>
              <a:buSzPct val="60000"/>
              <a:buFont typeface="Wingdings" pitchFamily="2" charset="2"/>
              <a:buChar char="n"/>
            </a:pPr>
            <a:endParaRPr lang="en-US" sz="2400" dirty="0">
              <a:latin typeface="Calibri" pitchFamily="34" charset="0"/>
            </a:endParaRPr>
          </a:p>
          <a:p>
            <a:pPr marL="342900" indent="-342900">
              <a:lnSpc>
                <a:spcPct val="110000"/>
              </a:lnSpc>
              <a:spcBef>
                <a:spcPct val="20000"/>
              </a:spcBef>
              <a:buClr>
                <a:schemeClr val="folHlink"/>
              </a:buClr>
              <a:buSzPct val="60000"/>
              <a:buFont typeface="Wingdings" pitchFamily="2" charset="2"/>
              <a:buChar char="n"/>
            </a:pPr>
            <a:r>
              <a:rPr lang="en-US" sz="2400" dirty="0">
                <a:solidFill>
                  <a:schemeClr val="hlink"/>
                </a:solidFill>
                <a:latin typeface="Calibri" pitchFamily="34" charset="0"/>
              </a:rPr>
              <a:t>Information gained</a:t>
            </a:r>
            <a:r>
              <a:rPr lang="en-US" sz="2400" dirty="0">
                <a:latin typeface="Calibri" pitchFamily="34" charset="0"/>
              </a:rPr>
              <a:t> by branching on attribute A</a:t>
            </a:r>
          </a:p>
          <a:p>
            <a:pPr marL="342900" indent="-342900">
              <a:lnSpc>
                <a:spcPct val="110000"/>
              </a:lnSpc>
              <a:spcBef>
                <a:spcPct val="20000"/>
              </a:spcBef>
              <a:buClr>
                <a:schemeClr val="folHlink"/>
              </a:buClr>
              <a:buSzPct val="60000"/>
              <a:buFont typeface="Wingdings" pitchFamily="2" charset="2"/>
              <a:buChar char="n"/>
            </a:pPr>
            <a:endParaRPr lang="en-US" sz="2400" dirty="0">
              <a:latin typeface="Calibri" pitchFamily="34" charset="0"/>
            </a:endParaRPr>
          </a:p>
        </p:txBody>
      </p:sp>
      <p:graphicFrame>
        <p:nvGraphicFramePr>
          <p:cNvPr id="15365" name="Object 4"/>
          <p:cNvGraphicFramePr>
            <a:graphicFrameLocks noChangeAspect="1"/>
          </p:cNvGraphicFramePr>
          <p:nvPr/>
        </p:nvGraphicFramePr>
        <p:xfrm>
          <a:off x="4530725" y="3200400"/>
          <a:ext cx="3317875" cy="850900"/>
        </p:xfrm>
        <a:graphic>
          <a:graphicData uri="http://schemas.openxmlformats.org/presentationml/2006/ole">
            <p:oleObj spid="_x0000_s2050" name="Equation" r:id="rId4" imgW="1612900" imgH="431800" progId="Equation.3">
              <p:embed/>
            </p:oleObj>
          </a:graphicData>
        </a:graphic>
      </p:graphicFrame>
      <p:graphicFrame>
        <p:nvGraphicFramePr>
          <p:cNvPr id="15366" name="Object 5"/>
          <p:cNvGraphicFramePr>
            <a:graphicFrameLocks noChangeAspect="1"/>
          </p:cNvGraphicFramePr>
          <p:nvPr/>
        </p:nvGraphicFramePr>
        <p:xfrm>
          <a:off x="4419600" y="4343400"/>
          <a:ext cx="4495800" cy="949325"/>
        </p:xfrm>
        <a:graphic>
          <a:graphicData uri="http://schemas.openxmlformats.org/presentationml/2006/ole">
            <p:oleObj spid="_x0000_s2051" name="Equation" r:id="rId5" imgW="1892300" imgH="457200" progId="Equation.3">
              <p:embed/>
            </p:oleObj>
          </a:graphicData>
        </a:graphic>
      </p:graphicFrame>
      <p:graphicFrame>
        <p:nvGraphicFramePr>
          <p:cNvPr id="15367" name="Object 6"/>
          <p:cNvGraphicFramePr>
            <a:graphicFrameLocks noChangeAspect="1"/>
          </p:cNvGraphicFramePr>
          <p:nvPr/>
        </p:nvGraphicFramePr>
        <p:xfrm>
          <a:off x="3868738" y="5822950"/>
          <a:ext cx="4589462" cy="536575"/>
        </p:xfrm>
        <a:graphic>
          <a:graphicData uri="http://schemas.openxmlformats.org/presentationml/2006/ole">
            <p:oleObj spid="_x0000_s2052" name="Equation" r:id="rId6" imgW="1790700" imgH="215900" progId="Equation.3">
              <p:embed/>
            </p:oleObj>
          </a:graphicData>
        </a:graphic>
      </p:graphicFrame>
      <p:sp>
        <p:nvSpPr>
          <p:cNvPr id="8" name="Date Placeholder 7"/>
          <p:cNvSpPr>
            <a:spLocks noGrp="1"/>
          </p:cNvSpPr>
          <p:nvPr>
            <p:ph type="dt" sz="half" idx="10"/>
          </p:nvPr>
        </p:nvSpPr>
        <p:spPr/>
        <p:txBody>
          <a:bodyPr/>
          <a:lstStyle/>
          <a:p>
            <a:fld id="{112CEEF2-286C-4453-BF55-790E11CDD0C3}" type="datetime4">
              <a:rPr lang="en-US" smtClean="0"/>
              <a:pPr/>
              <a:t>April 1, 2021</a:t>
            </a:fld>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a:bodyPr>
          <a:lstStyle/>
          <a:p>
            <a:pPr>
              <a:buNone/>
            </a:pPr>
            <a:r>
              <a:rPr lang="en-US" dirty="0" smtClean="0"/>
              <a:t>The expected information needed to classify a </a:t>
            </a:r>
            <a:r>
              <a:rPr lang="en-US" dirty="0" err="1" smtClean="0"/>
              <a:t>tuple</a:t>
            </a:r>
            <a:r>
              <a:rPr lang="en-US" dirty="0" smtClean="0"/>
              <a:t> in </a:t>
            </a:r>
            <a:r>
              <a:rPr lang="en-US" i="1" dirty="0" smtClean="0"/>
              <a:t>D is given by Info(D)</a:t>
            </a:r>
          </a:p>
          <a:p>
            <a:r>
              <a:rPr lang="en-US" i="1" dirty="0" smtClean="0"/>
              <a:t>Info(D) is just the average amount of information needed to identify the class label </a:t>
            </a:r>
            <a:r>
              <a:rPr lang="en-US" dirty="0" smtClean="0"/>
              <a:t>of a </a:t>
            </a:r>
            <a:r>
              <a:rPr lang="en-US" dirty="0" err="1" smtClean="0"/>
              <a:t>tuple</a:t>
            </a:r>
            <a:r>
              <a:rPr lang="en-US" dirty="0" smtClean="0"/>
              <a:t> in </a:t>
            </a:r>
            <a:r>
              <a:rPr lang="en-US" i="1" dirty="0" smtClean="0"/>
              <a:t>D. Note that, at this point, the information we have is based solely on the </a:t>
            </a:r>
            <a:r>
              <a:rPr lang="en-US" dirty="0" smtClean="0"/>
              <a:t>proportions of </a:t>
            </a:r>
            <a:r>
              <a:rPr lang="en-US" dirty="0" err="1" smtClean="0"/>
              <a:t>tuples</a:t>
            </a:r>
            <a:r>
              <a:rPr lang="en-US" dirty="0" smtClean="0"/>
              <a:t> of each class. </a:t>
            </a:r>
            <a:r>
              <a:rPr lang="en-US" i="1" dirty="0" smtClean="0"/>
              <a:t>Info(D) is also known as the entropy of D.</a:t>
            </a:r>
          </a:p>
          <a:p>
            <a:pPr>
              <a:buNone/>
            </a:pP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33E3B822-D590-4A06-9C26-2F17CC406011}" type="datetime4">
              <a:rPr lang="en-US" smtClean="0"/>
              <a:pPr/>
              <a:t>April 1, 2021</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a:bodyPr>
          <a:lstStyle/>
          <a:p>
            <a:pPr>
              <a:buNone/>
            </a:pPr>
            <a:r>
              <a:rPr lang="en-US" dirty="0" smtClean="0"/>
              <a:t>The expected information needed to classify a </a:t>
            </a:r>
            <a:r>
              <a:rPr lang="en-US" dirty="0" err="1" smtClean="0"/>
              <a:t>tuple</a:t>
            </a:r>
            <a:r>
              <a:rPr lang="en-US" dirty="0" smtClean="0"/>
              <a:t> in </a:t>
            </a:r>
            <a:r>
              <a:rPr lang="en-US" i="1" dirty="0" smtClean="0"/>
              <a:t>D is given by Info(D)</a:t>
            </a:r>
          </a:p>
          <a:p>
            <a:r>
              <a:rPr lang="en-US" i="1" dirty="0" smtClean="0"/>
              <a:t>Info(D) is just the average amount of information needed to identify the class label </a:t>
            </a:r>
            <a:r>
              <a:rPr lang="en-US" dirty="0" smtClean="0"/>
              <a:t>of a </a:t>
            </a:r>
            <a:r>
              <a:rPr lang="en-US" dirty="0" err="1" smtClean="0"/>
              <a:t>tuple</a:t>
            </a:r>
            <a:r>
              <a:rPr lang="en-US" dirty="0" smtClean="0"/>
              <a:t> in </a:t>
            </a:r>
            <a:r>
              <a:rPr lang="en-US" i="1" dirty="0" smtClean="0"/>
              <a:t>D. Note that, at this point, the information we have is based solely on the </a:t>
            </a:r>
            <a:r>
              <a:rPr lang="en-US" dirty="0" smtClean="0"/>
              <a:t>proportions of </a:t>
            </a:r>
            <a:r>
              <a:rPr lang="en-US" dirty="0" err="1" smtClean="0"/>
              <a:t>tuples</a:t>
            </a:r>
            <a:r>
              <a:rPr lang="en-US" dirty="0" smtClean="0"/>
              <a:t> of each class. </a:t>
            </a:r>
            <a:r>
              <a:rPr lang="en-US" i="1" dirty="0" smtClean="0"/>
              <a:t>Info(D) is also known as the entropy of D.</a:t>
            </a:r>
          </a:p>
          <a:p>
            <a:pPr>
              <a:buNone/>
            </a:pP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0FB04764-428E-4805-AF61-3C0E9429913D}" type="datetime4">
              <a:rPr lang="en-US" smtClean="0"/>
              <a:pPr/>
              <a:t>April 1, 2021</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pic>
        <p:nvPicPr>
          <p:cNvPr id="6" name="Content Placeholder 5" descr="d.png"/>
          <p:cNvPicPr>
            <a:picLocks noGrp="1" noChangeAspect="1"/>
          </p:cNvPicPr>
          <p:nvPr>
            <p:ph idx="1"/>
          </p:nvPr>
        </p:nvPicPr>
        <p:blipFill>
          <a:blip r:embed="rId2"/>
          <a:stretch>
            <a:fillRect/>
          </a:stretch>
        </p:blipFill>
        <p:spPr>
          <a:xfrm>
            <a:off x="1635465" y="1828800"/>
            <a:ext cx="5873069" cy="4327525"/>
          </a:xfrm>
        </p:spPr>
      </p:pic>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3"/>
          <a:srcRect/>
          <a:stretch>
            <a:fillRect/>
          </a:stretch>
        </p:blipFill>
        <p:spPr bwMode="auto">
          <a:xfrm>
            <a:off x="152400" y="152400"/>
            <a:ext cx="1262063" cy="1066800"/>
          </a:xfrm>
          <a:prstGeom prst="rect">
            <a:avLst/>
          </a:prstGeom>
          <a:noFill/>
          <a:ln w="9525">
            <a:noFill/>
            <a:miter lim="800000"/>
            <a:headEnd/>
            <a:tailEnd/>
          </a:ln>
        </p:spPr>
      </p:pic>
      <p:sp>
        <p:nvSpPr>
          <p:cNvPr id="9" name="Date Placeholder 8"/>
          <p:cNvSpPr>
            <a:spLocks noGrp="1"/>
          </p:cNvSpPr>
          <p:nvPr>
            <p:ph type="dt" sz="half" idx="10"/>
          </p:nvPr>
        </p:nvSpPr>
        <p:spPr/>
        <p:txBody>
          <a:bodyPr/>
          <a:lstStyle/>
          <a:p>
            <a:fld id="{2658AFC9-6D19-4F00-A46C-F1A294A5F7D2}" type="datetime4">
              <a:rPr lang="en-US" smtClean="0"/>
              <a:pPr/>
              <a:t>April 1, 2021</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fontScale="92500" lnSpcReduction="20000"/>
          </a:bodyPr>
          <a:lstStyle/>
          <a:p>
            <a:r>
              <a:rPr lang="en-US" dirty="0" smtClean="0"/>
              <a:t>In other words, </a:t>
            </a:r>
            <a:r>
              <a:rPr lang="en-US" i="1" dirty="0" smtClean="0"/>
              <a:t>Gain(A) tells us how much would be gained by branching on A. It is the </a:t>
            </a:r>
            <a:r>
              <a:rPr lang="en-US" dirty="0" smtClean="0"/>
              <a:t>expected reduction in the information requirement caused by knowing the value of </a:t>
            </a:r>
            <a:r>
              <a:rPr lang="en-US" i="1" dirty="0" smtClean="0"/>
              <a:t>A.</a:t>
            </a:r>
          </a:p>
          <a:p>
            <a:r>
              <a:rPr lang="en-US" dirty="0" smtClean="0"/>
              <a:t>The attribute </a:t>
            </a:r>
            <a:r>
              <a:rPr lang="en-US" i="1" dirty="0" smtClean="0"/>
              <a:t>A with the highest information gain, (Gain(A)), is chosen as the splitting </a:t>
            </a:r>
            <a:r>
              <a:rPr lang="en-US" dirty="0" smtClean="0"/>
              <a:t>attribute at node </a:t>
            </a:r>
            <a:r>
              <a:rPr lang="en-US" i="1" dirty="0" smtClean="0"/>
              <a:t>N. This is equivalent to saying that we want to partition on the attribute A that would do the “best classification,” so that the amount of information still required </a:t>
            </a:r>
            <a:r>
              <a:rPr lang="en-US" dirty="0" smtClean="0"/>
              <a:t>to finish classifying the </a:t>
            </a:r>
            <a:r>
              <a:rPr lang="en-US" dirty="0" err="1" smtClean="0"/>
              <a:t>tuples</a:t>
            </a:r>
            <a:r>
              <a:rPr lang="en-US" dirty="0" smtClean="0"/>
              <a:t> is minimal (i.e., minimum </a:t>
            </a:r>
            <a:r>
              <a:rPr lang="en-US" i="1" dirty="0" err="1" smtClean="0"/>
              <a:t>InfoA</a:t>
            </a:r>
            <a:r>
              <a:rPr lang="en-US" i="1" dirty="0" smtClean="0"/>
              <a:t>(D)).</a:t>
            </a: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32207E5D-FC12-4411-811E-A2CF54AE336F}" type="datetime4">
              <a:rPr lang="en-US" smtClean="0"/>
              <a:pPr/>
              <a:t>April 1, 2021</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17FE8AD6-3AEC-4C34-A10A-FF8B7CBE0C87}" type="datetime4">
              <a:rPr lang="en-US" smtClean="0"/>
              <a:pPr/>
              <a:t>April 1, 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Tree(its not final) after selecting age as splitting attribute </a:t>
            </a:r>
            <a:endParaRPr lang="en-US" dirty="0"/>
          </a:p>
        </p:txBody>
      </p:sp>
      <p:pic>
        <p:nvPicPr>
          <p:cNvPr id="4" name="Content Placeholder 3" descr="dt1.png"/>
          <p:cNvPicPr>
            <a:picLocks noGrp="1" noChangeAspect="1"/>
          </p:cNvPicPr>
          <p:nvPr>
            <p:ph idx="1"/>
          </p:nvPr>
        </p:nvPicPr>
        <p:blipFill>
          <a:blip r:embed="rId2"/>
          <a:stretch>
            <a:fillRect/>
          </a:stretch>
        </p:blipFill>
        <p:spPr>
          <a:xfrm>
            <a:off x="1876048" y="1772152"/>
            <a:ext cx="5391903" cy="4182059"/>
          </a:xfrm>
        </p:spPr>
      </p:pic>
      <p:sp>
        <p:nvSpPr>
          <p:cNvPr id="5" name="Date Placeholder 4"/>
          <p:cNvSpPr>
            <a:spLocks noGrp="1"/>
          </p:cNvSpPr>
          <p:nvPr>
            <p:ph type="dt" sz="half" idx="10"/>
          </p:nvPr>
        </p:nvSpPr>
        <p:spPr/>
        <p:txBody>
          <a:bodyPr/>
          <a:lstStyle/>
          <a:p>
            <a:fld id="{02902911-1837-4D00-94CA-308E5D5C6CCA}" type="datetime4">
              <a:rPr lang="en-US" smtClean="0"/>
              <a:pPr/>
              <a:t>April 1, 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Tree</a:t>
            </a:r>
            <a:endParaRPr lang="en-US" dirty="0"/>
          </a:p>
        </p:txBody>
      </p:sp>
      <p:pic>
        <p:nvPicPr>
          <p:cNvPr id="4" name="Content Placeholder 3" descr="dt2.png"/>
          <p:cNvPicPr>
            <a:picLocks noGrp="1" noChangeAspect="1"/>
          </p:cNvPicPr>
          <p:nvPr>
            <p:ph idx="1"/>
          </p:nvPr>
        </p:nvPicPr>
        <p:blipFill>
          <a:blip r:embed="rId2"/>
          <a:stretch>
            <a:fillRect/>
          </a:stretch>
        </p:blipFill>
        <p:spPr>
          <a:xfrm>
            <a:off x="1271126" y="2100810"/>
            <a:ext cx="6601747" cy="3524742"/>
          </a:xfrm>
        </p:spPr>
      </p:pic>
      <p:sp>
        <p:nvSpPr>
          <p:cNvPr id="5" name="Date Placeholder 4"/>
          <p:cNvSpPr>
            <a:spLocks noGrp="1"/>
          </p:cNvSpPr>
          <p:nvPr>
            <p:ph type="dt" sz="half" idx="10"/>
          </p:nvPr>
        </p:nvSpPr>
        <p:spPr/>
        <p:txBody>
          <a:bodyPr/>
          <a:lstStyle/>
          <a:p>
            <a:fld id="{D03D0560-385E-498C-957A-3F5DFEA7D74A}" type="datetime4">
              <a:rPr lang="en-US" smtClean="0"/>
              <a:pPr/>
              <a:t>April 1, 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6"/>
          <p:cNvSpPr>
            <a:spLocks noGrp="1"/>
          </p:cNvSpPr>
          <p:nvPr>
            <p:ph type="sldNum" sz="quarter" idx="10"/>
          </p:nvPr>
        </p:nvSpPr>
        <p:spPr>
          <a:noFill/>
        </p:spPr>
        <p:txBody>
          <a:bodyPr/>
          <a:lstStyle/>
          <a:p>
            <a:fld id="{03346BA2-B8AD-42A6-8AE6-7341320CA903}" type="slidenum">
              <a:rPr lang="en-US" smtClean="0"/>
              <a:pPr/>
              <a:t>29</a:t>
            </a:fld>
            <a:endParaRPr lang="en-US" smtClean="0"/>
          </a:p>
        </p:txBody>
      </p:sp>
      <p:sp>
        <p:nvSpPr>
          <p:cNvPr id="16387" name="Rectangle 2"/>
          <p:cNvSpPr>
            <a:spLocks noGrp="1" noChangeArrowheads="1"/>
          </p:cNvSpPr>
          <p:nvPr>
            <p:ph type="title"/>
          </p:nvPr>
        </p:nvSpPr>
        <p:spPr>
          <a:xfrm>
            <a:off x="152400" y="304800"/>
            <a:ext cx="8763000" cy="609600"/>
          </a:xfrm>
        </p:spPr>
        <p:txBody>
          <a:bodyPr>
            <a:normAutofit fontScale="90000"/>
          </a:bodyPr>
          <a:lstStyle/>
          <a:p>
            <a:pPr eaLnBrk="1" hangingPunct="1"/>
            <a:r>
              <a:rPr lang="en-US" smtClean="0"/>
              <a:t>Attribute Selection: Information Gain</a:t>
            </a:r>
          </a:p>
        </p:txBody>
      </p:sp>
      <p:sp>
        <p:nvSpPr>
          <p:cNvPr id="16388" name="Rectangle 3"/>
          <p:cNvSpPr>
            <a:spLocks noGrp="1" noChangeArrowheads="1"/>
          </p:cNvSpPr>
          <p:nvPr>
            <p:ph type="body" sz="half" idx="1"/>
          </p:nvPr>
        </p:nvSpPr>
        <p:spPr>
          <a:xfrm>
            <a:off x="304800" y="1371600"/>
            <a:ext cx="4152900" cy="1600200"/>
          </a:xfrm>
        </p:spPr>
        <p:txBody>
          <a:bodyPr/>
          <a:lstStyle/>
          <a:p>
            <a:pPr eaLnBrk="1" hangingPunct="1">
              <a:lnSpc>
                <a:spcPct val="80000"/>
              </a:lnSpc>
              <a:spcBef>
                <a:spcPct val="30000"/>
              </a:spcBef>
              <a:buSzPct val="80000"/>
              <a:buFont typeface="Marlett" pitchFamily="2" charset="2"/>
              <a:buChar char="g"/>
            </a:pPr>
            <a:r>
              <a:rPr lang="en-US" sz="2000" smtClean="0">
                <a:solidFill>
                  <a:srgbClr val="121328"/>
                </a:solidFill>
              </a:rPr>
              <a:t>Class P: buys_computer = “yes”</a:t>
            </a:r>
          </a:p>
          <a:p>
            <a:pPr eaLnBrk="1" hangingPunct="1">
              <a:lnSpc>
                <a:spcPct val="80000"/>
              </a:lnSpc>
              <a:spcBef>
                <a:spcPct val="30000"/>
              </a:spcBef>
              <a:buSzPct val="80000"/>
              <a:buFont typeface="Marlett" pitchFamily="2" charset="2"/>
              <a:buChar char="g"/>
            </a:pPr>
            <a:r>
              <a:rPr lang="en-US" sz="2000" smtClean="0">
                <a:solidFill>
                  <a:srgbClr val="121328"/>
                </a:solidFill>
              </a:rPr>
              <a:t>Class N: buys_computer = “no”</a:t>
            </a:r>
            <a:endParaRPr lang="en-US" sz="2000" smtClean="0"/>
          </a:p>
        </p:txBody>
      </p:sp>
      <p:sp>
        <p:nvSpPr>
          <p:cNvPr id="16389" name="Rectangle 4"/>
          <p:cNvSpPr>
            <a:spLocks noGrp="1" noChangeArrowheads="1"/>
          </p:cNvSpPr>
          <p:nvPr>
            <p:ph type="body" sz="half" idx="2"/>
          </p:nvPr>
        </p:nvSpPr>
        <p:spPr>
          <a:xfrm>
            <a:off x="4724400" y="2743200"/>
            <a:ext cx="4152900" cy="2209800"/>
          </a:xfrm>
        </p:spPr>
        <p:txBody>
          <a:bodyPr>
            <a:normAutofit lnSpcReduction="10000"/>
          </a:bodyPr>
          <a:lstStyle/>
          <a:p>
            <a:pPr eaLnBrk="1" hangingPunct="1">
              <a:lnSpc>
                <a:spcPct val="130000"/>
              </a:lnSpc>
              <a:buFont typeface="Wingdings" pitchFamily="2" charset="2"/>
              <a:buNone/>
            </a:pPr>
            <a:r>
              <a:rPr lang="en-US" sz="2000" smtClean="0">
                <a:solidFill>
                  <a:srgbClr val="121328"/>
                </a:solidFill>
              </a:rPr>
              <a:t>            means “age &lt;=30” has 5 out of 14 samples, with 2 yes’es  and 3 no’s.   Hence</a:t>
            </a:r>
            <a:endParaRPr lang="en-US" sz="2000" smtClean="0"/>
          </a:p>
          <a:p>
            <a:pPr eaLnBrk="1" hangingPunct="1">
              <a:lnSpc>
                <a:spcPct val="90000"/>
              </a:lnSpc>
              <a:buClr>
                <a:schemeClr val="accent1"/>
              </a:buClr>
              <a:buFont typeface="Wingdings 2" pitchFamily="18" charset="2"/>
              <a:buNone/>
            </a:pPr>
            <a:endParaRPr lang="en-US" sz="2000" smtClean="0"/>
          </a:p>
          <a:p>
            <a:pPr eaLnBrk="1" hangingPunct="1">
              <a:lnSpc>
                <a:spcPct val="90000"/>
              </a:lnSpc>
              <a:buClr>
                <a:schemeClr val="accent1"/>
              </a:buClr>
              <a:buFont typeface="Wingdings 2" pitchFamily="18" charset="2"/>
              <a:buNone/>
            </a:pPr>
            <a:endParaRPr lang="en-US" sz="2000" smtClean="0">
              <a:solidFill>
                <a:srgbClr val="121328"/>
              </a:solidFill>
            </a:endParaRPr>
          </a:p>
          <a:p>
            <a:pPr eaLnBrk="1" hangingPunct="1">
              <a:lnSpc>
                <a:spcPct val="90000"/>
              </a:lnSpc>
              <a:buClr>
                <a:schemeClr val="accent1"/>
              </a:buClr>
              <a:buFont typeface="Wingdings 2" pitchFamily="18" charset="2"/>
              <a:buNone/>
            </a:pPr>
            <a:r>
              <a:rPr lang="en-US" sz="2000" smtClean="0">
                <a:solidFill>
                  <a:srgbClr val="121328"/>
                </a:solidFill>
              </a:rPr>
              <a:t>Similarly,</a:t>
            </a:r>
          </a:p>
        </p:txBody>
      </p:sp>
      <p:graphicFrame>
        <p:nvGraphicFramePr>
          <p:cNvPr id="16390" name="Object 5"/>
          <p:cNvGraphicFramePr>
            <a:graphicFrameLocks noChangeAspect="1"/>
          </p:cNvGraphicFramePr>
          <p:nvPr/>
        </p:nvGraphicFramePr>
        <p:xfrm>
          <a:off x="762000" y="2590800"/>
          <a:ext cx="3354388" cy="1439863"/>
        </p:xfrm>
        <a:graphic>
          <a:graphicData uri="http://schemas.openxmlformats.org/presentationml/2006/ole">
            <p:oleObj spid="_x0000_s4098" name="Worksheet" r:id="rId4" imgW="3352800" imgH="1438250" progId="Excel.Sheet.8">
              <p:embed/>
            </p:oleObj>
          </a:graphicData>
        </a:graphic>
      </p:graphicFrame>
      <p:graphicFrame>
        <p:nvGraphicFramePr>
          <p:cNvPr id="16391" name="Object 6"/>
          <p:cNvGraphicFramePr>
            <a:graphicFrameLocks noChangeAspect="1"/>
          </p:cNvGraphicFramePr>
          <p:nvPr/>
        </p:nvGraphicFramePr>
        <p:xfrm>
          <a:off x="4876800" y="1295400"/>
          <a:ext cx="3754438" cy="1371600"/>
        </p:xfrm>
        <a:graphic>
          <a:graphicData uri="http://schemas.openxmlformats.org/presentationml/2006/ole">
            <p:oleObj spid="_x0000_s4099" name="Equation" r:id="rId5" imgW="2044700" imgH="812800" progId="Equation.3">
              <p:embed/>
            </p:oleObj>
          </a:graphicData>
        </a:graphic>
      </p:graphicFrame>
      <p:graphicFrame>
        <p:nvGraphicFramePr>
          <p:cNvPr id="16392" name="Object 7"/>
          <p:cNvGraphicFramePr>
            <a:graphicFrameLocks noChangeAspect="1"/>
          </p:cNvGraphicFramePr>
          <p:nvPr/>
        </p:nvGraphicFramePr>
        <p:xfrm>
          <a:off x="5029200" y="5257800"/>
          <a:ext cx="3594100" cy="1193800"/>
        </p:xfrm>
        <a:graphic>
          <a:graphicData uri="http://schemas.openxmlformats.org/presentationml/2006/ole">
            <p:oleObj spid="_x0000_s4100" name="Equation" r:id="rId6" imgW="3594100" imgH="1193800" progId="Equation.3">
              <p:embed/>
            </p:oleObj>
          </a:graphicData>
        </a:graphic>
      </p:graphicFrame>
      <p:graphicFrame>
        <p:nvGraphicFramePr>
          <p:cNvPr id="16393" name="Object 8"/>
          <p:cNvGraphicFramePr>
            <a:graphicFrameLocks noChangeAspect="1"/>
          </p:cNvGraphicFramePr>
          <p:nvPr/>
        </p:nvGraphicFramePr>
        <p:xfrm>
          <a:off x="4724400" y="4114800"/>
          <a:ext cx="4271963" cy="388938"/>
        </p:xfrm>
        <a:graphic>
          <a:graphicData uri="http://schemas.openxmlformats.org/presentationml/2006/ole">
            <p:oleObj spid="_x0000_s4101" name="Equation" r:id="rId7" imgW="2552700" imgH="241300" progId="Equation.3">
              <p:embed/>
            </p:oleObj>
          </a:graphicData>
        </a:graphic>
      </p:graphicFrame>
      <p:graphicFrame>
        <p:nvGraphicFramePr>
          <p:cNvPr id="16394" name="Object 9"/>
          <p:cNvGraphicFramePr>
            <a:graphicFrameLocks/>
          </p:cNvGraphicFramePr>
          <p:nvPr/>
        </p:nvGraphicFramePr>
        <p:xfrm>
          <a:off x="152400" y="4114800"/>
          <a:ext cx="4419600" cy="2667000"/>
        </p:xfrm>
        <a:graphic>
          <a:graphicData uri="http://schemas.openxmlformats.org/presentationml/2006/ole">
            <p:oleObj spid="_x0000_s4102" name="Worksheet" r:id="rId8" imgW="5778000" imgH="3948840" progId="Excel.Sheet.8">
              <p:embed/>
            </p:oleObj>
          </a:graphicData>
        </a:graphic>
      </p:graphicFrame>
      <p:graphicFrame>
        <p:nvGraphicFramePr>
          <p:cNvPr id="16395" name="Object 10"/>
          <p:cNvGraphicFramePr>
            <a:graphicFrameLocks noChangeAspect="1"/>
          </p:cNvGraphicFramePr>
          <p:nvPr/>
        </p:nvGraphicFramePr>
        <p:xfrm>
          <a:off x="4495800" y="2743200"/>
          <a:ext cx="1073150" cy="665163"/>
        </p:xfrm>
        <a:graphic>
          <a:graphicData uri="http://schemas.openxmlformats.org/presentationml/2006/ole">
            <p:oleObj spid="_x0000_s4103" name="Equation" r:id="rId9" imgW="583947" imgH="393529" progId="Equation.3">
              <p:embed/>
            </p:oleObj>
          </a:graphicData>
        </a:graphic>
      </p:graphicFrame>
      <p:graphicFrame>
        <p:nvGraphicFramePr>
          <p:cNvPr id="16396" name="Object 11"/>
          <p:cNvGraphicFramePr>
            <a:graphicFrameLocks noChangeAspect="1"/>
          </p:cNvGraphicFramePr>
          <p:nvPr/>
        </p:nvGraphicFramePr>
        <p:xfrm>
          <a:off x="76200" y="2057400"/>
          <a:ext cx="4800600" cy="523875"/>
        </p:xfrm>
        <a:graphic>
          <a:graphicData uri="http://schemas.openxmlformats.org/presentationml/2006/ole">
            <p:oleObj spid="_x0000_s4104" name="Equation" r:id="rId10" imgW="3314700" imgH="393700" progId="Equation.3">
              <p:embed/>
            </p:oleObj>
          </a:graphicData>
        </a:graphic>
      </p:graphicFrame>
      <p:sp>
        <p:nvSpPr>
          <p:cNvPr id="13" name="Date Placeholder 12"/>
          <p:cNvSpPr>
            <a:spLocks noGrp="1"/>
          </p:cNvSpPr>
          <p:nvPr>
            <p:ph type="dt" sz="half" idx="10"/>
          </p:nvPr>
        </p:nvSpPr>
        <p:spPr/>
        <p:txBody>
          <a:bodyPr/>
          <a:lstStyle/>
          <a:p>
            <a:fld id="{4C0C3544-032D-4A9F-806D-667E3E60572F}" type="datetime4">
              <a:rPr lang="en-US" smtClean="0"/>
              <a:pPr/>
              <a:t>April 1, 2021</a:t>
            </a:fld>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43" y="260648"/>
            <a:ext cx="8229600" cy="1143000"/>
          </a:xfrm>
        </p:spPr>
        <p:txBody>
          <a:bodyPr>
            <a:normAutofit/>
          </a:bodyPr>
          <a:lstStyle/>
          <a:p>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57222" y="1935480"/>
            <a:ext cx="8304237" cy="4389120"/>
          </a:xfrm>
        </p:spPr>
        <p:txBody>
          <a:bodyPr>
            <a:noAutofit/>
          </a:bodyPr>
          <a:lstStyle/>
          <a:p>
            <a:pPr>
              <a:buNone/>
            </a:pPr>
            <a:endParaRPr lang="en-US" sz="2000" dirty="0" smtClean="0">
              <a:cs typeface="Times New Roman" pitchFamily="18" charset="0"/>
            </a:endParaRPr>
          </a:p>
          <a:p>
            <a:pPr marL="393192" lvl="1" indent="0">
              <a:buNone/>
            </a:pPr>
            <a:endParaRPr lang="en-US" sz="800" dirty="0" smtClean="0">
              <a:cs typeface="Times New Roman" pitchFamily="18" charset="0"/>
            </a:endParaRPr>
          </a:p>
          <a:p>
            <a:pPr marL="0" indent="0">
              <a:buNone/>
            </a:pPr>
            <a:r>
              <a:rPr lang="en-US" sz="2000" b="1" dirty="0" smtClean="0">
                <a:solidFill>
                  <a:srgbClr val="0B5ED7"/>
                </a:solidFill>
                <a:cs typeface="Times New Roman" pitchFamily="18" charset="0"/>
              </a:rPr>
              <a:t>Binary Decision Tree</a:t>
            </a:r>
            <a:endParaRPr lang="en-US" sz="300" b="1" dirty="0" smtClean="0">
              <a:solidFill>
                <a:srgbClr val="0B5ED7"/>
              </a:solidFill>
              <a:cs typeface="Times New Roman" pitchFamily="18" charset="0"/>
            </a:endParaRPr>
          </a:p>
        </p:txBody>
      </p:sp>
      <p:sp>
        <p:nvSpPr>
          <p:cNvPr id="4" name="Date Placeholder 3"/>
          <p:cNvSpPr>
            <a:spLocks noGrp="1"/>
          </p:cNvSpPr>
          <p:nvPr>
            <p:ph type="dt" sz="half" idx="10"/>
          </p:nvPr>
        </p:nvSpPr>
        <p:spPr/>
        <p:txBody>
          <a:bodyPr/>
          <a:lstStyle/>
          <a:p>
            <a:fld id="{B6AF6B59-D92B-49CC-9CC7-894BA02C2D1F}" type="datetime4">
              <a:rPr lang="en-US" smtClean="0">
                <a:solidFill>
                  <a:srgbClr val="04617B">
                    <a:shade val="90000"/>
                  </a:srgbClr>
                </a:solidFill>
              </a:rPr>
              <a:pPr/>
              <a:t>April 1, 2021</a:t>
            </a:fld>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a:t>
            </a:fld>
            <a:endParaRPr lang="en-IN" dirty="0">
              <a:solidFill>
                <a:srgbClr val="04617B">
                  <a:shade val="90000"/>
                </a:srgbClr>
              </a:solidFill>
            </a:endParaRPr>
          </a:p>
        </p:txBody>
      </p:sp>
      <p:pic>
        <p:nvPicPr>
          <p:cNvPr id="921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288399" y="3429036"/>
            <a:ext cx="4242493" cy="1990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45538" y="3428999"/>
            <a:ext cx="7611168" cy="29027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aphicFrame>
        <p:nvGraphicFramePr>
          <p:cNvPr id="8" name="Group 3"/>
          <p:cNvGraphicFramePr>
            <a:graphicFrameLocks noGrp="1"/>
          </p:cNvGraphicFramePr>
          <p:nvPr/>
        </p:nvGraphicFramePr>
        <p:xfrm>
          <a:off x="0" y="0"/>
          <a:ext cx="9144000" cy="1447800"/>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549174">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9" name="Picture 6" descr="C:\Users\UEM\Desktop\UEM_New_Logo_05-04-2018.jpg"/>
          <p:cNvPicPr>
            <a:picLocks noChangeAspect="1" noChangeArrowheads="1"/>
          </p:cNvPicPr>
          <p:nvPr/>
        </p:nvPicPr>
        <p:blipFill>
          <a:blip r:embed="rId4"/>
          <a:srcRect/>
          <a:stretch>
            <a:fillRect/>
          </a:stretch>
        </p:blipFill>
        <p:spPr bwMode="auto">
          <a:xfrm>
            <a:off x="152400" y="152400"/>
            <a:ext cx="1262063" cy="1066800"/>
          </a:xfrm>
          <a:prstGeom prst="rect">
            <a:avLst/>
          </a:prstGeom>
          <a:noFill/>
          <a:ln w="9525">
            <a:noFill/>
            <a:miter lim="800000"/>
            <a:headEnd/>
            <a:tailEnd/>
          </a:ln>
        </p:spPr>
      </p:pic>
    </p:spTree>
    <p:extLst>
      <p:ext uri="{BB962C8B-B14F-4D97-AF65-F5344CB8AC3E}">
        <p14:creationId xmlns="" xmlns:p14="http://schemas.microsoft.com/office/powerpoint/2010/main" val="24788281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0"/>
          </p:nvPr>
        </p:nvSpPr>
        <p:spPr>
          <a:noFill/>
        </p:spPr>
        <p:txBody>
          <a:bodyPr/>
          <a:lstStyle/>
          <a:p>
            <a:fld id="{C6AC6E67-0DDB-4BBE-BC5C-A574D44A3BFE}" type="slidenum">
              <a:rPr lang="en-US" smtClean="0"/>
              <a:pPr/>
              <a:t>30</a:t>
            </a:fld>
            <a:endParaRPr lang="en-US" smtClean="0"/>
          </a:p>
        </p:txBody>
      </p:sp>
      <p:sp>
        <p:nvSpPr>
          <p:cNvPr id="17411" name="Rectangle 2"/>
          <p:cNvSpPr>
            <a:spLocks noGrp="1" noChangeArrowheads="1"/>
          </p:cNvSpPr>
          <p:nvPr>
            <p:ph type="title"/>
          </p:nvPr>
        </p:nvSpPr>
        <p:spPr>
          <a:xfrm>
            <a:off x="533400" y="152400"/>
            <a:ext cx="8153400" cy="990600"/>
          </a:xfrm>
        </p:spPr>
        <p:txBody>
          <a:bodyPr>
            <a:normAutofit fontScale="90000"/>
          </a:bodyPr>
          <a:lstStyle/>
          <a:p>
            <a:pPr eaLnBrk="1" hangingPunct="1"/>
            <a:r>
              <a:rPr lang="en-US" smtClean="0"/>
              <a:t>Computing Information-Gain for Continuous-Valued Attributes</a:t>
            </a:r>
            <a:endParaRPr lang="en-US" i="1" smtClean="0">
              <a:solidFill>
                <a:srgbClr val="CC0000"/>
              </a:solidFill>
            </a:endParaRPr>
          </a:p>
        </p:txBody>
      </p:sp>
      <p:sp>
        <p:nvSpPr>
          <p:cNvPr id="17412" name="Rectangle 3"/>
          <p:cNvSpPr>
            <a:spLocks noGrp="1" noChangeArrowheads="1"/>
          </p:cNvSpPr>
          <p:nvPr>
            <p:ph type="body" idx="1"/>
          </p:nvPr>
        </p:nvSpPr>
        <p:spPr>
          <a:xfrm>
            <a:off x="304800" y="1295400"/>
            <a:ext cx="8610600" cy="5273675"/>
          </a:xfrm>
        </p:spPr>
        <p:txBody>
          <a:bodyPr/>
          <a:lstStyle/>
          <a:p>
            <a:pPr eaLnBrk="1" hangingPunct="1">
              <a:lnSpc>
                <a:spcPct val="115000"/>
              </a:lnSpc>
              <a:spcBef>
                <a:spcPct val="25000"/>
              </a:spcBef>
            </a:pPr>
            <a:r>
              <a:rPr lang="en-US" sz="2400" smtClean="0"/>
              <a:t>Let attribute A be a continuous-valued attribute</a:t>
            </a:r>
          </a:p>
          <a:p>
            <a:pPr eaLnBrk="1" hangingPunct="1">
              <a:lnSpc>
                <a:spcPct val="115000"/>
              </a:lnSpc>
              <a:spcBef>
                <a:spcPct val="25000"/>
              </a:spcBef>
            </a:pPr>
            <a:r>
              <a:rPr lang="en-US" sz="2400" smtClean="0"/>
              <a:t>Must determine the </a:t>
            </a:r>
            <a:r>
              <a:rPr lang="en-US" sz="2400" i="1" smtClean="0">
                <a:solidFill>
                  <a:schemeClr val="hlink"/>
                </a:solidFill>
              </a:rPr>
              <a:t>best split point</a:t>
            </a:r>
            <a:r>
              <a:rPr lang="en-US" sz="2400" smtClean="0"/>
              <a:t> for A</a:t>
            </a:r>
          </a:p>
          <a:p>
            <a:pPr lvl="1" eaLnBrk="1" hangingPunct="1">
              <a:lnSpc>
                <a:spcPct val="115000"/>
              </a:lnSpc>
              <a:spcBef>
                <a:spcPct val="25000"/>
              </a:spcBef>
            </a:pPr>
            <a:r>
              <a:rPr lang="en-US" sz="2400" smtClean="0"/>
              <a:t>Sort the value A in increasing order</a:t>
            </a:r>
          </a:p>
          <a:p>
            <a:pPr lvl="1" eaLnBrk="1" hangingPunct="1">
              <a:lnSpc>
                <a:spcPct val="115000"/>
              </a:lnSpc>
              <a:spcBef>
                <a:spcPct val="25000"/>
              </a:spcBef>
            </a:pPr>
            <a:r>
              <a:rPr lang="en-US" sz="2400" smtClean="0"/>
              <a:t>Typically, the midpoint between each pair of adjacent values is considered as a possible </a:t>
            </a:r>
            <a:r>
              <a:rPr lang="en-US" sz="2400" i="1" smtClean="0"/>
              <a:t>split point</a:t>
            </a:r>
          </a:p>
          <a:p>
            <a:pPr lvl="2" eaLnBrk="1" hangingPunct="1">
              <a:lnSpc>
                <a:spcPct val="115000"/>
              </a:lnSpc>
              <a:spcBef>
                <a:spcPct val="25000"/>
              </a:spcBef>
            </a:pPr>
            <a:r>
              <a:rPr lang="en-US" sz="2000" smtClean="0"/>
              <a:t>(a</a:t>
            </a:r>
            <a:r>
              <a:rPr lang="en-US" sz="2000" baseline="-25000" smtClean="0"/>
              <a:t>i</a:t>
            </a:r>
            <a:r>
              <a:rPr lang="en-US" sz="2000" smtClean="0"/>
              <a:t>+a</a:t>
            </a:r>
            <a:r>
              <a:rPr lang="en-US" sz="2000" baseline="-25000" smtClean="0"/>
              <a:t>i+1</a:t>
            </a:r>
            <a:r>
              <a:rPr lang="en-US" sz="2000" smtClean="0"/>
              <a:t>)/2 is the midpoint between the values of a</a:t>
            </a:r>
            <a:r>
              <a:rPr lang="en-US" sz="2000" baseline="-25000" smtClean="0"/>
              <a:t>i</a:t>
            </a:r>
            <a:r>
              <a:rPr lang="en-US" sz="2000" smtClean="0"/>
              <a:t> and a</a:t>
            </a:r>
            <a:r>
              <a:rPr lang="en-US" sz="2000" baseline="-25000" smtClean="0"/>
              <a:t>i+1</a:t>
            </a:r>
          </a:p>
          <a:p>
            <a:pPr lvl="1" eaLnBrk="1" hangingPunct="1">
              <a:lnSpc>
                <a:spcPct val="115000"/>
              </a:lnSpc>
              <a:spcBef>
                <a:spcPct val="25000"/>
              </a:spcBef>
            </a:pPr>
            <a:r>
              <a:rPr lang="en-US" sz="2400" smtClean="0"/>
              <a:t>The point with the </a:t>
            </a:r>
            <a:r>
              <a:rPr lang="en-US" sz="2400" i="1" smtClean="0"/>
              <a:t>minimum expected information requirement</a:t>
            </a:r>
            <a:r>
              <a:rPr lang="en-US" sz="2400" smtClean="0"/>
              <a:t> for A is selected as the split-point for A</a:t>
            </a:r>
          </a:p>
          <a:p>
            <a:pPr eaLnBrk="1" hangingPunct="1">
              <a:lnSpc>
                <a:spcPct val="115000"/>
              </a:lnSpc>
            </a:pPr>
            <a:r>
              <a:rPr lang="en-US" sz="2400" smtClean="0"/>
              <a:t>Split:</a:t>
            </a:r>
          </a:p>
          <a:p>
            <a:pPr lvl="1" eaLnBrk="1" hangingPunct="1">
              <a:lnSpc>
                <a:spcPct val="115000"/>
              </a:lnSpc>
            </a:pPr>
            <a:r>
              <a:rPr lang="en-US" sz="2400" smtClean="0"/>
              <a:t>D1 is the set of tuples in D satisfying A ≤ split-point, and D2 is the set of tuples in D satisfying A &gt; split-point</a:t>
            </a:r>
          </a:p>
        </p:txBody>
      </p:sp>
      <p:sp>
        <p:nvSpPr>
          <p:cNvPr id="5" name="Date Placeholder 4"/>
          <p:cNvSpPr>
            <a:spLocks noGrp="1"/>
          </p:cNvSpPr>
          <p:nvPr>
            <p:ph type="dt" sz="half" idx="10"/>
          </p:nvPr>
        </p:nvSpPr>
        <p:spPr/>
        <p:txBody>
          <a:bodyPr/>
          <a:lstStyle/>
          <a:p>
            <a:fld id="{6879F810-3DA8-47B3-8016-A4C938849C24}" type="datetime4">
              <a:rPr lang="en-US" smtClean="0"/>
              <a:pPr/>
              <a:t>April 1, 2021</a:t>
            </a:fld>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7"/>
          <p:cNvSpPr>
            <a:spLocks noGrp="1"/>
          </p:cNvSpPr>
          <p:nvPr>
            <p:ph type="sldNum" sz="quarter" idx="10"/>
          </p:nvPr>
        </p:nvSpPr>
        <p:spPr>
          <a:noFill/>
        </p:spPr>
        <p:txBody>
          <a:bodyPr/>
          <a:lstStyle/>
          <a:p>
            <a:fld id="{65CE847D-4CF7-4E08-B80C-66698C75F78F}" type="slidenum">
              <a:rPr lang="en-US" smtClean="0"/>
              <a:pPr/>
              <a:t>31</a:t>
            </a:fld>
            <a:endParaRPr lang="en-US" smtClean="0"/>
          </a:p>
        </p:txBody>
      </p:sp>
      <p:sp>
        <p:nvSpPr>
          <p:cNvPr id="18435" name="Rectangle 2050"/>
          <p:cNvSpPr>
            <a:spLocks noGrp="1" noChangeArrowheads="1"/>
          </p:cNvSpPr>
          <p:nvPr>
            <p:ph type="title"/>
          </p:nvPr>
        </p:nvSpPr>
        <p:spPr>
          <a:xfrm>
            <a:off x="304800" y="381000"/>
            <a:ext cx="8534400" cy="609600"/>
          </a:xfrm>
        </p:spPr>
        <p:txBody>
          <a:bodyPr>
            <a:normAutofit fontScale="90000"/>
          </a:bodyPr>
          <a:lstStyle/>
          <a:p>
            <a:pPr eaLnBrk="1" hangingPunct="1"/>
            <a:r>
              <a:rPr lang="en-US" smtClean="0"/>
              <a:t>Gain Ratio for Attribute Selection (C4.5)</a:t>
            </a:r>
            <a:endParaRPr lang="en-US" i="1" smtClean="0">
              <a:solidFill>
                <a:srgbClr val="CC0000"/>
              </a:solidFill>
            </a:endParaRPr>
          </a:p>
        </p:txBody>
      </p:sp>
      <p:sp>
        <p:nvSpPr>
          <p:cNvPr id="18436" name="Rectangle 2051"/>
          <p:cNvSpPr>
            <a:spLocks noGrp="1" noChangeArrowheads="1"/>
          </p:cNvSpPr>
          <p:nvPr>
            <p:ph type="body" sz="half" idx="1"/>
          </p:nvPr>
        </p:nvSpPr>
        <p:spPr>
          <a:xfrm>
            <a:off x="304800" y="1371600"/>
            <a:ext cx="8458200" cy="5105400"/>
          </a:xfrm>
        </p:spPr>
        <p:txBody>
          <a:bodyPr/>
          <a:lstStyle/>
          <a:p>
            <a:pPr eaLnBrk="1" hangingPunct="1"/>
            <a:r>
              <a:rPr lang="en-US" sz="2400" smtClean="0"/>
              <a:t>Information gain measure is biased towards attributes with a large number of values</a:t>
            </a:r>
          </a:p>
          <a:p>
            <a:pPr eaLnBrk="1" hangingPunct="1"/>
            <a:r>
              <a:rPr lang="en-US" sz="2400" smtClean="0"/>
              <a:t>C4.5 (a successor of ID3) uses gain ratio to overcome the problem (normalization to information gain)</a:t>
            </a:r>
          </a:p>
          <a:p>
            <a:pPr eaLnBrk="1" hangingPunct="1"/>
            <a:endParaRPr lang="en-US" sz="2400" smtClean="0"/>
          </a:p>
          <a:p>
            <a:pPr eaLnBrk="1" hangingPunct="1"/>
            <a:endParaRPr lang="en-US" sz="2400" smtClean="0"/>
          </a:p>
          <a:p>
            <a:pPr lvl="1" eaLnBrk="1" hangingPunct="1"/>
            <a:r>
              <a:rPr lang="en-US" sz="2400" smtClean="0"/>
              <a:t>GainRatio(A) = Gain(A)/SplitInfo(A)</a:t>
            </a:r>
          </a:p>
          <a:p>
            <a:pPr eaLnBrk="1" hangingPunct="1"/>
            <a:r>
              <a:rPr lang="en-US" sz="2400" smtClean="0"/>
              <a:t>Ex.</a:t>
            </a:r>
          </a:p>
          <a:p>
            <a:pPr lvl="1" eaLnBrk="1" hangingPunct="1"/>
            <a:endParaRPr lang="en-US" sz="2400" smtClean="0"/>
          </a:p>
          <a:p>
            <a:pPr lvl="1" eaLnBrk="1" hangingPunct="1"/>
            <a:r>
              <a:rPr lang="en-US" sz="2400" smtClean="0"/>
              <a:t>gain_ratio(income) = 0.029/1.557 = 0.019</a:t>
            </a:r>
          </a:p>
          <a:p>
            <a:pPr eaLnBrk="1" hangingPunct="1"/>
            <a:r>
              <a:rPr lang="en-US" sz="2400" smtClean="0"/>
              <a:t>The attribute with the maximum gain ratio is selected as the splitting attribute</a:t>
            </a:r>
          </a:p>
        </p:txBody>
      </p:sp>
      <p:graphicFrame>
        <p:nvGraphicFramePr>
          <p:cNvPr id="18437" name="Object 2048"/>
          <p:cNvGraphicFramePr>
            <a:graphicFrameLocks noChangeAspect="1"/>
          </p:cNvGraphicFramePr>
          <p:nvPr>
            <p:ph sz="quarter" idx="2"/>
          </p:nvPr>
        </p:nvGraphicFramePr>
        <p:xfrm>
          <a:off x="1981200" y="2971800"/>
          <a:ext cx="4343400" cy="831850"/>
        </p:xfrm>
        <a:graphic>
          <a:graphicData uri="http://schemas.openxmlformats.org/presentationml/2006/ole">
            <p:oleObj spid="_x0000_s5122" name="Equation" r:id="rId4" imgW="2387600" imgH="457200" progId="Equation.3">
              <p:embed/>
            </p:oleObj>
          </a:graphicData>
        </a:graphic>
      </p:graphicFrame>
      <p:pic>
        <p:nvPicPr>
          <p:cNvPr id="18438" name="Picture 10" descr="8splitinfo"/>
          <p:cNvPicPr>
            <a:picLocks noChangeAspect="1" noChangeArrowheads="1"/>
          </p:cNvPicPr>
          <p:nvPr/>
        </p:nvPicPr>
        <p:blipFill>
          <a:blip r:embed="rId5"/>
          <a:srcRect/>
          <a:stretch>
            <a:fillRect/>
          </a:stretch>
        </p:blipFill>
        <p:spPr bwMode="auto">
          <a:xfrm>
            <a:off x="1143000" y="4495800"/>
            <a:ext cx="7924800" cy="574675"/>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6"/>
          <p:cNvSpPr>
            <a:spLocks noGrp="1"/>
          </p:cNvSpPr>
          <p:nvPr>
            <p:ph type="sldNum" sz="quarter" idx="10"/>
          </p:nvPr>
        </p:nvSpPr>
        <p:spPr>
          <a:noFill/>
        </p:spPr>
        <p:txBody>
          <a:bodyPr/>
          <a:lstStyle/>
          <a:p>
            <a:fld id="{1568E1AA-67CE-4FBA-9E08-BA61688FB625}" type="slidenum">
              <a:rPr lang="en-US" smtClean="0"/>
              <a:pPr/>
              <a:t>32</a:t>
            </a:fld>
            <a:endParaRPr lang="en-US" smtClean="0"/>
          </a:p>
        </p:txBody>
      </p:sp>
      <p:sp>
        <p:nvSpPr>
          <p:cNvPr id="19459" name="Rectangle 1026"/>
          <p:cNvSpPr>
            <a:spLocks noGrp="1" noChangeArrowheads="1"/>
          </p:cNvSpPr>
          <p:nvPr>
            <p:ph type="title"/>
          </p:nvPr>
        </p:nvSpPr>
        <p:spPr>
          <a:noFill/>
        </p:spPr>
        <p:txBody>
          <a:bodyPr lIns="92075" tIns="46038" rIns="92075" bIns="46038">
            <a:normAutofit fontScale="90000"/>
          </a:bodyPr>
          <a:lstStyle/>
          <a:p>
            <a:pPr eaLnBrk="1" hangingPunct="1"/>
            <a:r>
              <a:rPr lang="en-US" smtClean="0"/>
              <a:t>Gini Index (CART, IBM IntelligentMiner)</a:t>
            </a:r>
          </a:p>
        </p:txBody>
      </p:sp>
      <p:sp>
        <p:nvSpPr>
          <p:cNvPr id="19460" name="Rectangle 1027"/>
          <p:cNvSpPr>
            <a:spLocks noGrp="1" noChangeArrowheads="1"/>
          </p:cNvSpPr>
          <p:nvPr>
            <p:ph type="body" sz="half" idx="1"/>
          </p:nvPr>
        </p:nvSpPr>
        <p:spPr>
          <a:xfrm>
            <a:off x="304800" y="1371600"/>
            <a:ext cx="8534400" cy="5105400"/>
          </a:xfrm>
          <a:noFill/>
        </p:spPr>
        <p:txBody>
          <a:bodyPr lIns="92075" tIns="46038" rIns="92075" bIns="46038">
            <a:normAutofit lnSpcReduction="10000"/>
          </a:bodyPr>
          <a:lstStyle/>
          <a:p>
            <a:pPr eaLnBrk="1" hangingPunct="1">
              <a:spcBef>
                <a:spcPts val="600"/>
              </a:spcBef>
              <a:spcAft>
                <a:spcPts val="200"/>
              </a:spcAft>
            </a:pPr>
            <a:r>
              <a:rPr lang="en-US" sz="2400" smtClean="0"/>
              <a:t>If a data set </a:t>
            </a:r>
            <a:r>
              <a:rPr lang="en-US" sz="2400" i="1" smtClean="0"/>
              <a:t>D </a:t>
            </a:r>
            <a:r>
              <a:rPr lang="en-US" sz="2400" smtClean="0"/>
              <a:t>contains examples from </a:t>
            </a:r>
            <a:r>
              <a:rPr lang="en-US" sz="2400" i="1" smtClean="0"/>
              <a:t>n</a:t>
            </a:r>
            <a:r>
              <a:rPr lang="en-US" sz="2400" smtClean="0"/>
              <a:t> classes, gini index, </a:t>
            </a:r>
            <a:r>
              <a:rPr lang="en-US" sz="2400" i="1" smtClean="0"/>
              <a:t>gini</a:t>
            </a:r>
            <a:r>
              <a:rPr lang="en-US" sz="2400" smtClean="0"/>
              <a:t>(</a:t>
            </a:r>
            <a:r>
              <a:rPr lang="en-US" sz="2400" i="1" smtClean="0"/>
              <a:t>D</a:t>
            </a:r>
            <a:r>
              <a:rPr lang="en-US" sz="2400" smtClean="0"/>
              <a:t>) is defined as</a:t>
            </a:r>
          </a:p>
          <a:p>
            <a:pPr eaLnBrk="1" hangingPunct="1">
              <a:spcBef>
                <a:spcPts val="600"/>
              </a:spcBef>
              <a:spcAft>
                <a:spcPts val="200"/>
              </a:spcAft>
            </a:pPr>
            <a:endParaRPr lang="en-US" sz="2400" smtClean="0"/>
          </a:p>
          <a:p>
            <a:pPr eaLnBrk="1" hangingPunct="1">
              <a:spcBef>
                <a:spcPts val="600"/>
              </a:spcBef>
              <a:spcAft>
                <a:spcPts val="200"/>
              </a:spcAft>
              <a:buFont typeface="Wingdings" pitchFamily="2" charset="2"/>
              <a:buNone/>
            </a:pPr>
            <a:r>
              <a:rPr lang="en-US" sz="2400" smtClean="0"/>
              <a:t>    		where </a:t>
            </a:r>
            <a:r>
              <a:rPr lang="en-US" sz="2400" i="1" smtClean="0"/>
              <a:t>p</a:t>
            </a:r>
            <a:r>
              <a:rPr lang="en-US" sz="2400" i="1" baseline="-25000" smtClean="0"/>
              <a:t>j</a:t>
            </a:r>
            <a:r>
              <a:rPr lang="en-US" sz="2400" smtClean="0"/>
              <a:t> is the relative frequency of class </a:t>
            </a:r>
            <a:r>
              <a:rPr lang="en-US" sz="2400" i="1" smtClean="0"/>
              <a:t>j</a:t>
            </a:r>
            <a:r>
              <a:rPr lang="en-US" sz="2400" smtClean="0"/>
              <a:t> in </a:t>
            </a:r>
            <a:r>
              <a:rPr lang="en-US" sz="2400" i="1" smtClean="0"/>
              <a:t>D</a:t>
            </a:r>
          </a:p>
          <a:p>
            <a:pPr eaLnBrk="1" hangingPunct="1">
              <a:spcBef>
                <a:spcPts val="600"/>
              </a:spcBef>
              <a:spcAft>
                <a:spcPts val="200"/>
              </a:spcAft>
            </a:pPr>
            <a:r>
              <a:rPr lang="en-US" sz="2400" smtClean="0"/>
              <a:t>If a data set </a:t>
            </a:r>
            <a:r>
              <a:rPr lang="en-US" sz="2400" i="1" smtClean="0"/>
              <a:t>D</a:t>
            </a:r>
            <a:r>
              <a:rPr lang="en-US" sz="2400" smtClean="0"/>
              <a:t>  is split on A into two subsets </a:t>
            </a:r>
            <a:r>
              <a:rPr lang="en-US" sz="2400" i="1" smtClean="0"/>
              <a:t>D</a:t>
            </a:r>
            <a:r>
              <a:rPr lang="en-US" sz="2400" i="1" baseline="-25000" smtClean="0"/>
              <a:t>1</a:t>
            </a:r>
            <a:r>
              <a:rPr lang="en-US" sz="2400" smtClean="0"/>
              <a:t> and </a:t>
            </a:r>
            <a:r>
              <a:rPr lang="en-US" sz="2400" i="1" smtClean="0"/>
              <a:t>D</a:t>
            </a:r>
            <a:r>
              <a:rPr lang="en-US" sz="2400" i="1" baseline="-25000" smtClean="0"/>
              <a:t>2</a:t>
            </a:r>
            <a:r>
              <a:rPr lang="en-US" sz="2400" smtClean="0"/>
              <a:t>, the </a:t>
            </a:r>
            <a:r>
              <a:rPr lang="en-US" sz="2400" i="1" smtClean="0"/>
              <a:t>gini</a:t>
            </a:r>
            <a:r>
              <a:rPr lang="en-US" sz="2400" smtClean="0"/>
              <a:t> index </a:t>
            </a:r>
            <a:r>
              <a:rPr lang="en-US" sz="2400" i="1" smtClean="0"/>
              <a:t>gini</a:t>
            </a:r>
            <a:r>
              <a:rPr lang="en-US" sz="2400" smtClean="0"/>
              <a:t>(</a:t>
            </a:r>
            <a:r>
              <a:rPr lang="en-US" sz="2400" i="1" smtClean="0"/>
              <a:t>D</a:t>
            </a:r>
            <a:r>
              <a:rPr lang="en-US" sz="2400" smtClean="0"/>
              <a:t>) is defined as</a:t>
            </a:r>
          </a:p>
          <a:p>
            <a:pPr eaLnBrk="1" hangingPunct="1">
              <a:spcBef>
                <a:spcPts val="600"/>
              </a:spcBef>
              <a:spcAft>
                <a:spcPts val="200"/>
              </a:spcAft>
            </a:pPr>
            <a:endParaRPr lang="en-US" sz="2400" smtClean="0"/>
          </a:p>
          <a:p>
            <a:pPr eaLnBrk="1" hangingPunct="1">
              <a:spcBef>
                <a:spcPts val="600"/>
              </a:spcBef>
              <a:spcAft>
                <a:spcPts val="200"/>
              </a:spcAft>
            </a:pPr>
            <a:r>
              <a:rPr lang="en-US" sz="2400" smtClean="0"/>
              <a:t>Reduction in Impurity:</a:t>
            </a:r>
          </a:p>
          <a:p>
            <a:pPr eaLnBrk="1" hangingPunct="1">
              <a:spcBef>
                <a:spcPts val="600"/>
              </a:spcBef>
              <a:spcAft>
                <a:spcPts val="200"/>
              </a:spcAft>
            </a:pPr>
            <a:endParaRPr lang="en-US" sz="2400" smtClean="0"/>
          </a:p>
          <a:p>
            <a:pPr eaLnBrk="1" hangingPunct="1">
              <a:spcBef>
                <a:spcPts val="600"/>
              </a:spcBef>
              <a:spcAft>
                <a:spcPts val="200"/>
              </a:spcAft>
            </a:pPr>
            <a:r>
              <a:rPr lang="en-US" sz="2400" smtClean="0"/>
              <a:t>The attribute provides the smallest </a:t>
            </a:r>
            <a:r>
              <a:rPr lang="en-US" sz="2400" i="1" smtClean="0"/>
              <a:t>gini</a:t>
            </a:r>
            <a:r>
              <a:rPr lang="en-US" sz="2400" i="1" baseline="-25000" smtClean="0"/>
              <a:t>split</a:t>
            </a:r>
            <a:r>
              <a:rPr lang="en-US" sz="2400" smtClean="0"/>
              <a:t>(</a:t>
            </a:r>
            <a:r>
              <a:rPr lang="en-US" sz="2400" i="1" smtClean="0"/>
              <a:t>D</a:t>
            </a:r>
            <a:r>
              <a:rPr lang="en-US" sz="2400" smtClean="0"/>
              <a:t>) (or the largest reduction in impurity) is chosen to split the node (</a:t>
            </a:r>
            <a:r>
              <a:rPr lang="en-US" sz="2400" i="1" smtClean="0">
                <a:solidFill>
                  <a:srgbClr val="CC0000"/>
                </a:solidFill>
              </a:rPr>
              <a:t>need to enumerate all the possible splitting points for each attribute</a:t>
            </a:r>
            <a:r>
              <a:rPr lang="en-US" sz="2400" smtClean="0"/>
              <a:t>)</a:t>
            </a:r>
          </a:p>
        </p:txBody>
      </p:sp>
      <p:graphicFrame>
        <p:nvGraphicFramePr>
          <p:cNvPr id="19461" name="Object 1024"/>
          <p:cNvGraphicFramePr>
            <a:graphicFrameLocks/>
          </p:cNvGraphicFramePr>
          <p:nvPr/>
        </p:nvGraphicFramePr>
        <p:xfrm>
          <a:off x="3886200" y="1828800"/>
          <a:ext cx="2895600" cy="838200"/>
        </p:xfrm>
        <a:graphic>
          <a:graphicData uri="http://schemas.openxmlformats.org/presentationml/2006/ole">
            <p:oleObj spid="_x0000_s6146" name="Equation" r:id="rId4" imgW="1777229" imgH="761669" progId="Equation.3">
              <p:embed/>
            </p:oleObj>
          </a:graphicData>
        </a:graphic>
      </p:graphicFrame>
      <p:graphicFrame>
        <p:nvGraphicFramePr>
          <p:cNvPr id="19462" name="Object 1025"/>
          <p:cNvGraphicFramePr>
            <a:graphicFrameLocks noChangeAspect="1"/>
          </p:cNvGraphicFramePr>
          <p:nvPr/>
        </p:nvGraphicFramePr>
        <p:xfrm>
          <a:off x="3124200" y="3717925"/>
          <a:ext cx="5703888" cy="854075"/>
        </p:xfrm>
        <a:graphic>
          <a:graphicData uri="http://schemas.openxmlformats.org/presentationml/2006/ole">
            <p:oleObj spid="_x0000_s6147" name="Equation" r:id="rId5" imgW="3441700" imgH="596900" progId="Equation.3">
              <p:embed/>
            </p:oleObj>
          </a:graphicData>
        </a:graphic>
      </p:graphicFrame>
      <p:graphicFrame>
        <p:nvGraphicFramePr>
          <p:cNvPr id="19463" name="Object 1026"/>
          <p:cNvGraphicFramePr>
            <a:graphicFrameLocks noChangeAspect="1"/>
          </p:cNvGraphicFramePr>
          <p:nvPr>
            <p:ph sz="half" idx="2"/>
          </p:nvPr>
        </p:nvGraphicFramePr>
        <p:xfrm>
          <a:off x="3657600" y="4648201"/>
          <a:ext cx="4618038" cy="457199"/>
        </p:xfrm>
        <a:graphic>
          <a:graphicData uri="http://schemas.openxmlformats.org/presentationml/2006/ole">
            <p:oleObj spid="_x0000_s6148" name="Equation" r:id="rId6" imgW="2692400" imgH="304800" progId="Equation.3">
              <p:embed/>
            </p:oleObj>
          </a:graphicData>
        </a:graphic>
      </p:graphicFrame>
    </p:spTree>
  </p:cSld>
  <p:clrMapOvr>
    <a:masterClrMapping/>
  </p:clrMapOvr>
  <p:transition>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7"/>
          <p:cNvSpPr>
            <a:spLocks noGrp="1"/>
          </p:cNvSpPr>
          <p:nvPr>
            <p:ph type="sldNum" sz="quarter" idx="10"/>
          </p:nvPr>
        </p:nvSpPr>
        <p:spPr>
          <a:noFill/>
        </p:spPr>
        <p:txBody>
          <a:bodyPr/>
          <a:lstStyle/>
          <a:p>
            <a:fld id="{277A4E63-D858-412C-A2F5-8ECBA67D4AB6}" type="slidenum">
              <a:rPr lang="en-US" smtClean="0"/>
              <a:pPr/>
              <a:t>33</a:t>
            </a:fld>
            <a:endParaRPr lang="en-US" smtClean="0"/>
          </a:p>
        </p:txBody>
      </p:sp>
      <p:sp>
        <p:nvSpPr>
          <p:cNvPr id="20483" name="Rectangle 1026"/>
          <p:cNvSpPr>
            <a:spLocks noGrp="1" noChangeArrowheads="1"/>
          </p:cNvSpPr>
          <p:nvPr>
            <p:ph type="title"/>
          </p:nvPr>
        </p:nvSpPr>
        <p:spPr/>
        <p:txBody>
          <a:bodyPr>
            <a:normAutofit fontScale="90000"/>
          </a:bodyPr>
          <a:lstStyle/>
          <a:p>
            <a:pPr eaLnBrk="1" hangingPunct="1"/>
            <a:r>
              <a:rPr lang="en-US" smtClean="0"/>
              <a:t>Computation of Gini Index </a:t>
            </a:r>
          </a:p>
        </p:txBody>
      </p:sp>
      <p:sp>
        <p:nvSpPr>
          <p:cNvPr id="20484" name="Rectangle 1027"/>
          <p:cNvSpPr>
            <a:spLocks noGrp="1" noChangeArrowheads="1"/>
          </p:cNvSpPr>
          <p:nvPr>
            <p:ph type="body" sz="half" idx="1"/>
          </p:nvPr>
        </p:nvSpPr>
        <p:spPr>
          <a:xfrm>
            <a:off x="304800" y="1295400"/>
            <a:ext cx="8686800" cy="5486400"/>
          </a:xfrm>
        </p:spPr>
        <p:txBody>
          <a:bodyPr>
            <a:normAutofit/>
          </a:bodyPr>
          <a:lstStyle/>
          <a:p>
            <a:pPr eaLnBrk="1" hangingPunct="1"/>
            <a:r>
              <a:rPr lang="en-US" sz="2400" dirty="0" smtClean="0"/>
              <a:t>Ex.  D has 9 </a:t>
            </a:r>
            <a:r>
              <a:rPr lang="en-US" sz="2400" dirty="0" err="1" smtClean="0"/>
              <a:t>tuples</a:t>
            </a:r>
            <a:r>
              <a:rPr lang="en-US" sz="2400" dirty="0" smtClean="0"/>
              <a:t> in </a:t>
            </a:r>
            <a:r>
              <a:rPr lang="en-US" sz="2400" dirty="0" err="1" smtClean="0"/>
              <a:t>buys_computer</a:t>
            </a:r>
            <a:r>
              <a:rPr lang="en-US" sz="2400" dirty="0" smtClean="0"/>
              <a:t> = “yes” and 5 in “no”</a:t>
            </a:r>
          </a:p>
          <a:p>
            <a:pPr eaLnBrk="1" hangingPunct="1"/>
            <a:endParaRPr lang="en-US" sz="2400" dirty="0" smtClean="0"/>
          </a:p>
          <a:p>
            <a:pPr eaLnBrk="1" hangingPunct="1"/>
            <a:r>
              <a:rPr lang="en-US" sz="2400" dirty="0" smtClean="0"/>
              <a:t>Suppose the attribute income partitions D into 10 in D</a:t>
            </a:r>
            <a:r>
              <a:rPr lang="en-US" sz="2400" baseline="-25000" dirty="0" smtClean="0"/>
              <a:t>1</a:t>
            </a:r>
            <a:r>
              <a:rPr lang="en-US" sz="2400" dirty="0" smtClean="0"/>
              <a:t>: {low, medium} and 4 in D</a:t>
            </a:r>
            <a:r>
              <a:rPr lang="en-US" sz="2400" baseline="-25000" dirty="0" smtClean="0"/>
              <a:t>2</a:t>
            </a:r>
          </a:p>
          <a:p>
            <a:pPr eaLnBrk="1" hangingPunct="1"/>
            <a:endParaRPr lang="en-US" sz="2400" dirty="0" smtClean="0"/>
          </a:p>
          <a:p>
            <a:pPr eaLnBrk="1" hangingPunct="1"/>
            <a:endParaRPr lang="en-US" sz="2400" dirty="0" smtClean="0"/>
          </a:p>
          <a:p>
            <a:pPr eaLnBrk="1" hangingPunct="1"/>
            <a:endParaRPr lang="en-US" sz="2400" dirty="0" smtClean="0"/>
          </a:p>
          <a:p>
            <a:pPr lvl="1" eaLnBrk="1" hangingPunct="1">
              <a:buFont typeface="Wingdings" pitchFamily="2" charset="2"/>
              <a:buNone/>
            </a:pPr>
            <a:r>
              <a:rPr lang="en-US" sz="2400" dirty="0" smtClean="0"/>
              <a:t> </a:t>
            </a:r>
            <a:r>
              <a:rPr lang="en-US" sz="2400" dirty="0" err="1" smtClean="0"/>
              <a:t>Gini</a:t>
            </a:r>
            <a:r>
              <a:rPr lang="en-US" sz="2400" baseline="-25000" dirty="0" smtClean="0"/>
              <a:t>{</a:t>
            </a:r>
            <a:r>
              <a:rPr lang="en-US" sz="2400" baseline="-25000" dirty="0" err="1" smtClean="0"/>
              <a:t>low,high</a:t>
            </a:r>
            <a:r>
              <a:rPr lang="en-US" sz="2400" baseline="-25000" dirty="0" smtClean="0"/>
              <a:t>}</a:t>
            </a:r>
            <a:r>
              <a:rPr lang="en-US" sz="2400" dirty="0" smtClean="0"/>
              <a:t> is 0.458; </a:t>
            </a:r>
            <a:r>
              <a:rPr lang="en-US" sz="2400" dirty="0" err="1" smtClean="0"/>
              <a:t>Gini</a:t>
            </a:r>
            <a:r>
              <a:rPr lang="en-US" sz="2400" baseline="-25000" dirty="0" smtClean="0"/>
              <a:t>{</a:t>
            </a:r>
            <a:r>
              <a:rPr lang="en-US" sz="2400" baseline="-25000" dirty="0" err="1" smtClean="0"/>
              <a:t>medium,high</a:t>
            </a:r>
            <a:r>
              <a:rPr lang="en-US" sz="2400" baseline="-25000" dirty="0" smtClean="0"/>
              <a:t>}</a:t>
            </a:r>
            <a:r>
              <a:rPr lang="en-US" sz="2400" dirty="0" smtClean="0"/>
              <a:t> is 0.450.  </a:t>
            </a:r>
          </a:p>
          <a:p>
            <a:pPr lvl="1" eaLnBrk="1" hangingPunct="1">
              <a:buFont typeface="Wingdings" pitchFamily="2" charset="2"/>
              <a:buNone/>
            </a:pPr>
            <a:r>
              <a:rPr lang="en-US" sz="2400" dirty="0" smtClean="0"/>
              <a:t>Thus, split on the {</a:t>
            </a:r>
            <a:r>
              <a:rPr lang="en-US" sz="2400" dirty="0" err="1" smtClean="0"/>
              <a:t>low,medium</a:t>
            </a:r>
            <a:r>
              <a:rPr lang="en-US" sz="2400" dirty="0" smtClean="0"/>
              <a:t>} (and {high}) . since it has the lowest </a:t>
            </a:r>
            <a:r>
              <a:rPr lang="en-US" sz="2400" dirty="0" err="1" smtClean="0"/>
              <a:t>Gini</a:t>
            </a:r>
            <a:r>
              <a:rPr lang="en-US" sz="2400" smtClean="0"/>
              <a:t> index.</a:t>
            </a:r>
            <a:endParaRPr lang="en-US" sz="2400" dirty="0" smtClean="0"/>
          </a:p>
        </p:txBody>
      </p:sp>
      <p:graphicFrame>
        <p:nvGraphicFramePr>
          <p:cNvPr id="20485" name="Object 2"/>
          <p:cNvGraphicFramePr>
            <a:graphicFrameLocks noChangeAspect="1"/>
          </p:cNvGraphicFramePr>
          <p:nvPr>
            <p:ph sz="quarter" idx="2"/>
          </p:nvPr>
        </p:nvGraphicFramePr>
        <p:xfrm>
          <a:off x="3810000" y="1600200"/>
          <a:ext cx="3581400" cy="685800"/>
        </p:xfrm>
        <a:graphic>
          <a:graphicData uri="http://schemas.openxmlformats.org/presentationml/2006/ole">
            <p:oleObj spid="_x0000_s7170" name="Equation" r:id="rId4" imgW="2222500" imgH="469900" progId="Equation.3">
              <p:embed/>
            </p:oleObj>
          </a:graphicData>
        </a:graphic>
      </p:graphicFrame>
      <p:graphicFrame>
        <p:nvGraphicFramePr>
          <p:cNvPr id="20486" name="Object 3"/>
          <p:cNvGraphicFramePr>
            <a:graphicFrameLocks noChangeAspect="1"/>
          </p:cNvGraphicFramePr>
          <p:nvPr/>
        </p:nvGraphicFramePr>
        <p:xfrm>
          <a:off x="3562350" y="2514600"/>
          <a:ext cx="5040313" cy="652463"/>
        </p:xfrm>
        <a:graphic>
          <a:graphicData uri="http://schemas.openxmlformats.org/presentationml/2006/ole">
            <p:oleObj spid="_x0000_s7171" name="Equation" r:id="rId5" imgW="3340100" imgH="431800" progId="Equation.3">
              <p:embed/>
            </p:oleObj>
          </a:graphicData>
        </a:graphic>
      </p:graphicFrame>
      <p:pic>
        <p:nvPicPr>
          <p:cNvPr id="20487" name="Picture 14" descr="8gini"/>
          <p:cNvPicPr>
            <a:picLocks noChangeAspect="1" noChangeArrowheads="1"/>
          </p:cNvPicPr>
          <p:nvPr/>
        </p:nvPicPr>
        <p:blipFill>
          <a:blip r:embed="rId6"/>
          <a:srcRect/>
          <a:stretch>
            <a:fillRect/>
          </a:stretch>
        </p:blipFill>
        <p:spPr bwMode="auto">
          <a:xfrm>
            <a:off x="4114800" y="3124200"/>
            <a:ext cx="4419600" cy="914400"/>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fontScale="92500" lnSpcReduction="10000"/>
          </a:bodyPr>
          <a:lstStyle/>
          <a:p>
            <a:pPr>
              <a:lnSpc>
                <a:spcPct val="110000"/>
              </a:lnSpc>
            </a:pPr>
            <a:r>
              <a:rPr lang="en-US" sz="2400" dirty="0" smtClean="0">
                <a:latin typeface="Cambria" pitchFamily="18" charset="0"/>
                <a:ea typeface="Cambria" pitchFamily="18" charset="0"/>
              </a:rPr>
              <a:t>The three measures, in general, return good results but</a:t>
            </a:r>
          </a:p>
          <a:p>
            <a:pPr lvl="1">
              <a:lnSpc>
                <a:spcPct val="110000"/>
              </a:lnSpc>
            </a:pPr>
            <a:r>
              <a:rPr lang="en-US" sz="2400" b="1" dirty="0" smtClean="0">
                <a:latin typeface="Cambria" pitchFamily="18" charset="0"/>
                <a:ea typeface="Cambria" pitchFamily="18" charset="0"/>
              </a:rPr>
              <a:t>Information gain</a:t>
            </a:r>
            <a:r>
              <a:rPr lang="en-US" sz="2400" dirty="0" smtClean="0">
                <a:latin typeface="Cambria" pitchFamily="18" charset="0"/>
                <a:ea typeface="Cambria" pitchFamily="18" charset="0"/>
              </a:rPr>
              <a:t>: </a:t>
            </a:r>
          </a:p>
          <a:p>
            <a:pPr lvl="2">
              <a:lnSpc>
                <a:spcPct val="110000"/>
              </a:lnSpc>
            </a:pPr>
            <a:r>
              <a:rPr lang="en-US" dirty="0" smtClean="0">
                <a:latin typeface="Cambria" pitchFamily="18" charset="0"/>
                <a:ea typeface="Cambria" pitchFamily="18" charset="0"/>
              </a:rPr>
              <a:t>biased towards </a:t>
            </a:r>
            <a:r>
              <a:rPr lang="en-US" dirty="0" err="1" smtClean="0">
                <a:latin typeface="Cambria" pitchFamily="18" charset="0"/>
                <a:ea typeface="Cambria" pitchFamily="18" charset="0"/>
              </a:rPr>
              <a:t>multivalued</a:t>
            </a:r>
            <a:r>
              <a:rPr lang="en-US" dirty="0" smtClean="0">
                <a:latin typeface="Cambria" pitchFamily="18" charset="0"/>
                <a:ea typeface="Cambria" pitchFamily="18" charset="0"/>
              </a:rPr>
              <a:t> attributes</a:t>
            </a:r>
          </a:p>
          <a:p>
            <a:pPr lvl="1">
              <a:lnSpc>
                <a:spcPct val="110000"/>
              </a:lnSpc>
            </a:pPr>
            <a:r>
              <a:rPr lang="en-US" sz="2400" b="1" dirty="0" smtClean="0">
                <a:latin typeface="Cambria" pitchFamily="18" charset="0"/>
                <a:ea typeface="Cambria" pitchFamily="18" charset="0"/>
              </a:rPr>
              <a:t>Gain ratio</a:t>
            </a:r>
            <a:r>
              <a:rPr lang="en-US" sz="2400" dirty="0" smtClean="0">
                <a:latin typeface="Cambria" pitchFamily="18" charset="0"/>
                <a:ea typeface="Cambria" pitchFamily="18" charset="0"/>
              </a:rPr>
              <a:t>: </a:t>
            </a:r>
          </a:p>
          <a:p>
            <a:pPr lvl="2">
              <a:lnSpc>
                <a:spcPct val="110000"/>
              </a:lnSpc>
            </a:pPr>
            <a:r>
              <a:rPr lang="en-US" dirty="0" smtClean="0">
                <a:latin typeface="Cambria" pitchFamily="18" charset="0"/>
                <a:ea typeface="Cambria" pitchFamily="18" charset="0"/>
              </a:rPr>
              <a:t>tends to prefer unbalanced splits in which one partition is much smaller than the others</a:t>
            </a:r>
          </a:p>
          <a:p>
            <a:pPr lvl="1">
              <a:lnSpc>
                <a:spcPct val="110000"/>
              </a:lnSpc>
            </a:pPr>
            <a:r>
              <a:rPr lang="en-US" sz="2400" b="1" dirty="0" err="1" smtClean="0">
                <a:latin typeface="Cambria" pitchFamily="18" charset="0"/>
                <a:ea typeface="Cambria" pitchFamily="18" charset="0"/>
              </a:rPr>
              <a:t>Gini</a:t>
            </a:r>
            <a:r>
              <a:rPr lang="en-US" sz="2400" b="1" dirty="0" smtClean="0">
                <a:latin typeface="Cambria" pitchFamily="18" charset="0"/>
                <a:ea typeface="Cambria" pitchFamily="18" charset="0"/>
              </a:rPr>
              <a:t> index</a:t>
            </a:r>
            <a:r>
              <a:rPr lang="en-US" sz="2400" dirty="0" smtClean="0">
                <a:latin typeface="Cambria" pitchFamily="18" charset="0"/>
                <a:ea typeface="Cambria" pitchFamily="18" charset="0"/>
              </a:rPr>
              <a:t>: </a:t>
            </a:r>
          </a:p>
          <a:p>
            <a:pPr lvl="2">
              <a:lnSpc>
                <a:spcPct val="110000"/>
              </a:lnSpc>
            </a:pPr>
            <a:r>
              <a:rPr lang="en-US" dirty="0" smtClean="0">
                <a:latin typeface="Cambria" pitchFamily="18" charset="0"/>
                <a:ea typeface="Cambria" pitchFamily="18" charset="0"/>
              </a:rPr>
              <a:t>biased to </a:t>
            </a:r>
            <a:r>
              <a:rPr lang="en-US" dirty="0" err="1" smtClean="0">
                <a:latin typeface="Cambria" pitchFamily="18" charset="0"/>
                <a:ea typeface="Cambria" pitchFamily="18" charset="0"/>
              </a:rPr>
              <a:t>multivalued</a:t>
            </a:r>
            <a:r>
              <a:rPr lang="en-US" dirty="0" smtClean="0">
                <a:latin typeface="Cambria" pitchFamily="18" charset="0"/>
                <a:ea typeface="Cambria" pitchFamily="18" charset="0"/>
              </a:rPr>
              <a:t> attributes</a:t>
            </a:r>
          </a:p>
          <a:p>
            <a:pPr lvl="2">
              <a:lnSpc>
                <a:spcPct val="110000"/>
              </a:lnSpc>
            </a:pPr>
            <a:r>
              <a:rPr lang="en-US" dirty="0" smtClean="0">
                <a:latin typeface="Cambria" pitchFamily="18" charset="0"/>
                <a:ea typeface="Cambria" pitchFamily="18" charset="0"/>
              </a:rPr>
              <a:t>has difficulty when # of classes is large</a:t>
            </a:r>
          </a:p>
          <a:p>
            <a:pPr lvl="2">
              <a:lnSpc>
                <a:spcPct val="110000"/>
              </a:lnSpc>
            </a:pPr>
            <a:r>
              <a:rPr lang="en-US" dirty="0" smtClean="0">
                <a:latin typeface="Cambria" pitchFamily="18" charset="0"/>
                <a:ea typeface="Cambria" pitchFamily="18" charset="0"/>
              </a:rPr>
              <a:t>tends to favor tests that result in equal-sized partitions and purity in both partitions</a:t>
            </a:r>
          </a:p>
          <a:p>
            <a:pPr>
              <a:buNone/>
            </a:pP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90AC2514-88E2-47B1-BEC5-4EE12AEB025A}" type="datetime4">
              <a:rPr lang="en-US" smtClean="0"/>
              <a:pPr/>
              <a:t>April 1, 2021</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fontScale="92500" lnSpcReduction="10000"/>
          </a:bodyPr>
          <a:lstStyle/>
          <a:p>
            <a:pPr>
              <a:lnSpc>
                <a:spcPct val="130000"/>
              </a:lnSpc>
            </a:pPr>
            <a:r>
              <a:rPr lang="en-US" sz="2000" u="sng" dirty="0" smtClean="0">
                <a:latin typeface="Cambria" pitchFamily="18" charset="0"/>
                <a:ea typeface="Cambria" pitchFamily="18" charset="0"/>
              </a:rPr>
              <a:t>CHAID</a:t>
            </a:r>
            <a:r>
              <a:rPr lang="en-US" sz="2000" dirty="0" smtClean="0">
                <a:latin typeface="Cambria" pitchFamily="18" charset="0"/>
                <a:ea typeface="Cambria" pitchFamily="18" charset="0"/>
              </a:rPr>
              <a:t>: a popular decision tree algorithm, measure based on </a:t>
            </a:r>
            <a:r>
              <a:rPr lang="el-GR" sz="2000" dirty="0" smtClean="0">
                <a:latin typeface="Cambria" pitchFamily="18" charset="0"/>
                <a:ea typeface="Cambria" pitchFamily="18" charset="0"/>
              </a:rPr>
              <a:t>χ</a:t>
            </a:r>
            <a:r>
              <a:rPr lang="en-US" sz="2000" baseline="30000" dirty="0" smtClean="0">
                <a:latin typeface="Cambria" pitchFamily="18" charset="0"/>
                <a:ea typeface="Cambria" pitchFamily="18" charset="0"/>
              </a:rPr>
              <a:t>2</a:t>
            </a:r>
            <a:r>
              <a:rPr lang="en-US" sz="2000" dirty="0" smtClean="0">
                <a:latin typeface="Cambria" pitchFamily="18" charset="0"/>
                <a:ea typeface="Cambria" pitchFamily="18" charset="0"/>
              </a:rPr>
              <a:t> test for independence</a:t>
            </a:r>
          </a:p>
          <a:p>
            <a:pPr>
              <a:lnSpc>
                <a:spcPct val="130000"/>
              </a:lnSpc>
            </a:pPr>
            <a:r>
              <a:rPr lang="en-US" sz="2000" u="sng" dirty="0" smtClean="0">
                <a:latin typeface="Cambria" pitchFamily="18" charset="0"/>
                <a:ea typeface="Cambria" pitchFamily="18" charset="0"/>
              </a:rPr>
              <a:t>C-SEP</a:t>
            </a:r>
            <a:r>
              <a:rPr lang="en-US" sz="2000" dirty="0" smtClean="0">
                <a:latin typeface="Cambria" pitchFamily="18" charset="0"/>
                <a:ea typeface="Cambria" pitchFamily="18" charset="0"/>
              </a:rPr>
              <a:t>: performs better than info. gain and </a:t>
            </a:r>
            <a:r>
              <a:rPr lang="en-US" sz="2000" dirty="0" err="1" smtClean="0">
                <a:latin typeface="Cambria" pitchFamily="18" charset="0"/>
                <a:ea typeface="Cambria" pitchFamily="18" charset="0"/>
              </a:rPr>
              <a:t>gini</a:t>
            </a:r>
            <a:r>
              <a:rPr lang="en-US" sz="2000" dirty="0" smtClean="0">
                <a:latin typeface="Cambria" pitchFamily="18" charset="0"/>
                <a:ea typeface="Cambria" pitchFamily="18" charset="0"/>
              </a:rPr>
              <a:t> index in certain cases</a:t>
            </a:r>
          </a:p>
          <a:p>
            <a:pPr>
              <a:lnSpc>
                <a:spcPct val="130000"/>
              </a:lnSpc>
            </a:pPr>
            <a:r>
              <a:rPr lang="en-US" sz="2000" u="sng" dirty="0" smtClean="0">
                <a:latin typeface="Cambria" pitchFamily="18" charset="0"/>
                <a:ea typeface="Cambria" pitchFamily="18" charset="0"/>
              </a:rPr>
              <a:t>G-statistic</a:t>
            </a:r>
            <a:r>
              <a:rPr lang="en-US" sz="2000" dirty="0" smtClean="0">
                <a:latin typeface="Cambria" pitchFamily="18" charset="0"/>
                <a:ea typeface="Cambria" pitchFamily="18" charset="0"/>
              </a:rPr>
              <a:t>: has a close approximation to </a:t>
            </a:r>
            <a:r>
              <a:rPr lang="el-GR" sz="2000" dirty="0" smtClean="0">
                <a:latin typeface="Cambria" pitchFamily="18" charset="0"/>
                <a:ea typeface="Cambria" pitchFamily="18" charset="0"/>
              </a:rPr>
              <a:t>χ</a:t>
            </a:r>
            <a:r>
              <a:rPr lang="en-US" sz="2000" baseline="30000" dirty="0" smtClean="0">
                <a:latin typeface="Cambria" pitchFamily="18" charset="0"/>
                <a:ea typeface="Cambria" pitchFamily="18" charset="0"/>
              </a:rPr>
              <a:t>2</a:t>
            </a:r>
            <a:r>
              <a:rPr lang="en-US" sz="2000" dirty="0" smtClean="0">
                <a:latin typeface="Cambria" pitchFamily="18" charset="0"/>
                <a:ea typeface="Cambria" pitchFamily="18" charset="0"/>
              </a:rPr>
              <a:t> distribution </a:t>
            </a:r>
          </a:p>
          <a:p>
            <a:pPr>
              <a:lnSpc>
                <a:spcPct val="130000"/>
              </a:lnSpc>
            </a:pPr>
            <a:r>
              <a:rPr lang="en-US" sz="2000" u="sng" dirty="0" smtClean="0">
                <a:latin typeface="Cambria" pitchFamily="18" charset="0"/>
                <a:ea typeface="Cambria" pitchFamily="18" charset="0"/>
              </a:rPr>
              <a:t>MDL (Minimal Description Length) principle</a:t>
            </a:r>
            <a:r>
              <a:rPr lang="en-US" sz="2000" dirty="0" smtClean="0">
                <a:latin typeface="Cambria" pitchFamily="18" charset="0"/>
                <a:ea typeface="Cambria" pitchFamily="18" charset="0"/>
              </a:rPr>
              <a:t> (i.e., the simplest solution is preferred): </a:t>
            </a:r>
          </a:p>
          <a:p>
            <a:pPr lvl="1">
              <a:lnSpc>
                <a:spcPct val="130000"/>
              </a:lnSpc>
            </a:pPr>
            <a:r>
              <a:rPr lang="en-US" sz="2000" dirty="0" smtClean="0">
                <a:latin typeface="Cambria" pitchFamily="18" charset="0"/>
                <a:ea typeface="Cambria" pitchFamily="18" charset="0"/>
              </a:rPr>
              <a:t>The best tree as the one that requires the fewest # of bits to both (1) encode the tree, and (2) encode the exceptions to the tree</a:t>
            </a:r>
          </a:p>
          <a:p>
            <a:pPr>
              <a:lnSpc>
                <a:spcPct val="130000"/>
              </a:lnSpc>
            </a:pPr>
            <a:r>
              <a:rPr lang="en-US" sz="2000" dirty="0" smtClean="0">
                <a:latin typeface="Cambria" pitchFamily="18" charset="0"/>
                <a:ea typeface="Cambria" pitchFamily="18" charset="0"/>
              </a:rPr>
              <a:t>Multivariate splits (partition based on multiple variable combinations)</a:t>
            </a:r>
          </a:p>
          <a:p>
            <a:pPr lvl="1">
              <a:lnSpc>
                <a:spcPct val="130000"/>
              </a:lnSpc>
            </a:pPr>
            <a:r>
              <a:rPr lang="en-US" sz="2000" u="sng" dirty="0" smtClean="0">
                <a:latin typeface="Cambria" pitchFamily="18" charset="0"/>
                <a:ea typeface="Cambria" pitchFamily="18" charset="0"/>
              </a:rPr>
              <a:t>CART</a:t>
            </a:r>
            <a:r>
              <a:rPr lang="en-US" sz="2000" dirty="0" smtClean="0">
                <a:latin typeface="Cambria" pitchFamily="18" charset="0"/>
                <a:ea typeface="Cambria" pitchFamily="18" charset="0"/>
              </a:rPr>
              <a:t>: finds multivariate splits based on a linear comb. of </a:t>
            </a:r>
            <a:r>
              <a:rPr lang="en-US" sz="2000" dirty="0" err="1" smtClean="0">
                <a:latin typeface="Cambria" pitchFamily="18" charset="0"/>
                <a:ea typeface="Cambria" pitchFamily="18" charset="0"/>
              </a:rPr>
              <a:t>attrs</a:t>
            </a:r>
            <a:r>
              <a:rPr lang="en-US" sz="2000" dirty="0" smtClean="0">
                <a:latin typeface="Cambria" pitchFamily="18" charset="0"/>
                <a:ea typeface="Cambria" pitchFamily="18" charset="0"/>
              </a:rPr>
              <a:t>.</a:t>
            </a:r>
          </a:p>
          <a:p>
            <a:pPr>
              <a:lnSpc>
                <a:spcPct val="130000"/>
              </a:lnSpc>
            </a:pPr>
            <a:r>
              <a:rPr lang="en-US" sz="2000" dirty="0" smtClean="0">
                <a:latin typeface="Cambria" pitchFamily="18" charset="0"/>
                <a:ea typeface="Cambria" pitchFamily="18" charset="0"/>
              </a:rPr>
              <a:t>Which attribute selection measure is the best?</a:t>
            </a:r>
          </a:p>
          <a:p>
            <a:pPr>
              <a:buNone/>
            </a:pP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56A70578-03C3-4E06-8FBD-16526E041D0A}" type="datetime4">
              <a:rPr lang="en-US" smtClean="0"/>
              <a:pPr/>
              <a:t>April 1, 2021</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EA549AA-B103-4376-8E98-F09EEDE6B772}" type="datetime4">
              <a:rPr lang="en-US" smtClean="0"/>
              <a:pPr/>
              <a:t>April 1, 2021</a:t>
            </a:fld>
            <a:endParaRPr lang="en-US"/>
          </a:p>
        </p:txBody>
      </p:sp>
      <p:sp>
        <p:nvSpPr>
          <p:cNvPr id="6" name="Slide Number Placeholder 5"/>
          <p:cNvSpPr>
            <a:spLocks noGrp="1"/>
          </p:cNvSpPr>
          <p:nvPr>
            <p:ph type="sldNum" sz="quarter" idx="12"/>
          </p:nvPr>
        </p:nvSpPr>
        <p:spPr/>
        <p:txBody>
          <a:bodyPr/>
          <a:lstStyle/>
          <a:p>
            <a:fld id="{5486CF03-ED71-492F-B007-ABBBCACD0E21}" type="slidenum">
              <a:rPr lang="ar-SA"/>
              <a:pPr/>
              <a:t>36</a:t>
            </a:fld>
            <a:endParaRPr lang="en-US"/>
          </a:p>
        </p:txBody>
      </p:sp>
      <p:sp>
        <p:nvSpPr>
          <p:cNvPr id="1413122" name="Rectangle 2"/>
          <p:cNvSpPr>
            <a:spLocks noGrp="1" noChangeArrowheads="1"/>
          </p:cNvSpPr>
          <p:nvPr>
            <p:ph type="title"/>
          </p:nvPr>
        </p:nvSpPr>
        <p:spPr>
          <a:xfrm>
            <a:off x="152400" y="304800"/>
            <a:ext cx="8783638" cy="609600"/>
          </a:xfrm>
        </p:spPr>
        <p:txBody>
          <a:bodyPr/>
          <a:lstStyle/>
          <a:p>
            <a:endParaRPr lang="en-US" sz="3200" dirty="0"/>
          </a:p>
        </p:txBody>
      </p:sp>
      <p:sp>
        <p:nvSpPr>
          <p:cNvPr id="1413123" name="Rectangle 3"/>
          <p:cNvSpPr>
            <a:spLocks noGrp="1" noChangeArrowheads="1"/>
          </p:cNvSpPr>
          <p:nvPr>
            <p:ph type="body" idx="1"/>
          </p:nvPr>
        </p:nvSpPr>
        <p:spPr>
          <a:xfrm>
            <a:off x="304800" y="1524000"/>
            <a:ext cx="8534400" cy="5029200"/>
          </a:xfrm>
        </p:spPr>
        <p:txBody>
          <a:bodyPr>
            <a:normAutofit fontScale="92500" lnSpcReduction="10000"/>
          </a:bodyPr>
          <a:lstStyle/>
          <a:p>
            <a:pPr>
              <a:lnSpc>
                <a:spcPct val="110000"/>
              </a:lnSpc>
              <a:buNone/>
            </a:pPr>
            <a:r>
              <a:rPr lang="en-US" sz="1800" dirty="0" smtClean="0">
                <a:latin typeface="Cambria" pitchFamily="18" charset="0"/>
              </a:rPr>
              <a:t>Using IF-THEN Rules for Classification</a:t>
            </a:r>
          </a:p>
          <a:p>
            <a:pPr>
              <a:lnSpc>
                <a:spcPct val="110000"/>
              </a:lnSpc>
            </a:pPr>
            <a:r>
              <a:rPr lang="en-US" sz="1800" dirty="0" smtClean="0">
                <a:latin typeface="Cambria" pitchFamily="18" charset="0"/>
              </a:rPr>
              <a:t>Represent </a:t>
            </a:r>
            <a:r>
              <a:rPr lang="en-US" sz="1800" dirty="0">
                <a:latin typeface="Cambria" pitchFamily="18" charset="0"/>
              </a:rPr>
              <a:t>the knowledge in the form of </a:t>
            </a:r>
            <a:r>
              <a:rPr lang="en-US" sz="1800" dirty="0">
                <a:solidFill>
                  <a:schemeClr val="hlink"/>
                </a:solidFill>
                <a:latin typeface="Cambria" pitchFamily="18" charset="0"/>
              </a:rPr>
              <a:t>IF-THEN</a:t>
            </a:r>
            <a:r>
              <a:rPr lang="en-US" sz="1800" dirty="0">
                <a:latin typeface="Cambria" pitchFamily="18" charset="0"/>
              </a:rPr>
              <a:t> rules</a:t>
            </a:r>
          </a:p>
          <a:p>
            <a:pPr lvl="1">
              <a:lnSpc>
                <a:spcPct val="110000"/>
              </a:lnSpc>
              <a:spcBef>
                <a:spcPct val="40000"/>
              </a:spcBef>
              <a:buFont typeface="Wingdings" pitchFamily="2" charset="2"/>
              <a:buNone/>
            </a:pPr>
            <a:r>
              <a:rPr lang="en-US" sz="1800" dirty="0">
                <a:latin typeface="Cambria" pitchFamily="18" charset="0"/>
              </a:rPr>
              <a:t>R:  IF </a:t>
            </a:r>
            <a:r>
              <a:rPr lang="en-US" sz="1800" i="1" dirty="0">
                <a:latin typeface="Cambria" pitchFamily="18" charset="0"/>
              </a:rPr>
              <a:t>age</a:t>
            </a:r>
            <a:r>
              <a:rPr lang="en-US" sz="1800" dirty="0">
                <a:latin typeface="Cambria" pitchFamily="18" charset="0"/>
              </a:rPr>
              <a:t> = youth AND </a:t>
            </a:r>
            <a:r>
              <a:rPr lang="en-US" sz="1800" i="1" dirty="0">
                <a:latin typeface="Cambria" pitchFamily="18" charset="0"/>
              </a:rPr>
              <a:t>student</a:t>
            </a:r>
            <a:r>
              <a:rPr lang="en-US" sz="1800" dirty="0">
                <a:latin typeface="Cambria" pitchFamily="18" charset="0"/>
              </a:rPr>
              <a:t> = yes  THEN </a:t>
            </a:r>
            <a:r>
              <a:rPr lang="en-US" sz="1800" i="1" dirty="0" err="1">
                <a:latin typeface="Cambria" pitchFamily="18" charset="0"/>
              </a:rPr>
              <a:t>buys_computer</a:t>
            </a:r>
            <a:r>
              <a:rPr lang="en-US" sz="1800" dirty="0">
                <a:latin typeface="Cambria" pitchFamily="18" charset="0"/>
              </a:rPr>
              <a:t> = yes</a:t>
            </a:r>
          </a:p>
          <a:p>
            <a:pPr lvl="1">
              <a:lnSpc>
                <a:spcPct val="110000"/>
              </a:lnSpc>
            </a:pPr>
            <a:r>
              <a:rPr lang="en-US" sz="1800" dirty="0">
                <a:latin typeface="Cambria" pitchFamily="18" charset="0"/>
              </a:rPr>
              <a:t>Rule antecedent/precondition vs. rule consequent</a:t>
            </a:r>
          </a:p>
          <a:p>
            <a:pPr>
              <a:lnSpc>
                <a:spcPct val="110000"/>
              </a:lnSpc>
            </a:pPr>
            <a:r>
              <a:rPr lang="en-US" sz="1800" dirty="0">
                <a:latin typeface="Cambria" pitchFamily="18" charset="0"/>
              </a:rPr>
              <a:t>Assessment of a rule: </a:t>
            </a:r>
            <a:r>
              <a:rPr lang="en-US" sz="1800" i="1" dirty="0">
                <a:latin typeface="Cambria" pitchFamily="18" charset="0"/>
              </a:rPr>
              <a:t>coverage</a:t>
            </a:r>
            <a:r>
              <a:rPr lang="en-US" sz="1800" dirty="0">
                <a:latin typeface="Cambria" pitchFamily="18" charset="0"/>
              </a:rPr>
              <a:t> and </a:t>
            </a:r>
            <a:r>
              <a:rPr lang="en-US" sz="1800" i="1" dirty="0">
                <a:latin typeface="Cambria" pitchFamily="18" charset="0"/>
              </a:rPr>
              <a:t>accuracy</a:t>
            </a:r>
            <a:r>
              <a:rPr lang="en-US" sz="1800" dirty="0">
                <a:latin typeface="Cambria" pitchFamily="18" charset="0"/>
              </a:rPr>
              <a:t> </a:t>
            </a:r>
          </a:p>
          <a:p>
            <a:pPr lvl="1">
              <a:lnSpc>
                <a:spcPct val="110000"/>
              </a:lnSpc>
            </a:pPr>
            <a:r>
              <a:rPr lang="en-US" sz="1800" dirty="0" err="1">
                <a:latin typeface="Cambria" pitchFamily="18" charset="0"/>
              </a:rPr>
              <a:t>n</a:t>
            </a:r>
            <a:r>
              <a:rPr lang="en-US" sz="1800" baseline="-25000" dirty="0" err="1">
                <a:latin typeface="Cambria" pitchFamily="18" charset="0"/>
              </a:rPr>
              <a:t>covers</a:t>
            </a:r>
            <a:r>
              <a:rPr lang="en-US" sz="1800" baseline="-25000" dirty="0">
                <a:latin typeface="Cambria" pitchFamily="18" charset="0"/>
              </a:rPr>
              <a:t> </a:t>
            </a:r>
            <a:r>
              <a:rPr lang="en-US" sz="1800" dirty="0">
                <a:latin typeface="Cambria" pitchFamily="18" charset="0"/>
              </a:rPr>
              <a:t>= # of </a:t>
            </a:r>
            <a:r>
              <a:rPr lang="en-US" sz="1800" dirty="0" err="1">
                <a:latin typeface="Cambria" pitchFamily="18" charset="0"/>
              </a:rPr>
              <a:t>tuples</a:t>
            </a:r>
            <a:r>
              <a:rPr lang="en-US" sz="1800" dirty="0">
                <a:latin typeface="Cambria" pitchFamily="18" charset="0"/>
              </a:rPr>
              <a:t> covered by R</a:t>
            </a:r>
          </a:p>
          <a:p>
            <a:pPr lvl="1">
              <a:lnSpc>
                <a:spcPct val="110000"/>
              </a:lnSpc>
            </a:pPr>
            <a:r>
              <a:rPr lang="en-US" sz="1800" dirty="0" err="1">
                <a:latin typeface="Cambria" pitchFamily="18" charset="0"/>
              </a:rPr>
              <a:t>n</a:t>
            </a:r>
            <a:r>
              <a:rPr lang="en-US" sz="1800" baseline="-25000" dirty="0" err="1">
                <a:latin typeface="Cambria" pitchFamily="18" charset="0"/>
              </a:rPr>
              <a:t>correct</a:t>
            </a:r>
            <a:r>
              <a:rPr lang="en-US" sz="1800" baseline="-25000" dirty="0">
                <a:latin typeface="Cambria" pitchFamily="18" charset="0"/>
              </a:rPr>
              <a:t> </a:t>
            </a:r>
            <a:r>
              <a:rPr lang="en-US" sz="1800" dirty="0">
                <a:latin typeface="Cambria" pitchFamily="18" charset="0"/>
              </a:rPr>
              <a:t>= # of </a:t>
            </a:r>
            <a:r>
              <a:rPr lang="en-US" sz="1800" dirty="0" err="1">
                <a:latin typeface="Cambria" pitchFamily="18" charset="0"/>
              </a:rPr>
              <a:t>tuples</a:t>
            </a:r>
            <a:r>
              <a:rPr lang="en-US" sz="1800" dirty="0">
                <a:latin typeface="Cambria" pitchFamily="18" charset="0"/>
              </a:rPr>
              <a:t> correctly classified by R</a:t>
            </a:r>
          </a:p>
          <a:p>
            <a:pPr lvl="1">
              <a:lnSpc>
                <a:spcPct val="110000"/>
              </a:lnSpc>
              <a:buFont typeface="Wingdings" pitchFamily="2" charset="2"/>
              <a:buNone/>
            </a:pPr>
            <a:r>
              <a:rPr lang="en-US" sz="1800" dirty="0">
                <a:latin typeface="Cambria" pitchFamily="18" charset="0"/>
              </a:rPr>
              <a:t>coverage(R) = </a:t>
            </a:r>
            <a:r>
              <a:rPr lang="en-US" sz="1800" dirty="0" err="1">
                <a:latin typeface="Cambria" pitchFamily="18" charset="0"/>
              </a:rPr>
              <a:t>n</a:t>
            </a:r>
            <a:r>
              <a:rPr lang="en-US" sz="1800" baseline="-25000" dirty="0" err="1">
                <a:latin typeface="Cambria" pitchFamily="18" charset="0"/>
              </a:rPr>
              <a:t>covers</a:t>
            </a:r>
            <a:r>
              <a:rPr lang="en-US" sz="1800" baseline="-25000" dirty="0">
                <a:latin typeface="Cambria" pitchFamily="18" charset="0"/>
              </a:rPr>
              <a:t> </a:t>
            </a:r>
            <a:r>
              <a:rPr lang="en-US" sz="1800" dirty="0">
                <a:latin typeface="Cambria" pitchFamily="18" charset="0"/>
              </a:rPr>
              <a:t>/|D|   /* D: training data set */</a:t>
            </a:r>
          </a:p>
          <a:p>
            <a:pPr lvl="1">
              <a:lnSpc>
                <a:spcPct val="110000"/>
              </a:lnSpc>
              <a:buFont typeface="Wingdings" pitchFamily="2" charset="2"/>
              <a:buNone/>
            </a:pPr>
            <a:r>
              <a:rPr lang="en-US" sz="1800" dirty="0">
                <a:latin typeface="Cambria" pitchFamily="18" charset="0"/>
              </a:rPr>
              <a:t>accuracy(R) = </a:t>
            </a:r>
            <a:r>
              <a:rPr lang="en-US" sz="1800" dirty="0" err="1">
                <a:latin typeface="Cambria" pitchFamily="18" charset="0"/>
              </a:rPr>
              <a:t>n</a:t>
            </a:r>
            <a:r>
              <a:rPr lang="en-US" sz="1800" baseline="-25000" dirty="0" err="1">
                <a:latin typeface="Cambria" pitchFamily="18" charset="0"/>
              </a:rPr>
              <a:t>correct</a:t>
            </a:r>
            <a:r>
              <a:rPr lang="en-US" sz="1800" baseline="-25000" dirty="0">
                <a:latin typeface="Cambria" pitchFamily="18" charset="0"/>
              </a:rPr>
              <a:t> </a:t>
            </a:r>
            <a:r>
              <a:rPr lang="en-US" sz="1800" dirty="0">
                <a:latin typeface="Cambria" pitchFamily="18" charset="0"/>
              </a:rPr>
              <a:t>/ </a:t>
            </a:r>
            <a:r>
              <a:rPr lang="en-US" sz="1800" dirty="0" err="1">
                <a:latin typeface="Cambria" pitchFamily="18" charset="0"/>
              </a:rPr>
              <a:t>n</a:t>
            </a:r>
            <a:r>
              <a:rPr lang="en-US" sz="1800" baseline="-25000" dirty="0" err="1">
                <a:latin typeface="Cambria" pitchFamily="18" charset="0"/>
              </a:rPr>
              <a:t>covers</a:t>
            </a:r>
            <a:endParaRPr lang="en-US" sz="1800" dirty="0">
              <a:latin typeface="Cambria" pitchFamily="18" charset="0"/>
            </a:endParaRPr>
          </a:p>
          <a:p>
            <a:pPr>
              <a:lnSpc>
                <a:spcPct val="110000"/>
              </a:lnSpc>
            </a:pPr>
            <a:r>
              <a:rPr lang="en-US" sz="1800" dirty="0">
                <a:latin typeface="Cambria" pitchFamily="18" charset="0"/>
              </a:rPr>
              <a:t>If more than one rule are triggered, need </a:t>
            </a:r>
            <a:r>
              <a:rPr lang="en-US" sz="1800" b="1" dirty="0">
                <a:latin typeface="Cambria" pitchFamily="18" charset="0"/>
              </a:rPr>
              <a:t>conflict resolution</a:t>
            </a:r>
          </a:p>
          <a:p>
            <a:pPr lvl="1">
              <a:lnSpc>
                <a:spcPct val="110000"/>
              </a:lnSpc>
            </a:pPr>
            <a:r>
              <a:rPr lang="en-US" sz="1800" dirty="0">
                <a:latin typeface="Cambria" pitchFamily="18" charset="0"/>
              </a:rPr>
              <a:t>Size ordering: assign the highest priority to the triggering rules that has the “toughest” requirement (i.e., with the </a:t>
            </a:r>
            <a:r>
              <a:rPr lang="en-US" sz="1800" i="1" dirty="0">
                <a:latin typeface="Cambria" pitchFamily="18" charset="0"/>
              </a:rPr>
              <a:t>most attribute test</a:t>
            </a:r>
            <a:r>
              <a:rPr lang="en-US" sz="1800" dirty="0">
                <a:latin typeface="Cambria" pitchFamily="18" charset="0"/>
              </a:rPr>
              <a:t>)</a:t>
            </a:r>
          </a:p>
          <a:p>
            <a:pPr lvl="1">
              <a:lnSpc>
                <a:spcPct val="110000"/>
              </a:lnSpc>
            </a:pPr>
            <a:r>
              <a:rPr lang="en-US" sz="1800" dirty="0">
                <a:latin typeface="Cambria" pitchFamily="18" charset="0"/>
              </a:rPr>
              <a:t>Class-based ordering: decreasing order of </a:t>
            </a:r>
            <a:r>
              <a:rPr lang="en-US" sz="1800" i="1" dirty="0">
                <a:latin typeface="Cambria" pitchFamily="18" charset="0"/>
              </a:rPr>
              <a:t>prevalence or misclassification cost per class</a:t>
            </a:r>
          </a:p>
          <a:p>
            <a:pPr lvl="1">
              <a:lnSpc>
                <a:spcPct val="110000"/>
              </a:lnSpc>
            </a:pPr>
            <a:r>
              <a:rPr lang="en-US" sz="1800" dirty="0">
                <a:latin typeface="Cambria" pitchFamily="18" charset="0"/>
              </a:rPr>
              <a:t>Rule-based ordering (</a:t>
            </a:r>
            <a:r>
              <a:rPr lang="en-US" sz="1800" b="1" dirty="0">
                <a:latin typeface="Cambria" pitchFamily="18" charset="0"/>
              </a:rPr>
              <a:t>decision list</a:t>
            </a:r>
            <a:r>
              <a:rPr lang="en-US" sz="1800" dirty="0">
                <a:latin typeface="Cambria" pitchFamily="18" charset="0"/>
              </a:rPr>
              <a:t>): rules are organized into one long priority list, according to some measure of rule quality or by experts</a:t>
            </a:r>
          </a:p>
        </p:txBody>
      </p:sp>
      <p:graphicFrame>
        <p:nvGraphicFramePr>
          <p:cNvPr id="7" name="Group 3"/>
          <p:cNvGraphicFramePr>
            <a:graphicFrameLocks noGrp="1"/>
          </p:cNvGraphicFramePr>
          <p:nvPr/>
        </p:nvGraphicFramePr>
        <p:xfrm>
          <a:off x="0" y="0"/>
          <a:ext cx="9144000" cy="1288607"/>
        </p:xfrm>
        <a:graphic>
          <a:graphicData uri="http://schemas.openxmlformats.org/drawingml/2006/table">
            <a:tbl>
              <a:tblPr/>
              <a:tblGrid>
                <a:gridCol w="1071563"/>
                <a:gridCol w="7843837"/>
                <a:gridCol w="228600"/>
              </a:tblGrid>
              <a:tr h="342307">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465815">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11078">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3"/>
          <a:srcRect/>
          <a:stretch>
            <a:fillRect/>
          </a:stretch>
        </p:blipFill>
        <p:spPr bwMode="auto">
          <a:xfrm>
            <a:off x="152400" y="152400"/>
            <a:ext cx="1262063" cy="95935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ate Placeholder 3"/>
          <p:cNvSpPr>
            <a:spLocks noGrp="1"/>
          </p:cNvSpPr>
          <p:nvPr>
            <p:ph type="dt" sz="half" idx="10"/>
          </p:nvPr>
        </p:nvSpPr>
        <p:spPr/>
        <p:txBody>
          <a:bodyPr/>
          <a:lstStyle/>
          <a:p>
            <a:fld id="{7FD0E932-5340-4ACF-9693-6A183E94782B}" type="datetime4">
              <a:rPr lang="en-US" smtClean="0"/>
              <a:pPr/>
              <a:t>April 1, 2021</a:t>
            </a:fld>
            <a:endParaRPr lang="en-US"/>
          </a:p>
        </p:txBody>
      </p:sp>
      <p:sp>
        <p:nvSpPr>
          <p:cNvPr id="32" name="Slide Number Placeholder 5"/>
          <p:cNvSpPr>
            <a:spLocks noGrp="1"/>
          </p:cNvSpPr>
          <p:nvPr>
            <p:ph type="sldNum" sz="quarter" idx="12"/>
          </p:nvPr>
        </p:nvSpPr>
        <p:spPr/>
        <p:txBody>
          <a:bodyPr/>
          <a:lstStyle/>
          <a:p>
            <a:fld id="{F03854D8-D52F-4381-9F38-F712395F82B5}" type="slidenum">
              <a:rPr lang="ar-SA"/>
              <a:pPr/>
              <a:t>37</a:t>
            </a:fld>
            <a:endParaRPr lang="en-US"/>
          </a:p>
        </p:txBody>
      </p:sp>
      <p:grpSp>
        <p:nvGrpSpPr>
          <p:cNvPr id="2" name="Group 59"/>
          <p:cNvGrpSpPr>
            <a:grpSpLocks/>
          </p:cNvGrpSpPr>
          <p:nvPr/>
        </p:nvGrpSpPr>
        <p:grpSpPr bwMode="auto">
          <a:xfrm>
            <a:off x="5900738" y="838200"/>
            <a:ext cx="3319462" cy="1981200"/>
            <a:chOff x="3504" y="144"/>
            <a:chExt cx="2091" cy="1248"/>
          </a:xfrm>
        </p:grpSpPr>
        <p:sp>
          <p:nvSpPr>
            <p:cNvPr id="1856546" name="Rectangle 34"/>
            <p:cNvSpPr>
              <a:spLocks noChangeArrowheads="1"/>
            </p:cNvSpPr>
            <p:nvPr/>
          </p:nvSpPr>
          <p:spPr bwMode="auto">
            <a:xfrm>
              <a:off x="4272" y="144"/>
              <a:ext cx="336" cy="200"/>
            </a:xfrm>
            <a:prstGeom prst="rect">
              <a:avLst/>
            </a:prstGeom>
            <a:solidFill>
              <a:srgbClr val="00CCFF"/>
            </a:solidFill>
            <a:ln w="12700">
              <a:solidFill>
                <a:schemeClr val="tx1"/>
              </a:solidFill>
              <a:miter lim="800000"/>
              <a:headEnd/>
              <a:tailEnd/>
            </a:ln>
            <a:effectLst/>
          </p:spPr>
          <p:txBody>
            <a:bodyPr lIns="92075" tIns="46038" rIns="92075" bIns="46038">
              <a:spAutoFit/>
            </a:bodyPr>
            <a:lstStyle/>
            <a:p>
              <a:pPr algn="ctr" eaLnBrk="0" hangingPunct="0"/>
              <a:r>
                <a:rPr lang="en-US" sz="1400">
                  <a:latin typeface="Times New Roman" pitchFamily="18" charset="0"/>
                </a:rPr>
                <a:t>age?</a:t>
              </a:r>
            </a:p>
          </p:txBody>
        </p:sp>
        <p:grpSp>
          <p:nvGrpSpPr>
            <p:cNvPr id="3" name="Group 58"/>
            <p:cNvGrpSpPr>
              <a:grpSpLocks/>
            </p:cNvGrpSpPr>
            <p:nvPr/>
          </p:nvGrpSpPr>
          <p:grpSpPr bwMode="auto">
            <a:xfrm>
              <a:off x="3504" y="290"/>
              <a:ext cx="2091" cy="1102"/>
              <a:chOff x="3504" y="144"/>
              <a:chExt cx="2091" cy="1102"/>
            </a:xfrm>
          </p:grpSpPr>
          <p:sp>
            <p:nvSpPr>
              <p:cNvPr id="1856548" name="Rectangle 36"/>
              <p:cNvSpPr>
                <a:spLocks noChangeArrowheads="1"/>
              </p:cNvSpPr>
              <p:nvPr/>
            </p:nvSpPr>
            <p:spPr bwMode="auto">
              <a:xfrm>
                <a:off x="3717" y="528"/>
                <a:ext cx="498" cy="200"/>
              </a:xfrm>
              <a:prstGeom prst="rect">
                <a:avLst/>
              </a:prstGeom>
              <a:solidFill>
                <a:srgbClr val="00FFCC"/>
              </a:solidFill>
              <a:ln w="12700">
                <a:solidFill>
                  <a:schemeClr val="tx1"/>
                </a:solidFill>
                <a:miter lim="800000"/>
                <a:headEnd/>
                <a:tailEnd/>
              </a:ln>
              <a:effectLst/>
            </p:spPr>
            <p:txBody>
              <a:bodyPr wrap="none" lIns="92075" tIns="46038" rIns="92075" bIns="46038">
                <a:spAutoFit/>
              </a:bodyPr>
              <a:lstStyle/>
              <a:p>
                <a:pPr algn="ctr" eaLnBrk="0" hangingPunct="0"/>
                <a:r>
                  <a:rPr lang="en-US" sz="1400">
                    <a:latin typeface="Times New Roman" pitchFamily="18" charset="0"/>
                  </a:rPr>
                  <a:t>student?</a:t>
                </a:r>
              </a:p>
            </p:txBody>
          </p:sp>
          <p:sp>
            <p:nvSpPr>
              <p:cNvPr id="1856549" name="Rectangle 37"/>
              <p:cNvSpPr>
                <a:spLocks noChangeArrowheads="1"/>
              </p:cNvSpPr>
              <p:nvPr/>
            </p:nvSpPr>
            <p:spPr bwMode="auto">
              <a:xfrm>
                <a:off x="4824" y="528"/>
                <a:ext cx="718" cy="200"/>
              </a:xfrm>
              <a:prstGeom prst="rect">
                <a:avLst/>
              </a:prstGeom>
              <a:solidFill>
                <a:srgbClr val="99CCFF"/>
              </a:solidFill>
              <a:ln w="12700">
                <a:solidFill>
                  <a:schemeClr val="tx1"/>
                </a:solidFill>
                <a:miter lim="800000"/>
                <a:headEnd/>
                <a:tailEnd/>
              </a:ln>
              <a:effectLst/>
            </p:spPr>
            <p:txBody>
              <a:bodyPr wrap="none" lIns="92075" tIns="46038" rIns="92075" bIns="46038">
                <a:spAutoFit/>
              </a:bodyPr>
              <a:lstStyle/>
              <a:p>
                <a:pPr algn="ctr" eaLnBrk="0" hangingPunct="0"/>
                <a:r>
                  <a:rPr lang="en-US" sz="1400">
                    <a:latin typeface="Times New Roman" pitchFamily="18" charset="0"/>
                  </a:rPr>
                  <a:t>credit rating?</a:t>
                </a:r>
              </a:p>
            </p:txBody>
          </p:sp>
          <p:sp>
            <p:nvSpPr>
              <p:cNvPr id="1856550" name="Line 38"/>
              <p:cNvSpPr>
                <a:spLocks noChangeShapeType="1"/>
              </p:cNvSpPr>
              <p:nvPr/>
            </p:nvSpPr>
            <p:spPr bwMode="auto">
              <a:xfrm flipH="1">
                <a:off x="3971" y="155"/>
                <a:ext cx="317" cy="416"/>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1856551" name="Line 39"/>
              <p:cNvSpPr>
                <a:spLocks noChangeShapeType="1"/>
              </p:cNvSpPr>
              <p:nvPr/>
            </p:nvSpPr>
            <p:spPr bwMode="auto">
              <a:xfrm flipH="1">
                <a:off x="4481" y="169"/>
                <a:ext cx="0" cy="172"/>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1856552" name="Line 40"/>
              <p:cNvSpPr>
                <a:spLocks noChangeShapeType="1"/>
              </p:cNvSpPr>
              <p:nvPr/>
            </p:nvSpPr>
            <p:spPr bwMode="auto">
              <a:xfrm>
                <a:off x="4636" y="144"/>
                <a:ext cx="534" cy="447"/>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1856553" name="Rectangle 41"/>
              <p:cNvSpPr>
                <a:spLocks noChangeArrowheads="1"/>
              </p:cNvSpPr>
              <p:nvPr/>
            </p:nvSpPr>
            <p:spPr bwMode="auto">
              <a:xfrm>
                <a:off x="3889" y="288"/>
                <a:ext cx="330" cy="181"/>
              </a:xfrm>
              <a:prstGeom prst="rect">
                <a:avLst/>
              </a:prstGeom>
              <a:solidFill>
                <a:srgbClr val="FFFF00"/>
              </a:solidFill>
              <a:ln w="12700">
                <a:solidFill>
                  <a:schemeClr val="bg1"/>
                </a:solidFill>
                <a:miter lim="800000"/>
                <a:headEnd/>
                <a:tailEnd/>
              </a:ln>
              <a:effectLst/>
            </p:spPr>
            <p:txBody>
              <a:bodyPr wrap="none" lIns="92075" tIns="46038" rIns="92075" bIns="46038">
                <a:spAutoFit/>
              </a:bodyPr>
              <a:lstStyle/>
              <a:p>
                <a:pPr algn="ctr" eaLnBrk="0" hangingPunct="0"/>
                <a:r>
                  <a:rPr lang="en-US" sz="1200" b="1">
                    <a:latin typeface="Times New Roman" pitchFamily="18" charset="0"/>
                  </a:rPr>
                  <a:t>&lt;=30</a:t>
                </a:r>
                <a:endParaRPr lang="en-US" sz="1200">
                  <a:latin typeface="Times New Roman" pitchFamily="18" charset="0"/>
                </a:endParaRPr>
              </a:p>
            </p:txBody>
          </p:sp>
          <p:sp>
            <p:nvSpPr>
              <p:cNvPr id="1856554" name="Rectangle 42"/>
              <p:cNvSpPr>
                <a:spLocks noChangeArrowheads="1"/>
              </p:cNvSpPr>
              <p:nvPr/>
            </p:nvSpPr>
            <p:spPr bwMode="auto">
              <a:xfrm>
                <a:off x="4828" y="325"/>
                <a:ext cx="267" cy="173"/>
              </a:xfrm>
              <a:prstGeom prst="rect">
                <a:avLst/>
              </a:prstGeom>
              <a:solidFill>
                <a:srgbClr val="FFFF00"/>
              </a:solidFill>
              <a:ln w="9525">
                <a:noFill/>
                <a:miter lim="800000"/>
                <a:headEnd/>
                <a:tailEnd/>
              </a:ln>
              <a:effectLst/>
            </p:spPr>
            <p:txBody>
              <a:bodyPr wrap="none" lIns="92075" tIns="46038" rIns="92075" bIns="46038">
                <a:spAutoFit/>
              </a:bodyPr>
              <a:lstStyle/>
              <a:p>
                <a:pPr algn="ctr" eaLnBrk="0" hangingPunct="0"/>
                <a:r>
                  <a:rPr lang="en-US" sz="1200" b="1">
                    <a:latin typeface="Times New Roman" pitchFamily="18" charset="0"/>
                  </a:rPr>
                  <a:t>&gt;40</a:t>
                </a:r>
                <a:endParaRPr lang="en-US" sz="1200">
                  <a:latin typeface="Times New Roman" pitchFamily="18" charset="0"/>
                </a:endParaRPr>
              </a:p>
            </p:txBody>
          </p:sp>
          <p:sp>
            <p:nvSpPr>
              <p:cNvPr id="1856555" name="Line 43"/>
              <p:cNvSpPr>
                <a:spLocks noChangeShapeType="1"/>
              </p:cNvSpPr>
              <p:nvPr/>
            </p:nvSpPr>
            <p:spPr bwMode="auto">
              <a:xfrm flipH="1">
                <a:off x="3636" y="743"/>
                <a:ext cx="268" cy="311"/>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1856556" name="Line 44"/>
              <p:cNvSpPr>
                <a:spLocks noChangeShapeType="1"/>
              </p:cNvSpPr>
              <p:nvPr/>
            </p:nvSpPr>
            <p:spPr bwMode="auto">
              <a:xfrm>
                <a:off x="4026" y="743"/>
                <a:ext cx="244" cy="311"/>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1856557" name="Line 45"/>
              <p:cNvSpPr>
                <a:spLocks noChangeShapeType="1"/>
              </p:cNvSpPr>
              <p:nvPr/>
            </p:nvSpPr>
            <p:spPr bwMode="auto">
              <a:xfrm flipH="1">
                <a:off x="4856" y="743"/>
                <a:ext cx="244" cy="287"/>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1856558" name="Line 46"/>
              <p:cNvSpPr>
                <a:spLocks noChangeShapeType="1"/>
              </p:cNvSpPr>
              <p:nvPr/>
            </p:nvSpPr>
            <p:spPr bwMode="auto">
              <a:xfrm>
                <a:off x="5246" y="743"/>
                <a:ext cx="220" cy="287"/>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1856559" name="Line 47"/>
              <p:cNvSpPr>
                <a:spLocks noChangeShapeType="1"/>
              </p:cNvSpPr>
              <p:nvPr/>
            </p:nvSpPr>
            <p:spPr bwMode="auto">
              <a:xfrm>
                <a:off x="4481" y="438"/>
                <a:ext cx="0" cy="138"/>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1856560" name="Rectangle 48"/>
              <p:cNvSpPr>
                <a:spLocks noChangeArrowheads="1"/>
              </p:cNvSpPr>
              <p:nvPr/>
            </p:nvSpPr>
            <p:spPr bwMode="auto">
              <a:xfrm>
                <a:off x="3504" y="1054"/>
                <a:ext cx="228" cy="192"/>
              </a:xfrm>
              <a:prstGeom prst="rect">
                <a:avLst/>
              </a:prstGeom>
              <a:solidFill>
                <a:srgbClr val="FFCC99"/>
              </a:solidFill>
              <a:ln w="9525">
                <a:noFill/>
                <a:miter lim="800000"/>
                <a:headEnd/>
                <a:tailEnd/>
              </a:ln>
              <a:effectLst/>
            </p:spPr>
            <p:txBody>
              <a:bodyPr wrap="none" lIns="92075" tIns="46038" rIns="92075" bIns="46038">
                <a:spAutoFit/>
              </a:bodyPr>
              <a:lstStyle/>
              <a:p>
                <a:pPr algn="ctr" eaLnBrk="0" hangingPunct="0"/>
                <a:r>
                  <a:rPr lang="en-US" sz="1400">
                    <a:latin typeface="Times New Roman" pitchFamily="18" charset="0"/>
                  </a:rPr>
                  <a:t>no</a:t>
                </a:r>
              </a:p>
            </p:txBody>
          </p:sp>
          <p:sp>
            <p:nvSpPr>
              <p:cNvPr id="1856561" name="Rectangle 49"/>
              <p:cNvSpPr>
                <a:spLocks noChangeArrowheads="1"/>
              </p:cNvSpPr>
              <p:nvPr/>
            </p:nvSpPr>
            <p:spPr bwMode="auto">
              <a:xfrm>
                <a:off x="4139" y="1054"/>
                <a:ext cx="266" cy="192"/>
              </a:xfrm>
              <a:prstGeom prst="rect">
                <a:avLst/>
              </a:prstGeom>
              <a:solidFill>
                <a:srgbClr val="00FF00"/>
              </a:solidFill>
              <a:ln w="9525">
                <a:noFill/>
                <a:miter lim="800000"/>
                <a:headEnd/>
                <a:tailEnd/>
              </a:ln>
              <a:effectLst/>
            </p:spPr>
            <p:txBody>
              <a:bodyPr wrap="none" lIns="92075" tIns="46038" rIns="92075" bIns="46038">
                <a:spAutoFit/>
              </a:bodyPr>
              <a:lstStyle/>
              <a:p>
                <a:pPr algn="ctr" eaLnBrk="0" hangingPunct="0"/>
                <a:r>
                  <a:rPr lang="en-US" sz="1400">
                    <a:latin typeface="Times New Roman" pitchFamily="18" charset="0"/>
                  </a:rPr>
                  <a:t>yes</a:t>
                </a:r>
              </a:p>
            </p:txBody>
          </p:sp>
          <p:sp>
            <p:nvSpPr>
              <p:cNvPr id="1856562" name="Rectangle 50"/>
              <p:cNvSpPr>
                <a:spLocks noChangeArrowheads="1"/>
              </p:cNvSpPr>
              <p:nvPr/>
            </p:nvSpPr>
            <p:spPr bwMode="auto">
              <a:xfrm>
                <a:off x="5329" y="1030"/>
                <a:ext cx="266" cy="192"/>
              </a:xfrm>
              <a:prstGeom prst="rect">
                <a:avLst/>
              </a:prstGeom>
              <a:solidFill>
                <a:srgbClr val="00FF00"/>
              </a:solidFill>
              <a:ln w="9525">
                <a:noFill/>
                <a:miter lim="800000"/>
                <a:headEnd/>
                <a:tailEnd/>
              </a:ln>
              <a:effectLst/>
            </p:spPr>
            <p:txBody>
              <a:bodyPr wrap="none" lIns="92075" tIns="46038" rIns="92075" bIns="46038">
                <a:spAutoFit/>
              </a:bodyPr>
              <a:lstStyle/>
              <a:p>
                <a:pPr algn="ctr" eaLnBrk="0" hangingPunct="0"/>
                <a:r>
                  <a:rPr lang="en-US" sz="1400">
                    <a:latin typeface="Times New Roman" pitchFamily="18" charset="0"/>
                  </a:rPr>
                  <a:t>yes</a:t>
                </a:r>
              </a:p>
            </p:txBody>
          </p:sp>
          <p:sp>
            <p:nvSpPr>
              <p:cNvPr id="1856563" name="Rectangle 51"/>
              <p:cNvSpPr>
                <a:spLocks noChangeArrowheads="1"/>
              </p:cNvSpPr>
              <p:nvPr/>
            </p:nvSpPr>
            <p:spPr bwMode="auto">
              <a:xfrm>
                <a:off x="4348" y="595"/>
                <a:ext cx="266" cy="192"/>
              </a:xfrm>
              <a:prstGeom prst="rect">
                <a:avLst/>
              </a:prstGeom>
              <a:solidFill>
                <a:srgbClr val="00FF00"/>
              </a:solidFill>
              <a:ln w="9525">
                <a:noFill/>
                <a:miter lim="800000"/>
                <a:headEnd/>
                <a:tailEnd/>
              </a:ln>
              <a:effectLst/>
            </p:spPr>
            <p:txBody>
              <a:bodyPr wrap="none" lIns="92075" tIns="46038" rIns="92075" bIns="46038">
                <a:spAutoFit/>
              </a:bodyPr>
              <a:lstStyle/>
              <a:p>
                <a:pPr algn="ctr" eaLnBrk="0" hangingPunct="0"/>
                <a:r>
                  <a:rPr lang="en-US" sz="1400">
                    <a:latin typeface="Times New Roman" pitchFamily="18" charset="0"/>
                  </a:rPr>
                  <a:t>yes</a:t>
                </a:r>
              </a:p>
            </p:txBody>
          </p:sp>
          <p:sp>
            <p:nvSpPr>
              <p:cNvPr id="1856564" name="Rectangle 52"/>
              <p:cNvSpPr>
                <a:spLocks noChangeArrowheads="1"/>
              </p:cNvSpPr>
              <p:nvPr/>
            </p:nvSpPr>
            <p:spPr bwMode="auto">
              <a:xfrm>
                <a:off x="4295" y="335"/>
                <a:ext cx="341" cy="96"/>
              </a:xfrm>
              <a:prstGeom prst="rect">
                <a:avLst/>
              </a:prstGeom>
              <a:solidFill>
                <a:srgbClr val="FFFF00"/>
              </a:solidFill>
              <a:ln w="12700">
                <a:noFill/>
                <a:miter lim="800000"/>
                <a:headEnd type="none" w="sm" len="sm"/>
                <a:tailEnd type="none" w="sm" len="sm"/>
              </a:ln>
              <a:effectLst/>
            </p:spPr>
            <p:txBody>
              <a:bodyPr wrap="none" anchor="ctr"/>
              <a:lstStyle/>
              <a:p>
                <a:pPr algn="ctr" eaLnBrk="0" hangingPunct="0"/>
                <a:r>
                  <a:rPr lang="en-US" sz="1200" b="1">
                    <a:latin typeface="Times New Roman" pitchFamily="18" charset="0"/>
                  </a:rPr>
                  <a:t>31..40</a:t>
                </a:r>
                <a:endParaRPr lang="en-US" sz="1200">
                  <a:latin typeface="Times New Roman" pitchFamily="18" charset="0"/>
                </a:endParaRPr>
              </a:p>
            </p:txBody>
          </p:sp>
          <p:sp>
            <p:nvSpPr>
              <p:cNvPr id="1856565" name="Rectangle 53"/>
              <p:cNvSpPr>
                <a:spLocks noChangeArrowheads="1"/>
              </p:cNvSpPr>
              <p:nvPr/>
            </p:nvSpPr>
            <p:spPr bwMode="auto">
              <a:xfrm rot="-143156">
                <a:off x="4723" y="1030"/>
                <a:ext cx="228" cy="192"/>
              </a:xfrm>
              <a:prstGeom prst="rect">
                <a:avLst/>
              </a:prstGeom>
              <a:solidFill>
                <a:srgbClr val="FFCC99"/>
              </a:solidFill>
              <a:ln w="9525">
                <a:noFill/>
                <a:miter lim="800000"/>
                <a:headEnd/>
                <a:tailEnd/>
              </a:ln>
              <a:effectLst/>
            </p:spPr>
            <p:txBody>
              <a:bodyPr wrap="none" lIns="92075" tIns="46038" rIns="92075" bIns="46038">
                <a:spAutoFit/>
              </a:bodyPr>
              <a:lstStyle/>
              <a:p>
                <a:pPr algn="ctr" eaLnBrk="0" hangingPunct="0"/>
                <a:r>
                  <a:rPr lang="en-US" sz="1400">
                    <a:latin typeface="Times New Roman" pitchFamily="18" charset="0"/>
                  </a:rPr>
                  <a:t>no</a:t>
                </a:r>
              </a:p>
            </p:txBody>
          </p:sp>
          <p:sp>
            <p:nvSpPr>
              <p:cNvPr id="1856566" name="Rectangle 54"/>
              <p:cNvSpPr>
                <a:spLocks noChangeArrowheads="1"/>
              </p:cNvSpPr>
              <p:nvPr/>
            </p:nvSpPr>
            <p:spPr bwMode="auto">
              <a:xfrm>
                <a:off x="5242" y="815"/>
                <a:ext cx="250" cy="173"/>
              </a:xfrm>
              <a:prstGeom prst="rect">
                <a:avLst/>
              </a:prstGeom>
              <a:solidFill>
                <a:srgbClr val="FFFF00"/>
              </a:solidFill>
              <a:ln w="9525">
                <a:noFill/>
                <a:miter lim="800000"/>
                <a:headEnd/>
                <a:tailEnd/>
              </a:ln>
              <a:effectLst/>
            </p:spPr>
            <p:txBody>
              <a:bodyPr wrap="none" lIns="92075" tIns="46038" rIns="92075" bIns="46038">
                <a:spAutoFit/>
              </a:bodyPr>
              <a:lstStyle/>
              <a:p>
                <a:pPr algn="ctr" eaLnBrk="0" hangingPunct="0"/>
                <a:r>
                  <a:rPr lang="en-US" sz="1200">
                    <a:latin typeface="Times New Roman" pitchFamily="18" charset="0"/>
                  </a:rPr>
                  <a:t>fair</a:t>
                </a:r>
              </a:p>
            </p:txBody>
          </p:sp>
          <p:sp>
            <p:nvSpPr>
              <p:cNvPr id="1856567" name="Rectangle 55"/>
              <p:cNvSpPr>
                <a:spLocks noChangeArrowheads="1"/>
              </p:cNvSpPr>
              <p:nvPr/>
            </p:nvSpPr>
            <p:spPr bwMode="auto">
              <a:xfrm>
                <a:off x="4682" y="815"/>
                <a:ext cx="465" cy="173"/>
              </a:xfrm>
              <a:prstGeom prst="rect">
                <a:avLst/>
              </a:prstGeom>
              <a:solidFill>
                <a:srgbClr val="FFFF00"/>
              </a:solidFill>
              <a:ln w="9525">
                <a:noFill/>
                <a:miter lim="800000"/>
                <a:headEnd/>
                <a:tailEnd/>
              </a:ln>
              <a:effectLst/>
            </p:spPr>
            <p:txBody>
              <a:bodyPr wrap="none" lIns="92075" tIns="46038" rIns="92075" bIns="46038">
                <a:spAutoFit/>
              </a:bodyPr>
              <a:lstStyle/>
              <a:p>
                <a:pPr algn="ctr" eaLnBrk="0" hangingPunct="0"/>
                <a:r>
                  <a:rPr lang="en-US" sz="1200">
                    <a:latin typeface="Times New Roman" pitchFamily="18" charset="0"/>
                  </a:rPr>
                  <a:t>excellent</a:t>
                </a:r>
              </a:p>
            </p:txBody>
          </p:sp>
          <p:sp>
            <p:nvSpPr>
              <p:cNvPr id="1856568" name="Rectangle 56"/>
              <p:cNvSpPr>
                <a:spLocks noChangeArrowheads="1"/>
              </p:cNvSpPr>
              <p:nvPr/>
            </p:nvSpPr>
            <p:spPr bwMode="auto">
              <a:xfrm>
                <a:off x="4070" y="839"/>
                <a:ext cx="244" cy="173"/>
              </a:xfrm>
              <a:prstGeom prst="rect">
                <a:avLst/>
              </a:prstGeom>
              <a:solidFill>
                <a:srgbClr val="FFFF00"/>
              </a:solidFill>
              <a:ln w="9525">
                <a:noFill/>
                <a:miter lim="800000"/>
                <a:headEnd/>
                <a:tailEnd/>
              </a:ln>
              <a:effectLst/>
            </p:spPr>
            <p:txBody>
              <a:bodyPr wrap="none" lIns="92075" tIns="46038" rIns="92075" bIns="46038">
                <a:spAutoFit/>
              </a:bodyPr>
              <a:lstStyle/>
              <a:p>
                <a:pPr algn="ctr" eaLnBrk="0" hangingPunct="0"/>
                <a:r>
                  <a:rPr lang="en-US" sz="1200">
                    <a:latin typeface="Times New Roman" pitchFamily="18" charset="0"/>
                  </a:rPr>
                  <a:t>yes</a:t>
                </a:r>
              </a:p>
            </p:txBody>
          </p:sp>
          <p:sp>
            <p:nvSpPr>
              <p:cNvPr id="1856569" name="Rectangle 57"/>
              <p:cNvSpPr>
                <a:spLocks noChangeArrowheads="1"/>
              </p:cNvSpPr>
              <p:nvPr/>
            </p:nvSpPr>
            <p:spPr bwMode="auto">
              <a:xfrm>
                <a:off x="3637" y="839"/>
                <a:ext cx="218" cy="173"/>
              </a:xfrm>
              <a:prstGeom prst="rect">
                <a:avLst/>
              </a:prstGeom>
              <a:solidFill>
                <a:srgbClr val="FFFF00"/>
              </a:solidFill>
              <a:ln w="9525">
                <a:noFill/>
                <a:miter lim="800000"/>
                <a:headEnd/>
                <a:tailEnd/>
              </a:ln>
              <a:effectLst/>
            </p:spPr>
            <p:txBody>
              <a:bodyPr lIns="92075" tIns="46038" rIns="92075" bIns="46038">
                <a:spAutoFit/>
              </a:bodyPr>
              <a:lstStyle/>
              <a:p>
                <a:pPr algn="ctr" eaLnBrk="0" hangingPunct="0"/>
                <a:r>
                  <a:rPr lang="en-US" sz="1200">
                    <a:latin typeface="Times New Roman" pitchFamily="18" charset="0"/>
                  </a:rPr>
                  <a:t>no</a:t>
                </a:r>
              </a:p>
            </p:txBody>
          </p:sp>
        </p:grpSp>
      </p:grpSp>
      <p:sp>
        <p:nvSpPr>
          <p:cNvPr id="1856515" name="Rectangle 3"/>
          <p:cNvSpPr>
            <a:spLocks noGrp="1" noChangeArrowheads="1"/>
          </p:cNvSpPr>
          <p:nvPr>
            <p:ph type="body" idx="1"/>
          </p:nvPr>
        </p:nvSpPr>
        <p:spPr>
          <a:xfrm>
            <a:off x="228600" y="3962400"/>
            <a:ext cx="8763000" cy="2362200"/>
          </a:xfrm>
        </p:spPr>
        <p:txBody>
          <a:bodyPr>
            <a:normAutofit lnSpcReduction="10000"/>
          </a:bodyPr>
          <a:lstStyle/>
          <a:p>
            <a:pPr>
              <a:lnSpc>
                <a:spcPct val="120000"/>
              </a:lnSpc>
            </a:pPr>
            <a:r>
              <a:rPr lang="en-US" sz="1800"/>
              <a:t>Example: Rule extraction from our </a:t>
            </a:r>
            <a:r>
              <a:rPr lang="en-US" sz="1800" i="1"/>
              <a:t>buys_computer</a:t>
            </a:r>
            <a:r>
              <a:rPr lang="en-US" sz="1800"/>
              <a:t> decision-tree</a:t>
            </a:r>
          </a:p>
          <a:p>
            <a:pPr lvl="1">
              <a:lnSpc>
                <a:spcPct val="120000"/>
              </a:lnSpc>
              <a:spcBef>
                <a:spcPct val="40000"/>
              </a:spcBef>
              <a:buFont typeface="Wingdings" pitchFamily="2" charset="2"/>
              <a:buNone/>
            </a:pPr>
            <a:r>
              <a:rPr lang="en-US" sz="1800"/>
              <a:t>IF </a:t>
            </a:r>
            <a:r>
              <a:rPr lang="en-US" sz="1800" i="1"/>
              <a:t>age</a:t>
            </a:r>
            <a:r>
              <a:rPr lang="en-US" sz="1800"/>
              <a:t> = young AND </a:t>
            </a:r>
            <a:r>
              <a:rPr lang="en-US" sz="1800" i="1"/>
              <a:t>student</a:t>
            </a:r>
            <a:r>
              <a:rPr lang="en-US" sz="1800"/>
              <a:t> = </a:t>
            </a:r>
            <a:r>
              <a:rPr lang="en-US" sz="1800" i="1"/>
              <a:t>no</a:t>
            </a:r>
            <a:r>
              <a:rPr lang="en-US" sz="1800"/>
              <a:t>             THEN </a:t>
            </a:r>
            <a:r>
              <a:rPr lang="en-US" sz="1800" i="1"/>
              <a:t>buys_computer</a:t>
            </a:r>
            <a:r>
              <a:rPr lang="en-US" sz="1800"/>
              <a:t> = </a:t>
            </a:r>
            <a:r>
              <a:rPr lang="en-US" sz="1800" i="1"/>
              <a:t>no</a:t>
            </a:r>
            <a:endParaRPr lang="en-US" sz="1800"/>
          </a:p>
          <a:p>
            <a:pPr lvl="1">
              <a:lnSpc>
                <a:spcPct val="120000"/>
              </a:lnSpc>
              <a:buFont typeface="Wingdings" pitchFamily="2" charset="2"/>
              <a:buNone/>
            </a:pPr>
            <a:r>
              <a:rPr lang="en-US" sz="1800"/>
              <a:t>IF </a:t>
            </a:r>
            <a:r>
              <a:rPr lang="en-US" sz="1800" i="1"/>
              <a:t>age</a:t>
            </a:r>
            <a:r>
              <a:rPr lang="en-US" sz="1800"/>
              <a:t> = young AND </a:t>
            </a:r>
            <a:r>
              <a:rPr lang="en-US" sz="1800" i="1"/>
              <a:t>student</a:t>
            </a:r>
            <a:r>
              <a:rPr lang="en-US" sz="1800"/>
              <a:t> = </a:t>
            </a:r>
            <a:r>
              <a:rPr lang="en-US" sz="1800" i="1"/>
              <a:t>yes</a:t>
            </a:r>
            <a:r>
              <a:rPr lang="en-US" sz="1800"/>
              <a:t>            THEN </a:t>
            </a:r>
            <a:r>
              <a:rPr lang="en-US" sz="1800" i="1"/>
              <a:t>buys_computer</a:t>
            </a:r>
            <a:r>
              <a:rPr lang="en-US" sz="1800"/>
              <a:t> = </a:t>
            </a:r>
            <a:r>
              <a:rPr lang="en-US" sz="1800" i="1"/>
              <a:t>yes</a:t>
            </a:r>
            <a:endParaRPr lang="en-US" sz="1800"/>
          </a:p>
          <a:p>
            <a:pPr lvl="1">
              <a:lnSpc>
                <a:spcPct val="120000"/>
              </a:lnSpc>
              <a:buFont typeface="Wingdings" pitchFamily="2" charset="2"/>
              <a:buNone/>
            </a:pPr>
            <a:r>
              <a:rPr lang="en-US" sz="1800"/>
              <a:t>IF </a:t>
            </a:r>
            <a:r>
              <a:rPr lang="en-US" sz="1800" i="1"/>
              <a:t>age</a:t>
            </a:r>
            <a:r>
              <a:rPr lang="en-US" sz="1800"/>
              <a:t> = mid-age 			    THEN </a:t>
            </a:r>
            <a:r>
              <a:rPr lang="en-US" sz="1800" i="1"/>
              <a:t>buys_computer</a:t>
            </a:r>
            <a:r>
              <a:rPr lang="en-US" sz="1800"/>
              <a:t> = </a:t>
            </a:r>
            <a:r>
              <a:rPr lang="en-US" sz="1800" i="1"/>
              <a:t>yes</a:t>
            </a:r>
            <a:endParaRPr lang="en-US" sz="1800"/>
          </a:p>
          <a:p>
            <a:pPr lvl="1">
              <a:lnSpc>
                <a:spcPct val="120000"/>
              </a:lnSpc>
              <a:buFont typeface="Wingdings" pitchFamily="2" charset="2"/>
              <a:buNone/>
            </a:pPr>
            <a:r>
              <a:rPr lang="en-US" sz="1800"/>
              <a:t>IF </a:t>
            </a:r>
            <a:r>
              <a:rPr lang="en-US" sz="1800" i="1"/>
              <a:t>age</a:t>
            </a:r>
            <a:r>
              <a:rPr lang="en-US" sz="1800"/>
              <a:t> = old AND </a:t>
            </a:r>
            <a:r>
              <a:rPr lang="en-US" sz="1800" i="1"/>
              <a:t>credit_rating</a:t>
            </a:r>
            <a:r>
              <a:rPr lang="en-US" sz="1800"/>
              <a:t> = </a:t>
            </a:r>
            <a:r>
              <a:rPr lang="en-US" sz="1800" i="1"/>
              <a:t>excellent</a:t>
            </a:r>
            <a:r>
              <a:rPr lang="en-US" sz="1800"/>
              <a:t>  THEN </a:t>
            </a:r>
            <a:r>
              <a:rPr lang="en-US" sz="1800" i="1"/>
              <a:t>buys_computer </a:t>
            </a:r>
            <a:r>
              <a:rPr lang="en-US" sz="1800"/>
              <a:t>= </a:t>
            </a:r>
            <a:r>
              <a:rPr lang="en-US" sz="1800" i="1"/>
              <a:t>yes</a:t>
            </a:r>
            <a:endParaRPr lang="en-US" sz="1800"/>
          </a:p>
          <a:p>
            <a:pPr lvl="1">
              <a:lnSpc>
                <a:spcPct val="120000"/>
              </a:lnSpc>
              <a:buFont typeface="Wingdings" pitchFamily="2" charset="2"/>
              <a:buNone/>
            </a:pPr>
            <a:r>
              <a:rPr lang="en-US" sz="1800"/>
              <a:t>IF </a:t>
            </a:r>
            <a:r>
              <a:rPr lang="en-US" sz="1800" i="1"/>
              <a:t>age</a:t>
            </a:r>
            <a:r>
              <a:rPr lang="en-US" sz="1800"/>
              <a:t> = young AND </a:t>
            </a:r>
            <a:r>
              <a:rPr lang="en-US" sz="1800" i="1"/>
              <a:t>credit_rating</a:t>
            </a:r>
            <a:r>
              <a:rPr lang="en-US" sz="1800"/>
              <a:t> = </a:t>
            </a:r>
            <a:r>
              <a:rPr lang="en-US" sz="1800" i="1"/>
              <a:t>fair</a:t>
            </a:r>
            <a:r>
              <a:rPr lang="en-US" sz="1800"/>
              <a:t>     THEN </a:t>
            </a:r>
            <a:r>
              <a:rPr lang="en-US" sz="1800" i="1"/>
              <a:t>buys_computer</a:t>
            </a:r>
            <a:r>
              <a:rPr lang="en-US" sz="1800"/>
              <a:t> = </a:t>
            </a:r>
            <a:r>
              <a:rPr lang="en-US" sz="1800" i="1"/>
              <a:t>no</a:t>
            </a:r>
          </a:p>
        </p:txBody>
      </p:sp>
      <p:sp>
        <p:nvSpPr>
          <p:cNvPr id="1856514" name="Rectangle 2"/>
          <p:cNvSpPr>
            <a:spLocks noGrp="1" noChangeArrowheads="1"/>
          </p:cNvSpPr>
          <p:nvPr>
            <p:ph type="title"/>
          </p:nvPr>
        </p:nvSpPr>
        <p:spPr>
          <a:xfrm>
            <a:off x="152400" y="304800"/>
            <a:ext cx="8783638" cy="609600"/>
          </a:xfrm>
        </p:spPr>
        <p:txBody>
          <a:bodyPr/>
          <a:lstStyle/>
          <a:p>
            <a:r>
              <a:rPr lang="en-US" sz="3200"/>
              <a:t>Rule Extraction from a Decision Tree</a:t>
            </a:r>
          </a:p>
        </p:txBody>
      </p:sp>
      <p:sp>
        <p:nvSpPr>
          <p:cNvPr id="1856572" name="Rectangle 60"/>
          <p:cNvSpPr>
            <a:spLocks noChangeArrowheads="1"/>
          </p:cNvSpPr>
          <p:nvPr/>
        </p:nvSpPr>
        <p:spPr bwMode="auto">
          <a:xfrm>
            <a:off x="228600" y="1447800"/>
            <a:ext cx="6096000" cy="2667000"/>
          </a:xfrm>
          <a:prstGeom prst="rect">
            <a:avLst/>
          </a:prstGeom>
          <a:noFill/>
          <a:ln w="9525">
            <a:noFill/>
            <a:miter lim="800000"/>
            <a:headEnd/>
            <a:tailEnd/>
          </a:ln>
          <a:effectLst/>
        </p:spPr>
        <p:txBody>
          <a:bodyPr/>
          <a:lstStyle/>
          <a:p>
            <a:pPr marL="342900" indent="-342900">
              <a:lnSpc>
                <a:spcPct val="120000"/>
              </a:lnSpc>
              <a:spcBef>
                <a:spcPct val="20000"/>
              </a:spcBef>
              <a:buClr>
                <a:schemeClr val="folHlink"/>
              </a:buClr>
              <a:buSzPct val="60000"/>
              <a:buFont typeface="Wingdings" pitchFamily="2" charset="2"/>
              <a:buChar char="n"/>
            </a:pPr>
            <a:r>
              <a:rPr lang="en-US" sz="2000"/>
              <a:t>Rules are easier to understand than large trees</a:t>
            </a:r>
          </a:p>
          <a:p>
            <a:pPr marL="342900" indent="-342900">
              <a:lnSpc>
                <a:spcPct val="120000"/>
              </a:lnSpc>
              <a:spcBef>
                <a:spcPct val="20000"/>
              </a:spcBef>
              <a:buClr>
                <a:schemeClr val="folHlink"/>
              </a:buClr>
              <a:buSzPct val="60000"/>
              <a:buFont typeface="Wingdings" pitchFamily="2" charset="2"/>
              <a:buChar char="n"/>
            </a:pPr>
            <a:r>
              <a:rPr lang="en-US" sz="2000"/>
              <a:t>One rule is created for each path from the root to a leaf</a:t>
            </a:r>
          </a:p>
          <a:p>
            <a:pPr marL="342900" indent="-342900">
              <a:lnSpc>
                <a:spcPct val="120000"/>
              </a:lnSpc>
              <a:spcBef>
                <a:spcPct val="20000"/>
              </a:spcBef>
              <a:buClr>
                <a:schemeClr val="folHlink"/>
              </a:buClr>
              <a:buSzPct val="60000"/>
              <a:buFont typeface="Wingdings" pitchFamily="2" charset="2"/>
              <a:buChar char="n"/>
            </a:pPr>
            <a:r>
              <a:rPr lang="en-US" sz="2000"/>
              <a:t>Each attribute-value pair along a path forms a conjunction: the leaf holds the class prediction </a:t>
            </a:r>
          </a:p>
          <a:p>
            <a:pPr marL="342900" indent="-342900">
              <a:lnSpc>
                <a:spcPct val="120000"/>
              </a:lnSpc>
              <a:spcBef>
                <a:spcPct val="20000"/>
              </a:spcBef>
              <a:buClr>
                <a:schemeClr val="folHlink"/>
              </a:buClr>
              <a:buSzPct val="60000"/>
              <a:buFont typeface="Wingdings" pitchFamily="2" charset="2"/>
              <a:buChar char="n"/>
            </a:pPr>
            <a:r>
              <a:rPr lang="en-US" sz="2000"/>
              <a:t>Rules are mutually exclusive and exhaustive</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9679CF8-E8D7-4218-9EC1-D73A0268260A}" type="datetime4">
              <a:rPr lang="en-US" smtClean="0"/>
              <a:pPr/>
              <a:t>April 1, 2021</a:t>
            </a:fld>
            <a:endParaRPr lang="en-US"/>
          </a:p>
        </p:txBody>
      </p:sp>
      <p:sp>
        <p:nvSpPr>
          <p:cNvPr id="6" name="Slide Number Placeholder 5"/>
          <p:cNvSpPr>
            <a:spLocks noGrp="1"/>
          </p:cNvSpPr>
          <p:nvPr>
            <p:ph type="sldNum" sz="quarter" idx="12"/>
          </p:nvPr>
        </p:nvSpPr>
        <p:spPr/>
        <p:txBody>
          <a:bodyPr/>
          <a:lstStyle/>
          <a:p>
            <a:fld id="{3B124D0E-9554-493E-BC67-3279E255F292}" type="slidenum">
              <a:rPr lang="ar-SA"/>
              <a:pPr/>
              <a:t>38</a:t>
            </a:fld>
            <a:endParaRPr lang="en-US"/>
          </a:p>
        </p:txBody>
      </p:sp>
      <p:sp>
        <p:nvSpPr>
          <p:cNvPr id="1857538" name="Rectangle 2"/>
          <p:cNvSpPr>
            <a:spLocks noGrp="1" noChangeArrowheads="1"/>
          </p:cNvSpPr>
          <p:nvPr>
            <p:ph type="title"/>
          </p:nvPr>
        </p:nvSpPr>
        <p:spPr>
          <a:xfrm>
            <a:off x="152400" y="304800"/>
            <a:ext cx="8783638" cy="609600"/>
          </a:xfrm>
        </p:spPr>
        <p:txBody>
          <a:bodyPr/>
          <a:lstStyle/>
          <a:p>
            <a:r>
              <a:rPr lang="en-US" sz="3200"/>
              <a:t>Rule Extraction from the Training Data</a:t>
            </a:r>
          </a:p>
        </p:txBody>
      </p:sp>
      <p:sp>
        <p:nvSpPr>
          <p:cNvPr id="1857539" name="Rectangle 3"/>
          <p:cNvSpPr>
            <a:spLocks noGrp="1" noChangeArrowheads="1"/>
          </p:cNvSpPr>
          <p:nvPr>
            <p:ph type="body" idx="1"/>
          </p:nvPr>
        </p:nvSpPr>
        <p:spPr>
          <a:xfrm>
            <a:off x="228600" y="1371600"/>
            <a:ext cx="8686800" cy="5257800"/>
          </a:xfrm>
        </p:spPr>
        <p:txBody>
          <a:bodyPr/>
          <a:lstStyle/>
          <a:p>
            <a:pPr>
              <a:lnSpc>
                <a:spcPct val="120000"/>
              </a:lnSpc>
            </a:pPr>
            <a:r>
              <a:rPr lang="en-US" sz="2000"/>
              <a:t>Sequential covering algorithm: Extracts rules directly from training data</a:t>
            </a:r>
          </a:p>
          <a:p>
            <a:pPr>
              <a:lnSpc>
                <a:spcPct val="120000"/>
              </a:lnSpc>
            </a:pPr>
            <a:r>
              <a:rPr lang="en-US" sz="2000"/>
              <a:t>Typical sequential covering algorithms: FOIL, AQ, CN2, RIPPER</a:t>
            </a:r>
          </a:p>
          <a:p>
            <a:pPr>
              <a:lnSpc>
                <a:spcPct val="120000"/>
              </a:lnSpc>
            </a:pPr>
            <a:r>
              <a:rPr lang="en-US" sz="2000"/>
              <a:t>Rules are learned </a:t>
            </a:r>
            <a:r>
              <a:rPr lang="en-US" sz="2000" i="1"/>
              <a:t>sequentially</a:t>
            </a:r>
            <a:r>
              <a:rPr lang="en-US" sz="2000"/>
              <a:t>, each for a given class C</a:t>
            </a:r>
            <a:r>
              <a:rPr lang="en-US" sz="2000" baseline="-25000"/>
              <a:t>i </a:t>
            </a:r>
            <a:r>
              <a:rPr lang="en-US" sz="2000"/>
              <a:t>will cover many tuples of C</a:t>
            </a:r>
            <a:r>
              <a:rPr lang="en-US" sz="2000" baseline="-25000"/>
              <a:t>i </a:t>
            </a:r>
            <a:r>
              <a:rPr lang="en-US" sz="2000"/>
              <a:t>but none (or few) of the tuples of other classes</a:t>
            </a:r>
          </a:p>
          <a:p>
            <a:pPr>
              <a:lnSpc>
                <a:spcPct val="120000"/>
              </a:lnSpc>
            </a:pPr>
            <a:r>
              <a:rPr lang="en-US" sz="2000"/>
              <a:t>Steps: </a:t>
            </a:r>
          </a:p>
          <a:p>
            <a:pPr lvl="1">
              <a:lnSpc>
                <a:spcPct val="120000"/>
              </a:lnSpc>
            </a:pPr>
            <a:r>
              <a:rPr lang="en-US" sz="2000"/>
              <a:t>Rules are learned one at a time</a:t>
            </a:r>
          </a:p>
          <a:p>
            <a:pPr lvl="1">
              <a:lnSpc>
                <a:spcPct val="120000"/>
              </a:lnSpc>
            </a:pPr>
            <a:r>
              <a:rPr lang="en-US" sz="2000"/>
              <a:t>Each time a rule is learned, the tuples covered by the rules are removed</a:t>
            </a:r>
          </a:p>
          <a:p>
            <a:pPr lvl="1">
              <a:lnSpc>
                <a:spcPct val="120000"/>
              </a:lnSpc>
            </a:pPr>
            <a:r>
              <a:rPr lang="en-US" sz="2000"/>
              <a:t>The process repeats on the remaining tuples unless </a:t>
            </a:r>
            <a:r>
              <a:rPr lang="en-US" sz="2000" i="1"/>
              <a:t>termination condition</a:t>
            </a:r>
            <a:r>
              <a:rPr lang="en-US" sz="2000"/>
              <a:t>, e.g., when no more training examples or when the quality of a rule returned is below a user-specified threshold</a:t>
            </a:r>
          </a:p>
          <a:p>
            <a:pPr>
              <a:lnSpc>
                <a:spcPct val="120000"/>
              </a:lnSpc>
            </a:pPr>
            <a:r>
              <a:rPr lang="en-US" sz="2000"/>
              <a:t>Comp. w. decision-tree induction: learning a set of rules </a:t>
            </a:r>
            <a:r>
              <a:rPr lang="en-US" sz="2000" i="1"/>
              <a:t>simultaneously</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3"/>
          <p:cNvSpPr>
            <a:spLocks noGrp="1"/>
          </p:cNvSpPr>
          <p:nvPr>
            <p:ph type="dt" sz="half" idx="10"/>
          </p:nvPr>
        </p:nvSpPr>
        <p:spPr/>
        <p:txBody>
          <a:bodyPr/>
          <a:lstStyle/>
          <a:p>
            <a:fld id="{4870B3F4-A282-4850-B8FC-DA5FF6BEBA4D}" type="datetime4">
              <a:rPr lang="en-US" smtClean="0"/>
              <a:pPr/>
              <a:t>April 1, 2021</a:t>
            </a:fld>
            <a:endParaRPr lang="en-US"/>
          </a:p>
        </p:txBody>
      </p:sp>
      <p:sp>
        <p:nvSpPr>
          <p:cNvPr id="11" name="Slide Number Placeholder 5"/>
          <p:cNvSpPr>
            <a:spLocks noGrp="1"/>
          </p:cNvSpPr>
          <p:nvPr>
            <p:ph type="sldNum" sz="quarter" idx="12"/>
          </p:nvPr>
        </p:nvSpPr>
        <p:spPr/>
        <p:txBody>
          <a:bodyPr/>
          <a:lstStyle/>
          <a:p>
            <a:fld id="{440E273A-DB18-4F95-A2EA-85DEAC875A21}" type="slidenum">
              <a:rPr lang="ar-SA"/>
              <a:pPr/>
              <a:t>39</a:t>
            </a:fld>
            <a:endParaRPr lang="en-US"/>
          </a:p>
        </p:txBody>
      </p:sp>
      <p:sp>
        <p:nvSpPr>
          <p:cNvPr id="1985538" name="Rectangle 2"/>
          <p:cNvSpPr>
            <a:spLocks noGrp="1" noChangeArrowheads="1"/>
          </p:cNvSpPr>
          <p:nvPr>
            <p:ph type="title"/>
          </p:nvPr>
        </p:nvSpPr>
        <p:spPr/>
        <p:txBody>
          <a:bodyPr/>
          <a:lstStyle/>
          <a:p>
            <a:r>
              <a:rPr lang="en-US"/>
              <a:t>Sequential Covering Algorithm	</a:t>
            </a:r>
          </a:p>
        </p:txBody>
      </p:sp>
      <p:sp>
        <p:nvSpPr>
          <p:cNvPr id="1985539" name="Rectangle 3"/>
          <p:cNvSpPr>
            <a:spLocks noGrp="1" noChangeArrowheads="1"/>
          </p:cNvSpPr>
          <p:nvPr>
            <p:ph type="body" idx="1"/>
          </p:nvPr>
        </p:nvSpPr>
        <p:spPr>
          <a:xfrm>
            <a:off x="457200" y="1524000"/>
            <a:ext cx="8229600" cy="1447800"/>
          </a:xfrm>
        </p:spPr>
        <p:txBody>
          <a:bodyPr/>
          <a:lstStyle/>
          <a:p>
            <a:pPr>
              <a:lnSpc>
                <a:spcPct val="80000"/>
              </a:lnSpc>
              <a:buFont typeface="Wingdings" pitchFamily="2" charset="2"/>
              <a:buNone/>
            </a:pPr>
            <a:endParaRPr lang="en-US" sz="1600"/>
          </a:p>
          <a:p>
            <a:pPr>
              <a:lnSpc>
                <a:spcPct val="80000"/>
              </a:lnSpc>
              <a:buFont typeface="Wingdings" pitchFamily="2" charset="2"/>
              <a:buNone/>
            </a:pPr>
            <a:r>
              <a:rPr lang="en-US" sz="1600"/>
              <a:t>	</a:t>
            </a:r>
            <a:r>
              <a:rPr lang="en-US" sz="2400" b="1">
                <a:solidFill>
                  <a:srgbClr val="000066"/>
                </a:solidFill>
                <a:latin typeface="Times New Roman" pitchFamily="18" charset="0"/>
              </a:rPr>
              <a:t>while </a:t>
            </a:r>
            <a:r>
              <a:rPr lang="en-US" sz="2400">
                <a:solidFill>
                  <a:srgbClr val="000066"/>
                </a:solidFill>
                <a:latin typeface="Times New Roman" pitchFamily="18" charset="0"/>
              </a:rPr>
              <a:t>(enough target tuples left)</a:t>
            </a:r>
          </a:p>
          <a:p>
            <a:pPr lvl="1">
              <a:lnSpc>
                <a:spcPct val="80000"/>
              </a:lnSpc>
              <a:buFont typeface="Wingdings" pitchFamily="2" charset="2"/>
              <a:buNone/>
            </a:pPr>
            <a:r>
              <a:rPr lang="en-US" sz="2400">
                <a:solidFill>
                  <a:srgbClr val="000066"/>
                </a:solidFill>
                <a:latin typeface="Times New Roman" pitchFamily="18" charset="0"/>
              </a:rPr>
              <a:t>	generate a rule</a:t>
            </a:r>
          </a:p>
          <a:p>
            <a:pPr lvl="1">
              <a:lnSpc>
                <a:spcPct val="80000"/>
              </a:lnSpc>
              <a:buFont typeface="Wingdings" pitchFamily="2" charset="2"/>
              <a:buNone/>
            </a:pPr>
            <a:r>
              <a:rPr lang="en-US" sz="2400">
                <a:solidFill>
                  <a:srgbClr val="000066"/>
                </a:solidFill>
                <a:latin typeface="Times New Roman" pitchFamily="18" charset="0"/>
              </a:rPr>
              <a:t>	remove positive target tuples satisfying this rule</a:t>
            </a:r>
            <a:endParaRPr lang="en-US" sz="2400"/>
          </a:p>
        </p:txBody>
      </p:sp>
      <p:sp>
        <p:nvSpPr>
          <p:cNvPr id="1985540" name="Oval 4"/>
          <p:cNvSpPr>
            <a:spLocks noChangeArrowheads="1"/>
          </p:cNvSpPr>
          <p:nvPr/>
        </p:nvSpPr>
        <p:spPr bwMode="auto">
          <a:xfrm>
            <a:off x="1676400" y="3276600"/>
            <a:ext cx="5486400" cy="289560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1985541" name="Oval 5"/>
          <p:cNvSpPr>
            <a:spLocks noChangeArrowheads="1"/>
          </p:cNvSpPr>
          <p:nvPr/>
        </p:nvSpPr>
        <p:spPr bwMode="auto">
          <a:xfrm>
            <a:off x="4267200" y="4114800"/>
            <a:ext cx="2590800" cy="1828800"/>
          </a:xfrm>
          <a:prstGeom prst="ellipse">
            <a:avLst/>
          </a:prstGeom>
          <a:solidFill>
            <a:schemeClr val="bg1"/>
          </a:solidFill>
          <a:ln w="9525">
            <a:solidFill>
              <a:schemeClr val="tx1"/>
            </a:solidFill>
            <a:round/>
            <a:headEnd/>
            <a:tailEnd/>
          </a:ln>
          <a:effectLst/>
        </p:spPr>
        <p:txBody>
          <a:bodyPr wrap="none" anchor="ctr"/>
          <a:lstStyle/>
          <a:p>
            <a:pPr algn="ctr" eaLnBrk="0" hangingPunct="0"/>
            <a:r>
              <a:rPr lang="en-US">
                <a:latin typeface="Arial" charset="0"/>
              </a:rPr>
              <a:t>Examples covered</a:t>
            </a:r>
          </a:p>
          <a:p>
            <a:pPr algn="ctr" eaLnBrk="0" hangingPunct="0"/>
            <a:r>
              <a:rPr lang="en-US">
                <a:latin typeface="Arial" charset="0"/>
              </a:rPr>
              <a:t>by Rule 3</a:t>
            </a:r>
          </a:p>
        </p:txBody>
      </p:sp>
      <p:sp>
        <p:nvSpPr>
          <p:cNvPr id="1985542" name="Oval 6"/>
          <p:cNvSpPr>
            <a:spLocks noChangeArrowheads="1"/>
          </p:cNvSpPr>
          <p:nvPr/>
        </p:nvSpPr>
        <p:spPr bwMode="auto">
          <a:xfrm>
            <a:off x="3200400" y="3352800"/>
            <a:ext cx="2667000" cy="1905000"/>
          </a:xfrm>
          <a:prstGeom prst="ellipse">
            <a:avLst/>
          </a:prstGeom>
          <a:solidFill>
            <a:schemeClr val="bg1"/>
          </a:solidFill>
          <a:ln w="9525">
            <a:solidFill>
              <a:schemeClr val="tx1"/>
            </a:solidFill>
            <a:round/>
            <a:headEnd/>
            <a:tailEnd/>
          </a:ln>
          <a:effectLst/>
        </p:spPr>
        <p:txBody>
          <a:bodyPr wrap="none" anchor="ctr"/>
          <a:lstStyle/>
          <a:p>
            <a:pPr algn="ctr" eaLnBrk="0" hangingPunct="0"/>
            <a:r>
              <a:rPr lang="en-US">
                <a:latin typeface="Arial" charset="0"/>
              </a:rPr>
              <a:t>Examples covered</a:t>
            </a:r>
          </a:p>
          <a:p>
            <a:pPr algn="ctr" eaLnBrk="0" hangingPunct="0"/>
            <a:r>
              <a:rPr lang="en-US">
                <a:latin typeface="Arial" charset="0"/>
              </a:rPr>
              <a:t>by Rule 2</a:t>
            </a:r>
          </a:p>
        </p:txBody>
      </p:sp>
      <p:sp>
        <p:nvSpPr>
          <p:cNvPr id="1985543" name="Oval 7"/>
          <p:cNvSpPr>
            <a:spLocks noChangeArrowheads="1"/>
          </p:cNvSpPr>
          <p:nvPr/>
        </p:nvSpPr>
        <p:spPr bwMode="auto">
          <a:xfrm>
            <a:off x="1676400" y="3886200"/>
            <a:ext cx="1981200" cy="1600200"/>
          </a:xfrm>
          <a:prstGeom prst="ellipse">
            <a:avLst/>
          </a:prstGeom>
          <a:solidFill>
            <a:schemeClr val="bg1"/>
          </a:solidFill>
          <a:ln w="9525">
            <a:solidFill>
              <a:schemeClr val="tx1"/>
            </a:solidFill>
            <a:round/>
            <a:headEnd/>
            <a:tailEnd/>
          </a:ln>
          <a:effectLst/>
        </p:spPr>
        <p:txBody>
          <a:bodyPr wrap="none" anchor="ctr"/>
          <a:lstStyle/>
          <a:p>
            <a:pPr algn="ctr" eaLnBrk="0" hangingPunct="0"/>
            <a:r>
              <a:rPr lang="en-US">
                <a:latin typeface="Arial" charset="0"/>
              </a:rPr>
              <a:t>Examples covered</a:t>
            </a:r>
          </a:p>
          <a:p>
            <a:pPr algn="ctr" eaLnBrk="0" hangingPunct="0"/>
            <a:r>
              <a:rPr lang="en-US">
                <a:latin typeface="Arial" charset="0"/>
              </a:rPr>
              <a:t>by Rule 1</a:t>
            </a:r>
          </a:p>
        </p:txBody>
      </p:sp>
      <p:sp>
        <p:nvSpPr>
          <p:cNvPr id="1985544" name="Text Box 8"/>
          <p:cNvSpPr txBox="1">
            <a:spLocks noChangeArrowheads="1"/>
          </p:cNvSpPr>
          <p:nvPr/>
        </p:nvSpPr>
        <p:spPr bwMode="auto">
          <a:xfrm>
            <a:off x="3352800" y="5486400"/>
            <a:ext cx="1524000" cy="641350"/>
          </a:xfrm>
          <a:prstGeom prst="rect">
            <a:avLst/>
          </a:prstGeom>
          <a:noFill/>
          <a:ln w="9525">
            <a:noFill/>
            <a:miter lim="800000"/>
            <a:headEnd/>
            <a:tailEnd/>
          </a:ln>
          <a:effectLst/>
        </p:spPr>
        <p:txBody>
          <a:bodyPr>
            <a:spAutoFit/>
          </a:bodyPr>
          <a:lstStyle/>
          <a:p>
            <a:pPr eaLnBrk="0" hangingPunct="0">
              <a:spcBef>
                <a:spcPct val="50000"/>
              </a:spcBef>
            </a:pPr>
            <a:r>
              <a:rPr lang="en-US" b="1">
                <a:solidFill>
                  <a:srgbClr val="000066"/>
                </a:solidFill>
                <a:latin typeface="Arial" charset="0"/>
              </a:rPr>
              <a:t>Positive examples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85543"/>
                                        </p:tgtEl>
                                        <p:attrNameLst>
                                          <p:attrName>style.visibility</p:attrName>
                                        </p:attrNameLst>
                                      </p:cBhvr>
                                      <p:to>
                                        <p:strVal val="visible"/>
                                      </p:to>
                                    </p:set>
                                    <p:animEffect transition="in" filter="strips(downRight)">
                                      <p:cBhvr>
                                        <p:cTn id="7" dur="500"/>
                                        <p:tgtEl>
                                          <p:spTgt spid="198554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985542"/>
                                        </p:tgtEl>
                                        <p:attrNameLst>
                                          <p:attrName>style.visibility</p:attrName>
                                        </p:attrNameLst>
                                      </p:cBhvr>
                                      <p:to>
                                        <p:strVal val="visible"/>
                                      </p:to>
                                    </p:set>
                                    <p:animEffect transition="in" filter="strips(downRight)">
                                      <p:cBhvr>
                                        <p:cTn id="12" dur="500"/>
                                        <p:tgtEl>
                                          <p:spTgt spid="198554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985541"/>
                                        </p:tgtEl>
                                        <p:attrNameLst>
                                          <p:attrName>style.visibility</p:attrName>
                                        </p:attrNameLst>
                                      </p:cBhvr>
                                      <p:to>
                                        <p:strVal val="visible"/>
                                      </p:to>
                                    </p:set>
                                    <p:animEffect transition="in" filter="strips(downRight)">
                                      <p:cBhvr>
                                        <p:cTn id="17" dur="500"/>
                                        <p:tgtEl>
                                          <p:spTgt spid="1985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5541" grpId="0" animBg="1"/>
      <p:bldP spid="1985542" grpId="0" animBg="1"/>
      <p:bldP spid="198554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43" y="260648"/>
            <a:ext cx="8229600" cy="1143000"/>
          </a:xfrm>
        </p:spPr>
        <p:txBody>
          <a:bodyPr>
            <a:normAutofit/>
          </a:bodyPr>
          <a:lstStyle/>
          <a:p>
            <a:r>
              <a:rPr lang="en-US" sz="4000" dirty="0" smtClean="0">
                <a:solidFill>
                  <a:srgbClr val="A50021"/>
                </a:solidFill>
                <a:latin typeface="Times New Roman" pitchFamily="18" charset="0"/>
                <a:cs typeface="Times New Roman" pitchFamily="18" charset="0"/>
              </a:rPr>
              <a:t>Basic Concept</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57222" y="1935480"/>
            <a:ext cx="8304237" cy="4389120"/>
          </a:xfrm>
        </p:spPr>
        <p:txBody>
          <a:bodyPr>
            <a:noAutofit/>
          </a:bodyPr>
          <a:lstStyle/>
          <a:p>
            <a:r>
              <a:rPr lang="en-US" sz="2000" dirty="0" smtClean="0">
                <a:cs typeface="Times New Roman" pitchFamily="18" charset="0"/>
              </a:rPr>
              <a:t>In the last slide we have considered  a decision tree where values of any attribute if binary only. Decision tree is also possible where attributes are of continuous data type </a:t>
            </a:r>
          </a:p>
          <a:p>
            <a:pPr marL="393192" lvl="1" indent="0">
              <a:buNone/>
            </a:pPr>
            <a:endParaRPr lang="en-US" sz="800" dirty="0" smtClean="0">
              <a:cs typeface="Times New Roman" pitchFamily="18" charset="0"/>
            </a:endParaRPr>
          </a:p>
          <a:p>
            <a:pPr marL="0" indent="0">
              <a:buNone/>
            </a:pPr>
            <a:r>
              <a:rPr lang="en-US" sz="2000" b="1" dirty="0" smtClean="0">
                <a:solidFill>
                  <a:srgbClr val="0B5ED7"/>
                </a:solidFill>
                <a:cs typeface="Times New Roman" pitchFamily="18" charset="0"/>
              </a:rPr>
              <a:t>Decision Tree with numeric data</a:t>
            </a:r>
            <a:endParaRPr lang="en-US" sz="300" b="1" dirty="0" smtClean="0">
              <a:solidFill>
                <a:srgbClr val="0B5ED7"/>
              </a:solidFill>
              <a:cs typeface="Times New Roman" pitchFamily="18" charset="0"/>
            </a:endParaRPr>
          </a:p>
        </p:txBody>
      </p:sp>
      <p:sp>
        <p:nvSpPr>
          <p:cNvPr id="4" name="Date Placeholder 3"/>
          <p:cNvSpPr>
            <a:spLocks noGrp="1"/>
          </p:cNvSpPr>
          <p:nvPr>
            <p:ph type="dt" sz="half" idx="10"/>
          </p:nvPr>
        </p:nvSpPr>
        <p:spPr/>
        <p:txBody>
          <a:bodyPr/>
          <a:lstStyle/>
          <a:p>
            <a:fld id="{1FF6C6FC-D0E8-4287-A065-177CEC7413EB}" type="datetime4">
              <a:rPr lang="en-US" smtClean="0">
                <a:solidFill>
                  <a:srgbClr val="04617B">
                    <a:shade val="90000"/>
                  </a:srgbClr>
                </a:solidFill>
              </a:rPr>
              <a:pPr/>
              <a:t>April 1, 2021</a:t>
            </a:fld>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a:t>
            </a:fld>
            <a:endParaRPr lang="en-IN" dirty="0">
              <a:solidFill>
                <a:srgbClr val="04617B">
                  <a:shade val="90000"/>
                </a:srgbClr>
              </a:solidFill>
            </a:endParaRPr>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01479" y="3701415"/>
            <a:ext cx="5582228" cy="2457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aphicFrame>
        <p:nvGraphicFramePr>
          <p:cNvPr id="7" name="Group 3"/>
          <p:cNvGraphicFramePr>
            <a:graphicFrameLocks noGrp="1"/>
          </p:cNvGraphicFramePr>
          <p:nvPr/>
        </p:nvGraphicFramePr>
        <p:xfrm>
          <a:off x="0" y="0"/>
          <a:ext cx="9144000" cy="1447800"/>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549174">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3"/>
          <a:srcRect/>
          <a:stretch>
            <a:fillRect/>
          </a:stretch>
        </p:blipFill>
        <p:spPr bwMode="auto">
          <a:xfrm>
            <a:off x="152400" y="152400"/>
            <a:ext cx="1262063" cy="1066800"/>
          </a:xfrm>
          <a:prstGeom prst="rect">
            <a:avLst/>
          </a:prstGeom>
          <a:noFill/>
          <a:ln w="9525">
            <a:noFill/>
            <a:miter lim="800000"/>
            <a:headEnd/>
            <a:tailEnd/>
          </a:ln>
        </p:spPr>
      </p:pic>
    </p:spTree>
    <p:extLst>
      <p:ext uri="{BB962C8B-B14F-4D97-AF65-F5344CB8AC3E}">
        <p14:creationId xmlns="" xmlns:p14="http://schemas.microsoft.com/office/powerpoint/2010/main" val="28050955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C372AE1D-7F0E-46EB-93BA-BC4E8326F30C}" type="datetime4">
              <a:rPr lang="en-US" smtClean="0"/>
              <a:pPr/>
              <a:t>April 1, 2021</a:t>
            </a:fld>
            <a:endParaRPr lang="en-US"/>
          </a:p>
        </p:txBody>
      </p:sp>
      <p:sp>
        <p:nvSpPr>
          <p:cNvPr id="8" name="Slide Number Placeholder 7"/>
          <p:cNvSpPr>
            <a:spLocks noGrp="1"/>
          </p:cNvSpPr>
          <p:nvPr>
            <p:ph type="sldNum" sz="quarter" idx="4294967295"/>
          </p:nvPr>
        </p:nvSpPr>
        <p:spPr>
          <a:xfrm>
            <a:off x="7239000" y="6477000"/>
            <a:ext cx="1905000" cy="381000"/>
          </a:xfrm>
          <a:prstGeom prst="rect">
            <a:avLst/>
          </a:prstGeom>
        </p:spPr>
        <p:txBody>
          <a:bodyPr/>
          <a:lstStyle/>
          <a:p>
            <a:fld id="{3A6E3D84-5B0A-42D4-AA12-EFB18DC0BFE2}" type="slidenum">
              <a:rPr lang="ar-SA"/>
              <a:pPr/>
              <a:t>40</a:t>
            </a:fld>
            <a:endParaRPr lang="en-US"/>
          </a:p>
        </p:txBody>
      </p:sp>
      <p:sp>
        <p:nvSpPr>
          <p:cNvPr id="1858562" name="Rectangle 2"/>
          <p:cNvSpPr>
            <a:spLocks noGrp="1" noChangeArrowheads="1"/>
          </p:cNvSpPr>
          <p:nvPr>
            <p:ph type="title"/>
          </p:nvPr>
        </p:nvSpPr>
        <p:spPr/>
        <p:txBody>
          <a:bodyPr>
            <a:normAutofit fontScale="90000"/>
          </a:bodyPr>
          <a:lstStyle/>
          <a:p>
            <a:r>
              <a:rPr lang="en-US" dirty="0"/>
              <a:t>How to Learn-One-Rule?</a:t>
            </a:r>
          </a:p>
        </p:txBody>
      </p:sp>
      <p:sp>
        <p:nvSpPr>
          <p:cNvPr id="1858563" name="Rectangle 3"/>
          <p:cNvSpPr>
            <a:spLocks noGrp="1" noChangeArrowheads="1"/>
          </p:cNvSpPr>
          <p:nvPr>
            <p:ph type="body" sz="half" idx="1"/>
          </p:nvPr>
        </p:nvSpPr>
        <p:spPr>
          <a:xfrm>
            <a:off x="304800" y="1219200"/>
            <a:ext cx="8686800" cy="5181600"/>
          </a:xfrm>
        </p:spPr>
        <p:txBody>
          <a:bodyPr/>
          <a:lstStyle/>
          <a:p>
            <a:pPr>
              <a:lnSpc>
                <a:spcPct val="120000"/>
              </a:lnSpc>
            </a:pPr>
            <a:r>
              <a:rPr lang="en-US" sz="2000" dirty="0">
                <a:latin typeface="Cambria" pitchFamily="18" charset="0"/>
              </a:rPr>
              <a:t>Star with the most general rule possible: condition = empty</a:t>
            </a:r>
          </a:p>
          <a:p>
            <a:pPr>
              <a:lnSpc>
                <a:spcPct val="120000"/>
              </a:lnSpc>
            </a:pPr>
            <a:r>
              <a:rPr lang="en-US" sz="2000" dirty="0">
                <a:latin typeface="Cambria" pitchFamily="18" charset="0"/>
              </a:rPr>
              <a:t>Adding new attributes by adopting a greedy depth-first strategy</a:t>
            </a:r>
          </a:p>
          <a:p>
            <a:pPr lvl="1">
              <a:lnSpc>
                <a:spcPct val="120000"/>
              </a:lnSpc>
            </a:pPr>
            <a:r>
              <a:rPr lang="en-US" sz="2000" dirty="0">
                <a:latin typeface="Cambria" pitchFamily="18" charset="0"/>
              </a:rPr>
              <a:t>Picks the one that most improves the rule quality</a:t>
            </a:r>
          </a:p>
          <a:p>
            <a:pPr>
              <a:lnSpc>
                <a:spcPct val="120000"/>
              </a:lnSpc>
            </a:pPr>
            <a:r>
              <a:rPr lang="en-US" sz="2000" dirty="0">
                <a:latin typeface="Cambria" pitchFamily="18" charset="0"/>
              </a:rPr>
              <a:t>Rule-Quality measures: consider both coverage and accuracy</a:t>
            </a:r>
          </a:p>
          <a:p>
            <a:pPr lvl="1">
              <a:lnSpc>
                <a:spcPct val="120000"/>
              </a:lnSpc>
            </a:pPr>
            <a:r>
              <a:rPr lang="en-US" sz="2000" dirty="0">
                <a:latin typeface="Cambria" pitchFamily="18" charset="0"/>
              </a:rPr>
              <a:t>Foil-gain (in FOIL &amp; RIPPER): assesses </a:t>
            </a:r>
            <a:r>
              <a:rPr lang="en-US" sz="2000" dirty="0" err="1">
                <a:latin typeface="Cambria" pitchFamily="18" charset="0"/>
              </a:rPr>
              <a:t>info_gain</a:t>
            </a:r>
            <a:r>
              <a:rPr lang="en-US" sz="2000" dirty="0">
                <a:latin typeface="Cambria" pitchFamily="18" charset="0"/>
              </a:rPr>
              <a:t> by extending condition</a:t>
            </a:r>
          </a:p>
          <a:p>
            <a:pPr lvl="2">
              <a:lnSpc>
                <a:spcPct val="120000"/>
              </a:lnSpc>
              <a:buFont typeface="Wingdings" pitchFamily="2" charset="2"/>
              <a:buNone/>
            </a:pPr>
            <a:endParaRPr lang="en-US" sz="1800" dirty="0">
              <a:latin typeface="Cambria" pitchFamily="18" charset="0"/>
            </a:endParaRPr>
          </a:p>
          <a:p>
            <a:pPr lvl="2">
              <a:lnSpc>
                <a:spcPct val="120000"/>
              </a:lnSpc>
              <a:buFont typeface="Wingdings" pitchFamily="2" charset="2"/>
              <a:buNone/>
            </a:pPr>
            <a:r>
              <a:rPr lang="en-US" sz="1800" dirty="0">
                <a:latin typeface="Cambria" pitchFamily="18" charset="0"/>
              </a:rPr>
              <a:t>It favors rules that have high accuracy and cover many positive </a:t>
            </a:r>
            <a:r>
              <a:rPr lang="en-US" sz="1800" dirty="0" err="1">
                <a:latin typeface="Cambria" pitchFamily="18" charset="0"/>
              </a:rPr>
              <a:t>tuples</a:t>
            </a:r>
            <a:endParaRPr lang="en-US" sz="1800" dirty="0">
              <a:latin typeface="Cambria" pitchFamily="18" charset="0"/>
            </a:endParaRPr>
          </a:p>
          <a:p>
            <a:pPr>
              <a:lnSpc>
                <a:spcPct val="120000"/>
              </a:lnSpc>
            </a:pPr>
            <a:r>
              <a:rPr lang="en-US" sz="2000" dirty="0">
                <a:latin typeface="Cambria" pitchFamily="18" charset="0"/>
              </a:rPr>
              <a:t>Rule pruning based on an independent set of test </a:t>
            </a:r>
            <a:r>
              <a:rPr lang="en-US" sz="2000" dirty="0" err="1">
                <a:latin typeface="Cambria" pitchFamily="18" charset="0"/>
              </a:rPr>
              <a:t>tuples</a:t>
            </a:r>
            <a:endParaRPr lang="en-US" sz="1800" dirty="0">
              <a:latin typeface="Cambria" pitchFamily="18" charset="0"/>
            </a:endParaRPr>
          </a:p>
          <a:p>
            <a:pPr lvl="2">
              <a:lnSpc>
                <a:spcPct val="120000"/>
              </a:lnSpc>
              <a:buFont typeface="Wingdings" pitchFamily="2" charset="2"/>
              <a:buNone/>
            </a:pPr>
            <a:endParaRPr lang="en-US" sz="1800" dirty="0">
              <a:latin typeface="Cambria" pitchFamily="18" charset="0"/>
            </a:endParaRPr>
          </a:p>
          <a:p>
            <a:pPr lvl="2">
              <a:lnSpc>
                <a:spcPct val="120000"/>
              </a:lnSpc>
              <a:buFont typeface="Wingdings" pitchFamily="2" charset="2"/>
              <a:buNone/>
            </a:pPr>
            <a:endParaRPr lang="en-US" sz="1800" dirty="0">
              <a:latin typeface="Cambria" pitchFamily="18" charset="0"/>
            </a:endParaRPr>
          </a:p>
          <a:p>
            <a:pPr lvl="2">
              <a:lnSpc>
                <a:spcPct val="120000"/>
              </a:lnSpc>
              <a:buFont typeface="Wingdings" pitchFamily="2" charset="2"/>
              <a:buNone/>
            </a:pPr>
            <a:r>
              <a:rPr lang="en-US" sz="1800" dirty="0">
                <a:latin typeface="Cambria" pitchFamily="18" charset="0"/>
              </a:rPr>
              <a:t>Pos/</a:t>
            </a:r>
            <a:r>
              <a:rPr lang="en-US" sz="1800" dirty="0" err="1">
                <a:latin typeface="Cambria" pitchFamily="18" charset="0"/>
              </a:rPr>
              <a:t>neg</a:t>
            </a:r>
            <a:r>
              <a:rPr lang="en-US" sz="1800" dirty="0">
                <a:latin typeface="Cambria" pitchFamily="18" charset="0"/>
              </a:rPr>
              <a:t> are # of positive/negative </a:t>
            </a:r>
            <a:r>
              <a:rPr lang="en-US" sz="1800" dirty="0" err="1">
                <a:latin typeface="Cambria" pitchFamily="18" charset="0"/>
              </a:rPr>
              <a:t>tuples</a:t>
            </a:r>
            <a:r>
              <a:rPr lang="en-US" sz="1800" dirty="0">
                <a:latin typeface="Cambria" pitchFamily="18" charset="0"/>
              </a:rPr>
              <a:t> covered by R.</a:t>
            </a:r>
          </a:p>
          <a:p>
            <a:pPr lvl="2">
              <a:lnSpc>
                <a:spcPct val="120000"/>
              </a:lnSpc>
              <a:buFont typeface="Wingdings" pitchFamily="2" charset="2"/>
              <a:buNone/>
            </a:pPr>
            <a:r>
              <a:rPr lang="en-US" sz="1800" dirty="0">
                <a:latin typeface="Cambria" pitchFamily="18" charset="0"/>
              </a:rPr>
              <a:t>If </a:t>
            </a:r>
            <a:r>
              <a:rPr lang="en-US" sz="1800" i="1" dirty="0" err="1">
                <a:latin typeface="Cambria" pitchFamily="18" charset="0"/>
              </a:rPr>
              <a:t>FOIL_Prune</a:t>
            </a:r>
            <a:r>
              <a:rPr lang="en-US" sz="1800" dirty="0">
                <a:latin typeface="Cambria" pitchFamily="18" charset="0"/>
              </a:rPr>
              <a:t> is higher for the pruned version of R, prune R</a:t>
            </a:r>
          </a:p>
        </p:txBody>
      </p:sp>
      <p:graphicFrame>
        <p:nvGraphicFramePr>
          <p:cNvPr id="1858564" name="Object 4"/>
          <p:cNvGraphicFramePr>
            <a:graphicFrameLocks noChangeAspect="1"/>
          </p:cNvGraphicFramePr>
          <p:nvPr>
            <p:ph sz="quarter" idx="2"/>
          </p:nvPr>
        </p:nvGraphicFramePr>
        <p:xfrm>
          <a:off x="2514600" y="3429000"/>
          <a:ext cx="5105400" cy="457200"/>
        </p:xfrm>
        <a:graphic>
          <a:graphicData uri="http://schemas.openxmlformats.org/presentationml/2006/ole">
            <p:oleObj spid="_x0000_s59394" name="Equation" r:id="rId4" imgW="3365280" imgH="419040" progId="Equation.3">
              <p:embed/>
            </p:oleObj>
          </a:graphicData>
        </a:graphic>
      </p:graphicFrame>
      <p:graphicFrame>
        <p:nvGraphicFramePr>
          <p:cNvPr id="1858566" name="Object 6"/>
          <p:cNvGraphicFramePr>
            <a:graphicFrameLocks noChangeAspect="1"/>
          </p:cNvGraphicFramePr>
          <p:nvPr>
            <p:ph sz="quarter" idx="3"/>
          </p:nvPr>
        </p:nvGraphicFramePr>
        <p:xfrm>
          <a:off x="2743200" y="4648200"/>
          <a:ext cx="3160713" cy="685800"/>
        </p:xfrm>
        <a:graphic>
          <a:graphicData uri="http://schemas.openxmlformats.org/presentationml/2006/ole">
            <p:oleObj spid="_x0000_s59395" name="Equation" r:id="rId5" imgW="1892160" imgH="419040" progId="Equation.3">
              <p:embed/>
            </p:oleObj>
          </a:graphicData>
        </a:graphic>
      </p:graphicFrame>
    </p:spTree>
  </p:cSld>
  <p:clrMapOvr>
    <a:masterClrMapping/>
  </p:clrMapOvr>
  <p:transition>
    <p:zo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3"/>
          <p:cNvSpPr>
            <a:spLocks noGrp="1"/>
          </p:cNvSpPr>
          <p:nvPr>
            <p:ph type="dt" sz="half" idx="10"/>
          </p:nvPr>
        </p:nvSpPr>
        <p:spPr/>
        <p:txBody>
          <a:bodyPr/>
          <a:lstStyle/>
          <a:p>
            <a:fld id="{44BA1DFD-3EEF-45E5-AC84-6A4649746EAA}" type="datetime4">
              <a:rPr lang="en-US" smtClean="0"/>
              <a:pPr/>
              <a:t>April 1, 2021</a:t>
            </a:fld>
            <a:endParaRPr lang="en-US"/>
          </a:p>
        </p:txBody>
      </p:sp>
      <p:sp>
        <p:nvSpPr>
          <p:cNvPr id="13" name="Slide Number Placeholder 5"/>
          <p:cNvSpPr>
            <a:spLocks noGrp="1"/>
          </p:cNvSpPr>
          <p:nvPr>
            <p:ph type="sldNum" sz="quarter" idx="12"/>
          </p:nvPr>
        </p:nvSpPr>
        <p:spPr/>
        <p:txBody>
          <a:bodyPr/>
          <a:lstStyle/>
          <a:p>
            <a:fld id="{ADFE5A3B-284B-4AC3-AE55-C81BC2BF565F}" type="slidenum">
              <a:rPr lang="ar-SA"/>
              <a:pPr/>
              <a:t>41</a:t>
            </a:fld>
            <a:endParaRPr lang="en-US"/>
          </a:p>
        </p:txBody>
      </p:sp>
      <p:sp>
        <p:nvSpPr>
          <p:cNvPr id="1987586" name="Rectangle 2"/>
          <p:cNvSpPr>
            <a:spLocks noGrp="1" noChangeArrowheads="1"/>
          </p:cNvSpPr>
          <p:nvPr>
            <p:ph type="title"/>
          </p:nvPr>
        </p:nvSpPr>
        <p:spPr/>
        <p:txBody>
          <a:bodyPr/>
          <a:lstStyle/>
          <a:p>
            <a:r>
              <a:rPr lang="en-US"/>
              <a:t>Rule Generation</a:t>
            </a:r>
          </a:p>
        </p:txBody>
      </p:sp>
      <p:sp>
        <p:nvSpPr>
          <p:cNvPr id="1987587" name="Rectangle 3"/>
          <p:cNvSpPr>
            <a:spLocks noGrp="1" noChangeArrowheads="1"/>
          </p:cNvSpPr>
          <p:nvPr>
            <p:ph type="body" idx="1"/>
          </p:nvPr>
        </p:nvSpPr>
        <p:spPr>
          <a:xfrm>
            <a:off x="457200" y="1066800"/>
            <a:ext cx="8229600" cy="2209800"/>
          </a:xfrm>
        </p:spPr>
        <p:txBody>
          <a:bodyPr>
            <a:normAutofit lnSpcReduction="10000"/>
          </a:bodyPr>
          <a:lstStyle/>
          <a:p>
            <a:r>
              <a:rPr lang="en-US" sz="2400" dirty="0">
                <a:latin typeface="Cambria" pitchFamily="18" charset="0"/>
              </a:rPr>
              <a:t>To generate a rule</a:t>
            </a:r>
          </a:p>
          <a:p>
            <a:pPr lvl="1">
              <a:buFont typeface="Wingdings" pitchFamily="2" charset="2"/>
              <a:buNone/>
            </a:pPr>
            <a:r>
              <a:rPr lang="en-US" sz="2400" b="1" dirty="0">
                <a:solidFill>
                  <a:srgbClr val="000066"/>
                </a:solidFill>
                <a:latin typeface="Cambria" pitchFamily="18" charset="0"/>
              </a:rPr>
              <a:t>while</a:t>
            </a:r>
            <a:r>
              <a:rPr lang="en-US" sz="2400" dirty="0">
                <a:solidFill>
                  <a:srgbClr val="000066"/>
                </a:solidFill>
                <a:latin typeface="Cambria" pitchFamily="18" charset="0"/>
              </a:rPr>
              <a:t>(true)</a:t>
            </a:r>
          </a:p>
          <a:p>
            <a:pPr lvl="1">
              <a:buFont typeface="Wingdings" pitchFamily="2" charset="2"/>
              <a:buNone/>
            </a:pPr>
            <a:r>
              <a:rPr lang="en-US" sz="2400" dirty="0">
                <a:solidFill>
                  <a:srgbClr val="000066"/>
                </a:solidFill>
                <a:latin typeface="Cambria" pitchFamily="18" charset="0"/>
              </a:rPr>
              <a:t>	find the best predicate </a:t>
            </a:r>
            <a:r>
              <a:rPr lang="en-US" sz="2400" i="1" dirty="0">
                <a:solidFill>
                  <a:srgbClr val="000066"/>
                </a:solidFill>
                <a:latin typeface="Cambria" pitchFamily="18" charset="0"/>
              </a:rPr>
              <a:t>p</a:t>
            </a:r>
            <a:endParaRPr lang="en-US" sz="2400" dirty="0">
              <a:solidFill>
                <a:srgbClr val="000066"/>
              </a:solidFill>
              <a:latin typeface="Cambria" pitchFamily="18" charset="0"/>
            </a:endParaRPr>
          </a:p>
          <a:p>
            <a:pPr lvl="1">
              <a:buFont typeface="Wingdings" pitchFamily="2" charset="2"/>
              <a:buNone/>
            </a:pPr>
            <a:r>
              <a:rPr lang="en-US" sz="2400" dirty="0">
                <a:solidFill>
                  <a:srgbClr val="000066"/>
                </a:solidFill>
                <a:latin typeface="Cambria" pitchFamily="18" charset="0"/>
              </a:rPr>
              <a:t>	</a:t>
            </a:r>
            <a:r>
              <a:rPr lang="en-US" sz="2400" b="1" dirty="0">
                <a:solidFill>
                  <a:srgbClr val="000066"/>
                </a:solidFill>
                <a:latin typeface="Cambria" pitchFamily="18" charset="0"/>
              </a:rPr>
              <a:t>if</a:t>
            </a:r>
            <a:r>
              <a:rPr lang="en-US" sz="2400" dirty="0">
                <a:solidFill>
                  <a:srgbClr val="000066"/>
                </a:solidFill>
                <a:latin typeface="Cambria" pitchFamily="18" charset="0"/>
              </a:rPr>
              <a:t> foil-gain(</a:t>
            </a:r>
            <a:r>
              <a:rPr lang="en-US" sz="2400" i="1" dirty="0">
                <a:solidFill>
                  <a:srgbClr val="000066"/>
                </a:solidFill>
                <a:latin typeface="Cambria" pitchFamily="18" charset="0"/>
              </a:rPr>
              <a:t>p</a:t>
            </a:r>
            <a:r>
              <a:rPr lang="en-US" sz="2400" dirty="0">
                <a:solidFill>
                  <a:srgbClr val="000066"/>
                </a:solidFill>
                <a:latin typeface="Cambria" pitchFamily="18" charset="0"/>
              </a:rPr>
              <a:t>) &gt; threshold </a:t>
            </a:r>
            <a:r>
              <a:rPr lang="en-US" sz="2400" b="1" dirty="0">
                <a:solidFill>
                  <a:srgbClr val="000066"/>
                </a:solidFill>
                <a:latin typeface="Cambria" pitchFamily="18" charset="0"/>
              </a:rPr>
              <a:t>then</a:t>
            </a:r>
            <a:r>
              <a:rPr lang="en-US" sz="2400" dirty="0">
                <a:solidFill>
                  <a:srgbClr val="000066"/>
                </a:solidFill>
                <a:latin typeface="Cambria" pitchFamily="18" charset="0"/>
              </a:rPr>
              <a:t> add </a:t>
            </a:r>
            <a:r>
              <a:rPr lang="en-US" sz="2400" i="1" dirty="0">
                <a:solidFill>
                  <a:srgbClr val="000066"/>
                </a:solidFill>
                <a:latin typeface="Cambria" pitchFamily="18" charset="0"/>
              </a:rPr>
              <a:t>p</a:t>
            </a:r>
            <a:r>
              <a:rPr lang="en-US" sz="2400" dirty="0">
                <a:solidFill>
                  <a:srgbClr val="000066"/>
                </a:solidFill>
                <a:latin typeface="Cambria" pitchFamily="18" charset="0"/>
              </a:rPr>
              <a:t> to current rule</a:t>
            </a:r>
          </a:p>
          <a:p>
            <a:pPr lvl="1">
              <a:buFont typeface="Wingdings" pitchFamily="2" charset="2"/>
              <a:buNone/>
            </a:pPr>
            <a:r>
              <a:rPr lang="en-US" sz="2400" dirty="0">
                <a:solidFill>
                  <a:srgbClr val="000066"/>
                </a:solidFill>
                <a:latin typeface="Cambria" pitchFamily="18" charset="0"/>
              </a:rPr>
              <a:t>	</a:t>
            </a:r>
            <a:r>
              <a:rPr lang="en-US" sz="2400" b="1" dirty="0">
                <a:solidFill>
                  <a:srgbClr val="000066"/>
                </a:solidFill>
                <a:latin typeface="Cambria" pitchFamily="18" charset="0"/>
              </a:rPr>
              <a:t>else</a:t>
            </a:r>
            <a:r>
              <a:rPr lang="en-US" sz="2400" dirty="0">
                <a:solidFill>
                  <a:srgbClr val="000066"/>
                </a:solidFill>
                <a:latin typeface="Cambria" pitchFamily="18" charset="0"/>
              </a:rPr>
              <a:t> break</a:t>
            </a:r>
            <a:endParaRPr lang="en-US" sz="2400" dirty="0">
              <a:latin typeface="Cambria" pitchFamily="18" charset="0"/>
            </a:endParaRPr>
          </a:p>
        </p:txBody>
      </p:sp>
      <p:sp>
        <p:nvSpPr>
          <p:cNvPr id="1987588" name="Rectangle 4"/>
          <p:cNvSpPr>
            <a:spLocks noChangeArrowheads="1"/>
          </p:cNvSpPr>
          <p:nvPr/>
        </p:nvSpPr>
        <p:spPr bwMode="auto">
          <a:xfrm>
            <a:off x="1828800" y="3276600"/>
            <a:ext cx="2057400" cy="2971800"/>
          </a:xfrm>
          <a:prstGeom prst="rect">
            <a:avLst/>
          </a:prstGeom>
          <a:solidFill>
            <a:srgbClr val="FF0000"/>
          </a:solidFill>
          <a:ln w="9525">
            <a:solidFill>
              <a:schemeClr val="tx1"/>
            </a:solidFill>
            <a:miter lim="800000"/>
            <a:headEnd/>
            <a:tailEnd/>
          </a:ln>
          <a:effectLst/>
        </p:spPr>
        <p:txBody>
          <a:bodyPr wrap="none" anchor="ctr"/>
          <a:lstStyle/>
          <a:p>
            <a:pPr algn="ctr" eaLnBrk="0" hangingPunct="0"/>
            <a:endParaRPr lang="en-US">
              <a:latin typeface="Arial" charset="0"/>
            </a:endParaRPr>
          </a:p>
        </p:txBody>
      </p:sp>
      <p:sp>
        <p:nvSpPr>
          <p:cNvPr id="1987589" name="Rectangle 5"/>
          <p:cNvSpPr>
            <a:spLocks noChangeArrowheads="1"/>
          </p:cNvSpPr>
          <p:nvPr/>
        </p:nvSpPr>
        <p:spPr bwMode="auto">
          <a:xfrm>
            <a:off x="3886200" y="3276600"/>
            <a:ext cx="3505200" cy="2971800"/>
          </a:xfrm>
          <a:prstGeom prst="rect">
            <a:avLst/>
          </a:prstGeom>
          <a:solidFill>
            <a:srgbClr val="000080"/>
          </a:solidFill>
          <a:ln w="9525">
            <a:solidFill>
              <a:schemeClr val="tx1"/>
            </a:solidFill>
            <a:miter lim="800000"/>
            <a:headEnd/>
            <a:tailEnd/>
          </a:ln>
          <a:effectLst/>
        </p:spPr>
        <p:txBody>
          <a:bodyPr wrap="none" anchor="ctr"/>
          <a:lstStyle/>
          <a:p>
            <a:endParaRPr lang="en-US"/>
          </a:p>
        </p:txBody>
      </p:sp>
      <p:sp>
        <p:nvSpPr>
          <p:cNvPr id="1987590" name="Text Box 6"/>
          <p:cNvSpPr txBox="1">
            <a:spLocks noChangeArrowheads="1"/>
          </p:cNvSpPr>
          <p:nvPr/>
        </p:nvSpPr>
        <p:spPr bwMode="auto">
          <a:xfrm>
            <a:off x="2209800" y="5562600"/>
            <a:ext cx="1219200" cy="641350"/>
          </a:xfrm>
          <a:prstGeom prst="rect">
            <a:avLst/>
          </a:prstGeom>
          <a:noFill/>
          <a:ln w="9525">
            <a:noFill/>
            <a:miter lim="800000"/>
            <a:headEnd/>
            <a:tailEnd/>
          </a:ln>
          <a:effectLst/>
        </p:spPr>
        <p:txBody>
          <a:bodyPr>
            <a:spAutoFit/>
          </a:bodyPr>
          <a:lstStyle/>
          <a:p>
            <a:pPr eaLnBrk="0" hangingPunct="0">
              <a:spcBef>
                <a:spcPct val="50000"/>
              </a:spcBef>
            </a:pPr>
            <a:r>
              <a:rPr lang="en-US">
                <a:solidFill>
                  <a:srgbClr val="FFFF00"/>
                </a:solidFill>
                <a:latin typeface="Arial" charset="0"/>
              </a:rPr>
              <a:t>Positive examples</a:t>
            </a:r>
          </a:p>
        </p:txBody>
      </p:sp>
      <p:sp>
        <p:nvSpPr>
          <p:cNvPr id="1987591" name="Text Box 7"/>
          <p:cNvSpPr txBox="1">
            <a:spLocks noChangeArrowheads="1"/>
          </p:cNvSpPr>
          <p:nvPr/>
        </p:nvSpPr>
        <p:spPr bwMode="auto">
          <a:xfrm>
            <a:off x="5105400" y="5562600"/>
            <a:ext cx="1219200" cy="641350"/>
          </a:xfrm>
          <a:prstGeom prst="rect">
            <a:avLst/>
          </a:prstGeom>
          <a:noFill/>
          <a:ln w="9525">
            <a:noFill/>
            <a:miter lim="800000"/>
            <a:headEnd/>
            <a:tailEnd/>
          </a:ln>
          <a:effectLst/>
        </p:spPr>
        <p:txBody>
          <a:bodyPr>
            <a:spAutoFit/>
          </a:bodyPr>
          <a:lstStyle/>
          <a:p>
            <a:pPr eaLnBrk="0" hangingPunct="0">
              <a:spcBef>
                <a:spcPct val="50000"/>
              </a:spcBef>
            </a:pPr>
            <a:r>
              <a:rPr lang="en-US">
                <a:solidFill>
                  <a:srgbClr val="FFFF00"/>
                </a:solidFill>
                <a:latin typeface="Arial" charset="0"/>
              </a:rPr>
              <a:t>Negative examples</a:t>
            </a:r>
          </a:p>
        </p:txBody>
      </p:sp>
      <p:sp>
        <p:nvSpPr>
          <p:cNvPr id="1987592" name="Oval 8"/>
          <p:cNvSpPr>
            <a:spLocks noChangeArrowheads="1"/>
          </p:cNvSpPr>
          <p:nvPr/>
        </p:nvSpPr>
        <p:spPr bwMode="auto">
          <a:xfrm>
            <a:off x="1905000" y="3352800"/>
            <a:ext cx="3352800" cy="2362200"/>
          </a:xfrm>
          <a:prstGeom prst="ellipse">
            <a:avLst/>
          </a:prstGeom>
          <a:solidFill>
            <a:srgbClr val="CCFFFF">
              <a:alpha val="50000"/>
            </a:srgbClr>
          </a:solidFill>
          <a:ln w="9525">
            <a:solidFill>
              <a:schemeClr val="tx1"/>
            </a:solidFill>
            <a:round/>
            <a:headEnd/>
            <a:tailEnd/>
          </a:ln>
          <a:effectLst/>
        </p:spPr>
        <p:txBody>
          <a:bodyPr wrap="none" anchor="ctr"/>
          <a:lstStyle/>
          <a:p>
            <a:pPr algn="ctr" eaLnBrk="0" hangingPunct="0"/>
            <a:r>
              <a:rPr lang="en-US" i="1">
                <a:latin typeface="Arial" charset="0"/>
              </a:rPr>
              <a:t>A3</a:t>
            </a:r>
            <a:r>
              <a:rPr lang="en-US">
                <a:latin typeface="Arial" charset="0"/>
              </a:rPr>
              <a:t>=1</a:t>
            </a:r>
          </a:p>
        </p:txBody>
      </p:sp>
      <p:sp>
        <p:nvSpPr>
          <p:cNvPr id="1987593" name="Oval 9"/>
          <p:cNvSpPr>
            <a:spLocks noChangeArrowheads="1"/>
          </p:cNvSpPr>
          <p:nvPr/>
        </p:nvSpPr>
        <p:spPr bwMode="auto">
          <a:xfrm>
            <a:off x="2057400" y="3429000"/>
            <a:ext cx="2362200" cy="1905000"/>
          </a:xfrm>
          <a:prstGeom prst="ellipse">
            <a:avLst/>
          </a:prstGeom>
          <a:solidFill>
            <a:srgbClr val="00FFFF">
              <a:alpha val="50000"/>
            </a:srgbClr>
          </a:solidFill>
          <a:ln w="9525">
            <a:solidFill>
              <a:schemeClr val="tx1"/>
            </a:solidFill>
            <a:round/>
            <a:headEnd/>
            <a:tailEnd/>
          </a:ln>
          <a:effectLst/>
        </p:spPr>
        <p:txBody>
          <a:bodyPr wrap="none" anchor="ctr"/>
          <a:lstStyle/>
          <a:p>
            <a:pPr algn="ctr" eaLnBrk="0" hangingPunct="0"/>
            <a:r>
              <a:rPr lang="en-US" i="1">
                <a:latin typeface="Arial" charset="0"/>
              </a:rPr>
              <a:t>A3</a:t>
            </a:r>
            <a:r>
              <a:rPr lang="en-US">
                <a:latin typeface="Arial" charset="0"/>
              </a:rPr>
              <a:t>=1&amp;&amp;</a:t>
            </a:r>
            <a:r>
              <a:rPr lang="en-US" i="1">
                <a:latin typeface="Arial" charset="0"/>
              </a:rPr>
              <a:t>A1</a:t>
            </a:r>
            <a:r>
              <a:rPr lang="en-US">
                <a:latin typeface="Arial" charset="0"/>
              </a:rPr>
              <a:t>=2</a:t>
            </a:r>
          </a:p>
        </p:txBody>
      </p:sp>
      <p:sp>
        <p:nvSpPr>
          <p:cNvPr id="1987594" name="Oval 10"/>
          <p:cNvSpPr>
            <a:spLocks noChangeArrowheads="1"/>
          </p:cNvSpPr>
          <p:nvPr/>
        </p:nvSpPr>
        <p:spPr bwMode="auto">
          <a:xfrm>
            <a:off x="2057400" y="3657600"/>
            <a:ext cx="1752600" cy="1371600"/>
          </a:xfrm>
          <a:prstGeom prst="ellipse">
            <a:avLst/>
          </a:prstGeom>
          <a:solidFill>
            <a:schemeClr val="accent1">
              <a:alpha val="64999"/>
            </a:schemeClr>
          </a:solidFill>
          <a:ln w="9525">
            <a:solidFill>
              <a:schemeClr val="tx1"/>
            </a:solidFill>
            <a:round/>
            <a:headEnd/>
            <a:tailEnd/>
          </a:ln>
          <a:effectLst/>
        </p:spPr>
        <p:txBody>
          <a:bodyPr wrap="none" anchor="ctr"/>
          <a:lstStyle/>
          <a:p>
            <a:pPr algn="ctr" eaLnBrk="0" hangingPunct="0"/>
            <a:r>
              <a:rPr lang="en-US" i="1">
                <a:latin typeface="Arial" charset="0"/>
              </a:rPr>
              <a:t>A3</a:t>
            </a:r>
            <a:r>
              <a:rPr lang="en-US">
                <a:latin typeface="Arial" charset="0"/>
              </a:rPr>
              <a:t>=1&amp;&amp;</a:t>
            </a:r>
            <a:r>
              <a:rPr lang="en-US" i="1">
                <a:latin typeface="Arial" charset="0"/>
              </a:rPr>
              <a:t>A1</a:t>
            </a:r>
            <a:r>
              <a:rPr lang="en-US">
                <a:latin typeface="Arial" charset="0"/>
              </a:rPr>
              <a:t>=2</a:t>
            </a:r>
          </a:p>
          <a:p>
            <a:pPr algn="ctr" eaLnBrk="0" hangingPunct="0"/>
            <a:r>
              <a:rPr lang="en-US" i="1">
                <a:latin typeface="Arial" charset="0"/>
              </a:rPr>
              <a:t>&amp;&amp;A8</a:t>
            </a:r>
            <a:r>
              <a:rPr lang="en-US">
                <a:latin typeface="Arial" charset="0"/>
              </a:rPr>
              <a:t>=5</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87592"/>
                                        </p:tgtEl>
                                        <p:attrNameLst>
                                          <p:attrName>style.visibility</p:attrName>
                                        </p:attrNameLst>
                                      </p:cBhvr>
                                      <p:to>
                                        <p:strVal val="visible"/>
                                      </p:to>
                                    </p:set>
                                    <p:animEffect transition="in" filter="blinds(horizontal)">
                                      <p:cBhvr>
                                        <p:cTn id="7" dur="500"/>
                                        <p:tgtEl>
                                          <p:spTgt spid="19875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87593"/>
                                        </p:tgtEl>
                                        <p:attrNameLst>
                                          <p:attrName>style.visibility</p:attrName>
                                        </p:attrNameLst>
                                      </p:cBhvr>
                                      <p:to>
                                        <p:strVal val="visible"/>
                                      </p:to>
                                    </p:set>
                                    <p:animEffect transition="in" filter="blinds(horizontal)">
                                      <p:cBhvr>
                                        <p:cTn id="12" dur="500"/>
                                        <p:tgtEl>
                                          <p:spTgt spid="198759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87594"/>
                                        </p:tgtEl>
                                        <p:attrNameLst>
                                          <p:attrName>style.visibility</p:attrName>
                                        </p:attrNameLst>
                                      </p:cBhvr>
                                      <p:to>
                                        <p:strVal val="visible"/>
                                      </p:to>
                                    </p:set>
                                    <p:animEffect transition="in" filter="blinds(horizontal)">
                                      <p:cBhvr>
                                        <p:cTn id="17" dur="500"/>
                                        <p:tgtEl>
                                          <p:spTgt spid="1987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7592" grpId="0" animBg="1"/>
      <p:bldP spid="1987593" grpId="0" animBg="1"/>
      <p:bldP spid="198759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fontScale="85000" lnSpcReduction="10000"/>
          </a:bodyPr>
          <a:lstStyle/>
          <a:p>
            <a:pPr>
              <a:buNone/>
            </a:pPr>
            <a:r>
              <a:rPr lang="en-US" dirty="0" err="1" smtClean="0">
                <a:solidFill>
                  <a:srgbClr val="FF0000"/>
                </a:solidFill>
                <a:latin typeface="Cambria" pitchFamily="18" charset="0"/>
                <a:ea typeface="Cambria" pitchFamily="18" charset="0"/>
              </a:rPr>
              <a:t>Overfitting</a:t>
            </a:r>
            <a:r>
              <a:rPr lang="en-US" dirty="0" smtClean="0">
                <a:solidFill>
                  <a:srgbClr val="FF0000"/>
                </a:solidFill>
                <a:latin typeface="Cambria" pitchFamily="18" charset="0"/>
                <a:ea typeface="Cambria" pitchFamily="18" charset="0"/>
              </a:rPr>
              <a:t> and Tree Pruning</a:t>
            </a:r>
          </a:p>
          <a:p>
            <a:r>
              <a:rPr lang="en-US" sz="2400" u="sng" dirty="0" err="1" smtClean="0">
                <a:latin typeface="Cambria" pitchFamily="18" charset="0"/>
                <a:ea typeface="Cambria" pitchFamily="18" charset="0"/>
              </a:rPr>
              <a:t>Overfitting</a:t>
            </a:r>
            <a:r>
              <a:rPr lang="en-US" sz="2400" dirty="0" smtClean="0">
                <a:latin typeface="Cambria" pitchFamily="18" charset="0"/>
                <a:ea typeface="Cambria" pitchFamily="18" charset="0"/>
              </a:rPr>
              <a:t>:  An induced tree may </a:t>
            </a:r>
            <a:r>
              <a:rPr lang="en-US" sz="2400" dirty="0" err="1" smtClean="0">
                <a:latin typeface="Cambria" pitchFamily="18" charset="0"/>
                <a:ea typeface="Cambria" pitchFamily="18" charset="0"/>
              </a:rPr>
              <a:t>overfit</a:t>
            </a:r>
            <a:r>
              <a:rPr lang="en-US" sz="2400" dirty="0" smtClean="0">
                <a:latin typeface="Cambria" pitchFamily="18" charset="0"/>
                <a:ea typeface="Cambria" pitchFamily="18" charset="0"/>
              </a:rPr>
              <a:t> the training data </a:t>
            </a:r>
          </a:p>
          <a:p>
            <a:pPr lvl="1"/>
            <a:r>
              <a:rPr lang="en-US" sz="2400" dirty="0" smtClean="0">
                <a:latin typeface="Cambria" pitchFamily="18" charset="0"/>
                <a:ea typeface="Cambria" pitchFamily="18" charset="0"/>
              </a:rPr>
              <a:t>Too many branches, some may reflect anomalies due to noise or outliers</a:t>
            </a:r>
          </a:p>
          <a:p>
            <a:pPr lvl="1"/>
            <a:r>
              <a:rPr lang="en-US" sz="2400" dirty="0" smtClean="0">
                <a:latin typeface="Cambria" pitchFamily="18" charset="0"/>
                <a:ea typeface="Cambria" pitchFamily="18" charset="0"/>
              </a:rPr>
              <a:t>Poor accuracy for unseen samples</a:t>
            </a:r>
          </a:p>
          <a:p>
            <a:r>
              <a:rPr lang="en-US" sz="2400" dirty="0" smtClean="0">
                <a:latin typeface="Cambria" pitchFamily="18" charset="0"/>
                <a:ea typeface="Cambria" pitchFamily="18" charset="0"/>
              </a:rPr>
              <a:t>Two approaches to avoid </a:t>
            </a:r>
            <a:r>
              <a:rPr lang="en-US" sz="2400" dirty="0" err="1" smtClean="0">
                <a:latin typeface="Cambria" pitchFamily="18" charset="0"/>
                <a:ea typeface="Cambria" pitchFamily="18" charset="0"/>
              </a:rPr>
              <a:t>overfitting</a:t>
            </a:r>
            <a:r>
              <a:rPr lang="en-US" sz="2400" dirty="0" smtClean="0">
                <a:latin typeface="Cambria" pitchFamily="18" charset="0"/>
                <a:ea typeface="Cambria" pitchFamily="18" charset="0"/>
              </a:rPr>
              <a:t> </a:t>
            </a:r>
          </a:p>
          <a:p>
            <a:pPr lvl="1"/>
            <a:r>
              <a:rPr lang="en-US" sz="2400" u="sng" dirty="0" err="1" smtClean="0">
                <a:latin typeface="Cambria" pitchFamily="18" charset="0"/>
                <a:ea typeface="Cambria" pitchFamily="18" charset="0"/>
              </a:rPr>
              <a:t>Prepruning</a:t>
            </a:r>
            <a:r>
              <a:rPr lang="en-US" sz="2400" dirty="0" smtClean="0">
                <a:latin typeface="Cambria" pitchFamily="18" charset="0"/>
                <a:ea typeface="Cambria" pitchFamily="18" charset="0"/>
              </a:rPr>
              <a:t>: </a:t>
            </a:r>
            <a:r>
              <a:rPr lang="en-US" sz="2400" i="1" dirty="0" smtClean="0">
                <a:latin typeface="Cambria" pitchFamily="18" charset="0"/>
                <a:ea typeface="Cambria" pitchFamily="18" charset="0"/>
              </a:rPr>
              <a:t>Halt tree construction early</a:t>
            </a:r>
            <a:r>
              <a:rPr lang="en-US" sz="2400" dirty="0" smtClean="0">
                <a:latin typeface="Cambria" pitchFamily="18" charset="0"/>
                <a:ea typeface="Cambria" pitchFamily="18" charset="0"/>
              </a:rPr>
              <a:t> </a:t>
            </a:r>
            <a:r>
              <a:rPr lang="en-US" sz="2400" dirty="0" smtClean="0">
                <a:latin typeface="Cambria" pitchFamily="18" charset="0"/>
                <a:ea typeface="Cambria" pitchFamily="18" charset="0"/>
                <a:cs typeface="Tahoma" pitchFamily="34" charset="0"/>
              </a:rPr>
              <a:t>̵</a:t>
            </a:r>
            <a:r>
              <a:rPr lang="en-US" sz="2400" dirty="0" smtClean="0">
                <a:latin typeface="Cambria" pitchFamily="18" charset="0"/>
                <a:ea typeface="Cambria" pitchFamily="18" charset="0"/>
              </a:rPr>
              <a:t> do not split a node if this would result in the goodness measure falling below a threshold</a:t>
            </a:r>
          </a:p>
          <a:p>
            <a:pPr lvl="2"/>
            <a:r>
              <a:rPr lang="en-US" dirty="0" smtClean="0">
                <a:latin typeface="Cambria" pitchFamily="18" charset="0"/>
                <a:ea typeface="Cambria" pitchFamily="18" charset="0"/>
              </a:rPr>
              <a:t>Difficult to choose an appropriate threshold</a:t>
            </a:r>
          </a:p>
          <a:p>
            <a:pPr lvl="1"/>
            <a:r>
              <a:rPr lang="en-US" sz="2400" u="sng" dirty="0" err="1" smtClean="0">
                <a:latin typeface="Cambria" pitchFamily="18" charset="0"/>
                <a:ea typeface="Cambria" pitchFamily="18" charset="0"/>
              </a:rPr>
              <a:t>Postpruning</a:t>
            </a:r>
            <a:r>
              <a:rPr lang="en-US" sz="2400" dirty="0" smtClean="0">
                <a:latin typeface="Cambria" pitchFamily="18" charset="0"/>
                <a:ea typeface="Cambria" pitchFamily="18" charset="0"/>
              </a:rPr>
              <a:t>: </a:t>
            </a:r>
            <a:r>
              <a:rPr lang="en-US" sz="2400" i="1" dirty="0" smtClean="0">
                <a:latin typeface="Cambria" pitchFamily="18" charset="0"/>
                <a:ea typeface="Cambria" pitchFamily="18" charset="0"/>
              </a:rPr>
              <a:t>Remove branches</a:t>
            </a:r>
            <a:r>
              <a:rPr lang="en-US" sz="2400" dirty="0" smtClean="0">
                <a:latin typeface="Cambria" pitchFamily="18" charset="0"/>
                <a:ea typeface="Cambria" pitchFamily="18" charset="0"/>
              </a:rPr>
              <a:t> from a “fully grown” tree—get a sequence of progressively pruned trees</a:t>
            </a:r>
          </a:p>
          <a:p>
            <a:pPr lvl="2"/>
            <a:r>
              <a:rPr lang="en-US" dirty="0" smtClean="0">
                <a:latin typeface="Cambria" pitchFamily="18" charset="0"/>
                <a:ea typeface="Cambria" pitchFamily="18" charset="0"/>
              </a:rPr>
              <a:t>Use a set of data different from the training data to decide which is the “best pruned tree”</a:t>
            </a:r>
          </a:p>
          <a:p>
            <a:pPr>
              <a:buNone/>
            </a:pP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1F01E830-911B-4B0A-A90D-1C31FBA536AA}" type="datetime4">
              <a:rPr lang="en-US" smtClean="0"/>
              <a:pPr/>
              <a:t>April 1, 2021</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fontScale="92500" lnSpcReduction="20000"/>
          </a:bodyPr>
          <a:lstStyle/>
          <a:p>
            <a:pPr>
              <a:buNone/>
            </a:pPr>
            <a:r>
              <a:rPr lang="en-US" dirty="0" smtClean="0">
                <a:solidFill>
                  <a:srgbClr val="FF0000"/>
                </a:solidFill>
              </a:rPr>
              <a:t>Enhancements to Basic Decision Tree Induction</a:t>
            </a:r>
          </a:p>
          <a:p>
            <a:pPr>
              <a:lnSpc>
                <a:spcPct val="105000"/>
              </a:lnSpc>
              <a:spcBef>
                <a:spcPct val="25000"/>
              </a:spcBef>
            </a:pPr>
            <a:r>
              <a:rPr lang="en-US" sz="2400" dirty="0" smtClean="0"/>
              <a:t>Allow for </a:t>
            </a:r>
            <a:r>
              <a:rPr lang="en-US" sz="2400" b="1" dirty="0" smtClean="0"/>
              <a:t>continuous-valued attributes</a:t>
            </a:r>
          </a:p>
          <a:p>
            <a:pPr lvl="1">
              <a:lnSpc>
                <a:spcPct val="105000"/>
              </a:lnSpc>
              <a:spcBef>
                <a:spcPct val="25000"/>
              </a:spcBef>
            </a:pPr>
            <a:r>
              <a:rPr lang="en-US" sz="2400" dirty="0" smtClean="0"/>
              <a:t>Dynamically define new discrete-valued attributes that partition the continuous attribute value into a discrete set of intervals</a:t>
            </a:r>
          </a:p>
          <a:p>
            <a:pPr>
              <a:lnSpc>
                <a:spcPct val="105000"/>
              </a:lnSpc>
              <a:spcBef>
                <a:spcPct val="25000"/>
              </a:spcBef>
            </a:pPr>
            <a:r>
              <a:rPr lang="en-US" sz="2400" dirty="0" smtClean="0"/>
              <a:t>Handle </a:t>
            </a:r>
            <a:r>
              <a:rPr lang="en-US" sz="2400" b="1" dirty="0" smtClean="0"/>
              <a:t>missing attribute values</a:t>
            </a:r>
          </a:p>
          <a:p>
            <a:pPr lvl="1">
              <a:lnSpc>
                <a:spcPct val="105000"/>
              </a:lnSpc>
              <a:spcBef>
                <a:spcPct val="25000"/>
              </a:spcBef>
            </a:pPr>
            <a:r>
              <a:rPr lang="en-US" sz="2400" dirty="0" smtClean="0"/>
              <a:t>Assign the most common value of the attribute</a:t>
            </a:r>
          </a:p>
          <a:p>
            <a:pPr lvl="1">
              <a:lnSpc>
                <a:spcPct val="105000"/>
              </a:lnSpc>
              <a:spcBef>
                <a:spcPct val="25000"/>
              </a:spcBef>
            </a:pPr>
            <a:r>
              <a:rPr lang="en-US" sz="2400" dirty="0" smtClean="0"/>
              <a:t>Assign probability to each of the possible values</a:t>
            </a:r>
          </a:p>
          <a:p>
            <a:pPr>
              <a:lnSpc>
                <a:spcPct val="105000"/>
              </a:lnSpc>
              <a:spcBef>
                <a:spcPct val="25000"/>
              </a:spcBef>
            </a:pPr>
            <a:r>
              <a:rPr lang="en-US" sz="2400" b="1" dirty="0" smtClean="0"/>
              <a:t>Attribute construction</a:t>
            </a:r>
          </a:p>
          <a:p>
            <a:pPr lvl="1">
              <a:lnSpc>
                <a:spcPct val="105000"/>
              </a:lnSpc>
              <a:spcBef>
                <a:spcPct val="25000"/>
              </a:spcBef>
            </a:pPr>
            <a:r>
              <a:rPr lang="en-US" sz="2400" dirty="0" smtClean="0"/>
              <a:t>Create new attributes based on existing ones that are sparsely represented</a:t>
            </a:r>
          </a:p>
          <a:p>
            <a:pPr lvl="1">
              <a:lnSpc>
                <a:spcPct val="105000"/>
              </a:lnSpc>
              <a:spcBef>
                <a:spcPct val="25000"/>
              </a:spcBef>
            </a:pPr>
            <a:r>
              <a:rPr lang="en-US" sz="2400" dirty="0" smtClean="0"/>
              <a:t>This reduces fragmentation, repetition, and replication</a:t>
            </a:r>
          </a:p>
          <a:p>
            <a:pPr>
              <a:buNone/>
            </a:pPr>
            <a:endParaRPr lang="en-US" dirty="0">
              <a:solidFill>
                <a:srgbClr val="FF0000"/>
              </a:solidFill>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01EA59FA-E5A2-4F84-B869-7239223EAD22}" type="datetime4">
              <a:rPr lang="en-US" smtClean="0"/>
              <a:pPr/>
              <a:t>April 1, 2021</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fontScale="92500" lnSpcReduction="10000"/>
          </a:bodyPr>
          <a:lstStyle/>
          <a:p>
            <a:pPr>
              <a:buNone/>
            </a:pPr>
            <a:r>
              <a:rPr lang="en-US" dirty="0" smtClean="0">
                <a:latin typeface="Cambria" pitchFamily="18" charset="0"/>
                <a:ea typeface="Cambria" pitchFamily="18" charset="0"/>
              </a:rPr>
              <a:t>      When a decision tree is built, many of the branches will reflect anomalies in the training data due to noise or outliers. Tree pruning methods address this problem of </a:t>
            </a:r>
            <a:r>
              <a:rPr lang="en-US" i="1" dirty="0" err="1" smtClean="0">
                <a:latin typeface="Cambria" pitchFamily="18" charset="0"/>
                <a:ea typeface="Cambria" pitchFamily="18" charset="0"/>
              </a:rPr>
              <a:t>overfitting</a:t>
            </a:r>
            <a:r>
              <a:rPr lang="en-US" i="1" dirty="0" smtClean="0">
                <a:latin typeface="Cambria" pitchFamily="18" charset="0"/>
                <a:ea typeface="Cambria" pitchFamily="18" charset="0"/>
              </a:rPr>
              <a:t> </a:t>
            </a:r>
            <a:r>
              <a:rPr lang="en-US" dirty="0" smtClean="0">
                <a:latin typeface="Cambria" pitchFamily="18" charset="0"/>
                <a:ea typeface="Cambria" pitchFamily="18" charset="0"/>
              </a:rPr>
              <a:t>the data. </a:t>
            </a:r>
          </a:p>
          <a:p>
            <a:r>
              <a:rPr lang="en-US" dirty="0" smtClean="0">
                <a:latin typeface="Cambria" pitchFamily="18" charset="0"/>
                <a:ea typeface="Cambria" pitchFamily="18" charset="0"/>
              </a:rPr>
              <a:t>Pruned trees tend to be smaller and less complex and, thus, easier to comprehend. </a:t>
            </a:r>
            <a:r>
              <a:rPr lang="en-US" dirty="0" err="1" smtClean="0">
                <a:latin typeface="Cambria" pitchFamily="18" charset="0"/>
                <a:ea typeface="Cambria" pitchFamily="18" charset="0"/>
              </a:rPr>
              <a:t>Theyare</a:t>
            </a:r>
            <a:r>
              <a:rPr lang="en-US" dirty="0" smtClean="0">
                <a:latin typeface="Cambria" pitchFamily="18" charset="0"/>
                <a:ea typeface="Cambria" pitchFamily="18" charset="0"/>
              </a:rPr>
              <a:t> usually faster and better at correctly classifying independent test data (i.e., of previously unseen </a:t>
            </a:r>
            <a:r>
              <a:rPr lang="en-US" dirty="0" err="1" smtClean="0">
                <a:latin typeface="Cambria" pitchFamily="18" charset="0"/>
                <a:ea typeface="Cambria" pitchFamily="18" charset="0"/>
              </a:rPr>
              <a:t>tuples</a:t>
            </a:r>
            <a:r>
              <a:rPr lang="en-US" dirty="0" smtClean="0">
                <a:latin typeface="Cambria" pitchFamily="18" charset="0"/>
                <a:ea typeface="Cambria" pitchFamily="18" charset="0"/>
              </a:rPr>
              <a:t>) than </a:t>
            </a:r>
            <a:r>
              <a:rPr lang="en-US" dirty="0" err="1" smtClean="0">
                <a:latin typeface="Cambria" pitchFamily="18" charset="0"/>
                <a:ea typeface="Cambria" pitchFamily="18" charset="0"/>
              </a:rPr>
              <a:t>unpruned</a:t>
            </a:r>
            <a:r>
              <a:rPr lang="en-US" dirty="0" smtClean="0">
                <a:latin typeface="Cambria" pitchFamily="18" charset="0"/>
                <a:ea typeface="Cambria" pitchFamily="18" charset="0"/>
              </a:rPr>
              <a:t> trees.</a:t>
            </a:r>
          </a:p>
          <a:p>
            <a:pPr>
              <a:buNone/>
            </a:pP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E23877B4-A5D6-4104-A747-A15BAD8DEF97}" type="datetime4">
              <a:rPr lang="en-US" smtClean="0"/>
              <a:pPr/>
              <a:t>April 1, 2021</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44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fontScale="92500" lnSpcReduction="20000"/>
          </a:bodyPr>
          <a:lstStyle/>
          <a:p>
            <a:pPr>
              <a:buNone/>
            </a:pPr>
            <a:r>
              <a:rPr lang="en-US" i="1" dirty="0" smtClean="0">
                <a:latin typeface="Cambria" pitchFamily="18" charset="0"/>
                <a:ea typeface="Cambria" pitchFamily="18" charset="0"/>
              </a:rPr>
              <a:t>How does tree pruning work?” There are two common approaches to tree pruning:</a:t>
            </a:r>
          </a:p>
          <a:p>
            <a:r>
              <a:rPr lang="en-US" dirty="0" err="1" smtClean="0">
                <a:solidFill>
                  <a:srgbClr val="FF0000"/>
                </a:solidFill>
              </a:rPr>
              <a:t>prepruning</a:t>
            </a:r>
            <a:r>
              <a:rPr lang="en-US" dirty="0" smtClean="0">
                <a:solidFill>
                  <a:srgbClr val="FF0000"/>
                </a:solidFill>
              </a:rPr>
              <a:t> and </a:t>
            </a:r>
            <a:r>
              <a:rPr lang="en-US" dirty="0" err="1" smtClean="0">
                <a:solidFill>
                  <a:srgbClr val="FF0000"/>
                </a:solidFill>
              </a:rPr>
              <a:t>postpruning</a:t>
            </a:r>
            <a:r>
              <a:rPr lang="en-US" dirty="0" smtClean="0">
                <a:solidFill>
                  <a:srgbClr val="FF0000"/>
                </a:solidFill>
              </a:rPr>
              <a:t>.</a:t>
            </a:r>
          </a:p>
          <a:p>
            <a:r>
              <a:rPr lang="en-US" dirty="0" smtClean="0">
                <a:latin typeface="Cambria" pitchFamily="18" charset="0"/>
                <a:ea typeface="Cambria" pitchFamily="18" charset="0"/>
              </a:rPr>
              <a:t>In the </a:t>
            </a:r>
            <a:r>
              <a:rPr lang="en-US" dirty="0" err="1" smtClean="0">
                <a:latin typeface="Cambria" pitchFamily="18" charset="0"/>
                <a:ea typeface="Cambria" pitchFamily="18" charset="0"/>
              </a:rPr>
              <a:t>prepruning</a:t>
            </a:r>
            <a:r>
              <a:rPr lang="en-US" dirty="0" smtClean="0">
                <a:latin typeface="Cambria" pitchFamily="18" charset="0"/>
                <a:ea typeface="Cambria" pitchFamily="18" charset="0"/>
              </a:rPr>
              <a:t> approach, a tree is “pruned” by halting its construction early (</a:t>
            </a:r>
            <a:r>
              <a:rPr lang="en-US" dirty="0" err="1" smtClean="0">
                <a:latin typeface="Cambria" pitchFamily="18" charset="0"/>
                <a:ea typeface="Cambria" pitchFamily="18" charset="0"/>
              </a:rPr>
              <a:t>e.g.,by</a:t>
            </a:r>
            <a:r>
              <a:rPr lang="en-US" dirty="0" smtClean="0">
                <a:latin typeface="Cambria" pitchFamily="18" charset="0"/>
                <a:ea typeface="Cambria" pitchFamily="18" charset="0"/>
              </a:rPr>
              <a:t> deciding not to further split or partition the subset of training </a:t>
            </a:r>
            <a:r>
              <a:rPr lang="en-US" dirty="0" err="1" smtClean="0">
                <a:latin typeface="Cambria" pitchFamily="18" charset="0"/>
                <a:ea typeface="Cambria" pitchFamily="18" charset="0"/>
              </a:rPr>
              <a:t>tuples</a:t>
            </a:r>
            <a:r>
              <a:rPr lang="en-US" dirty="0" smtClean="0">
                <a:latin typeface="Cambria" pitchFamily="18" charset="0"/>
                <a:ea typeface="Cambria" pitchFamily="18" charset="0"/>
              </a:rPr>
              <a:t> at a given node). Upon halting, the node becomes a leaf. The leaf may hold the most frequent class among the subset </a:t>
            </a:r>
            <a:r>
              <a:rPr lang="en-US" dirty="0" err="1" smtClean="0">
                <a:latin typeface="Cambria" pitchFamily="18" charset="0"/>
                <a:ea typeface="Cambria" pitchFamily="18" charset="0"/>
              </a:rPr>
              <a:t>tuples</a:t>
            </a:r>
            <a:r>
              <a:rPr lang="en-US" dirty="0" smtClean="0">
                <a:latin typeface="Cambria" pitchFamily="18" charset="0"/>
                <a:ea typeface="Cambria" pitchFamily="18" charset="0"/>
              </a:rPr>
              <a:t> or the probability distribution of those </a:t>
            </a:r>
            <a:r>
              <a:rPr lang="en-US" dirty="0" err="1" smtClean="0">
                <a:latin typeface="Cambria" pitchFamily="18" charset="0"/>
                <a:ea typeface="Cambria" pitchFamily="18" charset="0"/>
              </a:rPr>
              <a:t>tuples</a:t>
            </a:r>
            <a:r>
              <a:rPr lang="en-US" dirty="0" smtClean="0">
                <a:latin typeface="Cambria" pitchFamily="18" charset="0"/>
                <a:ea typeface="Cambria" pitchFamily="18" charset="0"/>
              </a:rPr>
              <a:t>.</a:t>
            </a:r>
          </a:p>
          <a:p>
            <a:endParaRPr lang="en-US" dirty="0" smtClean="0">
              <a:latin typeface="Cambria" pitchFamily="18" charset="0"/>
            </a:endParaRPr>
          </a:p>
          <a:p>
            <a:pPr>
              <a:buNone/>
            </a:pPr>
            <a:endParaRPr lang="en-US" dirty="0">
              <a:latin typeface="Cambria" pitchFamily="18" charset="0"/>
              <a:ea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B6D3221B-AF5D-47D6-9DB2-8D4C5D3DA8C7}" type="datetime4">
              <a:rPr lang="en-US" smtClean="0"/>
              <a:pPr/>
              <a:t>April 1, 2021</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
        <p:nvSpPr>
          <p:cNvPr id="9" name="Content Placeholder 8"/>
          <p:cNvSpPr>
            <a:spLocks noGrp="1"/>
          </p:cNvSpPr>
          <p:nvPr>
            <p:ph idx="1"/>
          </p:nvPr>
        </p:nvSpPr>
        <p:spPr/>
        <p:txBody>
          <a:bodyPr>
            <a:normAutofit fontScale="85000" lnSpcReduction="10000"/>
          </a:bodyPr>
          <a:lstStyle/>
          <a:p>
            <a:r>
              <a:rPr lang="en-US" dirty="0" smtClean="0">
                <a:latin typeface="Cambria" pitchFamily="18" charset="0"/>
                <a:ea typeface="Cambria" pitchFamily="18" charset="0"/>
              </a:rPr>
              <a:t>When constructing a tree, measures such as statistical significance, information gain, </a:t>
            </a:r>
            <a:r>
              <a:rPr lang="en-US" dirty="0" err="1" smtClean="0">
                <a:latin typeface="Cambria" pitchFamily="18" charset="0"/>
                <a:ea typeface="Cambria" pitchFamily="18" charset="0"/>
              </a:rPr>
              <a:t>Gini</a:t>
            </a:r>
            <a:r>
              <a:rPr lang="en-US" dirty="0" smtClean="0">
                <a:latin typeface="Cambria" pitchFamily="18" charset="0"/>
                <a:ea typeface="Cambria" pitchFamily="18" charset="0"/>
              </a:rPr>
              <a:t> index, and so on can be used to assess the goodness of a split. If partitioning the </a:t>
            </a:r>
            <a:r>
              <a:rPr lang="en-US" dirty="0" err="1" smtClean="0">
                <a:latin typeface="Cambria" pitchFamily="18" charset="0"/>
                <a:ea typeface="Cambria" pitchFamily="18" charset="0"/>
              </a:rPr>
              <a:t>tuples</a:t>
            </a:r>
            <a:r>
              <a:rPr lang="en-US" dirty="0" smtClean="0">
                <a:latin typeface="Cambria" pitchFamily="18" charset="0"/>
                <a:ea typeface="Cambria" pitchFamily="18" charset="0"/>
              </a:rPr>
              <a:t> at a node would result in a split that falls below a </a:t>
            </a:r>
            <a:r>
              <a:rPr lang="en-US" dirty="0" err="1" smtClean="0">
                <a:latin typeface="Cambria" pitchFamily="18" charset="0"/>
                <a:ea typeface="Cambria" pitchFamily="18" charset="0"/>
              </a:rPr>
              <a:t>prespecified</a:t>
            </a:r>
            <a:r>
              <a:rPr lang="en-US" dirty="0" smtClean="0">
                <a:latin typeface="Cambria" pitchFamily="18" charset="0"/>
                <a:ea typeface="Cambria" pitchFamily="18" charset="0"/>
              </a:rPr>
              <a:t> threshold, then further partitioning of the given subset is halted. </a:t>
            </a:r>
          </a:p>
          <a:p>
            <a:r>
              <a:rPr lang="en-US" dirty="0" smtClean="0">
                <a:latin typeface="Cambria" pitchFamily="18" charset="0"/>
                <a:ea typeface="Cambria" pitchFamily="18" charset="0"/>
              </a:rPr>
              <a:t>There are difficulties, however, in choosing an appropriate threshold. High thresholds could result in oversimplified trees, whereas low thresholds could result in very little simplification.</a:t>
            </a:r>
          </a:p>
          <a:p>
            <a:endParaRPr lang="en-US" dirty="0" smtClean="0">
              <a:latin typeface="Cambria" pitchFamily="18" charset="0"/>
              <a:ea typeface="Cambria" pitchFamily="18" charset="0"/>
            </a:endParaRPr>
          </a:p>
        </p:txBody>
      </p:sp>
      <p:sp>
        <p:nvSpPr>
          <p:cNvPr id="6" name="Date Placeholder 5"/>
          <p:cNvSpPr>
            <a:spLocks noGrp="1"/>
          </p:cNvSpPr>
          <p:nvPr>
            <p:ph type="dt" sz="half" idx="10"/>
          </p:nvPr>
        </p:nvSpPr>
        <p:spPr/>
        <p:txBody>
          <a:bodyPr/>
          <a:lstStyle/>
          <a:p>
            <a:fld id="{C358D1E3-9526-4731-A471-57729BCCC171}" type="datetime4">
              <a:rPr lang="en-US" smtClean="0"/>
              <a:pPr/>
              <a:t>April 1, 2021</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pic>
        <p:nvPicPr>
          <p:cNvPr id="6" name="Content Placeholder 5" descr="d3.png"/>
          <p:cNvPicPr>
            <a:picLocks noGrp="1" noChangeAspect="1"/>
          </p:cNvPicPr>
          <p:nvPr>
            <p:ph idx="1"/>
          </p:nvPr>
        </p:nvPicPr>
        <p:blipFill>
          <a:blip r:embed="rId2"/>
          <a:stretch>
            <a:fillRect/>
          </a:stretch>
        </p:blipFill>
        <p:spPr>
          <a:xfrm>
            <a:off x="963617" y="1961656"/>
            <a:ext cx="7216766" cy="4061812"/>
          </a:xfrm>
        </p:spPr>
      </p:pic>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3"/>
          <a:srcRect/>
          <a:stretch>
            <a:fillRect/>
          </a:stretch>
        </p:blipFill>
        <p:spPr bwMode="auto">
          <a:xfrm>
            <a:off x="152400" y="152400"/>
            <a:ext cx="1262063" cy="1066800"/>
          </a:xfrm>
          <a:prstGeom prst="rect">
            <a:avLst/>
          </a:prstGeom>
          <a:noFill/>
          <a:ln w="9525">
            <a:noFill/>
            <a:miter lim="800000"/>
            <a:headEnd/>
            <a:tailEnd/>
          </a:ln>
        </p:spPr>
      </p:pic>
      <p:sp>
        <p:nvSpPr>
          <p:cNvPr id="9" name="Date Placeholder 8"/>
          <p:cNvSpPr>
            <a:spLocks noGrp="1"/>
          </p:cNvSpPr>
          <p:nvPr>
            <p:ph type="dt" sz="half" idx="10"/>
          </p:nvPr>
        </p:nvSpPr>
        <p:spPr/>
        <p:txBody>
          <a:bodyPr/>
          <a:lstStyle/>
          <a:p>
            <a:fld id="{1618BA3A-AE86-4C35-B80B-FFB0731051C6}" type="datetime4">
              <a:rPr lang="en-US" smtClean="0"/>
              <a:pPr/>
              <a:t>April 1, 2021</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fontScale="85000" lnSpcReduction="10000"/>
          </a:bodyPr>
          <a:lstStyle/>
          <a:p>
            <a:pPr>
              <a:buNone/>
            </a:pPr>
            <a:r>
              <a:rPr lang="en-US" dirty="0" smtClean="0">
                <a:latin typeface="Cambria" pitchFamily="18" charset="0"/>
                <a:ea typeface="Cambria" pitchFamily="18" charset="0"/>
              </a:rPr>
              <a:t>The second and more common approach is </a:t>
            </a:r>
            <a:r>
              <a:rPr lang="en-US" dirty="0" err="1" smtClean="0">
                <a:latin typeface="Cambria" pitchFamily="18" charset="0"/>
                <a:ea typeface="Cambria" pitchFamily="18" charset="0"/>
              </a:rPr>
              <a:t>postpruning</a:t>
            </a:r>
            <a:r>
              <a:rPr lang="en-US" dirty="0" smtClean="0">
                <a:latin typeface="Cambria" pitchFamily="18" charset="0"/>
                <a:ea typeface="Cambria" pitchFamily="18" charset="0"/>
              </a:rPr>
              <a:t>, which removes </a:t>
            </a:r>
            <a:r>
              <a:rPr lang="en-US" dirty="0" err="1" smtClean="0">
                <a:latin typeface="Cambria" pitchFamily="18" charset="0"/>
                <a:ea typeface="Cambria" pitchFamily="18" charset="0"/>
              </a:rPr>
              <a:t>subtrees</a:t>
            </a:r>
            <a:r>
              <a:rPr lang="en-US" dirty="0" smtClean="0">
                <a:latin typeface="Cambria" pitchFamily="18" charset="0"/>
                <a:ea typeface="Cambria" pitchFamily="18" charset="0"/>
              </a:rPr>
              <a:t> from a “fully grown” tree. A </a:t>
            </a:r>
            <a:r>
              <a:rPr lang="en-US" dirty="0" err="1" smtClean="0">
                <a:latin typeface="Cambria" pitchFamily="18" charset="0"/>
                <a:ea typeface="Cambria" pitchFamily="18" charset="0"/>
              </a:rPr>
              <a:t>subtree</a:t>
            </a:r>
            <a:r>
              <a:rPr lang="en-US" dirty="0" smtClean="0">
                <a:latin typeface="Cambria" pitchFamily="18" charset="0"/>
                <a:ea typeface="Cambria" pitchFamily="18" charset="0"/>
              </a:rPr>
              <a:t> at a given node is pruned by removing its branches and replacing it with a leaf. The leaf is labeled with the most frequent class among the </a:t>
            </a:r>
            <a:r>
              <a:rPr lang="en-US" dirty="0" err="1" smtClean="0">
                <a:latin typeface="Cambria" pitchFamily="18" charset="0"/>
                <a:ea typeface="Cambria" pitchFamily="18" charset="0"/>
              </a:rPr>
              <a:t>subtree</a:t>
            </a:r>
            <a:r>
              <a:rPr lang="en-US" dirty="0" smtClean="0">
                <a:latin typeface="Cambria" pitchFamily="18" charset="0"/>
                <a:ea typeface="Cambria" pitchFamily="18" charset="0"/>
              </a:rPr>
              <a:t> being replaced. For example, notice the </a:t>
            </a:r>
            <a:r>
              <a:rPr lang="en-US" dirty="0" err="1" smtClean="0">
                <a:latin typeface="Cambria" pitchFamily="18" charset="0"/>
                <a:ea typeface="Cambria" pitchFamily="18" charset="0"/>
              </a:rPr>
              <a:t>subtree</a:t>
            </a:r>
            <a:r>
              <a:rPr lang="en-US" dirty="0" smtClean="0">
                <a:latin typeface="Cambria" pitchFamily="18" charset="0"/>
                <a:ea typeface="Cambria" pitchFamily="18" charset="0"/>
              </a:rPr>
              <a:t> at node “</a:t>
            </a:r>
            <a:r>
              <a:rPr lang="en-US" i="1" dirty="0" smtClean="0">
                <a:latin typeface="Cambria" pitchFamily="18" charset="0"/>
                <a:ea typeface="Cambria" pitchFamily="18" charset="0"/>
              </a:rPr>
              <a:t>A3?” in the </a:t>
            </a:r>
            <a:r>
              <a:rPr lang="en-US" i="1" dirty="0" err="1" smtClean="0">
                <a:latin typeface="Cambria" pitchFamily="18" charset="0"/>
                <a:ea typeface="Cambria" pitchFamily="18" charset="0"/>
              </a:rPr>
              <a:t>unpruned</a:t>
            </a:r>
            <a:r>
              <a:rPr lang="en-US" i="1" dirty="0" smtClean="0">
                <a:latin typeface="Cambria" pitchFamily="18" charset="0"/>
                <a:ea typeface="Cambria" pitchFamily="18" charset="0"/>
              </a:rPr>
              <a:t> </a:t>
            </a:r>
            <a:r>
              <a:rPr lang="en-US" dirty="0" smtClean="0">
                <a:latin typeface="Cambria" pitchFamily="18" charset="0"/>
                <a:ea typeface="Cambria" pitchFamily="18" charset="0"/>
              </a:rPr>
              <a:t>tree of the given Figure. Suppose that the most common class within this </a:t>
            </a:r>
            <a:r>
              <a:rPr lang="en-US" dirty="0" err="1" smtClean="0">
                <a:latin typeface="Cambria" pitchFamily="18" charset="0"/>
                <a:ea typeface="Cambria" pitchFamily="18" charset="0"/>
              </a:rPr>
              <a:t>subtree</a:t>
            </a:r>
            <a:r>
              <a:rPr lang="en-US" dirty="0" smtClean="0">
                <a:latin typeface="Cambria" pitchFamily="18" charset="0"/>
                <a:ea typeface="Cambria" pitchFamily="18" charset="0"/>
              </a:rPr>
              <a:t> is “</a:t>
            </a:r>
            <a:r>
              <a:rPr lang="en-US" i="1" dirty="0" smtClean="0">
                <a:latin typeface="Cambria" pitchFamily="18" charset="0"/>
                <a:ea typeface="Cambria" pitchFamily="18" charset="0"/>
              </a:rPr>
              <a:t>class B.” </a:t>
            </a:r>
            <a:r>
              <a:rPr lang="en-US" dirty="0" smtClean="0">
                <a:latin typeface="Cambria" pitchFamily="18" charset="0"/>
                <a:ea typeface="Cambria" pitchFamily="18" charset="0"/>
              </a:rPr>
              <a:t>In the pruned version of the tree, the </a:t>
            </a:r>
            <a:r>
              <a:rPr lang="en-US" dirty="0" err="1" smtClean="0">
                <a:latin typeface="Cambria" pitchFamily="18" charset="0"/>
                <a:ea typeface="Cambria" pitchFamily="18" charset="0"/>
              </a:rPr>
              <a:t>subtree</a:t>
            </a:r>
            <a:r>
              <a:rPr lang="en-US" dirty="0" smtClean="0">
                <a:latin typeface="Cambria" pitchFamily="18" charset="0"/>
                <a:ea typeface="Cambria" pitchFamily="18" charset="0"/>
              </a:rPr>
              <a:t> in question is pruned by replacing it </a:t>
            </a:r>
            <a:r>
              <a:rPr lang="en-US" dirty="0" err="1" smtClean="0">
                <a:latin typeface="Cambria" pitchFamily="18" charset="0"/>
                <a:ea typeface="Cambria" pitchFamily="18" charset="0"/>
              </a:rPr>
              <a:t>withthe</a:t>
            </a:r>
            <a:r>
              <a:rPr lang="en-US" dirty="0" smtClean="0">
                <a:latin typeface="Cambria" pitchFamily="18" charset="0"/>
                <a:ea typeface="Cambria" pitchFamily="18" charset="0"/>
              </a:rPr>
              <a:t> leaf “</a:t>
            </a:r>
            <a:r>
              <a:rPr lang="en-US" i="1" dirty="0" smtClean="0">
                <a:latin typeface="Cambria" pitchFamily="18" charset="0"/>
                <a:ea typeface="Cambria" pitchFamily="18" charset="0"/>
              </a:rPr>
              <a:t>class B.”</a:t>
            </a:r>
            <a:endParaRPr lang="en-US" dirty="0" smtClean="0">
              <a:latin typeface="Cambria" pitchFamily="18" charset="0"/>
              <a:ea typeface="Cambria" pitchFamily="18" charset="0"/>
            </a:endParaRPr>
          </a:p>
          <a:p>
            <a:pPr>
              <a:buNone/>
            </a:pP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3"/>
          <a:srcRect/>
          <a:stretch>
            <a:fillRect/>
          </a:stretch>
        </p:blipFill>
        <p:spPr bwMode="auto">
          <a:xfrm>
            <a:off x="152400" y="152400"/>
            <a:ext cx="1262063" cy="106680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C2665F9B-2EC0-4920-858F-8CE19CFA68BB}" type="datetime4">
              <a:rPr lang="en-US" smtClean="0"/>
              <a:pPr/>
              <a:t>April 1, 2021</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fontScale="77500" lnSpcReduction="20000"/>
          </a:bodyPr>
          <a:lstStyle/>
          <a:p>
            <a:r>
              <a:rPr lang="en-US" dirty="0" smtClean="0">
                <a:latin typeface="Cambria" pitchFamily="18" charset="0"/>
                <a:ea typeface="Cambria" pitchFamily="18" charset="0"/>
              </a:rPr>
              <a:t>The cost complexity pruning algorithm used in CART is an example of the </a:t>
            </a:r>
            <a:r>
              <a:rPr lang="en-US" dirty="0" err="1" smtClean="0">
                <a:latin typeface="Cambria" pitchFamily="18" charset="0"/>
                <a:ea typeface="Cambria" pitchFamily="18" charset="0"/>
              </a:rPr>
              <a:t>postpruning</a:t>
            </a:r>
            <a:r>
              <a:rPr lang="en-US" dirty="0" smtClean="0">
                <a:latin typeface="Cambria" pitchFamily="18" charset="0"/>
                <a:ea typeface="Cambria" pitchFamily="18" charset="0"/>
              </a:rPr>
              <a:t> approach. </a:t>
            </a:r>
          </a:p>
          <a:p>
            <a:r>
              <a:rPr lang="en-US" dirty="0" smtClean="0">
                <a:latin typeface="Cambria" pitchFamily="18" charset="0"/>
                <a:ea typeface="Cambria" pitchFamily="18" charset="0"/>
              </a:rPr>
              <a:t>This approach considers the cost complexity of a tree to be a function of the number of leaves in the tree and the error rate of the tree (where the error rate is the percentage of </a:t>
            </a:r>
            <a:r>
              <a:rPr lang="en-US" dirty="0" err="1" smtClean="0">
                <a:latin typeface="Cambria" pitchFamily="18" charset="0"/>
                <a:ea typeface="Cambria" pitchFamily="18" charset="0"/>
              </a:rPr>
              <a:t>tuples</a:t>
            </a:r>
            <a:r>
              <a:rPr lang="en-US" dirty="0" smtClean="0">
                <a:latin typeface="Cambria" pitchFamily="18" charset="0"/>
                <a:ea typeface="Cambria" pitchFamily="18" charset="0"/>
              </a:rPr>
              <a:t> misclassified by the tree). </a:t>
            </a:r>
          </a:p>
          <a:p>
            <a:r>
              <a:rPr lang="en-US" dirty="0" smtClean="0">
                <a:latin typeface="Cambria" pitchFamily="18" charset="0"/>
                <a:ea typeface="Cambria" pitchFamily="18" charset="0"/>
              </a:rPr>
              <a:t>It starts from the bottom of the tree. For each internal node, </a:t>
            </a:r>
            <a:r>
              <a:rPr lang="en-US" i="1" dirty="0" smtClean="0">
                <a:latin typeface="Cambria" pitchFamily="18" charset="0"/>
                <a:ea typeface="Cambria" pitchFamily="18" charset="0"/>
              </a:rPr>
              <a:t>N, it computes the cost complexity of the sub-tree at N, and </a:t>
            </a:r>
            <a:r>
              <a:rPr lang="en-US" dirty="0" smtClean="0">
                <a:latin typeface="Cambria" pitchFamily="18" charset="0"/>
                <a:ea typeface="Cambria" pitchFamily="18" charset="0"/>
              </a:rPr>
              <a:t>the cost complexity of the sub-tree at </a:t>
            </a:r>
            <a:r>
              <a:rPr lang="en-US" i="1" dirty="0" smtClean="0">
                <a:latin typeface="Cambria" pitchFamily="18" charset="0"/>
                <a:ea typeface="Cambria" pitchFamily="18" charset="0"/>
              </a:rPr>
              <a:t>N if it were to be pruned (i.e., replaced by a leaf </a:t>
            </a:r>
            <a:r>
              <a:rPr lang="en-US" dirty="0" smtClean="0">
                <a:latin typeface="Cambria" pitchFamily="18" charset="0"/>
                <a:ea typeface="Cambria" pitchFamily="18" charset="0"/>
              </a:rPr>
              <a:t>node). The two values are compared. If pruning the sub-tree at node </a:t>
            </a:r>
            <a:r>
              <a:rPr lang="en-US" i="1" dirty="0" smtClean="0">
                <a:latin typeface="Cambria" pitchFamily="18" charset="0"/>
                <a:ea typeface="Cambria" pitchFamily="18" charset="0"/>
              </a:rPr>
              <a:t>N would result in a </a:t>
            </a:r>
            <a:r>
              <a:rPr lang="en-US" dirty="0" smtClean="0">
                <a:latin typeface="Cambria" pitchFamily="18" charset="0"/>
                <a:ea typeface="Cambria" pitchFamily="18" charset="0"/>
              </a:rPr>
              <a:t>smaller cost complexity, then the sub-tree is pruned. Otherwise, it is kept.</a:t>
            </a:r>
            <a:endParaRPr lang="en-US" dirty="0">
              <a:latin typeface="Cambria" pitchFamily="18" charset="0"/>
              <a:ea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6F0EB2DF-9CF8-4523-8614-0AB770A02BF8}" type="datetime4">
              <a:rPr lang="en-US" smtClean="0"/>
              <a:pPr/>
              <a:t>April 1, 2021</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0"/>
          </p:nvPr>
        </p:nvSpPr>
        <p:spPr>
          <a:xfrm>
            <a:off x="7248525" y="6477000"/>
            <a:ext cx="1905000" cy="381000"/>
          </a:xfrm>
          <a:noFill/>
        </p:spPr>
        <p:txBody>
          <a:bodyPr/>
          <a:lstStyle/>
          <a:p>
            <a:fld id="{AB2624E0-9E67-4159-8BC4-8B20B2A3103F}" type="slidenum">
              <a:rPr lang="en-US" smtClean="0"/>
              <a:pPr/>
              <a:t>5</a:t>
            </a:fld>
            <a:endParaRPr lang="en-US" smtClean="0"/>
          </a:p>
        </p:txBody>
      </p:sp>
      <p:sp>
        <p:nvSpPr>
          <p:cNvPr id="12291" name="Rectangle 2"/>
          <p:cNvSpPr>
            <a:spLocks noGrp="1" noChangeArrowheads="1"/>
          </p:cNvSpPr>
          <p:nvPr>
            <p:ph type="title"/>
          </p:nvPr>
        </p:nvSpPr>
        <p:spPr>
          <a:xfrm>
            <a:off x="0" y="152400"/>
            <a:ext cx="9144000" cy="838200"/>
          </a:xfrm>
          <a:noFill/>
        </p:spPr>
        <p:txBody>
          <a:bodyPr lIns="92075" tIns="46038" rIns="92075" bIns="46038"/>
          <a:lstStyle/>
          <a:p>
            <a:pPr eaLnBrk="1" hangingPunct="1"/>
            <a:endParaRPr lang="en-US" i="1" dirty="0" smtClean="0">
              <a:solidFill>
                <a:srgbClr val="170981"/>
              </a:solidFill>
            </a:endParaRPr>
          </a:p>
        </p:txBody>
      </p:sp>
      <p:grpSp>
        <p:nvGrpSpPr>
          <p:cNvPr id="2" name="Group 63"/>
          <p:cNvGrpSpPr>
            <a:grpSpLocks/>
          </p:cNvGrpSpPr>
          <p:nvPr/>
        </p:nvGrpSpPr>
        <p:grpSpPr bwMode="auto">
          <a:xfrm>
            <a:off x="95250" y="2819400"/>
            <a:ext cx="6305550" cy="3810000"/>
            <a:chOff x="768" y="1152"/>
            <a:chExt cx="3972" cy="2400"/>
          </a:xfrm>
        </p:grpSpPr>
        <p:sp>
          <p:nvSpPr>
            <p:cNvPr id="12295" name="Rectangle 3"/>
            <p:cNvSpPr>
              <a:spLocks noChangeArrowheads="1"/>
            </p:cNvSpPr>
            <p:nvPr/>
          </p:nvSpPr>
          <p:spPr bwMode="auto">
            <a:xfrm>
              <a:off x="2387" y="1152"/>
              <a:ext cx="475" cy="296"/>
            </a:xfrm>
            <a:prstGeom prst="rect">
              <a:avLst/>
            </a:prstGeom>
            <a:solidFill>
              <a:srgbClr val="00CCFF"/>
            </a:solidFill>
            <a:ln w="12700">
              <a:solidFill>
                <a:schemeClr val="tx1"/>
              </a:solidFill>
              <a:miter lim="800000"/>
              <a:headEnd/>
              <a:tailEnd/>
            </a:ln>
          </p:spPr>
          <p:txBody>
            <a:bodyPr wrap="none" lIns="92075" tIns="46038" rIns="92075" bIns="46038">
              <a:spAutoFit/>
            </a:bodyPr>
            <a:lstStyle/>
            <a:p>
              <a:pPr algn="ctr" eaLnBrk="0" hangingPunct="0"/>
              <a:r>
                <a:rPr lang="en-US" sz="2400">
                  <a:latin typeface="Times New Roman" pitchFamily="18" charset="0"/>
                </a:rPr>
                <a:t>age?</a:t>
              </a:r>
            </a:p>
          </p:txBody>
        </p:sp>
        <p:sp>
          <p:nvSpPr>
            <p:cNvPr id="12296" name="Rectangle 4"/>
            <p:cNvSpPr>
              <a:spLocks noChangeArrowheads="1"/>
            </p:cNvSpPr>
            <p:nvPr/>
          </p:nvSpPr>
          <p:spPr bwMode="auto">
            <a:xfrm>
              <a:off x="2245" y="1766"/>
              <a:ext cx="755" cy="288"/>
            </a:xfrm>
            <a:prstGeom prst="rect">
              <a:avLst/>
            </a:prstGeom>
            <a:noFill/>
            <a:ln w="9525">
              <a:noFill/>
              <a:miter lim="800000"/>
              <a:headEnd/>
              <a:tailEnd/>
            </a:ln>
          </p:spPr>
          <p:txBody>
            <a:bodyPr wrap="none" lIns="92075" tIns="46038" rIns="92075" bIns="46038">
              <a:spAutoFit/>
            </a:bodyPr>
            <a:lstStyle/>
            <a:p>
              <a:pPr algn="ctr" eaLnBrk="0" hangingPunct="0"/>
              <a:r>
                <a:rPr lang="en-US" sz="2400">
                  <a:latin typeface="Times New Roman" pitchFamily="18" charset="0"/>
                </a:rPr>
                <a:t>overcast</a:t>
              </a:r>
            </a:p>
          </p:txBody>
        </p:sp>
        <p:sp>
          <p:nvSpPr>
            <p:cNvPr id="12297" name="Rectangle 5"/>
            <p:cNvSpPr>
              <a:spLocks noChangeArrowheads="1"/>
            </p:cNvSpPr>
            <p:nvPr/>
          </p:nvSpPr>
          <p:spPr bwMode="auto">
            <a:xfrm>
              <a:off x="1229" y="2342"/>
              <a:ext cx="763" cy="296"/>
            </a:xfrm>
            <a:prstGeom prst="rect">
              <a:avLst/>
            </a:prstGeom>
            <a:solidFill>
              <a:srgbClr val="00FFCC"/>
            </a:solidFill>
            <a:ln w="12700">
              <a:solidFill>
                <a:schemeClr val="tx1"/>
              </a:solidFill>
              <a:miter lim="800000"/>
              <a:headEnd/>
              <a:tailEnd/>
            </a:ln>
          </p:spPr>
          <p:txBody>
            <a:bodyPr wrap="none" lIns="92075" tIns="46038" rIns="92075" bIns="46038">
              <a:spAutoFit/>
            </a:bodyPr>
            <a:lstStyle/>
            <a:p>
              <a:pPr algn="ctr" eaLnBrk="0" hangingPunct="0"/>
              <a:r>
                <a:rPr lang="en-US" sz="2400">
                  <a:latin typeface="Times New Roman" pitchFamily="18" charset="0"/>
                </a:rPr>
                <a:t>student?</a:t>
              </a:r>
            </a:p>
          </p:txBody>
        </p:sp>
        <p:sp>
          <p:nvSpPr>
            <p:cNvPr id="12298" name="Rectangle 6"/>
            <p:cNvSpPr>
              <a:spLocks noChangeArrowheads="1"/>
            </p:cNvSpPr>
            <p:nvPr/>
          </p:nvSpPr>
          <p:spPr bwMode="auto">
            <a:xfrm>
              <a:off x="3432" y="2342"/>
              <a:ext cx="1140" cy="296"/>
            </a:xfrm>
            <a:prstGeom prst="rect">
              <a:avLst/>
            </a:prstGeom>
            <a:solidFill>
              <a:srgbClr val="99CCFF"/>
            </a:solidFill>
            <a:ln w="12700">
              <a:solidFill>
                <a:schemeClr val="tx1"/>
              </a:solidFill>
              <a:miter lim="800000"/>
              <a:headEnd/>
              <a:tailEnd/>
            </a:ln>
          </p:spPr>
          <p:txBody>
            <a:bodyPr wrap="none" lIns="92075" tIns="46038" rIns="92075" bIns="46038">
              <a:spAutoFit/>
            </a:bodyPr>
            <a:lstStyle/>
            <a:p>
              <a:pPr algn="ctr" eaLnBrk="0" hangingPunct="0"/>
              <a:r>
                <a:rPr lang="en-US" sz="2400">
                  <a:latin typeface="Times New Roman" pitchFamily="18" charset="0"/>
                </a:rPr>
                <a:t>credit rating?</a:t>
              </a:r>
            </a:p>
          </p:txBody>
        </p:sp>
        <p:sp>
          <p:nvSpPr>
            <p:cNvPr id="12299" name="Line 11"/>
            <p:cNvSpPr>
              <a:spLocks noChangeShapeType="1"/>
            </p:cNvSpPr>
            <p:nvPr/>
          </p:nvSpPr>
          <p:spPr bwMode="auto">
            <a:xfrm flipH="1">
              <a:off x="1619" y="1462"/>
              <a:ext cx="625" cy="834"/>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2300" name="Line 12"/>
            <p:cNvSpPr>
              <a:spLocks noChangeShapeType="1"/>
            </p:cNvSpPr>
            <p:nvPr/>
          </p:nvSpPr>
          <p:spPr bwMode="auto">
            <a:xfrm flipH="1">
              <a:off x="2622" y="1491"/>
              <a:ext cx="1" cy="344"/>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2301" name="Line 13"/>
            <p:cNvSpPr>
              <a:spLocks noChangeShapeType="1"/>
            </p:cNvSpPr>
            <p:nvPr/>
          </p:nvSpPr>
          <p:spPr bwMode="auto">
            <a:xfrm>
              <a:off x="2928" y="1440"/>
              <a:ext cx="1051" cy="89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2302" name="Rectangle 14"/>
            <p:cNvSpPr>
              <a:spLocks noChangeArrowheads="1"/>
            </p:cNvSpPr>
            <p:nvPr/>
          </p:nvSpPr>
          <p:spPr bwMode="auto">
            <a:xfrm>
              <a:off x="1513" y="1730"/>
              <a:ext cx="534" cy="296"/>
            </a:xfrm>
            <a:prstGeom prst="rect">
              <a:avLst/>
            </a:prstGeom>
            <a:solidFill>
              <a:srgbClr val="FFFF00"/>
            </a:solidFill>
            <a:ln w="12700">
              <a:solidFill>
                <a:schemeClr val="bg1"/>
              </a:solidFill>
              <a:miter lim="800000"/>
              <a:headEnd/>
              <a:tailEnd/>
            </a:ln>
          </p:spPr>
          <p:txBody>
            <a:bodyPr wrap="none" lIns="92075" tIns="46038" rIns="92075" bIns="46038">
              <a:spAutoFit/>
            </a:bodyPr>
            <a:lstStyle/>
            <a:p>
              <a:pPr algn="ctr" eaLnBrk="0" hangingPunct="0"/>
              <a:r>
                <a:rPr lang="en-US" sz="2400" b="1">
                  <a:latin typeface="Times New Roman" pitchFamily="18" charset="0"/>
                </a:rPr>
                <a:t>&lt;=30</a:t>
              </a:r>
              <a:endParaRPr lang="en-US" sz="2400">
                <a:latin typeface="Times New Roman" pitchFamily="18" charset="0"/>
              </a:endParaRPr>
            </a:p>
          </p:txBody>
        </p:sp>
        <p:sp>
          <p:nvSpPr>
            <p:cNvPr id="12303" name="Rectangle 15"/>
            <p:cNvSpPr>
              <a:spLocks noChangeArrowheads="1"/>
            </p:cNvSpPr>
            <p:nvPr/>
          </p:nvSpPr>
          <p:spPr bwMode="auto">
            <a:xfrm>
              <a:off x="3364" y="1804"/>
              <a:ext cx="417" cy="288"/>
            </a:xfrm>
            <a:prstGeom prst="rect">
              <a:avLst/>
            </a:prstGeom>
            <a:solidFill>
              <a:srgbClr val="FFFF00"/>
            </a:solidFill>
            <a:ln w="9525">
              <a:noFill/>
              <a:miter lim="800000"/>
              <a:headEnd/>
              <a:tailEnd/>
            </a:ln>
          </p:spPr>
          <p:txBody>
            <a:bodyPr wrap="none" lIns="92075" tIns="46038" rIns="92075" bIns="46038">
              <a:spAutoFit/>
            </a:bodyPr>
            <a:lstStyle/>
            <a:p>
              <a:pPr algn="ctr" eaLnBrk="0" hangingPunct="0"/>
              <a:r>
                <a:rPr lang="en-US" sz="2400" b="1">
                  <a:latin typeface="Times New Roman" pitchFamily="18" charset="0"/>
                </a:rPr>
                <a:t>&gt;40</a:t>
              </a:r>
              <a:endParaRPr lang="en-US" sz="2400">
                <a:latin typeface="Times New Roman" pitchFamily="18" charset="0"/>
              </a:endParaRPr>
            </a:p>
          </p:txBody>
        </p:sp>
        <p:sp>
          <p:nvSpPr>
            <p:cNvPr id="12304" name="Line 16"/>
            <p:cNvSpPr>
              <a:spLocks noChangeShapeType="1"/>
            </p:cNvSpPr>
            <p:nvPr/>
          </p:nvSpPr>
          <p:spPr bwMode="auto">
            <a:xfrm flipH="1">
              <a:off x="960" y="2640"/>
              <a:ext cx="528" cy="624"/>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2305" name="Line 17"/>
            <p:cNvSpPr>
              <a:spLocks noChangeShapeType="1"/>
            </p:cNvSpPr>
            <p:nvPr/>
          </p:nvSpPr>
          <p:spPr bwMode="auto">
            <a:xfrm>
              <a:off x="1728" y="2640"/>
              <a:ext cx="480" cy="624"/>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2306" name="Line 18"/>
            <p:cNvSpPr>
              <a:spLocks noChangeShapeType="1"/>
            </p:cNvSpPr>
            <p:nvPr/>
          </p:nvSpPr>
          <p:spPr bwMode="auto">
            <a:xfrm flipH="1">
              <a:off x="3360" y="2640"/>
              <a:ext cx="480" cy="57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2307" name="Line 19"/>
            <p:cNvSpPr>
              <a:spLocks noChangeShapeType="1"/>
            </p:cNvSpPr>
            <p:nvPr/>
          </p:nvSpPr>
          <p:spPr bwMode="auto">
            <a:xfrm>
              <a:off x="4128" y="2640"/>
              <a:ext cx="432" cy="57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2308" name="Line 24"/>
            <p:cNvSpPr>
              <a:spLocks noChangeShapeType="1"/>
            </p:cNvSpPr>
            <p:nvPr/>
          </p:nvSpPr>
          <p:spPr bwMode="auto">
            <a:xfrm>
              <a:off x="2623" y="2029"/>
              <a:ext cx="0" cy="27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2309" name="Rectangle 25"/>
            <p:cNvSpPr>
              <a:spLocks noChangeArrowheads="1"/>
            </p:cNvSpPr>
            <p:nvPr/>
          </p:nvSpPr>
          <p:spPr bwMode="auto">
            <a:xfrm>
              <a:off x="768" y="3264"/>
              <a:ext cx="308" cy="288"/>
            </a:xfrm>
            <a:prstGeom prst="rect">
              <a:avLst/>
            </a:prstGeom>
            <a:solidFill>
              <a:srgbClr val="FFCC99"/>
            </a:solidFill>
            <a:ln w="9525">
              <a:noFill/>
              <a:miter lim="800000"/>
              <a:headEnd/>
              <a:tailEnd/>
            </a:ln>
          </p:spPr>
          <p:txBody>
            <a:bodyPr wrap="none" lIns="92075" tIns="46038" rIns="92075" bIns="46038">
              <a:spAutoFit/>
            </a:bodyPr>
            <a:lstStyle/>
            <a:p>
              <a:pPr algn="ctr" eaLnBrk="0" hangingPunct="0"/>
              <a:r>
                <a:rPr lang="en-US" sz="2400">
                  <a:latin typeface="Times New Roman" pitchFamily="18" charset="0"/>
                </a:rPr>
                <a:t>no</a:t>
              </a:r>
            </a:p>
          </p:txBody>
        </p:sp>
        <p:sp>
          <p:nvSpPr>
            <p:cNvPr id="12310" name="Rectangle 27"/>
            <p:cNvSpPr>
              <a:spLocks noChangeArrowheads="1"/>
            </p:cNvSpPr>
            <p:nvPr/>
          </p:nvSpPr>
          <p:spPr bwMode="auto">
            <a:xfrm>
              <a:off x="2028" y="3264"/>
              <a:ext cx="372" cy="288"/>
            </a:xfrm>
            <a:prstGeom prst="rect">
              <a:avLst/>
            </a:prstGeom>
            <a:solidFill>
              <a:srgbClr val="00FF00"/>
            </a:solidFill>
            <a:ln w="9525">
              <a:noFill/>
              <a:miter lim="800000"/>
              <a:headEnd/>
              <a:tailEnd/>
            </a:ln>
          </p:spPr>
          <p:txBody>
            <a:bodyPr wrap="none" lIns="92075" tIns="46038" rIns="92075" bIns="46038">
              <a:spAutoFit/>
            </a:bodyPr>
            <a:lstStyle/>
            <a:p>
              <a:pPr algn="ctr" eaLnBrk="0" hangingPunct="0"/>
              <a:r>
                <a:rPr lang="en-US" sz="2400">
                  <a:latin typeface="Times New Roman" pitchFamily="18" charset="0"/>
                </a:rPr>
                <a:t>yes</a:t>
              </a:r>
            </a:p>
          </p:txBody>
        </p:sp>
        <p:sp>
          <p:nvSpPr>
            <p:cNvPr id="12311" name="Rectangle 28"/>
            <p:cNvSpPr>
              <a:spLocks noChangeArrowheads="1"/>
            </p:cNvSpPr>
            <p:nvPr/>
          </p:nvSpPr>
          <p:spPr bwMode="auto">
            <a:xfrm>
              <a:off x="4368" y="3216"/>
              <a:ext cx="372" cy="288"/>
            </a:xfrm>
            <a:prstGeom prst="rect">
              <a:avLst/>
            </a:prstGeom>
            <a:solidFill>
              <a:srgbClr val="00FF00"/>
            </a:solidFill>
            <a:ln w="9525">
              <a:noFill/>
              <a:miter lim="800000"/>
              <a:headEnd/>
              <a:tailEnd/>
            </a:ln>
          </p:spPr>
          <p:txBody>
            <a:bodyPr wrap="none" lIns="92075" tIns="46038" rIns="92075" bIns="46038">
              <a:spAutoFit/>
            </a:bodyPr>
            <a:lstStyle/>
            <a:p>
              <a:pPr algn="ctr" eaLnBrk="0" hangingPunct="0"/>
              <a:r>
                <a:rPr lang="en-US" sz="2400">
                  <a:latin typeface="Times New Roman" pitchFamily="18" charset="0"/>
                </a:rPr>
                <a:t>yes</a:t>
              </a:r>
            </a:p>
          </p:txBody>
        </p:sp>
        <p:sp>
          <p:nvSpPr>
            <p:cNvPr id="12312" name="Rectangle 29"/>
            <p:cNvSpPr>
              <a:spLocks noChangeArrowheads="1"/>
            </p:cNvSpPr>
            <p:nvPr/>
          </p:nvSpPr>
          <p:spPr bwMode="auto">
            <a:xfrm>
              <a:off x="2437" y="2344"/>
              <a:ext cx="372" cy="288"/>
            </a:xfrm>
            <a:prstGeom prst="rect">
              <a:avLst/>
            </a:prstGeom>
            <a:solidFill>
              <a:srgbClr val="00FF00"/>
            </a:solidFill>
            <a:ln w="9525">
              <a:noFill/>
              <a:miter lim="800000"/>
              <a:headEnd/>
              <a:tailEnd/>
            </a:ln>
          </p:spPr>
          <p:txBody>
            <a:bodyPr wrap="none" lIns="92075" tIns="46038" rIns="92075" bIns="46038">
              <a:spAutoFit/>
            </a:bodyPr>
            <a:lstStyle/>
            <a:p>
              <a:pPr algn="ctr" eaLnBrk="0" hangingPunct="0"/>
              <a:r>
                <a:rPr lang="en-US" sz="2400">
                  <a:latin typeface="Times New Roman" pitchFamily="18" charset="0"/>
                </a:rPr>
                <a:t>yes</a:t>
              </a:r>
            </a:p>
          </p:txBody>
        </p:sp>
        <p:sp>
          <p:nvSpPr>
            <p:cNvPr id="12313" name="Rectangle 30"/>
            <p:cNvSpPr>
              <a:spLocks noChangeArrowheads="1"/>
            </p:cNvSpPr>
            <p:nvPr/>
          </p:nvSpPr>
          <p:spPr bwMode="auto">
            <a:xfrm>
              <a:off x="2256" y="1824"/>
              <a:ext cx="672" cy="192"/>
            </a:xfrm>
            <a:prstGeom prst="rect">
              <a:avLst/>
            </a:prstGeom>
            <a:solidFill>
              <a:srgbClr val="FFFF00"/>
            </a:solidFill>
            <a:ln w="12700">
              <a:noFill/>
              <a:miter lim="800000"/>
              <a:headEnd type="none" w="sm" len="sm"/>
              <a:tailEnd type="none" w="sm" len="sm"/>
            </a:ln>
          </p:spPr>
          <p:txBody>
            <a:bodyPr wrap="none" anchor="ctr"/>
            <a:lstStyle/>
            <a:p>
              <a:pPr algn="ctr" eaLnBrk="0" hangingPunct="0"/>
              <a:r>
                <a:rPr lang="en-US" sz="2000" b="1">
                  <a:latin typeface="Times New Roman" pitchFamily="18" charset="0"/>
                </a:rPr>
                <a:t>31..40</a:t>
              </a:r>
              <a:endParaRPr lang="en-US">
                <a:latin typeface="Times New Roman" pitchFamily="18" charset="0"/>
              </a:endParaRPr>
            </a:p>
          </p:txBody>
        </p:sp>
        <p:sp>
          <p:nvSpPr>
            <p:cNvPr id="12314" name="Rectangle 62"/>
            <p:cNvSpPr>
              <a:spLocks noChangeArrowheads="1"/>
            </p:cNvSpPr>
            <p:nvPr/>
          </p:nvSpPr>
          <p:spPr bwMode="auto">
            <a:xfrm rot="-143156">
              <a:off x="3168" y="3216"/>
              <a:ext cx="308" cy="288"/>
            </a:xfrm>
            <a:prstGeom prst="rect">
              <a:avLst/>
            </a:prstGeom>
            <a:solidFill>
              <a:srgbClr val="FFCC99"/>
            </a:solidFill>
            <a:ln w="9525">
              <a:noFill/>
              <a:miter lim="800000"/>
              <a:headEnd/>
              <a:tailEnd/>
            </a:ln>
          </p:spPr>
          <p:txBody>
            <a:bodyPr wrap="none" lIns="92075" tIns="46038" rIns="92075" bIns="46038">
              <a:spAutoFit/>
            </a:bodyPr>
            <a:lstStyle/>
            <a:p>
              <a:pPr algn="ctr" eaLnBrk="0" hangingPunct="0"/>
              <a:r>
                <a:rPr lang="en-US" sz="2400">
                  <a:latin typeface="Times New Roman" pitchFamily="18" charset="0"/>
                </a:rPr>
                <a:t>no</a:t>
              </a:r>
            </a:p>
          </p:txBody>
        </p:sp>
        <p:sp>
          <p:nvSpPr>
            <p:cNvPr id="12315" name="Rectangle 9"/>
            <p:cNvSpPr>
              <a:spLocks noChangeArrowheads="1"/>
            </p:cNvSpPr>
            <p:nvPr/>
          </p:nvSpPr>
          <p:spPr bwMode="auto">
            <a:xfrm>
              <a:off x="4176" y="2784"/>
              <a:ext cx="382" cy="288"/>
            </a:xfrm>
            <a:prstGeom prst="rect">
              <a:avLst/>
            </a:prstGeom>
            <a:solidFill>
              <a:srgbClr val="FFFF00"/>
            </a:solidFill>
            <a:ln w="9525">
              <a:noFill/>
              <a:miter lim="800000"/>
              <a:headEnd/>
              <a:tailEnd/>
            </a:ln>
          </p:spPr>
          <p:txBody>
            <a:bodyPr wrap="none" lIns="92075" tIns="46038" rIns="92075" bIns="46038">
              <a:spAutoFit/>
            </a:bodyPr>
            <a:lstStyle/>
            <a:p>
              <a:pPr algn="ctr" eaLnBrk="0" hangingPunct="0"/>
              <a:r>
                <a:rPr lang="en-US" sz="2400">
                  <a:latin typeface="Times New Roman" pitchFamily="18" charset="0"/>
                </a:rPr>
                <a:t>fair</a:t>
              </a:r>
            </a:p>
          </p:txBody>
        </p:sp>
        <p:sp>
          <p:nvSpPr>
            <p:cNvPr id="12316" name="Rectangle 10"/>
            <p:cNvSpPr>
              <a:spLocks noChangeArrowheads="1"/>
            </p:cNvSpPr>
            <p:nvPr/>
          </p:nvSpPr>
          <p:spPr bwMode="auto">
            <a:xfrm>
              <a:off x="3072" y="2784"/>
              <a:ext cx="807" cy="288"/>
            </a:xfrm>
            <a:prstGeom prst="rect">
              <a:avLst/>
            </a:prstGeom>
            <a:solidFill>
              <a:srgbClr val="FFFF00"/>
            </a:solidFill>
            <a:ln w="9525">
              <a:noFill/>
              <a:miter lim="800000"/>
              <a:headEnd/>
              <a:tailEnd/>
            </a:ln>
          </p:spPr>
          <p:txBody>
            <a:bodyPr wrap="none" lIns="92075" tIns="46038" rIns="92075" bIns="46038">
              <a:spAutoFit/>
            </a:bodyPr>
            <a:lstStyle/>
            <a:p>
              <a:pPr algn="ctr" eaLnBrk="0" hangingPunct="0"/>
              <a:r>
                <a:rPr lang="en-US" sz="2400">
                  <a:latin typeface="Times New Roman" pitchFamily="18" charset="0"/>
                </a:rPr>
                <a:t>excellent</a:t>
              </a:r>
            </a:p>
          </p:txBody>
        </p:sp>
        <p:sp>
          <p:nvSpPr>
            <p:cNvPr id="12317" name="Rectangle 8"/>
            <p:cNvSpPr>
              <a:spLocks noChangeArrowheads="1"/>
            </p:cNvSpPr>
            <p:nvPr/>
          </p:nvSpPr>
          <p:spPr bwMode="auto">
            <a:xfrm>
              <a:off x="1872" y="2832"/>
              <a:ext cx="372" cy="288"/>
            </a:xfrm>
            <a:prstGeom prst="rect">
              <a:avLst/>
            </a:prstGeom>
            <a:solidFill>
              <a:srgbClr val="FFFF00"/>
            </a:solidFill>
            <a:ln w="9525">
              <a:noFill/>
              <a:miter lim="800000"/>
              <a:headEnd/>
              <a:tailEnd/>
            </a:ln>
          </p:spPr>
          <p:txBody>
            <a:bodyPr wrap="none" lIns="92075" tIns="46038" rIns="92075" bIns="46038">
              <a:spAutoFit/>
            </a:bodyPr>
            <a:lstStyle/>
            <a:p>
              <a:pPr algn="ctr" eaLnBrk="0" hangingPunct="0"/>
              <a:r>
                <a:rPr lang="en-US" sz="2400">
                  <a:latin typeface="Times New Roman" pitchFamily="18" charset="0"/>
                </a:rPr>
                <a:t>yes</a:t>
              </a:r>
            </a:p>
          </p:txBody>
        </p:sp>
        <p:sp>
          <p:nvSpPr>
            <p:cNvPr id="12318" name="Rectangle 7"/>
            <p:cNvSpPr>
              <a:spLocks noChangeArrowheads="1"/>
            </p:cNvSpPr>
            <p:nvPr/>
          </p:nvSpPr>
          <p:spPr bwMode="auto">
            <a:xfrm>
              <a:off x="960" y="2832"/>
              <a:ext cx="432" cy="288"/>
            </a:xfrm>
            <a:prstGeom prst="rect">
              <a:avLst/>
            </a:prstGeom>
            <a:solidFill>
              <a:srgbClr val="FFFF00"/>
            </a:solidFill>
            <a:ln w="9525">
              <a:noFill/>
              <a:miter lim="800000"/>
              <a:headEnd/>
              <a:tailEnd/>
            </a:ln>
          </p:spPr>
          <p:txBody>
            <a:bodyPr lIns="92075" tIns="46038" rIns="92075" bIns="46038">
              <a:spAutoFit/>
            </a:bodyPr>
            <a:lstStyle/>
            <a:p>
              <a:pPr algn="ctr" eaLnBrk="0" hangingPunct="0"/>
              <a:r>
                <a:rPr lang="en-US" sz="2400">
                  <a:latin typeface="Times New Roman" pitchFamily="18" charset="0"/>
                </a:rPr>
                <a:t>no</a:t>
              </a:r>
            </a:p>
          </p:txBody>
        </p:sp>
      </p:grpSp>
      <p:graphicFrame>
        <p:nvGraphicFramePr>
          <p:cNvPr id="12293" name="Object 1024"/>
          <p:cNvGraphicFramePr>
            <a:graphicFrameLocks/>
          </p:cNvGraphicFramePr>
          <p:nvPr/>
        </p:nvGraphicFramePr>
        <p:xfrm>
          <a:off x="5192713" y="1143000"/>
          <a:ext cx="3951287" cy="3429000"/>
        </p:xfrm>
        <a:graphic>
          <a:graphicData uri="http://schemas.openxmlformats.org/presentationml/2006/ole">
            <p:oleObj spid="_x0000_s1026" name="Worksheet" r:id="rId4" imgW="5772150" imgH="4457700" progId="Excel.Sheet.8">
              <p:embed/>
            </p:oleObj>
          </a:graphicData>
        </a:graphic>
      </p:graphicFrame>
      <p:sp>
        <p:nvSpPr>
          <p:cNvPr id="12294" name="Rectangle 1"/>
          <p:cNvSpPr>
            <a:spLocks noChangeArrowheads="1"/>
          </p:cNvSpPr>
          <p:nvPr/>
        </p:nvSpPr>
        <p:spPr bwMode="auto">
          <a:xfrm>
            <a:off x="152400" y="1371600"/>
            <a:ext cx="5173663" cy="1570038"/>
          </a:xfrm>
          <a:prstGeom prst="rect">
            <a:avLst/>
          </a:prstGeom>
          <a:noFill/>
          <a:ln w="9525">
            <a:noFill/>
            <a:miter lim="800000"/>
            <a:headEnd/>
            <a:tailEnd/>
          </a:ln>
        </p:spPr>
        <p:txBody>
          <a:bodyPr>
            <a:spAutoFit/>
          </a:bodyPr>
          <a:lstStyle/>
          <a:p>
            <a:pPr marL="285750" indent="-285750">
              <a:buClr>
                <a:srgbClr val="170981"/>
              </a:buClr>
              <a:buSzPct val="75000"/>
              <a:buFont typeface="Wingdings" pitchFamily="2" charset="2"/>
              <a:buChar char="q"/>
            </a:pPr>
            <a:r>
              <a:rPr lang="en-US" sz="2400" dirty="0">
                <a:latin typeface="Cambria" pitchFamily="18" charset="0"/>
                <a:ea typeface="Cambria" pitchFamily="18" charset="0"/>
              </a:rPr>
              <a:t>Training data set: </a:t>
            </a:r>
            <a:r>
              <a:rPr lang="en-US" sz="2400" dirty="0" err="1">
                <a:latin typeface="Cambria" pitchFamily="18" charset="0"/>
                <a:ea typeface="Cambria" pitchFamily="18" charset="0"/>
              </a:rPr>
              <a:t>Buys_computer</a:t>
            </a:r>
            <a:endParaRPr lang="en-US" sz="2400" dirty="0">
              <a:latin typeface="Cambria" pitchFamily="18" charset="0"/>
              <a:ea typeface="Cambria" pitchFamily="18" charset="0"/>
            </a:endParaRPr>
          </a:p>
          <a:p>
            <a:pPr marL="285750" indent="-285750">
              <a:buClr>
                <a:srgbClr val="170981"/>
              </a:buClr>
              <a:buSzPct val="75000"/>
              <a:buFont typeface="Wingdings" pitchFamily="2" charset="2"/>
              <a:buChar char="q"/>
            </a:pPr>
            <a:r>
              <a:rPr lang="en-US" sz="2400" dirty="0">
                <a:latin typeface="Cambria" pitchFamily="18" charset="0"/>
                <a:ea typeface="Cambria" pitchFamily="18" charset="0"/>
              </a:rPr>
              <a:t>The data set follows an example of Quinlan’s ID3 (Playing Tennis)</a:t>
            </a:r>
          </a:p>
          <a:p>
            <a:pPr marL="285750" indent="-285750">
              <a:buClr>
                <a:srgbClr val="170981"/>
              </a:buClr>
              <a:buSzPct val="75000"/>
              <a:buFont typeface="Wingdings" pitchFamily="2" charset="2"/>
              <a:buChar char="q"/>
            </a:pPr>
            <a:r>
              <a:rPr lang="en-US" sz="2400" dirty="0">
                <a:latin typeface="Cambria" pitchFamily="18" charset="0"/>
                <a:ea typeface="Cambria" pitchFamily="18" charset="0"/>
              </a:rPr>
              <a:t>Resulting tree:</a:t>
            </a:r>
          </a:p>
        </p:txBody>
      </p:sp>
      <p:graphicFrame>
        <p:nvGraphicFramePr>
          <p:cNvPr id="31" name="Group 3"/>
          <p:cNvGraphicFramePr>
            <a:graphicFrameLocks noGrp="1"/>
          </p:cNvGraphicFramePr>
          <p:nvPr/>
        </p:nvGraphicFramePr>
        <p:xfrm>
          <a:off x="0" y="-288942"/>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168174">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32" name="Picture 6" descr="C:\Users\UEM\Desktop\UEM_New_Logo_05-04-2018.jpg"/>
          <p:cNvPicPr>
            <a:picLocks noChangeAspect="1" noChangeArrowheads="1"/>
          </p:cNvPicPr>
          <p:nvPr/>
        </p:nvPicPr>
        <p:blipFill>
          <a:blip r:embed="rId5"/>
          <a:srcRect/>
          <a:stretch>
            <a:fillRect/>
          </a:stretch>
        </p:blipFill>
        <p:spPr bwMode="auto">
          <a:xfrm>
            <a:off x="76200" y="-152400"/>
            <a:ext cx="1262063" cy="1066800"/>
          </a:xfrm>
          <a:prstGeom prst="rect">
            <a:avLst/>
          </a:prstGeom>
          <a:noFill/>
          <a:ln w="9525">
            <a:noFill/>
            <a:miter lim="800000"/>
            <a:headEnd/>
            <a:tailEnd/>
          </a:ln>
        </p:spPr>
      </p:pic>
      <p:sp>
        <p:nvSpPr>
          <p:cNvPr id="33" name="Date Placeholder 32"/>
          <p:cNvSpPr>
            <a:spLocks noGrp="1"/>
          </p:cNvSpPr>
          <p:nvPr>
            <p:ph type="dt" sz="half" idx="10"/>
          </p:nvPr>
        </p:nvSpPr>
        <p:spPr/>
        <p:txBody>
          <a:bodyPr/>
          <a:lstStyle/>
          <a:p>
            <a:fld id="{6EC26E1B-5811-4B11-841B-F54AA36DE605}" type="datetime4">
              <a:rPr lang="en-US" smtClean="0"/>
              <a:pPr/>
              <a:t>April 1, 2021</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fontScale="92500" lnSpcReduction="20000"/>
          </a:bodyPr>
          <a:lstStyle/>
          <a:p>
            <a:r>
              <a:rPr lang="en-US" dirty="0" smtClean="0">
                <a:latin typeface="Cambria" pitchFamily="18" charset="0"/>
                <a:ea typeface="Cambria" pitchFamily="18" charset="0"/>
              </a:rPr>
              <a:t>C4.5 uses a method called pessimistic pruning, which is similar to the cost complexity method in that it also uses error rate estimates to make decisions regarding </a:t>
            </a:r>
            <a:r>
              <a:rPr lang="en-US" dirty="0" err="1" smtClean="0">
                <a:latin typeface="Cambria" pitchFamily="18" charset="0"/>
                <a:ea typeface="Cambria" pitchFamily="18" charset="0"/>
              </a:rPr>
              <a:t>subtree</a:t>
            </a:r>
            <a:r>
              <a:rPr lang="en-US" dirty="0" smtClean="0">
                <a:latin typeface="Cambria" pitchFamily="18" charset="0"/>
                <a:ea typeface="Cambria" pitchFamily="18" charset="0"/>
              </a:rPr>
              <a:t> pruning.</a:t>
            </a:r>
          </a:p>
          <a:p>
            <a:r>
              <a:rPr lang="en-US" dirty="0" smtClean="0">
                <a:latin typeface="Cambria" pitchFamily="18" charset="0"/>
                <a:ea typeface="Cambria" pitchFamily="18" charset="0"/>
              </a:rPr>
              <a:t>Rather than pruning trees based on estimated error rates, we can prune trees based on the number of bits required to encode them. The “best” pruned tree is the one that minimizes the number of encoding bits. This method adopts </a:t>
            </a:r>
            <a:r>
              <a:rPr lang="en-US" dirty="0" err="1" smtClean="0">
                <a:latin typeface="Cambria" pitchFamily="18" charset="0"/>
                <a:ea typeface="Cambria" pitchFamily="18" charset="0"/>
              </a:rPr>
              <a:t>theMinimum</a:t>
            </a:r>
            <a:r>
              <a:rPr lang="en-US" dirty="0" smtClean="0">
                <a:latin typeface="Cambria" pitchFamily="18" charset="0"/>
                <a:ea typeface="Cambria" pitchFamily="18" charset="0"/>
              </a:rPr>
              <a:t> Description Length (MDL) principle</a:t>
            </a:r>
            <a:r>
              <a:rPr lang="en-US" dirty="0" smtClean="0"/>
              <a:t>.</a:t>
            </a: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C8161103-F804-4D1D-B257-88FC808F5CB4}" type="datetime4">
              <a:rPr lang="en-US" smtClean="0"/>
              <a:pPr/>
              <a:t>April 1, 2021</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a:bodyPr>
          <a:lstStyle/>
          <a:p>
            <a:r>
              <a:rPr lang="en-US" dirty="0" smtClean="0">
                <a:latin typeface="Cambria" pitchFamily="18" charset="0"/>
                <a:ea typeface="Cambria" pitchFamily="18" charset="0"/>
              </a:rPr>
              <a:t>Alternatively, </a:t>
            </a:r>
            <a:r>
              <a:rPr lang="en-US" dirty="0" err="1" smtClean="0">
                <a:latin typeface="Cambria" pitchFamily="18" charset="0"/>
                <a:ea typeface="Cambria" pitchFamily="18" charset="0"/>
              </a:rPr>
              <a:t>prepruning</a:t>
            </a:r>
            <a:r>
              <a:rPr lang="en-US" dirty="0" smtClean="0">
                <a:latin typeface="Cambria" pitchFamily="18" charset="0"/>
                <a:ea typeface="Cambria" pitchFamily="18" charset="0"/>
              </a:rPr>
              <a:t> and </a:t>
            </a:r>
            <a:r>
              <a:rPr lang="en-US" dirty="0" err="1" smtClean="0">
                <a:latin typeface="Cambria" pitchFamily="18" charset="0"/>
                <a:ea typeface="Cambria" pitchFamily="18" charset="0"/>
              </a:rPr>
              <a:t>postpruning</a:t>
            </a:r>
            <a:r>
              <a:rPr lang="en-US" dirty="0" smtClean="0">
                <a:latin typeface="Cambria" pitchFamily="18" charset="0"/>
                <a:ea typeface="Cambria" pitchFamily="18" charset="0"/>
              </a:rPr>
              <a:t> may be interleaved for a combined approach. </a:t>
            </a:r>
            <a:r>
              <a:rPr lang="en-US" dirty="0" err="1" smtClean="0">
                <a:latin typeface="Cambria" pitchFamily="18" charset="0"/>
                <a:ea typeface="Cambria" pitchFamily="18" charset="0"/>
              </a:rPr>
              <a:t>Postpruning</a:t>
            </a:r>
            <a:r>
              <a:rPr lang="en-US" dirty="0" smtClean="0">
                <a:latin typeface="Cambria" pitchFamily="18" charset="0"/>
                <a:ea typeface="Cambria" pitchFamily="18" charset="0"/>
              </a:rPr>
              <a:t> requires more computation than </a:t>
            </a:r>
            <a:r>
              <a:rPr lang="en-US" dirty="0" err="1" smtClean="0">
                <a:latin typeface="Cambria" pitchFamily="18" charset="0"/>
                <a:ea typeface="Cambria" pitchFamily="18" charset="0"/>
              </a:rPr>
              <a:t>prepruning</a:t>
            </a:r>
            <a:r>
              <a:rPr lang="en-US" dirty="0" smtClean="0">
                <a:latin typeface="Cambria" pitchFamily="18" charset="0"/>
                <a:ea typeface="Cambria" pitchFamily="18" charset="0"/>
              </a:rPr>
              <a:t>, yet generally leads to a more reliable tree. No single pruning method has been found to be superior over all others.</a:t>
            </a:r>
            <a:endParaRPr lang="en-US" dirty="0">
              <a:latin typeface="Cambria" pitchFamily="18" charset="0"/>
              <a:ea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79B08CD3-B855-4DBE-821B-7A47011D70E1}" type="datetime4">
              <a:rPr lang="en-US" smtClean="0"/>
              <a:pPr/>
              <a:t>April 1, 2021</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Autofit/>
          </a:bodyPr>
          <a:lstStyle/>
          <a:p>
            <a:r>
              <a:rPr lang="en-US" sz="2000" dirty="0" smtClean="0">
                <a:latin typeface="Cambria" pitchFamily="18" charset="0"/>
                <a:ea typeface="Cambria" pitchFamily="18" charset="0"/>
              </a:rPr>
              <a:t>Although pruned trees tend to be more compact than their </a:t>
            </a:r>
            <a:r>
              <a:rPr lang="en-US" sz="2000" dirty="0" err="1" smtClean="0">
                <a:latin typeface="Cambria" pitchFamily="18" charset="0"/>
                <a:ea typeface="Cambria" pitchFamily="18" charset="0"/>
              </a:rPr>
              <a:t>unpruned</a:t>
            </a:r>
            <a:r>
              <a:rPr lang="en-US" sz="2000" dirty="0" smtClean="0">
                <a:latin typeface="Cambria" pitchFamily="18" charset="0"/>
                <a:ea typeface="Cambria" pitchFamily="18" charset="0"/>
              </a:rPr>
              <a:t> counterparts, they may still be rather large and complex. </a:t>
            </a:r>
          </a:p>
          <a:p>
            <a:r>
              <a:rPr lang="en-US" sz="2000" dirty="0" smtClean="0">
                <a:latin typeface="Cambria" pitchFamily="18" charset="0"/>
                <a:ea typeface="Cambria" pitchFamily="18" charset="0"/>
              </a:rPr>
              <a:t>Decision trees can suffer from </a:t>
            </a:r>
            <a:r>
              <a:rPr lang="en-US" sz="2000" i="1" dirty="0" smtClean="0">
                <a:latin typeface="Cambria" pitchFamily="18" charset="0"/>
                <a:ea typeface="Cambria" pitchFamily="18" charset="0"/>
              </a:rPr>
              <a:t>repetition and replication , making them overwhelming to interpret. </a:t>
            </a:r>
          </a:p>
          <a:p>
            <a:r>
              <a:rPr lang="en-US" sz="2000" i="1" dirty="0" smtClean="0">
                <a:latin typeface="Cambria" pitchFamily="18" charset="0"/>
                <a:ea typeface="Cambria" pitchFamily="18" charset="0"/>
              </a:rPr>
              <a:t>Repetition occurs when </a:t>
            </a:r>
            <a:r>
              <a:rPr lang="en-US" sz="2000" dirty="0" smtClean="0">
                <a:latin typeface="Cambria" pitchFamily="18" charset="0"/>
                <a:ea typeface="Cambria" pitchFamily="18" charset="0"/>
              </a:rPr>
              <a:t>an attribute is repeatedly tested along a given branch of the tree (such as </a:t>
            </a:r>
            <a:r>
              <a:rPr lang="en-US" sz="2000" i="1" dirty="0" smtClean="0">
                <a:latin typeface="Cambria" pitchFamily="18" charset="0"/>
                <a:ea typeface="Cambria" pitchFamily="18" charset="0"/>
              </a:rPr>
              <a:t>“age &lt; 60?”, </a:t>
            </a:r>
            <a:r>
              <a:rPr lang="en-US" sz="2000" dirty="0" smtClean="0">
                <a:latin typeface="Cambria" pitchFamily="18" charset="0"/>
                <a:ea typeface="Cambria" pitchFamily="18" charset="0"/>
              </a:rPr>
              <a:t>followed by </a:t>
            </a:r>
            <a:r>
              <a:rPr lang="en-US" sz="2000" i="1" dirty="0" smtClean="0">
                <a:latin typeface="Cambria" pitchFamily="18" charset="0"/>
                <a:ea typeface="Cambria" pitchFamily="18" charset="0"/>
              </a:rPr>
              <a:t>“age &lt; 45”?, and so on). In replication, duplicate </a:t>
            </a:r>
            <a:r>
              <a:rPr lang="en-US" sz="2000" i="1" dirty="0" err="1" smtClean="0">
                <a:latin typeface="Cambria" pitchFamily="18" charset="0"/>
                <a:ea typeface="Cambria" pitchFamily="18" charset="0"/>
              </a:rPr>
              <a:t>subtrees</a:t>
            </a:r>
            <a:r>
              <a:rPr lang="en-US" sz="2000" i="1" dirty="0" smtClean="0">
                <a:latin typeface="Cambria" pitchFamily="18" charset="0"/>
                <a:ea typeface="Cambria" pitchFamily="18" charset="0"/>
              </a:rPr>
              <a:t> exist within the </a:t>
            </a:r>
            <a:r>
              <a:rPr lang="en-US" sz="2000" dirty="0" smtClean="0">
                <a:latin typeface="Cambria" pitchFamily="18" charset="0"/>
                <a:ea typeface="Cambria" pitchFamily="18" charset="0"/>
              </a:rPr>
              <a:t>tree. </a:t>
            </a:r>
          </a:p>
          <a:p>
            <a:r>
              <a:rPr lang="en-US" sz="2000" dirty="0" smtClean="0">
                <a:latin typeface="Cambria" pitchFamily="18" charset="0"/>
                <a:ea typeface="Cambria" pitchFamily="18" charset="0"/>
              </a:rPr>
              <a:t>These situations can impede the accuracy and comprehensibility of a decision tree. </a:t>
            </a:r>
          </a:p>
          <a:p>
            <a:r>
              <a:rPr lang="en-US" sz="2000" dirty="0" smtClean="0">
                <a:latin typeface="Cambria" pitchFamily="18" charset="0"/>
                <a:ea typeface="Cambria" pitchFamily="18" charset="0"/>
              </a:rPr>
              <a:t>The use of multivariate splits (splits based on a combination of attributes) can prevent these problems.</a:t>
            </a:r>
          </a:p>
          <a:p>
            <a:r>
              <a:rPr lang="en-US" sz="2000" dirty="0" smtClean="0">
                <a:latin typeface="Cambria" pitchFamily="18" charset="0"/>
                <a:ea typeface="Cambria" pitchFamily="18" charset="0"/>
              </a:rPr>
              <a:t> Another approach is to use a different form of knowledge representation, such as rules, instead of decision trees.</a:t>
            </a: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F6F65976-A300-4434-8790-65E78EEDB0D5}" type="datetime4">
              <a:rPr lang="en-US" smtClean="0"/>
              <a:pPr/>
              <a:t>April 1, 2021</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pic>
        <p:nvPicPr>
          <p:cNvPr id="6" name="Content Placeholder 5" descr="d4.png"/>
          <p:cNvPicPr>
            <a:picLocks noGrp="1" noChangeAspect="1"/>
          </p:cNvPicPr>
          <p:nvPr>
            <p:ph idx="1"/>
          </p:nvPr>
        </p:nvPicPr>
        <p:blipFill>
          <a:blip r:embed="rId2"/>
          <a:stretch>
            <a:fillRect/>
          </a:stretch>
        </p:blipFill>
        <p:spPr>
          <a:xfrm>
            <a:off x="1600200" y="2849463"/>
            <a:ext cx="5334000" cy="2286198"/>
          </a:xfrm>
        </p:spPr>
      </p:pic>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3"/>
          <a:srcRect/>
          <a:stretch>
            <a:fillRect/>
          </a:stretch>
        </p:blipFill>
        <p:spPr bwMode="auto">
          <a:xfrm>
            <a:off x="152400" y="152400"/>
            <a:ext cx="1262063" cy="1066800"/>
          </a:xfrm>
          <a:prstGeom prst="rect">
            <a:avLst/>
          </a:prstGeom>
          <a:noFill/>
          <a:ln w="9525">
            <a:noFill/>
            <a:miter lim="800000"/>
            <a:headEnd/>
            <a:tailEnd/>
          </a:ln>
        </p:spPr>
      </p:pic>
      <p:sp>
        <p:nvSpPr>
          <p:cNvPr id="9" name="Date Placeholder 8"/>
          <p:cNvSpPr>
            <a:spLocks noGrp="1"/>
          </p:cNvSpPr>
          <p:nvPr>
            <p:ph type="dt" sz="half" idx="10"/>
          </p:nvPr>
        </p:nvSpPr>
        <p:spPr/>
        <p:txBody>
          <a:bodyPr/>
          <a:lstStyle/>
          <a:p>
            <a:fld id="{F8613FB0-727B-449B-A38A-BC2BB10C39B2}" type="datetime4">
              <a:rPr lang="en-US" smtClean="0"/>
              <a:pPr/>
              <a:t>April 1, 2021</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pic>
        <p:nvPicPr>
          <p:cNvPr id="6" name="Content Placeholder 5" descr="d5.png"/>
          <p:cNvPicPr>
            <a:picLocks noGrp="1" noChangeAspect="1"/>
          </p:cNvPicPr>
          <p:nvPr>
            <p:ph idx="1"/>
          </p:nvPr>
        </p:nvPicPr>
        <p:blipFill>
          <a:blip r:embed="rId2"/>
          <a:stretch>
            <a:fillRect/>
          </a:stretch>
        </p:blipFill>
        <p:spPr>
          <a:xfrm>
            <a:off x="1198964" y="1828800"/>
            <a:ext cx="6746071" cy="4327525"/>
          </a:xfrm>
        </p:spPr>
      </p:pic>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3"/>
          <a:srcRect/>
          <a:stretch>
            <a:fillRect/>
          </a:stretch>
        </p:blipFill>
        <p:spPr bwMode="auto">
          <a:xfrm>
            <a:off x="152400" y="152400"/>
            <a:ext cx="1262063" cy="1066800"/>
          </a:xfrm>
          <a:prstGeom prst="rect">
            <a:avLst/>
          </a:prstGeom>
          <a:noFill/>
          <a:ln w="9525">
            <a:noFill/>
            <a:miter lim="800000"/>
            <a:headEnd/>
            <a:tailEnd/>
          </a:ln>
        </p:spPr>
      </p:pic>
      <p:sp>
        <p:nvSpPr>
          <p:cNvPr id="9" name="Date Placeholder 8"/>
          <p:cNvSpPr>
            <a:spLocks noGrp="1"/>
          </p:cNvSpPr>
          <p:nvPr>
            <p:ph type="dt" sz="half" idx="10"/>
          </p:nvPr>
        </p:nvSpPr>
        <p:spPr/>
        <p:txBody>
          <a:bodyPr/>
          <a:lstStyle/>
          <a:p>
            <a:fld id="{A1355D67-CE82-484F-ADFB-19D08A7E87C6}" type="datetime4">
              <a:rPr lang="en-US" smtClean="0"/>
              <a:pPr/>
              <a:t>April 1, 2021</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fontScale="77500" lnSpcReduction="20000"/>
          </a:bodyPr>
          <a:lstStyle/>
          <a:p>
            <a:r>
              <a:rPr lang="en-US" dirty="0" smtClean="0">
                <a:latin typeface="Cambria" pitchFamily="18" charset="0"/>
                <a:ea typeface="Cambria" pitchFamily="18" charset="0"/>
              </a:rPr>
              <a:t>Scalability:-The efficiency of existing decision tree algorithms, such as ID3, C4.5, and CART, has been well established for relatively small data sets. Efficiency becomes an issue of concern when these algorithms are applied to the mining of very large real-world databases. The pioneering decision tree algorithms that we have discussed so far have the restriction that the training </a:t>
            </a:r>
            <a:r>
              <a:rPr lang="en-US" dirty="0" err="1" smtClean="0">
                <a:latin typeface="Cambria" pitchFamily="18" charset="0"/>
                <a:ea typeface="Cambria" pitchFamily="18" charset="0"/>
              </a:rPr>
              <a:t>tuples</a:t>
            </a:r>
            <a:r>
              <a:rPr lang="en-US" dirty="0" smtClean="0">
                <a:latin typeface="Cambria" pitchFamily="18" charset="0"/>
                <a:ea typeface="Cambria" pitchFamily="18" charset="0"/>
              </a:rPr>
              <a:t> should reside </a:t>
            </a:r>
            <a:r>
              <a:rPr lang="en-US" i="1" dirty="0" smtClean="0">
                <a:latin typeface="Cambria" pitchFamily="18" charset="0"/>
                <a:ea typeface="Cambria" pitchFamily="18" charset="0"/>
              </a:rPr>
              <a:t>in memory. </a:t>
            </a:r>
            <a:endParaRPr lang="en-US" i="1" dirty="0" smtClean="0">
              <a:latin typeface="Cambria" pitchFamily="18" charset="0"/>
              <a:ea typeface="Cambria" pitchFamily="18" charset="0"/>
            </a:endParaRPr>
          </a:p>
          <a:p>
            <a:r>
              <a:rPr lang="en-US" i="1" dirty="0" smtClean="0">
                <a:latin typeface="Cambria" pitchFamily="18" charset="0"/>
                <a:ea typeface="Cambria" pitchFamily="18" charset="0"/>
              </a:rPr>
              <a:t>In </a:t>
            </a:r>
            <a:r>
              <a:rPr lang="en-US" i="1" dirty="0" smtClean="0">
                <a:latin typeface="Cambria" pitchFamily="18" charset="0"/>
                <a:ea typeface="Cambria" pitchFamily="18" charset="0"/>
              </a:rPr>
              <a:t>data mining applications, very large training sets of </a:t>
            </a:r>
            <a:r>
              <a:rPr lang="en-US" i="1" dirty="0" smtClean="0">
                <a:latin typeface="Cambria" pitchFamily="18" charset="0"/>
                <a:ea typeface="Cambria" pitchFamily="18" charset="0"/>
              </a:rPr>
              <a:t>millions </a:t>
            </a:r>
            <a:r>
              <a:rPr lang="en-US" dirty="0" smtClean="0">
                <a:latin typeface="Cambria" pitchFamily="18" charset="0"/>
                <a:ea typeface="Cambria" pitchFamily="18" charset="0"/>
              </a:rPr>
              <a:t>of </a:t>
            </a:r>
            <a:r>
              <a:rPr lang="en-US" dirty="0" err="1" smtClean="0">
                <a:latin typeface="Cambria" pitchFamily="18" charset="0"/>
                <a:ea typeface="Cambria" pitchFamily="18" charset="0"/>
              </a:rPr>
              <a:t>tuples</a:t>
            </a:r>
            <a:r>
              <a:rPr lang="en-US" dirty="0" smtClean="0">
                <a:latin typeface="Cambria" pitchFamily="18" charset="0"/>
                <a:ea typeface="Cambria" pitchFamily="18" charset="0"/>
              </a:rPr>
              <a:t> are common. Most often, the training data will not fit in memory. Decision tree construction therefore becomes inefficient due to swapping of the training </a:t>
            </a:r>
            <a:r>
              <a:rPr lang="en-US" dirty="0" err="1" smtClean="0">
                <a:latin typeface="Cambria" pitchFamily="18" charset="0"/>
                <a:ea typeface="Cambria" pitchFamily="18" charset="0"/>
              </a:rPr>
              <a:t>tuples</a:t>
            </a:r>
            <a:r>
              <a:rPr lang="en-US" dirty="0" smtClean="0">
                <a:latin typeface="Cambria" pitchFamily="18" charset="0"/>
                <a:ea typeface="Cambria" pitchFamily="18" charset="0"/>
              </a:rPr>
              <a:t> in and out of main and cache memories.</a:t>
            </a:r>
            <a:endParaRPr lang="en-US" dirty="0">
              <a:latin typeface="Cambria" pitchFamily="18" charset="0"/>
              <a:ea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74EF2B6E-A09B-44E0-93B8-EF093E79874A}" type="datetime4">
              <a:rPr lang="en-US" smtClean="0"/>
              <a:pPr/>
              <a:t>April 1, 2021</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lnSpcReduction="10000"/>
          </a:bodyPr>
          <a:lstStyle/>
          <a:p>
            <a:r>
              <a:rPr lang="en-US" dirty="0" smtClean="0">
                <a:latin typeface="Cambria" pitchFamily="18" charset="0"/>
                <a:ea typeface="Cambria" pitchFamily="18" charset="0"/>
              </a:rPr>
              <a:t>More recent decision tree algorithms that address the scalability issue have been proposed. Algorithms for the induction of decision trees from very large training sets include SLIQ and SPRINT, both of which can handle categorical and continuous valued attributes. Both algorithms propose presorting techniques on disk-resident data sets that are too large to fit in memory.</a:t>
            </a:r>
            <a:endParaRPr lang="en-US" dirty="0">
              <a:latin typeface="Cambria" pitchFamily="18" charset="0"/>
              <a:ea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2D810D9A-D7A3-47D3-B965-997EC2A90A2E}" type="datetime4">
              <a:rPr lang="en-US" smtClean="0"/>
              <a:pPr/>
              <a:t>April 1, 2021</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579438" y="2120900"/>
            <a:ext cx="982662" cy="0"/>
          </a:xfrm>
          <a:prstGeom prst="rect">
            <a:avLst/>
          </a:prstGeom>
          <a:solidFill>
            <a:srgbClr val="F79646"/>
          </a:solidFill>
          <a:ln w="9525">
            <a:noFill/>
            <a:miter lim="800000"/>
            <a:headEnd/>
            <a:tailEnd/>
          </a:ln>
        </p:spPr>
        <p:txBody>
          <a:bodyPr wrap="none" anchor="ctr">
            <a:spAutoFit/>
          </a:bodyPr>
          <a:lstStyle/>
          <a:p>
            <a:pPr algn="ctr" eaLnBrk="1" hangingPunct="1"/>
            <a:endParaRPr lang="en-US" altLang="en-US"/>
          </a:p>
        </p:txBody>
      </p:sp>
      <p:graphicFrame>
        <p:nvGraphicFramePr>
          <p:cNvPr id="10"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sp>
        <p:nvSpPr>
          <p:cNvPr id="7178" name="TextBox 11"/>
          <p:cNvSpPr txBox="1">
            <a:spLocks noChangeArrowheads="1"/>
          </p:cNvSpPr>
          <p:nvPr/>
        </p:nvSpPr>
        <p:spPr bwMode="auto">
          <a:xfrm>
            <a:off x="2868613" y="2084388"/>
            <a:ext cx="2930525" cy="769937"/>
          </a:xfrm>
          <a:prstGeom prst="rect">
            <a:avLst/>
          </a:prstGeom>
          <a:noFill/>
          <a:ln w="9525">
            <a:noFill/>
            <a:miter lim="800000"/>
            <a:headEnd/>
            <a:tailEnd/>
          </a:ln>
        </p:spPr>
        <p:txBody>
          <a:bodyPr>
            <a:spAutoFit/>
          </a:bodyPr>
          <a:lstStyle/>
          <a:p>
            <a:pPr algn="ctr" eaLnBrk="1" hangingPunct="1"/>
            <a:r>
              <a:rPr lang="en-IN" altLang="en-US" sz="4400" b="1">
                <a:latin typeface="Cambria" pitchFamily="18" charset="0"/>
              </a:rPr>
              <a:t>Thank You</a:t>
            </a:r>
          </a:p>
        </p:txBody>
      </p:sp>
      <p:pic>
        <p:nvPicPr>
          <p:cNvPr id="7180" name="Picture 8" descr="handshake-graphic-vector-1275087.jpg"/>
          <p:cNvPicPr>
            <a:picLocks noChangeAspect="1"/>
          </p:cNvPicPr>
          <p:nvPr/>
        </p:nvPicPr>
        <p:blipFill>
          <a:blip r:embed="rId2"/>
          <a:srcRect/>
          <a:stretch>
            <a:fillRect/>
          </a:stretch>
        </p:blipFill>
        <p:spPr bwMode="auto">
          <a:xfrm>
            <a:off x="3114675" y="3124200"/>
            <a:ext cx="2438400" cy="2209800"/>
          </a:xfrm>
          <a:prstGeom prst="rect">
            <a:avLst/>
          </a:prstGeom>
          <a:noFill/>
          <a:ln w="9525">
            <a:noFill/>
            <a:miter lim="800000"/>
            <a:headEnd/>
            <a:tailEnd/>
          </a:ln>
        </p:spPr>
      </p:pic>
      <p:pic>
        <p:nvPicPr>
          <p:cNvPr id="7181" name="Picture 7" descr="C:\Users\UEM\Desktop\UEM_New_Logo_05-04-2018.jpg"/>
          <p:cNvPicPr>
            <a:picLocks noChangeAspect="1" noChangeArrowheads="1"/>
          </p:cNvPicPr>
          <p:nvPr/>
        </p:nvPicPr>
        <p:blipFill>
          <a:blip r:embed="rId3"/>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
        <p:nvSpPr>
          <p:cNvPr id="9" name="Content Placeholder 8"/>
          <p:cNvSpPr>
            <a:spLocks noGrp="1"/>
          </p:cNvSpPr>
          <p:nvPr>
            <p:ph idx="1"/>
          </p:nvPr>
        </p:nvSpPr>
        <p:spPr/>
        <p:txBody>
          <a:bodyPr>
            <a:normAutofit lnSpcReduction="10000"/>
          </a:bodyPr>
          <a:lstStyle/>
          <a:p>
            <a:pPr>
              <a:buNone/>
            </a:pPr>
            <a:r>
              <a:rPr lang="en-US" dirty="0" smtClean="0"/>
              <a:t>Some Characteristics</a:t>
            </a:r>
          </a:p>
          <a:p>
            <a:r>
              <a:rPr lang="en-US" sz="2000" dirty="0" smtClean="0">
                <a:latin typeface="Cambria" pitchFamily="18" charset="0"/>
                <a:ea typeface="Cambria" pitchFamily="18" charset="0"/>
                <a:cs typeface="Times New Roman" pitchFamily="18" charset="0"/>
              </a:rPr>
              <a:t>Decision tree may be </a:t>
            </a:r>
            <a:r>
              <a:rPr lang="en-US" sz="2000" i="1" dirty="0" smtClean="0">
                <a:latin typeface="Cambria" pitchFamily="18" charset="0"/>
                <a:ea typeface="Cambria" pitchFamily="18" charset="0"/>
                <a:cs typeface="Times New Roman" pitchFamily="18" charset="0"/>
              </a:rPr>
              <a:t>n</a:t>
            </a:r>
            <a:r>
              <a:rPr lang="en-US" sz="2000" dirty="0" smtClean="0">
                <a:latin typeface="Cambria" pitchFamily="18" charset="0"/>
                <a:ea typeface="Cambria" pitchFamily="18" charset="0"/>
                <a:cs typeface="Times New Roman" pitchFamily="18" charset="0"/>
              </a:rPr>
              <a:t>-</a:t>
            </a:r>
            <a:r>
              <a:rPr lang="en-US" sz="2000" dirty="0" err="1" smtClean="0">
                <a:latin typeface="Cambria" pitchFamily="18" charset="0"/>
                <a:ea typeface="Cambria" pitchFamily="18" charset="0"/>
                <a:cs typeface="Times New Roman" pitchFamily="18" charset="0"/>
              </a:rPr>
              <a:t>ary</a:t>
            </a:r>
            <a:r>
              <a:rPr lang="en-US" sz="2000" dirty="0" smtClean="0">
                <a:latin typeface="Cambria" pitchFamily="18" charset="0"/>
                <a:ea typeface="Cambria" pitchFamily="18" charset="0"/>
                <a:cs typeface="Times New Roman" pitchFamily="18" charset="0"/>
              </a:rPr>
              <a:t>, </a:t>
            </a:r>
            <a:r>
              <a:rPr lang="en-US" sz="2000" i="1" dirty="0" smtClean="0">
                <a:latin typeface="Cambria" pitchFamily="18" charset="0"/>
                <a:ea typeface="Cambria" pitchFamily="18" charset="0"/>
                <a:cs typeface="Times New Roman" pitchFamily="18" charset="0"/>
              </a:rPr>
              <a:t>n</a:t>
            </a:r>
            <a:r>
              <a:rPr lang="en-US" sz="2000" dirty="0" smtClean="0">
                <a:latin typeface="Cambria" pitchFamily="18" charset="0"/>
                <a:ea typeface="Cambria" pitchFamily="18" charset="0"/>
                <a:cs typeface="Times New Roman" pitchFamily="18" charset="0"/>
              </a:rPr>
              <a:t> ≥ 2.</a:t>
            </a:r>
          </a:p>
          <a:p>
            <a:pPr lvl="8"/>
            <a:endParaRPr lang="en-US" sz="800" dirty="0" smtClean="0">
              <a:latin typeface="Cambria" pitchFamily="18" charset="0"/>
              <a:ea typeface="Cambria" pitchFamily="18" charset="0"/>
              <a:cs typeface="Times New Roman" pitchFamily="18" charset="0"/>
            </a:endParaRPr>
          </a:p>
          <a:p>
            <a:r>
              <a:rPr lang="en-US" sz="2000" dirty="0" smtClean="0">
                <a:latin typeface="Cambria" pitchFamily="18" charset="0"/>
                <a:ea typeface="Cambria" pitchFamily="18" charset="0"/>
                <a:cs typeface="Times New Roman" pitchFamily="18" charset="0"/>
              </a:rPr>
              <a:t>There is a special node called </a:t>
            </a:r>
            <a:r>
              <a:rPr lang="en-US" sz="2000" dirty="0" smtClean="0">
                <a:solidFill>
                  <a:srgbClr val="0B5ED7"/>
                </a:solidFill>
                <a:latin typeface="Cambria" pitchFamily="18" charset="0"/>
                <a:ea typeface="Cambria" pitchFamily="18" charset="0"/>
                <a:cs typeface="Times New Roman" pitchFamily="18" charset="0"/>
              </a:rPr>
              <a:t>root node.</a:t>
            </a:r>
          </a:p>
          <a:p>
            <a:pPr lvl="8"/>
            <a:endParaRPr lang="en-US" sz="800" dirty="0" smtClean="0">
              <a:latin typeface="Cambria" pitchFamily="18" charset="0"/>
              <a:ea typeface="Cambria" pitchFamily="18" charset="0"/>
              <a:cs typeface="Times New Roman" pitchFamily="18" charset="0"/>
            </a:endParaRPr>
          </a:p>
          <a:p>
            <a:r>
              <a:rPr lang="en-US" sz="2000" dirty="0" smtClean="0">
                <a:latin typeface="Cambria" pitchFamily="18" charset="0"/>
                <a:ea typeface="Cambria" pitchFamily="18" charset="0"/>
                <a:cs typeface="Times New Roman" pitchFamily="18" charset="0"/>
              </a:rPr>
              <a:t>All nodes drawn with circle (ellipse) are called </a:t>
            </a:r>
            <a:r>
              <a:rPr lang="en-US" sz="2000" dirty="0" smtClean="0">
                <a:solidFill>
                  <a:srgbClr val="0B5ED7"/>
                </a:solidFill>
                <a:latin typeface="Cambria" pitchFamily="18" charset="0"/>
                <a:ea typeface="Cambria" pitchFamily="18" charset="0"/>
                <a:cs typeface="Times New Roman" pitchFamily="18" charset="0"/>
              </a:rPr>
              <a:t>internal nodes.</a:t>
            </a:r>
          </a:p>
          <a:p>
            <a:pPr lvl="8"/>
            <a:endParaRPr lang="en-US" sz="800" dirty="0" smtClean="0">
              <a:solidFill>
                <a:srgbClr val="0B5ED7"/>
              </a:solidFill>
              <a:latin typeface="Cambria" pitchFamily="18" charset="0"/>
              <a:ea typeface="Cambria" pitchFamily="18" charset="0"/>
              <a:cs typeface="Times New Roman" pitchFamily="18" charset="0"/>
            </a:endParaRPr>
          </a:p>
          <a:p>
            <a:r>
              <a:rPr lang="en-US" sz="2000" dirty="0" smtClean="0">
                <a:latin typeface="Cambria" pitchFamily="18" charset="0"/>
                <a:ea typeface="Cambria" pitchFamily="18" charset="0"/>
                <a:cs typeface="Times New Roman" pitchFamily="18" charset="0"/>
              </a:rPr>
              <a:t>All nodes drawn with rectangle boxes are called </a:t>
            </a:r>
            <a:r>
              <a:rPr lang="en-US" sz="2000" dirty="0" smtClean="0">
                <a:solidFill>
                  <a:srgbClr val="0B5ED7"/>
                </a:solidFill>
                <a:latin typeface="Cambria" pitchFamily="18" charset="0"/>
                <a:ea typeface="Cambria" pitchFamily="18" charset="0"/>
                <a:cs typeface="Times New Roman" pitchFamily="18" charset="0"/>
              </a:rPr>
              <a:t>terminal nodes </a:t>
            </a:r>
            <a:r>
              <a:rPr lang="en-US" sz="2000" dirty="0" smtClean="0">
                <a:latin typeface="Cambria" pitchFamily="18" charset="0"/>
                <a:ea typeface="Cambria" pitchFamily="18" charset="0"/>
                <a:cs typeface="Times New Roman" pitchFamily="18" charset="0"/>
              </a:rPr>
              <a:t>or </a:t>
            </a:r>
            <a:r>
              <a:rPr lang="en-US" sz="2000" dirty="0" smtClean="0">
                <a:solidFill>
                  <a:srgbClr val="0B5ED7"/>
                </a:solidFill>
                <a:latin typeface="Cambria" pitchFamily="18" charset="0"/>
                <a:ea typeface="Cambria" pitchFamily="18" charset="0"/>
                <a:cs typeface="Times New Roman" pitchFamily="18" charset="0"/>
              </a:rPr>
              <a:t>leaf nodes. </a:t>
            </a:r>
            <a:r>
              <a:rPr lang="en-US" sz="2000" dirty="0" smtClean="0">
                <a:latin typeface="Cambria" pitchFamily="18" charset="0"/>
                <a:ea typeface="Cambria" pitchFamily="18" charset="0"/>
                <a:cs typeface="Times New Roman" pitchFamily="18" charset="0"/>
              </a:rPr>
              <a:t>  </a:t>
            </a:r>
          </a:p>
          <a:p>
            <a:pPr lvl="8"/>
            <a:endParaRPr lang="en-US" sz="800" dirty="0" smtClean="0">
              <a:latin typeface="Cambria" pitchFamily="18" charset="0"/>
              <a:ea typeface="Cambria" pitchFamily="18" charset="0"/>
              <a:cs typeface="Times New Roman" pitchFamily="18" charset="0"/>
            </a:endParaRPr>
          </a:p>
          <a:p>
            <a:r>
              <a:rPr lang="en-US" sz="2000" dirty="0" smtClean="0">
                <a:latin typeface="Cambria" pitchFamily="18" charset="0"/>
                <a:ea typeface="Cambria" pitchFamily="18" charset="0"/>
                <a:cs typeface="Times New Roman" pitchFamily="18" charset="0"/>
              </a:rPr>
              <a:t>Edges of a node represent the </a:t>
            </a:r>
            <a:r>
              <a:rPr lang="en-US" sz="2000" dirty="0" smtClean="0">
                <a:solidFill>
                  <a:srgbClr val="0B5ED7"/>
                </a:solidFill>
                <a:latin typeface="Cambria" pitchFamily="18" charset="0"/>
                <a:ea typeface="Cambria" pitchFamily="18" charset="0"/>
                <a:cs typeface="Times New Roman" pitchFamily="18" charset="0"/>
              </a:rPr>
              <a:t>outcome for a value </a:t>
            </a:r>
            <a:r>
              <a:rPr lang="en-US" sz="2000" dirty="0" smtClean="0">
                <a:latin typeface="Cambria" pitchFamily="18" charset="0"/>
                <a:ea typeface="Cambria" pitchFamily="18" charset="0"/>
                <a:cs typeface="Times New Roman" pitchFamily="18" charset="0"/>
              </a:rPr>
              <a:t>of the node.</a:t>
            </a:r>
          </a:p>
          <a:p>
            <a:pPr lvl="8"/>
            <a:endParaRPr lang="en-US" sz="800" dirty="0" smtClean="0">
              <a:latin typeface="Cambria" pitchFamily="18" charset="0"/>
              <a:ea typeface="Cambria" pitchFamily="18" charset="0"/>
              <a:cs typeface="Times New Roman" pitchFamily="18" charset="0"/>
            </a:endParaRPr>
          </a:p>
          <a:p>
            <a:r>
              <a:rPr lang="en-US" sz="2000" dirty="0" smtClean="0">
                <a:latin typeface="Cambria" pitchFamily="18" charset="0"/>
                <a:ea typeface="Cambria" pitchFamily="18" charset="0"/>
                <a:cs typeface="Times New Roman" pitchFamily="18" charset="0"/>
              </a:rPr>
              <a:t>In a path, a node with same label </a:t>
            </a:r>
            <a:r>
              <a:rPr lang="en-US" sz="2000" dirty="0" smtClean="0">
                <a:solidFill>
                  <a:srgbClr val="0B5ED7"/>
                </a:solidFill>
                <a:latin typeface="Cambria" pitchFamily="18" charset="0"/>
                <a:ea typeface="Cambria" pitchFamily="18" charset="0"/>
                <a:cs typeface="Times New Roman" pitchFamily="18" charset="0"/>
              </a:rPr>
              <a:t>is never repeated.</a:t>
            </a:r>
          </a:p>
          <a:p>
            <a:pPr lvl="8"/>
            <a:endParaRPr lang="en-US" sz="800" dirty="0" smtClean="0">
              <a:solidFill>
                <a:srgbClr val="0B5ED7"/>
              </a:solidFill>
              <a:latin typeface="Cambria" pitchFamily="18" charset="0"/>
              <a:ea typeface="Cambria" pitchFamily="18" charset="0"/>
              <a:cs typeface="Times New Roman" pitchFamily="18" charset="0"/>
            </a:endParaRPr>
          </a:p>
          <a:p>
            <a:r>
              <a:rPr lang="en-US" sz="2000" dirty="0" smtClean="0">
                <a:latin typeface="Cambria" pitchFamily="18" charset="0"/>
                <a:ea typeface="Cambria" pitchFamily="18" charset="0"/>
                <a:cs typeface="Times New Roman" pitchFamily="18" charset="0"/>
              </a:rPr>
              <a:t>Decision tree </a:t>
            </a:r>
            <a:r>
              <a:rPr lang="en-US" sz="2000" dirty="0" smtClean="0">
                <a:solidFill>
                  <a:srgbClr val="0B5ED7"/>
                </a:solidFill>
                <a:latin typeface="Cambria" pitchFamily="18" charset="0"/>
                <a:ea typeface="Cambria" pitchFamily="18" charset="0"/>
                <a:cs typeface="Times New Roman" pitchFamily="18" charset="0"/>
              </a:rPr>
              <a:t>is not unique</a:t>
            </a:r>
            <a:r>
              <a:rPr lang="en-US" sz="2000" dirty="0" smtClean="0">
                <a:latin typeface="Cambria" pitchFamily="18" charset="0"/>
                <a:ea typeface="Cambria" pitchFamily="18" charset="0"/>
                <a:cs typeface="Times New Roman" pitchFamily="18" charset="0"/>
              </a:rPr>
              <a:t>, as different ordering of internal nodes can give different decision tree.</a:t>
            </a:r>
          </a:p>
          <a:p>
            <a:endParaRPr lang="en-US" dirty="0"/>
          </a:p>
        </p:txBody>
      </p:sp>
      <p:sp>
        <p:nvSpPr>
          <p:cNvPr id="6" name="Date Placeholder 5"/>
          <p:cNvSpPr>
            <a:spLocks noGrp="1"/>
          </p:cNvSpPr>
          <p:nvPr>
            <p:ph type="dt" sz="half" idx="10"/>
          </p:nvPr>
        </p:nvSpPr>
        <p:spPr/>
        <p:txBody>
          <a:bodyPr/>
          <a:lstStyle/>
          <a:p>
            <a:fld id="{EE30CCA5-ADC8-4A03-A20D-8765DCE7748F}" type="datetime4">
              <a:rPr lang="en-US" smtClean="0"/>
              <a:pPr/>
              <a:t>April 1, 2021</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
        <p:nvSpPr>
          <p:cNvPr id="9" name="Content Placeholder 8"/>
          <p:cNvSpPr>
            <a:spLocks noGrp="1"/>
          </p:cNvSpPr>
          <p:nvPr>
            <p:ph idx="1"/>
          </p:nvPr>
        </p:nvSpPr>
        <p:spPr/>
        <p:txBody>
          <a:bodyPr>
            <a:normAutofit/>
          </a:bodyPr>
          <a:lstStyle/>
          <a:p>
            <a:pPr>
              <a:buNone/>
            </a:pPr>
            <a:r>
              <a:rPr lang="en-US" sz="2000" dirty="0" smtClean="0">
                <a:latin typeface="Cambria" pitchFamily="18" charset="0"/>
                <a:ea typeface="Cambria" pitchFamily="18" charset="0"/>
                <a:cs typeface="Times New Roman" pitchFamily="18" charset="0"/>
              </a:rPr>
              <a:t>Decision tree helps us to classify data.</a:t>
            </a:r>
          </a:p>
          <a:p>
            <a:pPr lvl="8"/>
            <a:endParaRPr lang="en-US" sz="800" dirty="0" smtClean="0">
              <a:latin typeface="Cambria" pitchFamily="18" charset="0"/>
              <a:ea typeface="Cambria" pitchFamily="18" charset="0"/>
              <a:cs typeface="Times New Roman" pitchFamily="18" charset="0"/>
            </a:endParaRPr>
          </a:p>
          <a:p>
            <a:pPr lvl="1"/>
            <a:r>
              <a:rPr lang="en-US" sz="1800" dirty="0" smtClean="0">
                <a:latin typeface="Cambria" pitchFamily="18" charset="0"/>
                <a:ea typeface="Cambria" pitchFamily="18" charset="0"/>
                <a:cs typeface="Times New Roman" pitchFamily="18" charset="0"/>
              </a:rPr>
              <a:t>Internal nodes are some attribute</a:t>
            </a:r>
          </a:p>
          <a:p>
            <a:pPr lvl="8"/>
            <a:endParaRPr lang="en-US" sz="800" dirty="0" smtClean="0">
              <a:latin typeface="Cambria" pitchFamily="18" charset="0"/>
              <a:ea typeface="Cambria" pitchFamily="18" charset="0"/>
              <a:cs typeface="Times New Roman" pitchFamily="18" charset="0"/>
            </a:endParaRPr>
          </a:p>
          <a:p>
            <a:pPr lvl="1"/>
            <a:r>
              <a:rPr lang="en-US" sz="1800" dirty="0" smtClean="0">
                <a:latin typeface="Cambria" pitchFamily="18" charset="0"/>
                <a:ea typeface="Cambria" pitchFamily="18" charset="0"/>
                <a:cs typeface="Times New Roman" pitchFamily="18" charset="0"/>
              </a:rPr>
              <a:t>Edges are the values of attributes</a:t>
            </a:r>
          </a:p>
          <a:p>
            <a:pPr lvl="8"/>
            <a:endParaRPr lang="en-US" sz="800" dirty="0" smtClean="0">
              <a:latin typeface="Cambria" pitchFamily="18" charset="0"/>
              <a:ea typeface="Cambria" pitchFamily="18" charset="0"/>
              <a:cs typeface="Times New Roman" pitchFamily="18" charset="0"/>
            </a:endParaRPr>
          </a:p>
          <a:p>
            <a:pPr lvl="1"/>
            <a:r>
              <a:rPr lang="en-US" sz="1800" dirty="0" smtClean="0">
                <a:latin typeface="Cambria" pitchFamily="18" charset="0"/>
                <a:ea typeface="Cambria" pitchFamily="18" charset="0"/>
                <a:cs typeface="Times New Roman" pitchFamily="18" charset="0"/>
              </a:rPr>
              <a:t>External nodes are the outcome of classification</a:t>
            </a:r>
          </a:p>
          <a:p>
            <a:endParaRPr lang="en-US" sz="2000" dirty="0" smtClean="0">
              <a:latin typeface="Cambria" pitchFamily="18" charset="0"/>
              <a:ea typeface="Cambria" pitchFamily="18" charset="0"/>
              <a:cs typeface="Times New Roman" pitchFamily="18" charset="0"/>
            </a:endParaRPr>
          </a:p>
          <a:p>
            <a:r>
              <a:rPr lang="en-US" sz="2000" dirty="0" smtClean="0">
                <a:latin typeface="Cambria" pitchFamily="18" charset="0"/>
                <a:ea typeface="Cambria" pitchFamily="18" charset="0"/>
                <a:cs typeface="Times New Roman" pitchFamily="18" charset="0"/>
              </a:rPr>
              <a:t>Such a classification is, in fact, made by posing questions starting from the root node to each terminal node.</a:t>
            </a:r>
          </a:p>
          <a:p>
            <a:endParaRPr lang="en-US" dirty="0"/>
          </a:p>
        </p:txBody>
      </p:sp>
      <p:sp>
        <p:nvSpPr>
          <p:cNvPr id="6" name="Date Placeholder 5"/>
          <p:cNvSpPr>
            <a:spLocks noGrp="1"/>
          </p:cNvSpPr>
          <p:nvPr>
            <p:ph type="dt" sz="half" idx="10"/>
          </p:nvPr>
        </p:nvSpPr>
        <p:spPr/>
        <p:txBody>
          <a:bodyPr/>
          <a:lstStyle/>
          <a:p>
            <a:fld id="{43A2EC92-D183-4416-B180-35EFDE53D15E}" type="datetime4">
              <a:rPr lang="en-US" smtClean="0"/>
              <a:pPr/>
              <a:t>April 1, 2021</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a:bodyPr>
          <a:lstStyle/>
          <a:p>
            <a:pPr>
              <a:buNone/>
            </a:pPr>
            <a:r>
              <a:rPr lang="en-US" dirty="0" smtClean="0">
                <a:latin typeface="Cambria" pitchFamily="18" charset="0"/>
              </a:rPr>
              <a:t>How are decision tree used for classification?</a:t>
            </a:r>
          </a:p>
          <a:p>
            <a:pPr>
              <a:buNone/>
            </a:pPr>
            <a:r>
              <a:rPr lang="en-US" dirty="0" smtClean="0">
                <a:latin typeface="Cambria" pitchFamily="18" charset="0"/>
              </a:rPr>
              <a:t>Given a </a:t>
            </a:r>
            <a:r>
              <a:rPr lang="en-US" dirty="0" err="1" smtClean="0">
                <a:latin typeface="Cambria" pitchFamily="18" charset="0"/>
              </a:rPr>
              <a:t>tuple</a:t>
            </a:r>
            <a:r>
              <a:rPr lang="en-US" dirty="0" smtClean="0">
                <a:latin typeface="Cambria" pitchFamily="18" charset="0"/>
              </a:rPr>
              <a:t>, X, for which the associated class label is unknown, the attribute values of the </a:t>
            </a:r>
            <a:r>
              <a:rPr lang="en-US" dirty="0" err="1" smtClean="0">
                <a:latin typeface="Cambria" pitchFamily="18" charset="0"/>
              </a:rPr>
              <a:t>tuple</a:t>
            </a:r>
            <a:r>
              <a:rPr lang="en-US" dirty="0" smtClean="0">
                <a:latin typeface="Cambria" pitchFamily="18" charset="0"/>
              </a:rPr>
              <a:t> are tested against the decision tree. A path is traced from the root to a leaf node, which holds the class prediction for that </a:t>
            </a:r>
            <a:r>
              <a:rPr lang="en-US" dirty="0" err="1" smtClean="0">
                <a:latin typeface="Cambria" pitchFamily="18" charset="0"/>
              </a:rPr>
              <a:t>tuple</a:t>
            </a:r>
            <a:r>
              <a:rPr lang="en-US" dirty="0" smtClean="0">
                <a:latin typeface="Cambria" pitchFamily="18" charset="0"/>
              </a:rPr>
              <a:t>.</a:t>
            </a: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CEB01F51-53BB-46D0-8E5A-E4C15E5C903C}" type="datetime4">
              <a:rPr lang="en-US" smtClean="0"/>
              <a:pPr/>
              <a:t>April 1, 2021</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a:bodyPr>
          <a:lstStyle/>
          <a:p>
            <a:pPr>
              <a:buNone/>
            </a:pPr>
            <a:r>
              <a:rPr lang="en-US" dirty="0" smtClean="0">
                <a:latin typeface="Cambria" pitchFamily="18" charset="0"/>
              </a:rPr>
              <a:t>Why are decision tree classifiers so popular?</a:t>
            </a:r>
          </a:p>
          <a:p>
            <a:pPr>
              <a:buFont typeface="Wingdings" pitchFamily="2" charset="2"/>
              <a:buChar char="q"/>
            </a:pPr>
            <a:r>
              <a:rPr lang="en-US" dirty="0" smtClean="0">
                <a:latin typeface="Cambria" pitchFamily="18" charset="0"/>
              </a:rPr>
              <a:t>Construction of decision tree does not require any domain knowledge.</a:t>
            </a:r>
          </a:p>
          <a:p>
            <a:pPr>
              <a:buFont typeface="Wingdings" pitchFamily="2" charset="2"/>
              <a:buChar char="q"/>
            </a:pPr>
            <a:r>
              <a:rPr lang="en-US" dirty="0" smtClean="0">
                <a:latin typeface="Cambria" pitchFamily="18" charset="0"/>
              </a:rPr>
              <a:t>It can deal with high dimensional data.</a:t>
            </a:r>
          </a:p>
          <a:p>
            <a:pPr>
              <a:buFont typeface="Wingdings" pitchFamily="2" charset="2"/>
              <a:buChar char="q"/>
            </a:pPr>
            <a:r>
              <a:rPr lang="en-US" dirty="0" smtClean="0">
                <a:latin typeface="Cambria" pitchFamily="18" charset="0"/>
              </a:rPr>
              <a:t>Decision tree classifiers have good accuracy. </a:t>
            </a: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CFED1811-88DD-429F-8B8B-B2B9B0CD74C4}" type="datetime4">
              <a:rPr lang="en-US" smtClean="0"/>
              <a:pPr/>
              <a:t>April 1, 2021</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3530</TotalTime>
  <Words>3953</Words>
  <Application>Microsoft Office PowerPoint</Application>
  <PresentationFormat>On-screen Show (4:3)</PresentationFormat>
  <Paragraphs>513</Paragraphs>
  <Slides>57</Slides>
  <Notes>15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57</vt:i4>
      </vt:variant>
    </vt:vector>
  </HeadingPairs>
  <TitlesOfParts>
    <vt:vector size="60" baseType="lpstr">
      <vt:lpstr>Office Theme</vt:lpstr>
      <vt:lpstr>Worksheet</vt:lpstr>
      <vt:lpstr>Equation</vt:lpstr>
      <vt:lpstr>UNIVERSITY OF ENGINEERING &amp; MANAGEMENT, KOLKATA</vt:lpstr>
      <vt:lpstr>Definition</vt:lpstr>
      <vt:lpstr>Slide 3</vt:lpstr>
      <vt:lpstr>Basic Concept</vt:lpstr>
      <vt:lpstr>Slide 5</vt:lpstr>
      <vt:lpstr>Definition</vt:lpstr>
      <vt:lpstr>Definition</vt:lpstr>
      <vt:lpstr>Definition</vt:lpstr>
      <vt:lpstr>Definition</vt:lpstr>
      <vt:lpstr>Definition</vt:lpstr>
      <vt:lpstr>Definition</vt:lpstr>
      <vt:lpstr>Definition</vt:lpstr>
      <vt:lpstr>Definition</vt:lpstr>
      <vt:lpstr>Definition</vt:lpstr>
      <vt:lpstr>Definition</vt:lpstr>
      <vt:lpstr>Definition</vt:lpstr>
      <vt:lpstr>Definition</vt:lpstr>
      <vt:lpstr>Definition</vt:lpstr>
      <vt:lpstr>Definition</vt:lpstr>
      <vt:lpstr>Slide 20</vt:lpstr>
      <vt:lpstr>Slide 21</vt:lpstr>
      <vt:lpstr>Definition</vt:lpstr>
      <vt:lpstr>Definition</vt:lpstr>
      <vt:lpstr>Definition</vt:lpstr>
      <vt:lpstr>Definition</vt:lpstr>
      <vt:lpstr>Discussions</vt:lpstr>
      <vt:lpstr>Tree(its not final) after selecting age as splitting attribute </vt:lpstr>
      <vt:lpstr>Final Tree</vt:lpstr>
      <vt:lpstr>Attribute Selection: Information Gain</vt:lpstr>
      <vt:lpstr>Computing Information-Gain for Continuous-Valued Attributes</vt:lpstr>
      <vt:lpstr>Gain Ratio for Attribute Selection (C4.5)</vt:lpstr>
      <vt:lpstr>Gini Index (CART, IBM IntelligentMiner)</vt:lpstr>
      <vt:lpstr>Computation of Gini Index </vt:lpstr>
      <vt:lpstr>Definition</vt:lpstr>
      <vt:lpstr>Definition</vt:lpstr>
      <vt:lpstr>Slide 36</vt:lpstr>
      <vt:lpstr>Rule Extraction from a Decision Tree</vt:lpstr>
      <vt:lpstr>Rule Extraction from the Training Data</vt:lpstr>
      <vt:lpstr>Sequential Covering Algorithm </vt:lpstr>
      <vt:lpstr>How to Learn-One-Rule?</vt:lpstr>
      <vt:lpstr>Rule Generation</vt:lpstr>
      <vt:lpstr>Definition</vt:lpstr>
      <vt:lpstr>Definition</vt:lpstr>
      <vt:lpstr>Definition</vt:lpstr>
      <vt:lpstr>Definition</vt:lpstr>
      <vt:lpstr>Definition</vt:lpstr>
      <vt:lpstr>Definition</vt:lpstr>
      <vt:lpstr>Definition</vt:lpstr>
      <vt:lpstr>Definition</vt:lpstr>
      <vt:lpstr>Definition</vt:lpstr>
      <vt:lpstr>Definition</vt:lpstr>
      <vt:lpstr>Definition</vt:lpstr>
      <vt:lpstr>Definition</vt:lpstr>
      <vt:lpstr>Definition</vt:lpstr>
      <vt:lpstr>Definition</vt:lpstr>
      <vt:lpstr>Definition</vt:lpstr>
      <vt:lpstr>Slide 57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&amp; Algorithm_02</dc:title>
  <dc:creator>USER</dc:creator>
  <cp:lastModifiedBy>USER</cp:lastModifiedBy>
  <cp:revision>164</cp:revision>
  <dcterms:created xsi:type="dcterms:W3CDTF">2006-08-16T00:00:00Z</dcterms:created>
  <dcterms:modified xsi:type="dcterms:W3CDTF">2021-04-01T05:27:06Z</dcterms:modified>
</cp:coreProperties>
</file>