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8"/>
  </p:notesMasterIdLst>
  <p:sldIdLst>
    <p:sldId id="299" r:id="rId2"/>
    <p:sldId id="257" r:id="rId3"/>
    <p:sldId id="334" r:id="rId4"/>
    <p:sldId id="335" r:id="rId5"/>
    <p:sldId id="344" r:id="rId6"/>
    <p:sldId id="343" r:id="rId7"/>
    <p:sldId id="342" r:id="rId8"/>
    <p:sldId id="341" r:id="rId9"/>
    <p:sldId id="340" r:id="rId10"/>
    <p:sldId id="339" r:id="rId11"/>
    <p:sldId id="345" r:id="rId12"/>
    <p:sldId id="346" r:id="rId13"/>
    <p:sldId id="347" r:id="rId14"/>
    <p:sldId id="348" r:id="rId15"/>
    <p:sldId id="349" r:id="rId16"/>
    <p:sldId id="350" r:id="rId17"/>
    <p:sldId id="351" r:id="rId18"/>
    <p:sldId id="338" r:id="rId19"/>
    <p:sldId id="337" r:id="rId20"/>
    <p:sldId id="336" r:id="rId21"/>
    <p:sldId id="352" r:id="rId22"/>
    <p:sldId id="353" r:id="rId23"/>
    <p:sldId id="355" r:id="rId24"/>
    <p:sldId id="356" r:id="rId25"/>
    <p:sldId id="357" r:id="rId26"/>
    <p:sldId id="358" r:id="rId27"/>
    <p:sldId id="359" r:id="rId28"/>
    <p:sldId id="360" r:id="rId29"/>
    <p:sldId id="361" r:id="rId30"/>
    <p:sldId id="362" r:id="rId31"/>
    <p:sldId id="363" r:id="rId32"/>
    <p:sldId id="364" r:id="rId33"/>
    <p:sldId id="365" r:id="rId34"/>
    <p:sldId id="366" r:id="rId35"/>
    <p:sldId id="367" r:id="rId36"/>
    <p:sldId id="368" r:id="rId37"/>
    <p:sldId id="369" r:id="rId38"/>
    <p:sldId id="370" r:id="rId39"/>
    <p:sldId id="371" r:id="rId40"/>
    <p:sldId id="372" r:id="rId41"/>
    <p:sldId id="373" r:id="rId42"/>
    <p:sldId id="374" r:id="rId43"/>
    <p:sldId id="375" r:id="rId44"/>
    <p:sldId id="376" r:id="rId45"/>
    <p:sldId id="377" r:id="rId46"/>
    <p:sldId id="300"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00" d="100"/>
          <a:sy n="100" d="100"/>
        </p:scale>
        <p:origin x="-504" y="60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EF9B4-B31E-4069-B0D5-0BD72313E7E6}" type="datetimeFigureOut">
              <a:rPr lang="en-US" smtClean="0"/>
              <a:pPr/>
              <a:t>08-Apr-21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AB62AC-71F4-423E-83EA-47B1F65E602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198EB3FC-8F73-4AA9-A74F-0CFCEA9A7B9D}" type="slidenum">
              <a:rPr lang="en-US"/>
              <a:pPr/>
              <a:t>27</a:t>
            </a:fld>
            <a:endParaRPr lang="en-US"/>
          </a:p>
        </p:txBody>
      </p:sp>
      <p:sp>
        <p:nvSpPr>
          <p:cNvPr id="921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60D86FC9-1EC3-4791-9A49-DA5CF02E427A}" type="slidenum">
              <a:rPr lang="zh-TW" altLang="en-US" sz="1200">
                <a:latin typeface="Arial Narrow" pitchFamily="34" charset="0"/>
                <a:ea typeface="PMingLiU" pitchFamily="18" charset="-120"/>
              </a:rPr>
              <a:pPr algn="r"/>
              <a:t>27</a:t>
            </a:fld>
            <a:endParaRPr lang="en-US" altLang="zh-TW" sz="1200">
              <a:latin typeface="Arial Narrow" pitchFamily="34" charset="0"/>
              <a:ea typeface="PMingLiU" pitchFamily="18" charset="-120"/>
            </a:endParaRPr>
          </a:p>
        </p:txBody>
      </p:sp>
      <p:sp>
        <p:nvSpPr>
          <p:cNvPr id="25603"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5604" name="Rectangle 3"/>
          <p:cNvSpPr>
            <a:spLocks noGrp="1" noChangeArrowheads="1"/>
          </p:cNvSpPr>
          <p:nvPr>
            <p:ph type="body" idx="1"/>
          </p:nvPr>
        </p:nvSpPr>
        <p:spPr>
          <a:xfrm>
            <a:off x="914400" y="4343400"/>
            <a:ext cx="5029200" cy="4114800"/>
          </a:xfrm>
        </p:spPr>
        <p:txBody>
          <a:bodyPr/>
          <a:lstStyle/>
          <a:p>
            <a:pPr eaLnBrk="1" hangingPunct="1">
              <a:defRPr/>
            </a:pPr>
            <a:endParaRPr lang="zh-CN" altLang="en-US" smtClean="0">
              <a:ea typeface="宋体" charset="0"/>
              <a:cs typeface="宋体"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020FC28B-6F47-43BA-A224-761AEDE7DFE9}" type="slidenum">
              <a:rPr lang="en-US"/>
              <a:pPr/>
              <a:t>41</a:t>
            </a:fld>
            <a:endParaRPr lang="en-US"/>
          </a:p>
        </p:txBody>
      </p:sp>
      <p:sp>
        <p:nvSpPr>
          <p:cNvPr id="54274" name="Slide Image Placeholder 1"/>
          <p:cNvSpPr>
            <a:spLocks noGrp="1" noRot="1" noChangeAspect="1" noTextEdit="1"/>
          </p:cNvSpPr>
          <p:nvPr>
            <p:ph type="sldImg"/>
          </p:nvPr>
        </p:nvSpPr>
        <p:spPr>
          <a:xfrm>
            <a:off x="1154113" y="693738"/>
            <a:ext cx="4552950" cy="3414712"/>
          </a:xfrm>
          <a:ln/>
          <a:extLst>
            <a:ext uri="{909E8E84-426E-40dd-AFC4-6F175D3DCCD1}">
              <a14:hiddenFill xmlns:a14="http://schemas.microsoft.com/office/drawing/2010/main" xmlns="">
                <a:noFill/>
              </a14:hiddenFill>
            </a:ext>
            <a:ext uri="{FAA26D3D-D897-4be2-8F04-BA451C77F1D7}">
              <ma14:placeholderFlag xmlns:ma14="http://schemas.microsoft.com/office/mac/drawingml/2011/main" xmlns="" val="1"/>
            </a:ext>
          </a:extLst>
        </p:spPr>
      </p:sp>
      <p:sp>
        <p:nvSpPr>
          <p:cNvPr id="54275" name="Notes Placeholder 2"/>
          <p:cNvSpPr>
            <a:spLocks noGrp="1"/>
          </p:cNvSpPr>
          <p:nvPr>
            <p:ph type="body" idx="1"/>
          </p:nvPr>
        </p:nvSpPr>
        <p:spPr/>
        <p:txBody>
          <a:bodyPr/>
          <a:lstStyle/>
          <a:p>
            <a:pPr eaLnBrk="1" hangingPunct="1">
              <a:spcBef>
                <a:spcPct val="0"/>
              </a:spcBef>
              <a:defRPr/>
            </a:pP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3D900168-1359-4023-9341-3C78B2AC84FC}" type="slidenum">
              <a:rPr lang="en-US"/>
              <a:pPr/>
              <a:t>42</a:t>
            </a:fld>
            <a:endParaRPr lang="en-US"/>
          </a:p>
        </p:txBody>
      </p:sp>
      <p:sp>
        <p:nvSpPr>
          <p:cNvPr id="56322" name="Slide Image Placeholder 1"/>
          <p:cNvSpPr>
            <a:spLocks noGrp="1" noRot="1" noChangeAspect="1" noTextEdit="1"/>
          </p:cNvSpPr>
          <p:nvPr>
            <p:ph type="sldImg"/>
          </p:nvPr>
        </p:nvSpPr>
        <p:spPr>
          <a:xfrm>
            <a:off x="1154113" y="693738"/>
            <a:ext cx="4552950" cy="3414712"/>
          </a:xfrm>
          <a:ln/>
          <a:extLst>
            <a:ext uri="{909E8E84-426E-40dd-AFC4-6F175D3DCCD1}">
              <a14:hiddenFill xmlns:a14="http://schemas.microsoft.com/office/drawing/2010/main" xmlns="">
                <a:noFill/>
              </a14:hiddenFill>
            </a:ext>
            <a:ext uri="{FAA26D3D-D897-4be2-8F04-BA451C77F1D7}">
              <ma14:placeholderFlag xmlns:ma14="http://schemas.microsoft.com/office/mac/drawingml/2011/main" xmlns="" val="1"/>
            </a:ext>
          </a:extLst>
        </p:spPr>
      </p:sp>
      <p:sp>
        <p:nvSpPr>
          <p:cNvPr id="56323" name="Notes Placeholder 2"/>
          <p:cNvSpPr>
            <a:spLocks noGrp="1"/>
          </p:cNvSpPr>
          <p:nvPr>
            <p:ph type="body" idx="1"/>
          </p:nvPr>
        </p:nvSpPr>
        <p:spPr/>
        <p:txBody>
          <a:bodyPr/>
          <a:lstStyle/>
          <a:p>
            <a:pPr eaLnBrk="1" hangingPunct="1">
              <a:spcBef>
                <a:spcPct val="0"/>
              </a:spcBef>
              <a:defRPr/>
            </a:pP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B9F1FA06-2E0F-4E28-AF32-7E9F5F641706}" type="slidenum">
              <a:rPr lang="en-US"/>
              <a:pPr/>
              <a:t>43</a:t>
            </a:fld>
            <a:endParaRPr lang="en-US"/>
          </a:p>
        </p:txBody>
      </p:sp>
      <p:sp>
        <p:nvSpPr>
          <p:cNvPr id="58370" name="Slide Image Placeholder 1"/>
          <p:cNvSpPr>
            <a:spLocks noGrp="1" noRot="1" noChangeAspect="1" noTextEdit="1"/>
          </p:cNvSpPr>
          <p:nvPr>
            <p:ph type="sldImg"/>
          </p:nvPr>
        </p:nvSpPr>
        <p:spPr>
          <a:xfrm>
            <a:off x="1154113" y="693738"/>
            <a:ext cx="4552950" cy="3414712"/>
          </a:xfrm>
          <a:ln/>
          <a:extLst>
            <a:ext uri="{909E8E84-426E-40dd-AFC4-6F175D3DCCD1}">
              <a14:hiddenFill xmlns:a14="http://schemas.microsoft.com/office/drawing/2010/main" xmlns="">
                <a:noFill/>
              </a14:hiddenFill>
            </a:ext>
            <a:ext uri="{FAA26D3D-D897-4be2-8F04-BA451C77F1D7}">
              <ma14:placeholderFlag xmlns:ma14="http://schemas.microsoft.com/office/mac/drawingml/2011/main" xmlns="" val="1"/>
            </a:ext>
          </a:extLst>
        </p:spPr>
      </p:sp>
      <p:sp>
        <p:nvSpPr>
          <p:cNvPr id="58371" name="Notes Placeholder 2"/>
          <p:cNvSpPr>
            <a:spLocks noGrp="1"/>
          </p:cNvSpPr>
          <p:nvPr>
            <p:ph type="body" idx="1"/>
          </p:nvPr>
        </p:nvSpPr>
        <p:spPr/>
        <p:txBody>
          <a:bodyPr/>
          <a:lstStyle/>
          <a:p>
            <a:pPr eaLnBrk="1" hangingPunct="1">
              <a:spcBef>
                <a:spcPct val="0"/>
              </a:spcBef>
              <a:defRPr/>
            </a:pP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B5355871-A59B-488F-8652-A593E1C3E170}" type="slidenum">
              <a:rPr lang="en-US"/>
              <a:pPr/>
              <a:t>44</a:t>
            </a:fld>
            <a:endParaRPr lang="en-US"/>
          </a:p>
        </p:txBody>
      </p:sp>
      <p:sp>
        <p:nvSpPr>
          <p:cNvPr id="60418" name="Slide Image Placeholder 1"/>
          <p:cNvSpPr>
            <a:spLocks noGrp="1" noRot="1" noChangeAspect="1" noTextEdit="1"/>
          </p:cNvSpPr>
          <p:nvPr>
            <p:ph type="sldImg"/>
          </p:nvPr>
        </p:nvSpPr>
        <p:spPr>
          <a:xfrm>
            <a:off x="1154113" y="693738"/>
            <a:ext cx="4552950" cy="3414712"/>
          </a:xfrm>
          <a:ln/>
          <a:extLst>
            <a:ext uri="{909E8E84-426E-40dd-AFC4-6F175D3DCCD1}">
              <a14:hiddenFill xmlns:a14="http://schemas.microsoft.com/office/drawing/2010/main" xmlns="">
                <a:noFill/>
              </a14:hiddenFill>
            </a:ext>
            <a:ext uri="{FAA26D3D-D897-4be2-8F04-BA451C77F1D7}">
              <ma14:placeholderFlag xmlns:ma14="http://schemas.microsoft.com/office/mac/drawingml/2011/main" xmlns="" val="1"/>
            </a:ext>
          </a:extLst>
        </p:spPr>
      </p:sp>
      <p:sp>
        <p:nvSpPr>
          <p:cNvPr id="60419" name="Notes Placeholder 2"/>
          <p:cNvSpPr>
            <a:spLocks noGrp="1"/>
          </p:cNvSpPr>
          <p:nvPr>
            <p:ph type="body" idx="1"/>
          </p:nvPr>
        </p:nvSpPr>
        <p:spPr/>
        <p:txBody>
          <a:bodyPr/>
          <a:lstStyle/>
          <a:p>
            <a:pPr eaLnBrk="1" hangingPunct="1">
              <a:spcBef>
                <a:spcPct val="0"/>
              </a:spcBef>
              <a:defRPr/>
            </a:pPr>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D5462867-089A-4284-90D9-E0A74E3B1514}" type="slidenum">
              <a:rPr lang="en-US"/>
              <a:pPr/>
              <a:t>45</a:t>
            </a:fld>
            <a:endParaRPr lang="en-US"/>
          </a:p>
        </p:txBody>
      </p:sp>
      <p:sp>
        <p:nvSpPr>
          <p:cNvPr id="62466" name="Slide Image Placeholder 1"/>
          <p:cNvSpPr>
            <a:spLocks noGrp="1" noRot="1" noChangeAspect="1" noTextEdit="1"/>
          </p:cNvSpPr>
          <p:nvPr>
            <p:ph type="sldImg"/>
          </p:nvPr>
        </p:nvSpPr>
        <p:spPr>
          <a:xfrm>
            <a:off x="1154113" y="693738"/>
            <a:ext cx="4552950" cy="3414712"/>
          </a:xfrm>
          <a:ln/>
          <a:extLst>
            <a:ext uri="{909E8E84-426E-40dd-AFC4-6F175D3DCCD1}">
              <a14:hiddenFill xmlns:a14="http://schemas.microsoft.com/office/drawing/2010/main" xmlns="">
                <a:noFill/>
              </a14:hiddenFill>
            </a:ext>
            <a:ext uri="{FAA26D3D-D897-4be2-8F04-BA451C77F1D7}">
              <ma14:placeholderFlag xmlns:ma14="http://schemas.microsoft.com/office/mac/drawingml/2011/main" xmlns="" val="1"/>
            </a:ext>
          </a:extLst>
        </p:spPr>
      </p:sp>
      <p:sp>
        <p:nvSpPr>
          <p:cNvPr id="62467" name="Notes Placeholder 2"/>
          <p:cNvSpPr>
            <a:spLocks noGrp="1"/>
          </p:cNvSpPr>
          <p:nvPr>
            <p:ph type="body" idx="1"/>
          </p:nvPr>
        </p:nvSpPr>
        <p:spPr/>
        <p:txBody>
          <a:bodyPr/>
          <a:lstStyle/>
          <a:p>
            <a:pPr eaLnBrk="1" hangingPunct="1">
              <a:spcBef>
                <a:spcPct val="0"/>
              </a:spcBef>
              <a:defRPr/>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CD917044-4EC9-48AD-A2B4-38F92EB3E7BC}" type="slidenum">
              <a:rPr lang="en-US"/>
              <a:pPr/>
              <a:t>30</a:t>
            </a:fld>
            <a:endParaRPr lang="en-US"/>
          </a:p>
        </p:txBody>
      </p:sp>
      <p:sp>
        <p:nvSpPr>
          <p:cNvPr id="74754" name="Slide Image Placeholder 1"/>
          <p:cNvSpPr>
            <a:spLocks noGrp="1" noRot="1" noChangeAspect="1" noTextEdit="1"/>
          </p:cNvSpPr>
          <p:nvPr>
            <p:ph type="sldImg"/>
          </p:nvPr>
        </p:nvSpPr>
        <p:spPr>
          <a:xfrm>
            <a:off x="1154113" y="693738"/>
            <a:ext cx="4552950" cy="3414712"/>
          </a:xfrm>
          <a:ln/>
          <a:extLst>
            <a:ext uri="{909E8E84-426E-40dd-AFC4-6F175D3DCCD1}">
              <a14:hiddenFill xmlns:a14="http://schemas.microsoft.com/office/drawing/2010/main" xmlns="">
                <a:noFill/>
              </a14:hiddenFill>
            </a:ext>
            <a:ext uri="{FAA26D3D-D897-4be2-8F04-BA451C77F1D7}">
              <ma14:placeholderFlag xmlns:ma14="http://schemas.microsoft.com/office/mac/drawingml/2011/main" xmlns="" val="1"/>
            </a:ext>
          </a:extLst>
        </p:spPr>
      </p:sp>
      <p:sp>
        <p:nvSpPr>
          <p:cNvPr id="74755" name="Notes Placeholder 2"/>
          <p:cNvSpPr>
            <a:spLocks noGrp="1"/>
          </p:cNvSpPr>
          <p:nvPr>
            <p:ph type="body" idx="1"/>
          </p:nvPr>
        </p:nvSpPr>
        <p:spPr/>
        <p:txBody>
          <a:bodyPr/>
          <a:lstStyle/>
          <a:p>
            <a:pPr eaLnBrk="1" hangingPunct="1">
              <a:spcBef>
                <a:spcPct val="0"/>
              </a:spcBef>
              <a:defRPr/>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85CB9430-929C-4758-B7F3-6640C136CF2D}" type="slidenum">
              <a:rPr lang="en-US"/>
              <a:pPr/>
              <a:t>31</a:t>
            </a:fld>
            <a:endParaRPr lang="en-US"/>
          </a:p>
        </p:txBody>
      </p:sp>
      <p:sp>
        <p:nvSpPr>
          <p:cNvPr id="76802" name="Slide Image Placeholder 1"/>
          <p:cNvSpPr>
            <a:spLocks noGrp="1" noRot="1" noChangeAspect="1" noTextEdit="1"/>
          </p:cNvSpPr>
          <p:nvPr>
            <p:ph type="sldImg"/>
          </p:nvPr>
        </p:nvSpPr>
        <p:spPr>
          <a:xfrm>
            <a:off x="1154113" y="693738"/>
            <a:ext cx="4552950" cy="3414712"/>
          </a:xfrm>
          <a:ln/>
          <a:extLst>
            <a:ext uri="{909E8E84-426E-40dd-AFC4-6F175D3DCCD1}">
              <a14:hiddenFill xmlns:a14="http://schemas.microsoft.com/office/drawing/2010/main" xmlns="">
                <a:noFill/>
              </a14:hiddenFill>
            </a:ext>
            <a:ext uri="{FAA26D3D-D897-4be2-8F04-BA451C77F1D7}">
              <ma14:placeholderFlag xmlns:ma14="http://schemas.microsoft.com/office/mac/drawingml/2011/main" xmlns="" val="1"/>
            </a:ext>
          </a:extLst>
        </p:spPr>
      </p:sp>
      <p:sp>
        <p:nvSpPr>
          <p:cNvPr id="76803" name="Notes Placeholder 2"/>
          <p:cNvSpPr>
            <a:spLocks noGrp="1"/>
          </p:cNvSpPr>
          <p:nvPr>
            <p:ph type="body" idx="1"/>
          </p:nvPr>
        </p:nvSpPr>
        <p:spPr/>
        <p:txBody>
          <a:bodyPr/>
          <a:lstStyle/>
          <a:p>
            <a:pPr eaLnBrk="1" hangingPunct="1">
              <a:spcBef>
                <a:spcPct val="0"/>
              </a:spcBef>
              <a:defRPr/>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08104513-5F18-4159-AD9C-13C8EFCCC1E0}" type="slidenum">
              <a:rPr lang="en-US"/>
              <a:pPr/>
              <a:t>35</a:t>
            </a:fld>
            <a:endParaRPr lang="en-US"/>
          </a:p>
        </p:txBody>
      </p:sp>
      <p:sp>
        <p:nvSpPr>
          <p:cNvPr id="37890" name="Slide Image Placeholder 1"/>
          <p:cNvSpPr>
            <a:spLocks noGrp="1" noRot="1" noChangeAspect="1" noTextEdit="1"/>
          </p:cNvSpPr>
          <p:nvPr>
            <p:ph type="sldImg"/>
          </p:nvPr>
        </p:nvSpPr>
        <p:spPr>
          <a:xfrm>
            <a:off x="1154113" y="693738"/>
            <a:ext cx="4552950" cy="3414712"/>
          </a:xfrm>
          <a:ln/>
          <a:extLst>
            <a:ext uri="{909E8E84-426E-40dd-AFC4-6F175D3DCCD1}">
              <a14:hiddenFill xmlns:a14="http://schemas.microsoft.com/office/drawing/2010/main" xmlns="">
                <a:noFill/>
              </a14:hiddenFill>
            </a:ext>
            <a:ext uri="{FAA26D3D-D897-4be2-8F04-BA451C77F1D7}">
              <ma14:placeholderFlag xmlns:ma14="http://schemas.microsoft.com/office/mac/drawingml/2011/main" xmlns="" val="1"/>
            </a:ext>
          </a:extLst>
        </p:spPr>
      </p:sp>
      <p:sp>
        <p:nvSpPr>
          <p:cNvPr id="37891" name="Notes Placeholder 2"/>
          <p:cNvSpPr>
            <a:spLocks noGrp="1"/>
          </p:cNvSpPr>
          <p:nvPr>
            <p:ph type="body" idx="1"/>
          </p:nvPr>
        </p:nvSpPr>
        <p:spPr/>
        <p:txBody>
          <a:bodyPr/>
          <a:lstStyle/>
          <a:p>
            <a:pPr eaLnBrk="1" hangingPunct="1">
              <a:spcBef>
                <a:spcPct val="0"/>
              </a:spcBef>
              <a:defRPr/>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F46E7060-27EC-4289-AFB3-E3056CF89683}" type="slidenum">
              <a:rPr lang="en-US"/>
              <a:pPr/>
              <a:t>36</a:t>
            </a:fld>
            <a:endParaRPr lang="en-US"/>
          </a:p>
        </p:txBody>
      </p:sp>
      <p:sp>
        <p:nvSpPr>
          <p:cNvPr id="39938" name="Slide Image Placeholder 1"/>
          <p:cNvSpPr>
            <a:spLocks noGrp="1" noRot="1" noChangeAspect="1" noTextEdit="1"/>
          </p:cNvSpPr>
          <p:nvPr>
            <p:ph type="sldImg"/>
          </p:nvPr>
        </p:nvSpPr>
        <p:spPr>
          <a:xfrm>
            <a:off x="1154113" y="693738"/>
            <a:ext cx="4552950" cy="3414712"/>
          </a:xfrm>
          <a:ln/>
          <a:extLst>
            <a:ext uri="{909E8E84-426E-40dd-AFC4-6F175D3DCCD1}">
              <a14:hiddenFill xmlns:a14="http://schemas.microsoft.com/office/drawing/2010/main" xmlns="">
                <a:noFill/>
              </a14:hiddenFill>
            </a:ext>
            <a:ext uri="{FAA26D3D-D897-4be2-8F04-BA451C77F1D7}">
              <ma14:placeholderFlag xmlns:ma14="http://schemas.microsoft.com/office/mac/drawingml/2011/main" xmlns="" val="1"/>
            </a:ext>
          </a:extLst>
        </p:spPr>
      </p:sp>
      <p:sp>
        <p:nvSpPr>
          <p:cNvPr id="39939" name="Notes Placeholder 2"/>
          <p:cNvSpPr>
            <a:spLocks noGrp="1"/>
          </p:cNvSpPr>
          <p:nvPr>
            <p:ph type="body" idx="1"/>
          </p:nvPr>
        </p:nvSpPr>
        <p:spPr/>
        <p:txBody>
          <a:bodyPr/>
          <a:lstStyle/>
          <a:p>
            <a:pPr eaLnBrk="1" hangingPunct="1">
              <a:spcBef>
                <a:spcPct val="0"/>
              </a:spcBef>
              <a:defRPr/>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4BDF3A3A-0BCF-4C62-A931-EA8F76F7F1BF}" type="slidenum">
              <a:rPr lang="en-US"/>
              <a:pPr/>
              <a:t>37</a:t>
            </a:fld>
            <a:endParaRPr lang="en-US"/>
          </a:p>
        </p:txBody>
      </p:sp>
      <p:sp>
        <p:nvSpPr>
          <p:cNvPr id="41986" name="Slide Image Placeholder 1"/>
          <p:cNvSpPr>
            <a:spLocks noGrp="1" noRot="1" noChangeAspect="1" noTextEdit="1"/>
          </p:cNvSpPr>
          <p:nvPr>
            <p:ph type="sldImg"/>
          </p:nvPr>
        </p:nvSpPr>
        <p:spPr>
          <a:xfrm>
            <a:off x="1154113" y="693738"/>
            <a:ext cx="4552950" cy="3414712"/>
          </a:xfrm>
          <a:ln/>
          <a:extLst>
            <a:ext uri="{909E8E84-426E-40dd-AFC4-6F175D3DCCD1}">
              <a14:hiddenFill xmlns:a14="http://schemas.microsoft.com/office/drawing/2010/main" xmlns="">
                <a:noFill/>
              </a14:hiddenFill>
            </a:ext>
            <a:ext uri="{FAA26D3D-D897-4be2-8F04-BA451C77F1D7}">
              <ma14:placeholderFlag xmlns:ma14="http://schemas.microsoft.com/office/mac/drawingml/2011/main" xmlns="" val="1"/>
            </a:ext>
          </a:extLst>
        </p:spPr>
      </p:sp>
      <p:sp>
        <p:nvSpPr>
          <p:cNvPr id="41987" name="Notes Placeholder 2"/>
          <p:cNvSpPr>
            <a:spLocks noGrp="1"/>
          </p:cNvSpPr>
          <p:nvPr>
            <p:ph type="body" idx="1"/>
          </p:nvPr>
        </p:nvSpPr>
        <p:spPr/>
        <p:txBody>
          <a:bodyPr/>
          <a:lstStyle/>
          <a:p>
            <a:pPr eaLnBrk="1" hangingPunct="1">
              <a:spcBef>
                <a:spcPct val="0"/>
              </a:spcBef>
              <a:defRPr/>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C3D886FC-5C6A-4FD9-AC01-2925A7FCAE46}" type="slidenum">
              <a:rPr lang="en-US"/>
              <a:pPr/>
              <a:t>38</a:t>
            </a:fld>
            <a:endParaRPr lang="en-US"/>
          </a:p>
        </p:txBody>
      </p:sp>
      <p:sp>
        <p:nvSpPr>
          <p:cNvPr id="44034" name="Slide Image Placeholder 1"/>
          <p:cNvSpPr>
            <a:spLocks noGrp="1" noRot="1" noChangeAspect="1" noTextEdit="1"/>
          </p:cNvSpPr>
          <p:nvPr>
            <p:ph type="sldImg"/>
          </p:nvPr>
        </p:nvSpPr>
        <p:spPr>
          <a:xfrm>
            <a:off x="1154113" y="693738"/>
            <a:ext cx="4552950" cy="3414712"/>
          </a:xfrm>
          <a:ln/>
          <a:extLst>
            <a:ext uri="{909E8E84-426E-40dd-AFC4-6F175D3DCCD1}">
              <a14:hiddenFill xmlns:a14="http://schemas.microsoft.com/office/drawing/2010/main" xmlns="">
                <a:noFill/>
              </a14:hiddenFill>
            </a:ext>
            <a:ext uri="{FAA26D3D-D897-4be2-8F04-BA451C77F1D7}">
              <ma14:placeholderFlag xmlns:ma14="http://schemas.microsoft.com/office/mac/drawingml/2011/main" xmlns="" val="1"/>
            </a:ext>
          </a:extLst>
        </p:spPr>
      </p:sp>
      <p:sp>
        <p:nvSpPr>
          <p:cNvPr id="44035" name="Notes Placeholder 2"/>
          <p:cNvSpPr>
            <a:spLocks noGrp="1"/>
          </p:cNvSpPr>
          <p:nvPr>
            <p:ph type="body" idx="1"/>
          </p:nvPr>
        </p:nvSpPr>
        <p:spPr/>
        <p:txBody>
          <a:bodyPr/>
          <a:lstStyle/>
          <a:p>
            <a:pPr eaLnBrk="1" hangingPunct="1">
              <a:spcBef>
                <a:spcPct val="0"/>
              </a:spcBef>
              <a:defRPr/>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2B84F759-192B-4011-92EA-BD88E4B3F785}" type="slidenum">
              <a:rPr lang="en-US"/>
              <a:pPr/>
              <a:t>39</a:t>
            </a:fld>
            <a:endParaRPr lang="en-US"/>
          </a:p>
        </p:txBody>
      </p:sp>
      <p:sp>
        <p:nvSpPr>
          <p:cNvPr id="46082" name="Slide Image Placeholder 1"/>
          <p:cNvSpPr>
            <a:spLocks noGrp="1" noRot="1" noChangeAspect="1" noTextEdit="1"/>
          </p:cNvSpPr>
          <p:nvPr>
            <p:ph type="sldImg"/>
          </p:nvPr>
        </p:nvSpPr>
        <p:spPr>
          <a:xfrm>
            <a:off x="1154113" y="693738"/>
            <a:ext cx="4552950" cy="3414712"/>
          </a:xfrm>
          <a:ln/>
          <a:extLst>
            <a:ext uri="{909E8E84-426E-40dd-AFC4-6F175D3DCCD1}">
              <a14:hiddenFill xmlns:a14="http://schemas.microsoft.com/office/drawing/2010/main" xmlns="">
                <a:noFill/>
              </a14:hiddenFill>
            </a:ext>
            <a:ext uri="{FAA26D3D-D897-4be2-8F04-BA451C77F1D7}">
              <ma14:placeholderFlag xmlns:ma14="http://schemas.microsoft.com/office/mac/drawingml/2011/main" xmlns="" val="1"/>
            </a:ext>
          </a:extLst>
        </p:spPr>
      </p:sp>
      <p:sp>
        <p:nvSpPr>
          <p:cNvPr id="46083" name="Notes Placeholder 2"/>
          <p:cNvSpPr>
            <a:spLocks noGrp="1"/>
          </p:cNvSpPr>
          <p:nvPr>
            <p:ph type="body" idx="1"/>
          </p:nvPr>
        </p:nvSpPr>
        <p:spPr/>
        <p:txBody>
          <a:bodyPr/>
          <a:lstStyle/>
          <a:p>
            <a:pPr eaLnBrk="1" hangingPunct="1">
              <a:spcBef>
                <a:spcPct val="0"/>
              </a:spcBef>
              <a:defRPr/>
            </a:pP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35BF071E-15F9-465D-A9D1-DA2AC2804EF1}" type="slidenum">
              <a:rPr lang="en-US"/>
              <a:pPr/>
              <a:t>40</a:t>
            </a:fld>
            <a:endParaRPr lang="en-US"/>
          </a:p>
        </p:txBody>
      </p:sp>
      <p:sp>
        <p:nvSpPr>
          <p:cNvPr id="48130" name="Slide Image Placeholder 1"/>
          <p:cNvSpPr>
            <a:spLocks noGrp="1" noRot="1" noChangeAspect="1" noTextEdit="1"/>
          </p:cNvSpPr>
          <p:nvPr>
            <p:ph type="sldImg"/>
          </p:nvPr>
        </p:nvSpPr>
        <p:spPr>
          <a:xfrm>
            <a:off x="1154113" y="693738"/>
            <a:ext cx="4552950" cy="3414712"/>
          </a:xfrm>
          <a:ln/>
          <a:extLst>
            <a:ext uri="{909E8E84-426E-40dd-AFC4-6F175D3DCCD1}">
              <a14:hiddenFill xmlns:a14="http://schemas.microsoft.com/office/drawing/2010/main" xmlns="">
                <a:noFill/>
              </a14:hiddenFill>
            </a:ext>
            <a:ext uri="{FAA26D3D-D897-4be2-8F04-BA451C77F1D7}">
              <ma14:placeholderFlag xmlns:ma14="http://schemas.microsoft.com/office/mac/drawingml/2011/main" xmlns="" val="1"/>
            </a:ext>
          </a:extLst>
        </p:spPr>
      </p:sp>
      <p:sp>
        <p:nvSpPr>
          <p:cNvPr id="48131" name="Notes Placeholder 2"/>
          <p:cNvSpPr>
            <a:spLocks noGrp="1"/>
          </p:cNvSpPr>
          <p:nvPr>
            <p:ph type="body" idx="1"/>
          </p:nvPr>
        </p:nvSpPr>
        <p:spPr/>
        <p:txBody>
          <a:bodyPr/>
          <a:lstStyle/>
          <a:p>
            <a:pPr eaLnBrk="1" hangingPunct="1">
              <a:spcBef>
                <a:spcPct val="0"/>
              </a:spcBef>
              <a:defRPr/>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38D626-0DA9-414F-BC12-EE185DF36114}" type="datetime1">
              <a:rPr lang="en-IN" smtClean="0"/>
              <a:pPr/>
              <a:t>08-04-2021</a:t>
            </a:fld>
            <a:endParaRPr lang="en-US"/>
          </a:p>
        </p:txBody>
      </p:sp>
      <p:sp>
        <p:nvSpPr>
          <p:cNvPr id="5" name="Footer Placeholder 4"/>
          <p:cNvSpPr>
            <a:spLocks noGrp="1"/>
          </p:cNvSpPr>
          <p:nvPr>
            <p:ph type="ftr" sz="quarter" idx="11"/>
          </p:nvPr>
        </p:nvSpPr>
        <p:spPr/>
        <p:txBody>
          <a:bodyPr/>
          <a:lstStyle/>
          <a:p>
            <a:r>
              <a:rPr lang="en-US" smtClean="0"/>
              <a:t>Lazy Learners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AD5BF4-6B2D-4C93-9FBE-6E6ED0FD86BE}" type="datetime1">
              <a:rPr lang="en-IN" smtClean="0"/>
              <a:pPr/>
              <a:t>08-04-2021</a:t>
            </a:fld>
            <a:endParaRPr lang="en-US"/>
          </a:p>
        </p:txBody>
      </p:sp>
      <p:sp>
        <p:nvSpPr>
          <p:cNvPr id="5" name="Footer Placeholder 4"/>
          <p:cNvSpPr>
            <a:spLocks noGrp="1"/>
          </p:cNvSpPr>
          <p:nvPr>
            <p:ph type="ftr" sz="quarter" idx="11"/>
          </p:nvPr>
        </p:nvSpPr>
        <p:spPr/>
        <p:txBody>
          <a:bodyPr/>
          <a:lstStyle/>
          <a:p>
            <a:r>
              <a:rPr lang="en-US" smtClean="0"/>
              <a:t>Lazy Learners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9BBDD1-80F2-4DB6-8A6C-0F91B4590CCA}" type="datetime1">
              <a:rPr lang="en-IN" smtClean="0"/>
              <a:pPr/>
              <a:t>08-04-2021</a:t>
            </a:fld>
            <a:endParaRPr lang="en-US"/>
          </a:p>
        </p:txBody>
      </p:sp>
      <p:sp>
        <p:nvSpPr>
          <p:cNvPr id="5" name="Footer Placeholder 4"/>
          <p:cNvSpPr>
            <a:spLocks noGrp="1"/>
          </p:cNvSpPr>
          <p:nvPr>
            <p:ph type="ftr" sz="quarter" idx="11"/>
          </p:nvPr>
        </p:nvSpPr>
        <p:spPr/>
        <p:txBody>
          <a:bodyPr/>
          <a:lstStyle/>
          <a:p>
            <a:r>
              <a:rPr lang="en-US" smtClean="0"/>
              <a:t>Lazy Learners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7F25D7-B285-4DDB-8347-E21E75640D48}" type="datetime1">
              <a:rPr lang="en-IN" smtClean="0"/>
              <a:pPr/>
              <a:t>08-04-2021</a:t>
            </a:fld>
            <a:endParaRPr lang="en-US"/>
          </a:p>
        </p:txBody>
      </p:sp>
      <p:sp>
        <p:nvSpPr>
          <p:cNvPr id="5" name="Footer Placeholder 4"/>
          <p:cNvSpPr>
            <a:spLocks noGrp="1"/>
          </p:cNvSpPr>
          <p:nvPr>
            <p:ph type="ftr" sz="quarter" idx="11"/>
          </p:nvPr>
        </p:nvSpPr>
        <p:spPr/>
        <p:txBody>
          <a:bodyPr/>
          <a:lstStyle/>
          <a:p>
            <a:r>
              <a:rPr lang="en-US" smtClean="0"/>
              <a:t>Lazy Learners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3D69C1-76B5-4505-BC27-78D481EC6962}" type="datetime1">
              <a:rPr lang="en-IN" smtClean="0"/>
              <a:pPr/>
              <a:t>08-04-2021</a:t>
            </a:fld>
            <a:endParaRPr lang="en-US"/>
          </a:p>
        </p:txBody>
      </p:sp>
      <p:sp>
        <p:nvSpPr>
          <p:cNvPr id="5" name="Footer Placeholder 4"/>
          <p:cNvSpPr>
            <a:spLocks noGrp="1"/>
          </p:cNvSpPr>
          <p:nvPr>
            <p:ph type="ftr" sz="quarter" idx="11"/>
          </p:nvPr>
        </p:nvSpPr>
        <p:spPr/>
        <p:txBody>
          <a:bodyPr/>
          <a:lstStyle/>
          <a:p>
            <a:r>
              <a:rPr lang="en-US" smtClean="0"/>
              <a:t>Lazy Learners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F09CBA-5F55-4DA6-8763-19033E804CE6}" type="datetime1">
              <a:rPr lang="en-IN" smtClean="0"/>
              <a:pPr/>
              <a:t>08-04-2021</a:t>
            </a:fld>
            <a:endParaRPr lang="en-US"/>
          </a:p>
        </p:txBody>
      </p:sp>
      <p:sp>
        <p:nvSpPr>
          <p:cNvPr id="6" name="Footer Placeholder 5"/>
          <p:cNvSpPr>
            <a:spLocks noGrp="1"/>
          </p:cNvSpPr>
          <p:nvPr>
            <p:ph type="ftr" sz="quarter" idx="11"/>
          </p:nvPr>
        </p:nvSpPr>
        <p:spPr/>
        <p:txBody>
          <a:bodyPr/>
          <a:lstStyle/>
          <a:p>
            <a:r>
              <a:rPr lang="en-US" smtClean="0"/>
              <a:t>Lazy Learners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C2BE0B-15E8-4EC3-9689-56031420F50D}" type="datetime1">
              <a:rPr lang="en-IN" smtClean="0"/>
              <a:pPr/>
              <a:t>08-04-2021</a:t>
            </a:fld>
            <a:endParaRPr lang="en-US"/>
          </a:p>
        </p:txBody>
      </p:sp>
      <p:sp>
        <p:nvSpPr>
          <p:cNvPr id="8" name="Footer Placeholder 7"/>
          <p:cNvSpPr>
            <a:spLocks noGrp="1"/>
          </p:cNvSpPr>
          <p:nvPr>
            <p:ph type="ftr" sz="quarter" idx="11"/>
          </p:nvPr>
        </p:nvSpPr>
        <p:spPr/>
        <p:txBody>
          <a:bodyPr/>
          <a:lstStyle/>
          <a:p>
            <a:r>
              <a:rPr lang="en-US" smtClean="0"/>
              <a:t>Lazy Learners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20B8D5-45CF-46F7-8549-305B028F4723}" type="datetime1">
              <a:rPr lang="en-IN" smtClean="0"/>
              <a:pPr/>
              <a:t>08-04-2021</a:t>
            </a:fld>
            <a:endParaRPr lang="en-US"/>
          </a:p>
        </p:txBody>
      </p:sp>
      <p:sp>
        <p:nvSpPr>
          <p:cNvPr id="4" name="Footer Placeholder 3"/>
          <p:cNvSpPr>
            <a:spLocks noGrp="1"/>
          </p:cNvSpPr>
          <p:nvPr>
            <p:ph type="ftr" sz="quarter" idx="11"/>
          </p:nvPr>
        </p:nvSpPr>
        <p:spPr/>
        <p:txBody>
          <a:bodyPr/>
          <a:lstStyle/>
          <a:p>
            <a:r>
              <a:rPr lang="en-US" smtClean="0"/>
              <a:t>Lazy Learners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1E29E-F1DC-4FAA-AA20-51DD803910A6}" type="datetime1">
              <a:rPr lang="en-IN" smtClean="0"/>
              <a:pPr/>
              <a:t>08-04-2021</a:t>
            </a:fld>
            <a:endParaRPr lang="en-US"/>
          </a:p>
        </p:txBody>
      </p:sp>
      <p:sp>
        <p:nvSpPr>
          <p:cNvPr id="3" name="Footer Placeholder 2"/>
          <p:cNvSpPr>
            <a:spLocks noGrp="1"/>
          </p:cNvSpPr>
          <p:nvPr>
            <p:ph type="ftr" sz="quarter" idx="11"/>
          </p:nvPr>
        </p:nvSpPr>
        <p:spPr/>
        <p:txBody>
          <a:bodyPr/>
          <a:lstStyle/>
          <a:p>
            <a:r>
              <a:rPr lang="en-US" smtClean="0"/>
              <a:t>Lazy Learners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0222D3-15F0-4986-811C-D34447C94996}" type="datetime1">
              <a:rPr lang="en-IN" smtClean="0"/>
              <a:pPr/>
              <a:t>08-04-2021</a:t>
            </a:fld>
            <a:endParaRPr lang="en-US"/>
          </a:p>
        </p:txBody>
      </p:sp>
      <p:sp>
        <p:nvSpPr>
          <p:cNvPr id="6" name="Footer Placeholder 5"/>
          <p:cNvSpPr>
            <a:spLocks noGrp="1"/>
          </p:cNvSpPr>
          <p:nvPr>
            <p:ph type="ftr" sz="quarter" idx="11"/>
          </p:nvPr>
        </p:nvSpPr>
        <p:spPr/>
        <p:txBody>
          <a:bodyPr/>
          <a:lstStyle/>
          <a:p>
            <a:r>
              <a:rPr lang="en-US" smtClean="0"/>
              <a:t>Lazy Learners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E067F3-F98E-4009-A807-43C47A7AD537}" type="datetime1">
              <a:rPr lang="en-IN" smtClean="0"/>
              <a:pPr/>
              <a:t>08-04-2021</a:t>
            </a:fld>
            <a:endParaRPr lang="en-US"/>
          </a:p>
        </p:txBody>
      </p:sp>
      <p:sp>
        <p:nvSpPr>
          <p:cNvPr id="6" name="Footer Placeholder 5"/>
          <p:cNvSpPr>
            <a:spLocks noGrp="1"/>
          </p:cNvSpPr>
          <p:nvPr>
            <p:ph type="ftr" sz="quarter" idx="11"/>
          </p:nvPr>
        </p:nvSpPr>
        <p:spPr/>
        <p:txBody>
          <a:bodyPr/>
          <a:lstStyle/>
          <a:p>
            <a:r>
              <a:rPr lang="en-US" smtClean="0"/>
              <a:t>Lazy Learners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90B549-0F76-4BD2-9F61-858BC643607A}" type="datetime1">
              <a:rPr lang="en-IN" smtClean="0"/>
              <a:pPr/>
              <a:t>08-04-2021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Lazy Learners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jpeg"/></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2.jpeg"/><Relationship Id="rId4" Type="http://schemas.openxmlformats.org/officeDocument/2006/relationships/oleObject" Target="../embeddings/oleObject3.bin"/></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jpeg"/><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0.png"/><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oleObject" Target="../embeddings/oleObject12.bin"/></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1401763" y="304800"/>
            <a:ext cx="7742237" cy="762000"/>
          </a:xfrm>
        </p:spPr>
        <p:txBody>
          <a:bodyPr/>
          <a:lstStyle/>
          <a:p>
            <a:r>
              <a:rPr lang="en-US" altLang="en-US" sz="2200" b="1" smtClean="0">
                <a:solidFill>
                  <a:srgbClr val="FF0000"/>
                </a:solidFill>
                <a:latin typeface="Cambria" pitchFamily="18" charset="0"/>
              </a:rPr>
              <a:t>UNIVERSITY OF ENGINEERING &amp; MANAGEMENT, KOLKATA</a:t>
            </a:r>
          </a:p>
        </p:txBody>
      </p:sp>
      <p:sp>
        <p:nvSpPr>
          <p:cNvPr id="2051" name="Subtitle 2"/>
          <p:cNvSpPr>
            <a:spLocks noGrp="1"/>
          </p:cNvSpPr>
          <p:nvPr>
            <p:ph type="subTitle" idx="1"/>
          </p:nvPr>
        </p:nvSpPr>
        <p:spPr/>
        <p:txBody>
          <a:bodyPr/>
          <a:lstStyle/>
          <a:p>
            <a:r>
              <a:rPr lang="en-US" altLang="en-US" smtClean="0"/>
              <a:t>Click to edit Master subtitle style</a:t>
            </a:r>
          </a:p>
        </p:txBody>
      </p:sp>
      <p:pic>
        <p:nvPicPr>
          <p:cNvPr id="2052" name="Picture 4"/>
          <p:cNvPicPr>
            <a:picLocks noChangeAspect="1"/>
          </p:cNvPicPr>
          <p:nvPr/>
        </p:nvPicPr>
        <p:blipFill>
          <a:blip r:embed="rId2"/>
          <a:srcRect/>
          <a:stretch>
            <a:fillRect/>
          </a:stretch>
        </p:blipFill>
        <p:spPr bwMode="auto">
          <a:xfrm>
            <a:off x="0" y="1633538"/>
            <a:ext cx="9144000" cy="5238750"/>
          </a:xfrm>
          <a:prstGeom prst="rect">
            <a:avLst/>
          </a:prstGeom>
          <a:noFill/>
          <a:ln w="9525">
            <a:noFill/>
            <a:miter lim="800000"/>
            <a:headEnd/>
            <a:tailEnd/>
          </a:ln>
        </p:spPr>
      </p:pic>
      <p:pic>
        <p:nvPicPr>
          <p:cNvPr id="2053" name="Picture 6" descr="C:\Users\UEM\Desktop\UEM_New_Logo_05-04-2018.jpg"/>
          <p:cNvPicPr>
            <a:picLocks noChangeAspect="1" noChangeArrowheads="1"/>
          </p:cNvPicPr>
          <p:nvPr/>
        </p:nvPicPr>
        <p:blipFill>
          <a:blip r:embed="rId3"/>
          <a:srcRect/>
          <a:stretch>
            <a:fillRect/>
          </a:stretch>
        </p:blipFill>
        <p:spPr bwMode="auto">
          <a:xfrm>
            <a:off x="228600" y="173038"/>
            <a:ext cx="1173163" cy="1087437"/>
          </a:xfrm>
          <a:prstGeom prst="rect">
            <a:avLst/>
          </a:prstGeom>
          <a:noFill/>
          <a:ln w="9525">
            <a:noFill/>
            <a:miter lim="800000"/>
            <a:headEnd/>
            <a:tailEnd/>
          </a:ln>
        </p:spPr>
      </p:pic>
      <p:sp>
        <p:nvSpPr>
          <p:cNvPr id="2054" name="TextBox 1"/>
          <p:cNvSpPr txBox="1">
            <a:spLocks noChangeArrowheads="1"/>
          </p:cNvSpPr>
          <p:nvPr/>
        </p:nvSpPr>
        <p:spPr bwMode="auto">
          <a:xfrm>
            <a:off x="1524000" y="1074738"/>
            <a:ext cx="7086600" cy="369887"/>
          </a:xfrm>
          <a:prstGeom prst="rect">
            <a:avLst/>
          </a:prstGeom>
          <a:noFill/>
          <a:ln w="9525">
            <a:noFill/>
            <a:miter lim="800000"/>
            <a:headEnd/>
            <a:tailEnd/>
          </a:ln>
        </p:spPr>
        <p:txBody>
          <a:bodyPr>
            <a:spAutoFit/>
          </a:bodyPr>
          <a:lstStyle/>
          <a:p>
            <a:r>
              <a:rPr lang="en-US" b="1" dirty="0">
                <a:solidFill>
                  <a:srgbClr val="0000FF"/>
                </a:solidFill>
                <a:latin typeface="Cambria" pitchFamily="18" charset="0"/>
              </a:rPr>
              <a:t>Course Name : </a:t>
            </a:r>
            <a:r>
              <a:rPr lang="en-US" b="1" dirty="0" smtClean="0">
                <a:solidFill>
                  <a:srgbClr val="0000FF"/>
                </a:solidFill>
                <a:latin typeface="Cambria" pitchFamily="18" charset="0"/>
              </a:rPr>
              <a:t>AI &amp; ML Advanced </a:t>
            </a:r>
            <a:endParaRPr lang="en-US" b="1" dirty="0">
              <a:solidFill>
                <a:srgbClr val="0000FF"/>
              </a:solidFill>
              <a:latin typeface="Cambria" pitchFamily="18" charset="0"/>
            </a:endParaRPr>
          </a:p>
        </p:txBody>
      </p:sp>
      <p:sp>
        <p:nvSpPr>
          <p:cNvPr id="7" name="Date Placeholder 6"/>
          <p:cNvSpPr>
            <a:spLocks noGrp="1"/>
          </p:cNvSpPr>
          <p:nvPr>
            <p:ph type="dt" sz="half" idx="10"/>
          </p:nvPr>
        </p:nvSpPr>
        <p:spPr/>
        <p:txBody>
          <a:bodyPr/>
          <a:lstStyle/>
          <a:p>
            <a:fld id="{00156286-E7AC-4D0C-8508-1BC9A74F1937}" type="datetime1">
              <a:rPr lang="en-IN" smtClean="0"/>
              <a:pPr/>
              <a:t>08-04-2021</a:t>
            </a:fld>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43" y="260648"/>
            <a:ext cx="8229600" cy="1143000"/>
          </a:xfrm>
        </p:spPr>
        <p:txBody>
          <a:bodyPr>
            <a:normAutofit/>
          </a:bodyPr>
          <a:lstStyle/>
          <a:p>
            <a:r>
              <a:rPr lang="en-US" sz="4000" dirty="0" smtClean="0">
                <a:solidFill>
                  <a:srgbClr val="A50021"/>
                </a:solidFill>
                <a:latin typeface="Times New Roman" pitchFamily="18" charset="0"/>
                <a:cs typeface="Times New Roman" pitchFamily="18" charset="0"/>
              </a:rPr>
              <a:t>Basic Concept</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57222" y="1935480"/>
            <a:ext cx="8304237" cy="4389120"/>
          </a:xfrm>
        </p:spPr>
        <p:txBody>
          <a:bodyPr>
            <a:noAutofit/>
          </a:bodyPr>
          <a:lstStyle/>
          <a:p>
            <a:r>
              <a:rPr lang="en-US" sz="2000" b="1" dirty="0" smtClean="0"/>
              <a:t>Lazy learners</a:t>
            </a:r>
            <a:endParaRPr lang="en-US" sz="2000" dirty="0" smtClean="0"/>
          </a:p>
          <a:p>
            <a:r>
              <a:rPr lang="en-US" sz="2000" dirty="0" smtClean="0"/>
              <a:t>Lazy learners simply store the training data and wait until a testing data appear. When it does, classification is conducted based on the most related data in the stored training data. Compared to eager learners, lazy learners have less training time but more time in predicting.</a:t>
            </a:r>
          </a:p>
          <a:p>
            <a:r>
              <a:rPr lang="en-US" sz="2000" i="1" dirty="0" smtClean="0"/>
              <a:t>Ex. k-nearest neighbor, Case-based reasoning</a:t>
            </a:r>
            <a:endParaRPr lang="en-US" sz="2000" dirty="0" smtClean="0"/>
          </a:p>
          <a:p>
            <a:r>
              <a:rPr lang="en-US" sz="2000" b="1" dirty="0" smtClean="0"/>
              <a:t>Eager learners</a:t>
            </a:r>
            <a:endParaRPr lang="en-US" sz="2000" dirty="0" smtClean="0"/>
          </a:p>
          <a:p>
            <a:r>
              <a:rPr lang="en-US" sz="2000" dirty="0" smtClean="0"/>
              <a:t>Eager learners construct a classification model based on the given training data before receiving data for classification. It must be able to commit to a single hypothesis that covers the entire instance space. Due to the model construction, eager learners take a long time for train and less time to predict.</a:t>
            </a:r>
          </a:p>
          <a:p>
            <a:r>
              <a:rPr lang="en-US" sz="2000" i="1" dirty="0" smtClean="0"/>
              <a:t>Ex. Decision Tree, Naive </a:t>
            </a:r>
            <a:r>
              <a:rPr lang="en-US" sz="2000" i="1" dirty="0" err="1" smtClean="0"/>
              <a:t>Bayes</a:t>
            </a:r>
            <a:r>
              <a:rPr lang="en-US" sz="2000" i="1" dirty="0" smtClean="0"/>
              <a:t>, Artificial Neural Networks</a:t>
            </a:r>
            <a:endParaRPr lang="en-US" sz="2000" dirty="0" smtClean="0"/>
          </a:p>
          <a:p>
            <a:endParaRPr lang="en-US" sz="2000" b="1" dirty="0" smtClean="0">
              <a:solidFill>
                <a:srgbClr val="0B5ED7"/>
              </a:solidFill>
              <a:latin typeface="Cambria" pitchFamily="18" charset="0"/>
              <a:ea typeface="Cambria" pitchFamily="18" charset="0"/>
              <a:cs typeface="Times New Roman" pitchFamily="18" charset="0"/>
            </a:endParaRPr>
          </a:p>
        </p:txBody>
      </p:sp>
      <p:sp>
        <p:nvSpPr>
          <p:cNvPr id="4" name="Date Placeholder 3"/>
          <p:cNvSpPr>
            <a:spLocks noGrp="1"/>
          </p:cNvSpPr>
          <p:nvPr>
            <p:ph type="dt" sz="half" idx="10"/>
          </p:nvPr>
        </p:nvSpPr>
        <p:spPr/>
        <p:txBody>
          <a:bodyPr/>
          <a:lstStyle/>
          <a:p>
            <a:fld id="{EC96AC39-1BCB-46B3-87C1-6A5A51BFE7B2}" type="datetime1">
              <a:rPr lang="en-IN" smtClean="0">
                <a:solidFill>
                  <a:srgbClr val="04617B">
                    <a:shade val="90000"/>
                  </a:srgbClr>
                </a:solidFill>
              </a:rPr>
              <a:pPr/>
              <a:t>08-04-2021</a:t>
            </a:fld>
            <a:endParaRPr lang="en-IN" dirty="0">
              <a:solidFill>
                <a:srgbClr val="04617B">
                  <a:shade val="90000"/>
                </a:srgbClr>
              </a:solidFill>
            </a:endParaRPr>
          </a:p>
        </p:txBody>
      </p:sp>
      <p:graphicFrame>
        <p:nvGraphicFramePr>
          <p:cNvPr id="7" name="Group 3"/>
          <p:cNvGraphicFramePr>
            <a:graphicFrameLocks noGrp="1"/>
          </p:cNvGraphicFramePr>
          <p:nvPr/>
        </p:nvGraphicFramePr>
        <p:xfrm>
          <a:off x="0" y="0"/>
          <a:ext cx="9144000" cy="1447800"/>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549174">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Tree>
    <p:extLst>
      <p:ext uri="{BB962C8B-B14F-4D97-AF65-F5344CB8AC3E}">
        <p14:creationId xmlns="" xmlns:p14="http://schemas.microsoft.com/office/powerpoint/2010/main" val="28050955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6239" y="553565"/>
            <a:ext cx="5723082" cy="688617"/>
          </a:xfrm>
          <a:prstGeom prst="rect">
            <a:avLst/>
          </a:prstGeom>
        </p:spPr>
        <p:txBody>
          <a:bodyPr vert="horz" wrap="square" lIns="0" tIns="11397" rIns="0" bIns="0" rtlCol="0">
            <a:spAutoFit/>
          </a:bodyPr>
          <a:lstStyle/>
          <a:p>
            <a:pPr marL="11397">
              <a:spcBef>
                <a:spcPts val="90"/>
              </a:spcBef>
            </a:pPr>
            <a:endParaRPr spc="202" dirty="0"/>
          </a:p>
        </p:txBody>
      </p:sp>
      <p:sp>
        <p:nvSpPr>
          <p:cNvPr id="3" name="object 3"/>
          <p:cNvSpPr txBox="1"/>
          <p:nvPr/>
        </p:nvSpPr>
        <p:spPr>
          <a:xfrm>
            <a:off x="859900" y="1524000"/>
            <a:ext cx="7419686" cy="3921155"/>
          </a:xfrm>
          <a:prstGeom prst="rect">
            <a:avLst/>
          </a:prstGeom>
        </p:spPr>
        <p:txBody>
          <a:bodyPr vert="horz" wrap="square" lIns="0" tIns="103713" rIns="0" bIns="0" rtlCol="0">
            <a:spAutoFit/>
          </a:bodyPr>
          <a:lstStyle/>
          <a:p>
            <a:pPr marL="273528" indent="-262700">
              <a:spcBef>
                <a:spcPts val="817"/>
              </a:spcBef>
              <a:buClr>
                <a:srgbClr val="0B7A9C"/>
              </a:buClr>
              <a:buSzPct val="75000"/>
              <a:buFont typeface="Lucida Sans Unicode"/>
              <a:buChar char="•"/>
              <a:tabLst>
                <a:tab pos="274097" algn="l"/>
              </a:tabLst>
            </a:pPr>
            <a:r>
              <a:rPr sz="2500" b="1" spc="-4" dirty="0">
                <a:solidFill>
                  <a:srgbClr val="FF0000"/>
                </a:solidFill>
                <a:latin typeface="Cambria" pitchFamily="18" charset="0"/>
                <a:ea typeface="Cambria" pitchFamily="18" charset="0"/>
                <a:cs typeface="Arial"/>
              </a:rPr>
              <a:t>k-Nearest-Neighbor</a:t>
            </a:r>
            <a:r>
              <a:rPr sz="2500" b="1" spc="18" dirty="0">
                <a:solidFill>
                  <a:srgbClr val="FF0000"/>
                </a:solidFill>
                <a:latin typeface="Cambria" pitchFamily="18" charset="0"/>
                <a:ea typeface="Cambria" pitchFamily="18" charset="0"/>
                <a:cs typeface="Arial"/>
              </a:rPr>
              <a:t> </a:t>
            </a:r>
            <a:r>
              <a:rPr sz="2500" b="1" spc="-4" dirty="0">
                <a:solidFill>
                  <a:srgbClr val="FF0000"/>
                </a:solidFill>
                <a:latin typeface="Cambria" pitchFamily="18" charset="0"/>
                <a:ea typeface="Cambria" pitchFamily="18" charset="0"/>
                <a:cs typeface="Arial"/>
              </a:rPr>
              <a:t>Method</a:t>
            </a:r>
            <a:endParaRPr sz="2500">
              <a:latin typeface="Cambria" pitchFamily="18" charset="0"/>
              <a:ea typeface="Cambria" pitchFamily="18" charset="0"/>
              <a:cs typeface="Arial"/>
            </a:endParaRPr>
          </a:p>
          <a:p>
            <a:pPr marL="729407" lvl="1" indent="-307718">
              <a:spcBef>
                <a:spcPts val="628"/>
              </a:spcBef>
              <a:buClr>
                <a:srgbClr val="0B7A9C"/>
              </a:buClr>
              <a:buChar char="–"/>
              <a:tabLst>
                <a:tab pos="728837" algn="l"/>
                <a:tab pos="729407" algn="l"/>
              </a:tabLst>
            </a:pPr>
            <a:r>
              <a:rPr sz="2200" spc="-4" dirty="0">
                <a:latin typeface="Cambria" pitchFamily="18" charset="0"/>
                <a:ea typeface="Cambria" pitchFamily="18" charset="0"/>
                <a:cs typeface="Arial"/>
              </a:rPr>
              <a:t>first</a:t>
            </a:r>
            <a:r>
              <a:rPr sz="2200" spc="-36" dirty="0">
                <a:latin typeface="Cambria" pitchFamily="18" charset="0"/>
                <a:ea typeface="Cambria" pitchFamily="18" charset="0"/>
                <a:cs typeface="Arial"/>
              </a:rPr>
              <a:t> </a:t>
            </a:r>
            <a:r>
              <a:rPr sz="2200" spc="-4" dirty="0">
                <a:latin typeface="Cambria" pitchFamily="18" charset="0"/>
                <a:ea typeface="Cambria" pitchFamily="18" charset="0"/>
                <a:cs typeface="Arial"/>
              </a:rPr>
              <a:t>described</a:t>
            </a:r>
            <a:r>
              <a:rPr sz="2200" spc="18" dirty="0">
                <a:latin typeface="Cambria" pitchFamily="18" charset="0"/>
                <a:ea typeface="Cambria" pitchFamily="18" charset="0"/>
                <a:cs typeface="Arial"/>
              </a:rPr>
              <a:t> </a:t>
            </a:r>
            <a:r>
              <a:rPr sz="2200" spc="-4" dirty="0">
                <a:latin typeface="Cambria" pitchFamily="18" charset="0"/>
                <a:ea typeface="Cambria" pitchFamily="18" charset="0"/>
                <a:cs typeface="Arial"/>
              </a:rPr>
              <a:t>in</a:t>
            </a:r>
            <a:r>
              <a:rPr sz="2200" spc="4" dirty="0">
                <a:latin typeface="Cambria" pitchFamily="18" charset="0"/>
                <a:ea typeface="Cambria" pitchFamily="18" charset="0"/>
                <a:cs typeface="Arial"/>
              </a:rPr>
              <a:t> </a:t>
            </a:r>
            <a:r>
              <a:rPr sz="2200" spc="-4" dirty="0">
                <a:latin typeface="Cambria" pitchFamily="18" charset="0"/>
                <a:ea typeface="Cambria" pitchFamily="18" charset="0"/>
                <a:cs typeface="Arial"/>
              </a:rPr>
              <a:t>the</a:t>
            </a:r>
            <a:r>
              <a:rPr sz="2200" spc="-13" dirty="0">
                <a:latin typeface="Cambria" pitchFamily="18" charset="0"/>
                <a:ea typeface="Cambria" pitchFamily="18" charset="0"/>
                <a:cs typeface="Arial"/>
              </a:rPr>
              <a:t> </a:t>
            </a:r>
            <a:r>
              <a:rPr sz="2200" spc="-4" dirty="0">
                <a:latin typeface="Cambria" pitchFamily="18" charset="0"/>
                <a:ea typeface="Cambria" pitchFamily="18" charset="0"/>
                <a:cs typeface="Arial"/>
              </a:rPr>
              <a:t>early</a:t>
            </a:r>
            <a:r>
              <a:rPr sz="2200" dirty="0">
                <a:latin typeface="Cambria" pitchFamily="18" charset="0"/>
                <a:ea typeface="Cambria" pitchFamily="18" charset="0"/>
                <a:cs typeface="Arial"/>
              </a:rPr>
              <a:t> </a:t>
            </a:r>
            <a:r>
              <a:rPr sz="2200" spc="-4" dirty="0">
                <a:latin typeface="Cambria" pitchFamily="18" charset="0"/>
                <a:ea typeface="Cambria" pitchFamily="18" charset="0"/>
                <a:cs typeface="Arial"/>
              </a:rPr>
              <a:t>1950s</a:t>
            </a:r>
            <a:endParaRPr sz="2200">
              <a:latin typeface="Cambria" pitchFamily="18" charset="0"/>
              <a:ea typeface="Cambria" pitchFamily="18" charset="0"/>
              <a:cs typeface="Arial"/>
            </a:endParaRPr>
          </a:p>
          <a:p>
            <a:pPr marL="729407" marR="412571" lvl="1" indent="-307718">
              <a:spcBef>
                <a:spcPts val="615"/>
              </a:spcBef>
              <a:buClr>
                <a:srgbClr val="0B7A9C"/>
              </a:buClr>
              <a:buChar char="–"/>
              <a:tabLst>
                <a:tab pos="728837" algn="l"/>
                <a:tab pos="729407" algn="l"/>
              </a:tabLst>
            </a:pPr>
            <a:r>
              <a:rPr sz="2200" dirty="0">
                <a:latin typeface="Cambria" pitchFamily="18" charset="0"/>
                <a:ea typeface="Cambria" pitchFamily="18" charset="0"/>
                <a:cs typeface="Arial"/>
              </a:rPr>
              <a:t>It</a:t>
            </a:r>
            <a:r>
              <a:rPr sz="2200" spc="-31" dirty="0">
                <a:latin typeface="Cambria" pitchFamily="18" charset="0"/>
                <a:ea typeface="Cambria" pitchFamily="18" charset="0"/>
                <a:cs typeface="Arial"/>
              </a:rPr>
              <a:t> </a:t>
            </a:r>
            <a:r>
              <a:rPr sz="2200" spc="-4" dirty="0">
                <a:latin typeface="Cambria" pitchFamily="18" charset="0"/>
                <a:ea typeface="Cambria" pitchFamily="18" charset="0"/>
                <a:cs typeface="Arial"/>
              </a:rPr>
              <a:t>has</a:t>
            </a:r>
            <a:r>
              <a:rPr sz="2200" spc="4" dirty="0">
                <a:latin typeface="Cambria" pitchFamily="18" charset="0"/>
                <a:ea typeface="Cambria" pitchFamily="18" charset="0"/>
                <a:cs typeface="Arial"/>
              </a:rPr>
              <a:t> </a:t>
            </a:r>
            <a:r>
              <a:rPr sz="2200" spc="-4" dirty="0">
                <a:latin typeface="Cambria" pitchFamily="18" charset="0"/>
                <a:ea typeface="Cambria" pitchFamily="18" charset="0"/>
                <a:cs typeface="Arial"/>
              </a:rPr>
              <a:t>since</a:t>
            </a:r>
            <a:r>
              <a:rPr sz="2200" spc="4" dirty="0">
                <a:latin typeface="Cambria" pitchFamily="18" charset="0"/>
                <a:ea typeface="Cambria" pitchFamily="18" charset="0"/>
                <a:cs typeface="Arial"/>
              </a:rPr>
              <a:t> </a:t>
            </a:r>
            <a:r>
              <a:rPr sz="2200" spc="-4" dirty="0">
                <a:latin typeface="Cambria" pitchFamily="18" charset="0"/>
                <a:ea typeface="Cambria" pitchFamily="18" charset="0"/>
                <a:cs typeface="Arial"/>
              </a:rPr>
              <a:t>been</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widely</a:t>
            </a:r>
            <a:r>
              <a:rPr sz="2200" spc="22" dirty="0">
                <a:latin typeface="Cambria" pitchFamily="18" charset="0"/>
                <a:ea typeface="Cambria" pitchFamily="18" charset="0"/>
                <a:cs typeface="Arial"/>
              </a:rPr>
              <a:t> </a:t>
            </a:r>
            <a:r>
              <a:rPr sz="2200" spc="-4" dirty="0">
                <a:latin typeface="Cambria" pitchFamily="18" charset="0"/>
                <a:ea typeface="Cambria" pitchFamily="18" charset="0"/>
                <a:cs typeface="Arial"/>
              </a:rPr>
              <a:t>used</a:t>
            </a:r>
            <a:r>
              <a:rPr sz="2200" spc="4" dirty="0">
                <a:latin typeface="Cambria" pitchFamily="18" charset="0"/>
                <a:ea typeface="Cambria" pitchFamily="18" charset="0"/>
                <a:cs typeface="Arial"/>
              </a:rPr>
              <a:t> </a:t>
            </a:r>
            <a:r>
              <a:rPr sz="2200" spc="-4" dirty="0">
                <a:latin typeface="Cambria" pitchFamily="18" charset="0"/>
                <a:ea typeface="Cambria" pitchFamily="18" charset="0"/>
                <a:cs typeface="Arial"/>
              </a:rPr>
              <a:t>in</a:t>
            </a:r>
            <a:r>
              <a:rPr sz="2200" dirty="0">
                <a:latin typeface="Cambria" pitchFamily="18" charset="0"/>
                <a:ea typeface="Cambria" pitchFamily="18" charset="0"/>
                <a:cs typeface="Arial"/>
              </a:rPr>
              <a:t> </a:t>
            </a:r>
            <a:r>
              <a:rPr sz="2200" spc="-4" dirty="0">
                <a:latin typeface="Cambria" pitchFamily="18" charset="0"/>
                <a:ea typeface="Cambria" pitchFamily="18" charset="0"/>
                <a:cs typeface="Arial"/>
              </a:rPr>
              <a:t>the</a:t>
            </a:r>
            <a:r>
              <a:rPr sz="2200" dirty="0">
                <a:latin typeface="Cambria" pitchFamily="18" charset="0"/>
                <a:ea typeface="Cambria" pitchFamily="18" charset="0"/>
                <a:cs typeface="Arial"/>
              </a:rPr>
              <a:t> </a:t>
            </a:r>
            <a:r>
              <a:rPr sz="2200" spc="-4" dirty="0">
                <a:latin typeface="Cambria" pitchFamily="18" charset="0"/>
                <a:ea typeface="Cambria" pitchFamily="18" charset="0"/>
                <a:cs typeface="Arial"/>
              </a:rPr>
              <a:t>area of pattern </a:t>
            </a:r>
            <a:r>
              <a:rPr sz="2200" spc="-583" dirty="0">
                <a:latin typeface="Cambria" pitchFamily="18" charset="0"/>
                <a:ea typeface="Cambria" pitchFamily="18" charset="0"/>
                <a:cs typeface="Arial"/>
              </a:rPr>
              <a:t> </a:t>
            </a:r>
            <a:r>
              <a:rPr sz="2200" spc="-4" dirty="0">
                <a:latin typeface="Cambria" pitchFamily="18" charset="0"/>
                <a:ea typeface="Cambria" pitchFamily="18" charset="0"/>
                <a:cs typeface="Arial"/>
              </a:rPr>
              <a:t>recognition.</a:t>
            </a:r>
            <a:endParaRPr sz="2200">
              <a:latin typeface="Cambria" pitchFamily="18" charset="0"/>
              <a:ea typeface="Cambria" pitchFamily="18" charset="0"/>
              <a:cs typeface="Arial"/>
            </a:endParaRPr>
          </a:p>
          <a:p>
            <a:pPr marL="729407" lvl="1" indent="-307718">
              <a:spcBef>
                <a:spcPts val="624"/>
              </a:spcBef>
              <a:buClr>
                <a:srgbClr val="0B7A9C"/>
              </a:buClr>
              <a:buChar char="–"/>
              <a:tabLst>
                <a:tab pos="728837" algn="l"/>
                <a:tab pos="729407" algn="l"/>
              </a:tabLst>
            </a:pPr>
            <a:r>
              <a:rPr sz="2200" spc="-4" dirty="0">
                <a:latin typeface="Cambria" pitchFamily="18" charset="0"/>
                <a:ea typeface="Cambria" pitchFamily="18" charset="0"/>
                <a:cs typeface="Arial"/>
              </a:rPr>
              <a:t>The</a:t>
            </a:r>
            <a:r>
              <a:rPr sz="2200" spc="-13" dirty="0">
                <a:latin typeface="Cambria" pitchFamily="18" charset="0"/>
                <a:ea typeface="Cambria" pitchFamily="18" charset="0"/>
                <a:cs typeface="Arial"/>
              </a:rPr>
              <a:t> </a:t>
            </a:r>
            <a:r>
              <a:rPr sz="2200" spc="-4" dirty="0">
                <a:latin typeface="Cambria" pitchFamily="18" charset="0"/>
                <a:ea typeface="Cambria" pitchFamily="18" charset="0"/>
                <a:cs typeface="Arial"/>
              </a:rPr>
              <a:t>training</a:t>
            </a:r>
            <a:r>
              <a:rPr sz="2200" spc="22" dirty="0">
                <a:latin typeface="Cambria" pitchFamily="18" charset="0"/>
                <a:ea typeface="Cambria" pitchFamily="18" charset="0"/>
                <a:cs typeface="Arial"/>
              </a:rPr>
              <a:t> </a:t>
            </a:r>
            <a:r>
              <a:rPr sz="2200" spc="-4" dirty="0">
                <a:latin typeface="Cambria" pitchFamily="18" charset="0"/>
                <a:ea typeface="Cambria" pitchFamily="18" charset="0"/>
                <a:cs typeface="Arial"/>
              </a:rPr>
              <a:t>instances</a:t>
            </a:r>
            <a:r>
              <a:rPr sz="2200" spc="13" dirty="0">
                <a:latin typeface="Cambria" pitchFamily="18" charset="0"/>
                <a:ea typeface="Cambria" pitchFamily="18" charset="0"/>
                <a:cs typeface="Arial"/>
              </a:rPr>
              <a:t> </a:t>
            </a:r>
            <a:r>
              <a:rPr sz="2200" spc="-4" dirty="0">
                <a:latin typeface="Cambria" pitchFamily="18" charset="0"/>
                <a:ea typeface="Cambria" pitchFamily="18" charset="0"/>
                <a:cs typeface="Arial"/>
              </a:rPr>
              <a:t>are</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described</a:t>
            </a:r>
            <a:r>
              <a:rPr sz="2200" spc="22" dirty="0">
                <a:latin typeface="Cambria" pitchFamily="18" charset="0"/>
                <a:ea typeface="Cambria" pitchFamily="18" charset="0"/>
                <a:cs typeface="Arial"/>
              </a:rPr>
              <a:t> </a:t>
            </a:r>
            <a:r>
              <a:rPr sz="2200" spc="-4" dirty="0">
                <a:latin typeface="Cambria" pitchFamily="18" charset="0"/>
                <a:ea typeface="Cambria" pitchFamily="18" charset="0"/>
                <a:cs typeface="Arial"/>
              </a:rPr>
              <a:t>by</a:t>
            </a:r>
            <a:r>
              <a:rPr sz="2200" spc="4" dirty="0">
                <a:latin typeface="Cambria" pitchFamily="18" charset="0"/>
                <a:ea typeface="Cambria" pitchFamily="18" charset="0"/>
                <a:cs typeface="Arial"/>
              </a:rPr>
              <a:t> </a:t>
            </a:r>
            <a:r>
              <a:rPr sz="2200" b="1" i="1" dirty="0">
                <a:latin typeface="Cambria" pitchFamily="18" charset="0"/>
                <a:ea typeface="Cambria" pitchFamily="18" charset="0"/>
                <a:cs typeface="Arial"/>
              </a:rPr>
              <a:t>n</a:t>
            </a:r>
            <a:r>
              <a:rPr sz="2200" b="1" i="1" spc="-9" dirty="0">
                <a:latin typeface="Cambria" pitchFamily="18" charset="0"/>
                <a:ea typeface="Cambria" pitchFamily="18" charset="0"/>
                <a:cs typeface="Arial"/>
              </a:rPr>
              <a:t> </a:t>
            </a:r>
            <a:r>
              <a:rPr sz="2200" b="1" spc="-4" dirty="0">
                <a:latin typeface="Cambria" pitchFamily="18" charset="0"/>
                <a:ea typeface="Cambria" pitchFamily="18" charset="0"/>
                <a:cs typeface="Arial"/>
              </a:rPr>
              <a:t>attributes</a:t>
            </a:r>
            <a:r>
              <a:rPr sz="2200" i="1" spc="-4" dirty="0">
                <a:latin typeface="Cambria" pitchFamily="18" charset="0"/>
                <a:ea typeface="Cambria" pitchFamily="18" charset="0"/>
                <a:cs typeface="Arial"/>
              </a:rPr>
              <a:t>.</a:t>
            </a:r>
            <a:endParaRPr sz="2200">
              <a:latin typeface="Cambria" pitchFamily="18" charset="0"/>
              <a:ea typeface="Cambria" pitchFamily="18" charset="0"/>
              <a:cs typeface="Arial"/>
            </a:endParaRPr>
          </a:p>
          <a:p>
            <a:pPr marL="729407" lvl="1" indent="-307718">
              <a:spcBef>
                <a:spcPts val="615"/>
              </a:spcBef>
              <a:buClr>
                <a:srgbClr val="0B7A9C"/>
              </a:buClr>
              <a:buChar char="–"/>
              <a:tabLst>
                <a:tab pos="728837" algn="l"/>
                <a:tab pos="729407" algn="l"/>
              </a:tabLst>
            </a:pPr>
            <a:r>
              <a:rPr sz="2200" spc="-4" dirty="0">
                <a:latin typeface="Cambria" pitchFamily="18" charset="0"/>
                <a:ea typeface="Cambria" pitchFamily="18" charset="0"/>
                <a:cs typeface="Arial"/>
              </a:rPr>
              <a:t>Each</a:t>
            </a:r>
            <a:r>
              <a:rPr sz="2200" spc="-13" dirty="0">
                <a:latin typeface="Cambria" pitchFamily="18" charset="0"/>
                <a:ea typeface="Cambria" pitchFamily="18" charset="0"/>
                <a:cs typeface="Arial"/>
              </a:rPr>
              <a:t> </a:t>
            </a:r>
            <a:r>
              <a:rPr sz="2200" spc="-4" dirty="0">
                <a:latin typeface="Cambria" pitchFamily="18" charset="0"/>
                <a:ea typeface="Cambria" pitchFamily="18" charset="0"/>
                <a:cs typeface="Arial"/>
              </a:rPr>
              <a:t>instance</a:t>
            </a:r>
            <a:r>
              <a:rPr sz="2200" spc="22" dirty="0">
                <a:latin typeface="Cambria" pitchFamily="18" charset="0"/>
                <a:ea typeface="Cambria" pitchFamily="18" charset="0"/>
                <a:cs typeface="Arial"/>
              </a:rPr>
              <a:t> </a:t>
            </a:r>
            <a:r>
              <a:rPr sz="2200" spc="-4" dirty="0">
                <a:latin typeface="Cambria" pitchFamily="18" charset="0"/>
                <a:ea typeface="Cambria" pitchFamily="18" charset="0"/>
                <a:cs typeface="Arial"/>
              </a:rPr>
              <a:t>represents</a:t>
            </a:r>
            <a:r>
              <a:rPr sz="2200" spc="4" dirty="0">
                <a:latin typeface="Cambria" pitchFamily="18" charset="0"/>
                <a:ea typeface="Cambria" pitchFamily="18" charset="0"/>
                <a:cs typeface="Arial"/>
              </a:rPr>
              <a:t> </a:t>
            </a:r>
            <a:r>
              <a:rPr sz="2200" spc="-4" dirty="0">
                <a:latin typeface="Cambria" pitchFamily="18" charset="0"/>
                <a:ea typeface="Cambria" pitchFamily="18" charset="0"/>
                <a:cs typeface="Arial"/>
              </a:rPr>
              <a:t>a</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point</a:t>
            </a:r>
            <a:r>
              <a:rPr sz="2200" spc="18" dirty="0">
                <a:latin typeface="Cambria" pitchFamily="18" charset="0"/>
                <a:ea typeface="Cambria" pitchFamily="18" charset="0"/>
                <a:cs typeface="Arial"/>
              </a:rPr>
              <a:t> </a:t>
            </a:r>
            <a:r>
              <a:rPr sz="2200" spc="-4" dirty="0">
                <a:latin typeface="Cambria" pitchFamily="18" charset="0"/>
                <a:ea typeface="Cambria" pitchFamily="18" charset="0"/>
                <a:cs typeface="Arial"/>
              </a:rPr>
              <a:t>in</a:t>
            </a:r>
            <a:r>
              <a:rPr sz="2200" dirty="0">
                <a:latin typeface="Cambria" pitchFamily="18" charset="0"/>
                <a:ea typeface="Cambria" pitchFamily="18" charset="0"/>
                <a:cs typeface="Arial"/>
              </a:rPr>
              <a:t> </a:t>
            </a:r>
            <a:r>
              <a:rPr sz="2200" spc="-4" dirty="0">
                <a:latin typeface="Cambria" pitchFamily="18" charset="0"/>
                <a:ea typeface="Cambria" pitchFamily="18" charset="0"/>
                <a:cs typeface="Arial"/>
              </a:rPr>
              <a:t>an</a:t>
            </a:r>
            <a:r>
              <a:rPr sz="2200" dirty="0">
                <a:latin typeface="Cambria" pitchFamily="18" charset="0"/>
                <a:ea typeface="Cambria" pitchFamily="18" charset="0"/>
                <a:cs typeface="Arial"/>
              </a:rPr>
              <a:t> </a:t>
            </a:r>
            <a:r>
              <a:rPr sz="2200" b="1" i="1" spc="-4" dirty="0">
                <a:latin typeface="Cambria" pitchFamily="18" charset="0"/>
                <a:ea typeface="Cambria" pitchFamily="18" charset="0"/>
                <a:cs typeface="Arial"/>
              </a:rPr>
              <a:t>n-dimensional</a:t>
            </a:r>
            <a:endParaRPr sz="2200">
              <a:latin typeface="Cambria" pitchFamily="18" charset="0"/>
              <a:ea typeface="Cambria" pitchFamily="18" charset="0"/>
              <a:cs typeface="Arial"/>
            </a:endParaRPr>
          </a:p>
          <a:p>
            <a:pPr marL="729407"/>
            <a:r>
              <a:rPr sz="2200" b="1" spc="-4" dirty="0">
                <a:latin typeface="Cambria" pitchFamily="18" charset="0"/>
                <a:ea typeface="Cambria" pitchFamily="18" charset="0"/>
                <a:cs typeface="Arial"/>
              </a:rPr>
              <a:t>space</a:t>
            </a:r>
            <a:r>
              <a:rPr sz="2200" spc="-4" dirty="0">
                <a:latin typeface="Cambria" pitchFamily="18" charset="0"/>
                <a:ea typeface="Cambria" pitchFamily="18" charset="0"/>
                <a:cs typeface="Arial"/>
              </a:rPr>
              <a:t>.</a:t>
            </a:r>
            <a:endParaRPr sz="2200">
              <a:latin typeface="Cambria" pitchFamily="18" charset="0"/>
              <a:ea typeface="Cambria" pitchFamily="18" charset="0"/>
              <a:cs typeface="Arial"/>
            </a:endParaRPr>
          </a:p>
          <a:p>
            <a:pPr marL="729407" marR="21084" lvl="1" indent="-307718">
              <a:spcBef>
                <a:spcPts val="615"/>
              </a:spcBef>
              <a:buClr>
                <a:srgbClr val="0B7A9C"/>
              </a:buClr>
              <a:buChar char="–"/>
              <a:tabLst>
                <a:tab pos="728837" algn="l"/>
                <a:tab pos="729407" algn="l"/>
              </a:tabLst>
            </a:pPr>
            <a:r>
              <a:rPr sz="2200" dirty="0">
                <a:latin typeface="Cambria" pitchFamily="18" charset="0"/>
                <a:ea typeface="Cambria" pitchFamily="18" charset="0"/>
                <a:cs typeface="Arial"/>
              </a:rPr>
              <a:t>A</a:t>
            </a:r>
            <a:r>
              <a:rPr sz="2200" spc="-13" dirty="0">
                <a:latin typeface="Cambria" pitchFamily="18" charset="0"/>
                <a:ea typeface="Cambria" pitchFamily="18" charset="0"/>
                <a:cs typeface="Arial"/>
              </a:rPr>
              <a:t> </a:t>
            </a:r>
            <a:r>
              <a:rPr sz="2200" b="1" spc="-4" dirty="0">
                <a:solidFill>
                  <a:srgbClr val="FF0000"/>
                </a:solidFill>
                <a:latin typeface="Cambria" pitchFamily="18" charset="0"/>
                <a:ea typeface="Cambria" pitchFamily="18" charset="0"/>
                <a:cs typeface="Arial"/>
              </a:rPr>
              <a:t>k-nearest-neighbor classifier </a:t>
            </a:r>
            <a:r>
              <a:rPr sz="2200" spc="-4" dirty="0">
                <a:latin typeface="Cambria" pitchFamily="18" charset="0"/>
                <a:ea typeface="Cambria" pitchFamily="18" charset="0"/>
                <a:cs typeface="Arial"/>
              </a:rPr>
              <a:t>searches</a:t>
            </a:r>
            <a:r>
              <a:rPr sz="2200" spc="13" dirty="0">
                <a:latin typeface="Cambria" pitchFamily="18" charset="0"/>
                <a:ea typeface="Cambria" pitchFamily="18" charset="0"/>
                <a:cs typeface="Arial"/>
              </a:rPr>
              <a:t> </a:t>
            </a:r>
            <a:r>
              <a:rPr sz="2200" spc="-4" dirty="0">
                <a:latin typeface="Cambria" pitchFamily="18" charset="0"/>
                <a:ea typeface="Cambria" pitchFamily="18" charset="0"/>
                <a:cs typeface="Arial"/>
              </a:rPr>
              <a:t>the</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pattern </a:t>
            </a:r>
            <a:r>
              <a:rPr sz="2200" spc="-588" dirty="0">
                <a:latin typeface="Cambria" pitchFamily="18" charset="0"/>
                <a:ea typeface="Cambria" pitchFamily="18" charset="0"/>
                <a:cs typeface="Arial"/>
              </a:rPr>
              <a:t> </a:t>
            </a:r>
            <a:r>
              <a:rPr sz="2200" spc="-4" dirty="0">
                <a:latin typeface="Cambria" pitchFamily="18" charset="0"/>
                <a:ea typeface="Cambria" pitchFamily="18" charset="0"/>
                <a:cs typeface="Arial"/>
              </a:rPr>
              <a:t>space</a:t>
            </a:r>
            <a:r>
              <a:rPr sz="2200" dirty="0">
                <a:latin typeface="Cambria" pitchFamily="18" charset="0"/>
                <a:ea typeface="Cambria" pitchFamily="18" charset="0"/>
                <a:cs typeface="Arial"/>
              </a:rPr>
              <a:t> </a:t>
            </a:r>
            <a:r>
              <a:rPr sz="2200" spc="-4" dirty="0">
                <a:latin typeface="Cambria" pitchFamily="18" charset="0"/>
                <a:ea typeface="Cambria" pitchFamily="18" charset="0"/>
                <a:cs typeface="Arial"/>
              </a:rPr>
              <a:t>for</a:t>
            </a:r>
            <a:r>
              <a:rPr sz="2200" spc="-13" dirty="0">
                <a:latin typeface="Cambria" pitchFamily="18" charset="0"/>
                <a:ea typeface="Cambria" pitchFamily="18" charset="0"/>
                <a:cs typeface="Arial"/>
              </a:rPr>
              <a:t> </a:t>
            </a:r>
            <a:r>
              <a:rPr sz="2200" spc="-4" dirty="0">
                <a:latin typeface="Cambria" pitchFamily="18" charset="0"/>
                <a:ea typeface="Cambria" pitchFamily="18" charset="0"/>
                <a:cs typeface="Arial"/>
              </a:rPr>
              <a:t>the</a:t>
            </a:r>
            <a:r>
              <a:rPr sz="2200" spc="-9" dirty="0">
                <a:latin typeface="Cambria" pitchFamily="18" charset="0"/>
                <a:ea typeface="Cambria" pitchFamily="18" charset="0"/>
                <a:cs typeface="Arial"/>
              </a:rPr>
              <a:t> </a:t>
            </a:r>
            <a:r>
              <a:rPr sz="2200" b="1" spc="-4" dirty="0">
                <a:latin typeface="Cambria" pitchFamily="18" charset="0"/>
                <a:ea typeface="Cambria" pitchFamily="18" charset="0"/>
                <a:cs typeface="Arial"/>
              </a:rPr>
              <a:t>k</a:t>
            </a:r>
            <a:r>
              <a:rPr sz="2200" b="1" spc="4" dirty="0">
                <a:latin typeface="Cambria" pitchFamily="18" charset="0"/>
                <a:ea typeface="Cambria" pitchFamily="18" charset="0"/>
                <a:cs typeface="Arial"/>
              </a:rPr>
              <a:t> </a:t>
            </a:r>
            <a:r>
              <a:rPr sz="2200" b="1" spc="-4" dirty="0">
                <a:latin typeface="Cambria" pitchFamily="18" charset="0"/>
                <a:ea typeface="Cambria" pitchFamily="18" charset="0"/>
                <a:cs typeface="Arial"/>
              </a:rPr>
              <a:t>training</a:t>
            </a:r>
            <a:r>
              <a:rPr sz="2200" b="1" spc="-22" dirty="0">
                <a:latin typeface="Cambria" pitchFamily="18" charset="0"/>
                <a:ea typeface="Cambria" pitchFamily="18" charset="0"/>
                <a:cs typeface="Arial"/>
              </a:rPr>
              <a:t> </a:t>
            </a:r>
            <a:r>
              <a:rPr sz="2200" b="1" spc="-4" dirty="0">
                <a:latin typeface="Cambria" pitchFamily="18" charset="0"/>
                <a:ea typeface="Cambria" pitchFamily="18" charset="0"/>
                <a:cs typeface="Arial"/>
              </a:rPr>
              <a:t>instances</a:t>
            </a:r>
            <a:r>
              <a:rPr sz="2200" b="1" dirty="0">
                <a:latin typeface="Cambria" pitchFamily="18" charset="0"/>
                <a:ea typeface="Cambria" pitchFamily="18" charset="0"/>
                <a:cs typeface="Arial"/>
              </a:rPr>
              <a:t> </a:t>
            </a:r>
            <a:r>
              <a:rPr sz="2200" spc="-4" dirty="0">
                <a:latin typeface="Cambria" pitchFamily="18" charset="0"/>
                <a:ea typeface="Cambria" pitchFamily="18" charset="0"/>
                <a:cs typeface="Arial"/>
              </a:rPr>
              <a:t>that</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are</a:t>
            </a:r>
            <a:r>
              <a:rPr sz="2200" dirty="0">
                <a:latin typeface="Cambria" pitchFamily="18" charset="0"/>
                <a:ea typeface="Cambria" pitchFamily="18" charset="0"/>
                <a:cs typeface="Arial"/>
              </a:rPr>
              <a:t> </a:t>
            </a:r>
            <a:r>
              <a:rPr sz="2200" spc="-4" dirty="0">
                <a:latin typeface="Cambria" pitchFamily="18" charset="0"/>
                <a:ea typeface="Cambria" pitchFamily="18" charset="0"/>
                <a:cs typeface="Arial"/>
              </a:rPr>
              <a:t>closest</a:t>
            </a:r>
            <a:r>
              <a:rPr sz="2200" spc="9" dirty="0">
                <a:latin typeface="Cambria" pitchFamily="18" charset="0"/>
                <a:ea typeface="Cambria" pitchFamily="18" charset="0"/>
                <a:cs typeface="Arial"/>
              </a:rPr>
              <a:t> </a:t>
            </a:r>
            <a:r>
              <a:rPr sz="2200" dirty="0">
                <a:latin typeface="Cambria" pitchFamily="18" charset="0"/>
                <a:ea typeface="Cambria" pitchFamily="18" charset="0"/>
                <a:cs typeface="Arial"/>
              </a:rPr>
              <a:t>to </a:t>
            </a:r>
            <a:r>
              <a:rPr sz="2200" spc="4" dirty="0">
                <a:latin typeface="Cambria" pitchFamily="18" charset="0"/>
                <a:ea typeface="Cambria" pitchFamily="18" charset="0"/>
                <a:cs typeface="Arial"/>
              </a:rPr>
              <a:t> </a:t>
            </a:r>
            <a:r>
              <a:rPr sz="2200" spc="-4" dirty="0">
                <a:latin typeface="Cambria" pitchFamily="18" charset="0"/>
                <a:ea typeface="Cambria" pitchFamily="18" charset="0"/>
                <a:cs typeface="Arial"/>
              </a:rPr>
              <a:t>the</a:t>
            </a:r>
            <a:r>
              <a:rPr sz="2200" spc="-27" dirty="0">
                <a:latin typeface="Cambria" pitchFamily="18" charset="0"/>
                <a:ea typeface="Cambria" pitchFamily="18" charset="0"/>
                <a:cs typeface="Arial"/>
              </a:rPr>
              <a:t> </a:t>
            </a:r>
            <a:r>
              <a:rPr sz="2200" spc="-4" dirty="0">
                <a:latin typeface="Cambria" pitchFamily="18" charset="0"/>
                <a:ea typeface="Cambria" pitchFamily="18" charset="0"/>
                <a:cs typeface="Arial"/>
              </a:rPr>
              <a:t>unknown</a:t>
            </a:r>
            <a:r>
              <a:rPr sz="2200" spc="31" dirty="0">
                <a:latin typeface="Cambria" pitchFamily="18" charset="0"/>
                <a:ea typeface="Cambria" pitchFamily="18" charset="0"/>
                <a:cs typeface="Arial"/>
              </a:rPr>
              <a:t> </a:t>
            </a:r>
            <a:r>
              <a:rPr sz="2200" spc="-4" dirty="0">
                <a:latin typeface="Cambria" pitchFamily="18" charset="0"/>
                <a:ea typeface="Cambria" pitchFamily="18" charset="0"/>
                <a:cs typeface="Arial"/>
              </a:rPr>
              <a:t>instance.</a:t>
            </a:r>
            <a:endParaRPr sz="2200">
              <a:latin typeface="Cambria" pitchFamily="18" charset="0"/>
              <a:ea typeface="Cambria" pitchFamily="18" charset="0"/>
              <a:cs typeface="Arial"/>
            </a:endParaRPr>
          </a:p>
        </p:txBody>
      </p:sp>
      <p:graphicFrame>
        <p:nvGraphicFramePr>
          <p:cNvPr id="6" name="Group 3"/>
          <p:cNvGraphicFramePr>
            <a:graphicFrameLocks noGrp="1"/>
          </p:cNvGraphicFramePr>
          <p:nvPr/>
        </p:nvGraphicFramePr>
        <p:xfrm>
          <a:off x="0" y="0"/>
          <a:ext cx="9144000" cy="1447800"/>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549174">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7"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746AB006-78EF-4031-83F7-C1C5317E0627}" type="datetime1">
              <a:rPr lang="en-IN" smtClean="0"/>
              <a:pPr/>
              <a:t>08-04-2021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6239" y="546841"/>
            <a:ext cx="5723082" cy="688617"/>
          </a:xfrm>
          <a:prstGeom prst="rect">
            <a:avLst/>
          </a:prstGeom>
        </p:spPr>
        <p:txBody>
          <a:bodyPr vert="horz" wrap="square" lIns="0" tIns="11397" rIns="0" bIns="0" rtlCol="0">
            <a:spAutoFit/>
          </a:bodyPr>
          <a:lstStyle/>
          <a:p>
            <a:pPr marL="11397">
              <a:spcBef>
                <a:spcPts val="90"/>
              </a:spcBef>
            </a:pPr>
            <a:endParaRPr spc="202" dirty="0"/>
          </a:p>
        </p:txBody>
      </p:sp>
      <p:sp>
        <p:nvSpPr>
          <p:cNvPr id="3" name="object 3"/>
          <p:cNvSpPr txBox="1"/>
          <p:nvPr/>
        </p:nvSpPr>
        <p:spPr>
          <a:xfrm>
            <a:off x="836808" y="1600200"/>
            <a:ext cx="7198014" cy="1858168"/>
          </a:xfrm>
          <a:prstGeom prst="rect">
            <a:avLst/>
          </a:prstGeom>
        </p:spPr>
        <p:txBody>
          <a:bodyPr vert="horz" wrap="square" lIns="0" tIns="11397" rIns="0" bIns="0" rtlCol="0">
            <a:spAutoFit/>
          </a:bodyPr>
          <a:lstStyle/>
          <a:p>
            <a:pPr marL="296321" marR="480953" indent="-262700">
              <a:spcBef>
                <a:spcPts val="90"/>
              </a:spcBef>
              <a:buClr>
                <a:srgbClr val="0B7A9C"/>
              </a:buClr>
              <a:buSzPct val="75000"/>
              <a:buFont typeface="Lucida Sans Unicode"/>
              <a:buChar char="•"/>
              <a:tabLst>
                <a:tab pos="296891" algn="l"/>
              </a:tabLst>
            </a:pPr>
            <a:r>
              <a:rPr sz="2300" dirty="0">
                <a:latin typeface="Cambria" pitchFamily="18" charset="0"/>
                <a:ea typeface="Cambria" pitchFamily="18" charset="0"/>
                <a:cs typeface="Arial"/>
              </a:rPr>
              <a:t>The nearest neighbor can be defined </a:t>
            </a:r>
            <a:r>
              <a:rPr sz="2300" spc="-4" dirty="0">
                <a:latin typeface="Cambria" pitchFamily="18" charset="0"/>
                <a:ea typeface="Cambria" pitchFamily="18" charset="0"/>
                <a:cs typeface="Arial"/>
              </a:rPr>
              <a:t>in </a:t>
            </a:r>
            <a:r>
              <a:rPr sz="2300" dirty="0">
                <a:latin typeface="Cambria" pitchFamily="18" charset="0"/>
                <a:ea typeface="Cambria" pitchFamily="18" charset="0"/>
                <a:cs typeface="Arial"/>
              </a:rPr>
              <a:t>terms of </a:t>
            </a:r>
            <a:r>
              <a:rPr sz="2300" spc="-637" dirty="0">
                <a:latin typeface="Cambria" pitchFamily="18" charset="0"/>
                <a:ea typeface="Cambria" pitchFamily="18" charset="0"/>
                <a:cs typeface="Arial"/>
              </a:rPr>
              <a:t> </a:t>
            </a:r>
            <a:r>
              <a:rPr sz="2300" dirty="0">
                <a:solidFill>
                  <a:srgbClr val="FF0000"/>
                </a:solidFill>
                <a:latin typeface="Cambria" pitchFamily="18" charset="0"/>
                <a:ea typeface="Cambria" pitchFamily="18" charset="0"/>
                <a:cs typeface="Arial"/>
              </a:rPr>
              <a:t>Euclidean</a:t>
            </a:r>
            <a:r>
              <a:rPr sz="2300" spc="-27" dirty="0">
                <a:solidFill>
                  <a:srgbClr val="FF0000"/>
                </a:solidFill>
                <a:latin typeface="Cambria" pitchFamily="18" charset="0"/>
                <a:ea typeface="Cambria" pitchFamily="18" charset="0"/>
                <a:cs typeface="Arial"/>
              </a:rPr>
              <a:t> </a:t>
            </a:r>
            <a:r>
              <a:rPr sz="2300" dirty="0">
                <a:solidFill>
                  <a:srgbClr val="FF0000"/>
                </a:solidFill>
                <a:latin typeface="Cambria" pitchFamily="18" charset="0"/>
                <a:ea typeface="Cambria" pitchFamily="18" charset="0"/>
                <a:cs typeface="Arial"/>
              </a:rPr>
              <a:t>distance</a:t>
            </a:r>
            <a:r>
              <a:rPr sz="2300" dirty="0">
                <a:latin typeface="Cambria" pitchFamily="18" charset="0"/>
                <a:ea typeface="Cambria" pitchFamily="18" charset="0"/>
                <a:cs typeface="Arial"/>
              </a:rPr>
              <a:t>,</a:t>
            </a:r>
            <a:r>
              <a:rPr sz="2300" spc="-18" dirty="0">
                <a:latin typeface="Cambria" pitchFamily="18" charset="0"/>
                <a:ea typeface="Cambria" pitchFamily="18" charset="0"/>
                <a:cs typeface="Arial"/>
              </a:rPr>
              <a:t> </a:t>
            </a:r>
            <a:r>
              <a:rPr sz="2300" dirty="0">
                <a:latin typeface="Cambria" pitchFamily="18" charset="0"/>
                <a:ea typeface="Cambria" pitchFamily="18" charset="0"/>
                <a:cs typeface="Arial"/>
              </a:rPr>
              <a:t>dist(</a:t>
            </a:r>
            <a:r>
              <a:rPr sz="2300" b="1" dirty="0">
                <a:latin typeface="Cambria" pitchFamily="18" charset="0"/>
                <a:ea typeface="Cambria" pitchFamily="18" charset="0"/>
                <a:cs typeface="Arial"/>
              </a:rPr>
              <a:t>X</a:t>
            </a:r>
            <a:r>
              <a:rPr sz="2300" b="1" baseline="-21241" dirty="0">
                <a:latin typeface="Cambria" pitchFamily="18" charset="0"/>
                <a:ea typeface="Cambria" pitchFamily="18" charset="0"/>
                <a:cs typeface="Arial"/>
              </a:rPr>
              <a:t>1</a:t>
            </a:r>
            <a:r>
              <a:rPr sz="2300" dirty="0">
                <a:latin typeface="Cambria" pitchFamily="18" charset="0"/>
                <a:ea typeface="Cambria" pitchFamily="18" charset="0"/>
                <a:cs typeface="Arial"/>
              </a:rPr>
              <a:t>,</a:t>
            </a:r>
            <a:r>
              <a:rPr sz="2300" spc="-9" dirty="0">
                <a:latin typeface="Cambria" pitchFamily="18" charset="0"/>
                <a:ea typeface="Cambria" pitchFamily="18" charset="0"/>
                <a:cs typeface="Arial"/>
              </a:rPr>
              <a:t> </a:t>
            </a:r>
            <a:r>
              <a:rPr sz="2300" b="1" dirty="0">
                <a:latin typeface="Cambria" pitchFamily="18" charset="0"/>
                <a:ea typeface="Cambria" pitchFamily="18" charset="0"/>
                <a:cs typeface="Arial"/>
              </a:rPr>
              <a:t>X</a:t>
            </a:r>
            <a:r>
              <a:rPr sz="2300" b="1" baseline="-21241" dirty="0">
                <a:latin typeface="Cambria" pitchFamily="18" charset="0"/>
                <a:ea typeface="Cambria" pitchFamily="18" charset="0"/>
                <a:cs typeface="Arial"/>
              </a:rPr>
              <a:t>2</a:t>
            </a:r>
            <a:r>
              <a:rPr sz="2300" dirty="0">
                <a:latin typeface="Cambria" pitchFamily="18" charset="0"/>
                <a:ea typeface="Cambria" pitchFamily="18" charset="0"/>
                <a:cs typeface="Arial"/>
              </a:rPr>
              <a:t>)</a:t>
            </a:r>
            <a:endParaRPr sz="2300">
              <a:latin typeface="Cambria" pitchFamily="18" charset="0"/>
              <a:ea typeface="Cambria" pitchFamily="18" charset="0"/>
              <a:cs typeface="Arial"/>
            </a:endParaRPr>
          </a:p>
          <a:p>
            <a:pPr marL="296321" marR="27353" indent="-262700">
              <a:spcBef>
                <a:spcPts val="637"/>
              </a:spcBef>
              <a:buClr>
                <a:srgbClr val="0B7A9C"/>
              </a:buClr>
              <a:buSzPct val="75000"/>
              <a:buFont typeface="Lucida Sans Unicode"/>
              <a:buChar char="•"/>
              <a:tabLst>
                <a:tab pos="296891" algn="l"/>
              </a:tabLst>
            </a:pPr>
            <a:r>
              <a:rPr sz="2300" dirty="0">
                <a:latin typeface="Cambria" pitchFamily="18" charset="0"/>
                <a:ea typeface="Cambria" pitchFamily="18" charset="0"/>
                <a:cs typeface="Arial"/>
              </a:rPr>
              <a:t>The Euclidean distance between two </a:t>
            </a:r>
            <a:r>
              <a:rPr sz="2300" spc="-4" dirty="0">
                <a:latin typeface="Cambria" pitchFamily="18" charset="0"/>
                <a:ea typeface="Cambria" pitchFamily="18" charset="0"/>
                <a:cs typeface="Arial"/>
              </a:rPr>
              <a:t>points </a:t>
            </a:r>
            <a:r>
              <a:rPr sz="2300" dirty="0">
                <a:latin typeface="Cambria" pitchFamily="18" charset="0"/>
                <a:ea typeface="Cambria" pitchFamily="18" charset="0"/>
                <a:cs typeface="Arial"/>
              </a:rPr>
              <a:t>or </a:t>
            </a:r>
            <a:r>
              <a:rPr sz="2300" spc="4" dirty="0">
                <a:latin typeface="Cambria" pitchFamily="18" charset="0"/>
                <a:ea typeface="Cambria" pitchFamily="18" charset="0"/>
                <a:cs typeface="Arial"/>
              </a:rPr>
              <a:t> </a:t>
            </a:r>
            <a:r>
              <a:rPr sz="2300" dirty="0">
                <a:latin typeface="Cambria" pitchFamily="18" charset="0"/>
                <a:ea typeface="Cambria" pitchFamily="18" charset="0"/>
                <a:cs typeface="Arial"/>
              </a:rPr>
              <a:t>instances,</a:t>
            </a:r>
            <a:r>
              <a:rPr sz="2300" spc="-36" dirty="0">
                <a:latin typeface="Cambria" pitchFamily="18" charset="0"/>
                <a:ea typeface="Cambria" pitchFamily="18" charset="0"/>
                <a:cs typeface="Arial"/>
              </a:rPr>
              <a:t> </a:t>
            </a:r>
            <a:r>
              <a:rPr sz="2300" dirty="0">
                <a:latin typeface="Cambria" pitchFamily="18" charset="0"/>
                <a:ea typeface="Cambria" pitchFamily="18" charset="0"/>
                <a:cs typeface="Arial"/>
              </a:rPr>
              <a:t>say,</a:t>
            </a:r>
            <a:r>
              <a:rPr sz="2300" spc="-18" dirty="0">
                <a:latin typeface="Cambria" pitchFamily="18" charset="0"/>
                <a:ea typeface="Cambria" pitchFamily="18" charset="0"/>
                <a:cs typeface="Arial"/>
              </a:rPr>
              <a:t> </a:t>
            </a:r>
            <a:r>
              <a:rPr sz="2300" spc="-13" dirty="0">
                <a:latin typeface="Cambria" pitchFamily="18" charset="0"/>
                <a:ea typeface="Cambria" pitchFamily="18" charset="0"/>
                <a:cs typeface="Arial"/>
              </a:rPr>
              <a:t>X1</a:t>
            </a:r>
            <a:r>
              <a:rPr sz="2300" spc="22" dirty="0">
                <a:latin typeface="Cambria" pitchFamily="18" charset="0"/>
                <a:ea typeface="Cambria" pitchFamily="18" charset="0"/>
                <a:cs typeface="Arial"/>
              </a:rPr>
              <a:t> </a:t>
            </a:r>
            <a:r>
              <a:rPr sz="2300" dirty="0">
                <a:latin typeface="Cambria" pitchFamily="18" charset="0"/>
                <a:ea typeface="Cambria" pitchFamily="18" charset="0"/>
                <a:cs typeface="Arial"/>
              </a:rPr>
              <a:t>=</a:t>
            </a:r>
            <a:r>
              <a:rPr sz="2300" spc="-13" dirty="0">
                <a:latin typeface="Cambria" pitchFamily="18" charset="0"/>
                <a:ea typeface="Cambria" pitchFamily="18" charset="0"/>
                <a:cs typeface="Arial"/>
              </a:rPr>
              <a:t> </a:t>
            </a:r>
            <a:r>
              <a:rPr sz="2300" spc="4" dirty="0">
                <a:latin typeface="Cambria" pitchFamily="18" charset="0"/>
                <a:ea typeface="Cambria" pitchFamily="18" charset="0"/>
                <a:cs typeface="Arial"/>
              </a:rPr>
              <a:t>(x</a:t>
            </a:r>
            <a:r>
              <a:rPr sz="2300" spc="6" baseline="-21241" dirty="0">
                <a:latin typeface="Cambria" pitchFamily="18" charset="0"/>
                <a:ea typeface="Cambria" pitchFamily="18" charset="0"/>
                <a:cs typeface="Arial"/>
              </a:rPr>
              <a:t>11</a:t>
            </a:r>
            <a:r>
              <a:rPr sz="2300" spc="4" dirty="0">
                <a:latin typeface="Cambria" pitchFamily="18" charset="0"/>
                <a:ea typeface="Cambria" pitchFamily="18" charset="0"/>
                <a:cs typeface="Arial"/>
              </a:rPr>
              <a:t>,</a:t>
            </a:r>
            <a:r>
              <a:rPr sz="2300" dirty="0">
                <a:latin typeface="Cambria" pitchFamily="18" charset="0"/>
                <a:ea typeface="Cambria" pitchFamily="18" charset="0"/>
                <a:cs typeface="Arial"/>
              </a:rPr>
              <a:t> </a:t>
            </a:r>
            <a:r>
              <a:rPr sz="2300" spc="4" dirty="0">
                <a:latin typeface="Cambria" pitchFamily="18" charset="0"/>
                <a:ea typeface="Cambria" pitchFamily="18" charset="0"/>
                <a:cs typeface="Arial"/>
              </a:rPr>
              <a:t>x</a:t>
            </a:r>
            <a:r>
              <a:rPr sz="2300" spc="6" baseline="-21241" dirty="0">
                <a:latin typeface="Cambria" pitchFamily="18" charset="0"/>
                <a:ea typeface="Cambria" pitchFamily="18" charset="0"/>
                <a:cs typeface="Arial"/>
              </a:rPr>
              <a:t>12</a:t>
            </a:r>
            <a:r>
              <a:rPr sz="2300" spc="4" dirty="0">
                <a:latin typeface="Cambria" pitchFamily="18" charset="0"/>
                <a:ea typeface="Cambria" pitchFamily="18" charset="0"/>
                <a:cs typeface="Arial"/>
              </a:rPr>
              <a:t>,</a:t>
            </a:r>
            <a:r>
              <a:rPr sz="2300" spc="-9" dirty="0">
                <a:latin typeface="Cambria" pitchFamily="18" charset="0"/>
                <a:ea typeface="Cambria" pitchFamily="18" charset="0"/>
                <a:cs typeface="Arial"/>
              </a:rPr>
              <a:t> </a:t>
            </a:r>
            <a:r>
              <a:rPr sz="2300" dirty="0">
                <a:latin typeface="Cambria" pitchFamily="18" charset="0"/>
                <a:ea typeface="Cambria" pitchFamily="18" charset="0"/>
                <a:cs typeface="Arial"/>
              </a:rPr>
              <a:t>…</a:t>
            </a:r>
            <a:r>
              <a:rPr sz="2300" spc="-4" dirty="0">
                <a:latin typeface="Cambria" pitchFamily="18" charset="0"/>
                <a:ea typeface="Cambria" pitchFamily="18" charset="0"/>
                <a:cs typeface="Arial"/>
              </a:rPr>
              <a:t> </a:t>
            </a:r>
            <a:r>
              <a:rPr sz="2300" dirty="0">
                <a:latin typeface="Cambria" pitchFamily="18" charset="0"/>
                <a:ea typeface="Cambria" pitchFamily="18" charset="0"/>
                <a:cs typeface="Arial"/>
              </a:rPr>
              <a:t>,</a:t>
            </a:r>
            <a:r>
              <a:rPr sz="2300" spc="4" dirty="0">
                <a:latin typeface="Cambria" pitchFamily="18" charset="0"/>
                <a:ea typeface="Cambria" pitchFamily="18" charset="0"/>
                <a:cs typeface="Arial"/>
              </a:rPr>
              <a:t> x</a:t>
            </a:r>
            <a:r>
              <a:rPr sz="2300" spc="6" baseline="-21241" dirty="0">
                <a:latin typeface="Cambria" pitchFamily="18" charset="0"/>
                <a:ea typeface="Cambria" pitchFamily="18" charset="0"/>
                <a:cs typeface="Arial"/>
              </a:rPr>
              <a:t>1n</a:t>
            </a:r>
            <a:r>
              <a:rPr sz="2300" spc="4" dirty="0">
                <a:latin typeface="Cambria" pitchFamily="18" charset="0"/>
                <a:ea typeface="Cambria" pitchFamily="18" charset="0"/>
                <a:cs typeface="Arial"/>
              </a:rPr>
              <a:t>)</a:t>
            </a:r>
            <a:r>
              <a:rPr sz="2300" spc="-9" dirty="0">
                <a:latin typeface="Cambria" pitchFamily="18" charset="0"/>
                <a:ea typeface="Cambria" pitchFamily="18" charset="0"/>
                <a:cs typeface="Arial"/>
              </a:rPr>
              <a:t> </a:t>
            </a:r>
            <a:r>
              <a:rPr sz="2300" dirty="0">
                <a:latin typeface="Cambria" pitchFamily="18" charset="0"/>
                <a:ea typeface="Cambria" pitchFamily="18" charset="0"/>
                <a:cs typeface="Arial"/>
              </a:rPr>
              <a:t>and</a:t>
            </a:r>
            <a:r>
              <a:rPr sz="2300" spc="-4" dirty="0">
                <a:latin typeface="Cambria" pitchFamily="18" charset="0"/>
                <a:ea typeface="Cambria" pitchFamily="18" charset="0"/>
                <a:cs typeface="Arial"/>
              </a:rPr>
              <a:t> X</a:t>
            </a:r>
            <a:r>
              <a:rPr sz="2300" spc="-6" baseline="-21241" dirty="0">
                <a:latin typeface="Cambria" pitchFamily="18" charset="0"/>
                <a:ea typeface="Cambria" pitchFamily="18" charset="0"/>
                <a:cs typeface="Arial"/>
              </a:rPr>
              <a:t>2</a:t>
            </a:r>
            <a:r>
              <a:rPr sz="2300" spc="383" baseline="-21241" dirty="0">
                <a:latin typeface="Cambria" pitchFamily="18" charset="0"/>
                <a:ea typeface="Cambria" pitchFamily="18" charset="0"/>
                <a:cs typeface="Arial"/>
              </a:rPr>
              <a:t> </a:t>
            </a:r>
            <a:r>
              <a:rPr sz="2300" dirty="0">
                <a:latin typeface="Cambria" pitchFamily="18" charset="0"/>
                <a:ea typeface="Cambria" pitchFamily="18" charset="0"/>
                <a:cs typeface="Arial"/>
              </a:rPr>
              <a:t>=</a:t>
            </a:r>
            <a:r>
              <a:rPr sz="2300" spc="-18" dirty="0">
                <a:latin typeface="Cambria" pitchFamily="18" charset="0"/>
                <a:ea typeface="Cambria" pitchFamily="18" charset="0"/>
                <a:cs typeface="Arial"/>
              </a:rPr>
              <a:t> </a:t>
            </a:r>
            <a:r>
              <a:rPr sz="2300" spc="4" dirty="0">
                <a:latin typeface="Cambria" pitchFamily="18" charset="0"/>
                <a:ea typeface="Cambria" pitchFamily="18" charset="0"/>
                <a:cs typeface="Arial"/>
              </a:rPr>
              <a:t>(x</a:t>
            </a:r>
            <a:r>
              <a:rPr sz="2300" spc="6" baseline="-21241" dirty="0">
                <a:latin typeface="Cambria" pitchFamily="18" charset="0"/>
                <a:ea typeface="Cambria" pitchFamily="18" charset="0"/>
                <a:cs typeface="Arial"/>
              </a:rPr>
              <a:t>21</a:t>
            </a:r>
            <a:r>
              <a:rPr sz="2300" spc="4" dirty="0">
                <a:latin typeface="Cambria" pitchFamily="18" charset="0"/>
                <a:ea typeface="Cambria" pitchFamily="18" charset="0"/>
                <a:cs typeface="Arial"/>
              </a:rPr>
              <a:t>, </a:t>
            </a:r>
            <a:r>
              <a:rPr sz="2300" spc="-633" dirty="0">
                <a:latin typeface="Cambria" pitchFamily="18" charset="0"/>
                <a:ea typeface="Cambria" pitchFamily="18" charset="0"/>
                <a:cs typeface="Arial"/>
              </a:rPr>
              <a:t> </a:t>
            </a:r>
            <a:r>
              <a:rPr sz="2300" spc="4" dirty="0">
                <a:latin typeface="Cambria" pitchFamily="18" charset="0"/>
                <a:ea typeface="Cambria" pitchFamily="18" charset="0"/>
                <a:cs typeface="Arial"/>
              </a:rPr>
              <a:t>x</a:t>
            </a:r>
            <a:r>
              <a:rPr sz="2300" spc="6" baseline="-21241" dirty="0">
                <a:latin typeface="Cambria" pitchFamily="18" charset="0"/>
                <a:ea typeface="Cambria" pitchFamily="18" charset="0"/>
                <a:cs typeface="Arial"/>
              </a:rPr>
              <a:t>22</a:t>
            </a:r>
            <a:r>
              <a:rPr sz="2300" spc="4" dirty="0">
                <a:latin typeface="Cambria" pitchFamily="18" charset="0"/>
                <a:ea typeface="Cambria" pitchFamily="18" charset="0"/>
                <a:cs typeface="Arial"/>
              </a:rPr>
              <a:t>,</a:t>
            </a:r>
            <a:r>
              <a:rPr sz="2300" spc="-13" dirty="0">
                <a:latin typeface="Cambria" pitchFamily="18" charset="0"/>
                <a:ea typeface="Cambria" pitchFamily="18" charset="0"/>
                <a:cs typeface="Arial"/>
              </a:rPr>
              <a:t> </a:t>
            </a:r>
            <a:r>
              <a:rPr sz="2300" spc="-4" dirty="0">
                <a:latin typeface="Cambria" pitchFamily="18" charset="0"/>
                <a:ea typeface="Cambria" pitchFamily="18" charset="0"/>
                <a:cs typeface="Arial"/>
              </a:rPr>
              <a:t>...</a:t>
            </a:r>
            <a:r>
              <a:rPr sz="2300" spc="4" dirty="0">
                <a:latin typeface="Cambria" pitchFamily="18" charset="0"/>
                <a:ea typeface="Cambria" pitchFamily="18" charset="0"/>
                <a:cs typeface="Arial"/>
              </a:rPr>
              <a:t> </a:t>
            </a:r>
            <a:r>
              <a:rPr sz="2300" dirty="0">
                <a:latin typeface="Cambria" pitchFamily="18" charset="0"/>
                <a:ea typeface="Cambria" pitchFamily="18" charset="0"/>
                <a:cs typeface="Arial"/>
              </a:rPr>
              <a:t>,</a:t>
            </a:r>
            <a:r>
              <a:rPr sz="2300" spc="4" dirty="0">
                <a:latin typeface="Cambria" pitchFamily="18" charset="0"/>
                <a:ea typeface="Cambria" pitchFamily="18" charset="0"/>
                <a:cs typeface="Arial"/>
              </a:rPr>
              <a:t> x</a:t>
            </a:r>
            <a:r>
              <a:rPr sz="2300" spc="6" baseline="-21241" dirty="0">
                <a:latin typeface="Cambria" pitchFamily="18" charset="0"/>
                <a:ea typeface="Cambria" pitchFamily="18" charset="0"/>
                <a:cs typeface="Arial"/>
              </a:rPr>
              <a:t>2n</a:t>
            </a:r>
            <a:r>
              <a:rPr sz="2300" spc="4" dirty="0">
                <a:latin typeface="Cambria" pitchFamily="18" charset="0"/>
                <a:ea typeface="Cambria" pitchFamily="18" charset="0"/>
                <a:cs typeface="Arial"/>
              </a:rPr>
              <a:t>), </a:t>
            </a:r>
            <a:r>
              <a:rPr sz="2300" dirty="0">
                <a:latin typeface="Cambria" pitchFamily="18" charset="0"/>
                <a:ea typeface="Cambria" pitchFamily="18" charset="0"/>
                <a:cs typeface="Arial"/>
              </a:rPr>
              <a:t>is:</a:t>
            </a:r>
            <a:endParaRPr sz="2300">
              <a:latin typeface="Cambria" pitchFamily="18" charset="0"/>
              <a:ea typeface="Cambria" pitchFamily="18" charset="0"/>
              <a:cs typeface="Arial"/>
            </a:endParaRPr>
          </a:p>
        </p:txBody>
      </p:sp>
      <p:sp>
        <p:nvSpPr>
          <p:cNvPr id="5" name="object 5"/>
          <p:cNvSpPr txBox="1"/>
          <p:nvPr/>
        </p:nvSpPr>
        <p:spPr>
          <a:xfrm>
            <a:off x="1275542" y="4482261"/>
            <a:ext cx="5971886" cy="792784"/>
          </a:xfrm>
          <a:prstGeom prst="rect">
            <a:avLst/>
          </a:prstGeom>
        </p:spPr>
        <p:txBody>
          <a:bodyPr vert="horz" wrap="square" lIns="0" tIns="86617" rIns="0" bIns="0" rtlCol="0">
            <a:spAutoFit/>
          </a:bodyPr>
          <a:lstStyle/>
          <a:p>
            <a:pPr marL="319115" indent="-307718">
              <a:spcBef>
                <a:spcPts val="682"/>
              </a:spcBef>
              <a:buClr>
                <a:srgbClr val="0B7A9C"/>
              </a:buClr>
              <a:buChar char="–"/>
              <a:tabLst>
                <a:tab pos="318546" algn="l"/>
                <a:tab pos="319115" algn="l"/>
              </a:tabLst>
            </a:pPr>
            <a:r>
              <a:rPr sz="2000" spc="-4" dirty="0">
                <a:latin typeface="Arial"/>
                <a:cs typeface="Arial"/>
              </a:rPr>
              <a:t>Nominal</a:t>
            </a:r>
            <a:r>
              <a:rPr sz="2000" spc="4" dirty="0">
                <a:latin typeface="Arial"/>
                <a:cs typeface="Arial"/>
              </a:rPr>
              <a:t> </a:t>
            </a:r>
            <a:r>
              <a:rPr sz="2000" spc="-4" dirty="0">
                <a:latin typeface="Arial"/>
                <a:cs typeface="Arial"/>
              </a:rPr>
              <a:t>attributes:</a:t>
            </a:r>
            <a:r>
              <a:rPr sz="2000" dirty="0">
                <a:latin typeface="Arial"/>
                <a:cs typeface="Arial"/>
              </a:rPr>
              <a:t> </a:t>
            </a:r>
            <a:r>
              <a:rPr sz="2000" spc="-4" dirty="0">
                <a:latin typeface="Arial"/>
                <a:cs typeface="Arial"/>
              </a:rPr>
              <a:t>distance</a:t>
            </a:r>
            <a:r>
              <a:rPr sz="2000" dirty="0">
                <a:latin typeface="Arial"/>
                <a:cs typeface="Arial"/>
              </a:rPr>
              <a:t> </a:t>
            </a:r>
            <a:r>
              <a:rPr sz="2000" spc="-4" dirty="0">
                <a:latin typeface="Arial"/>
                <a:cs typeface="Arial"/>
              </a:rPr>
              <a:t>either</a:t>
            </a:r>
            <a:r>
              <a:rPr sz="2000" spc="4" dirty="0">
                <a:latin typeface="Arial"/>
                <a:cs typeface="Arial"/>
              </a:rPr>
              <a:t> </a:t>
            </a:r>
            <a:r>
              <a:rPr sz="2000" spc="-4" dirty="0">
                <a:latin typeface="Arial"/>
                <a:cs typeface="Arial"/>
              </a:rPr>
              <a:t>0</a:t>
            </a:r>
            <a:r>
              <a:rPr sz="2000" dirty="0">
                <a:latin typeface="Arial"/>
                <a:cs typeface="Arial"/>
              </a:rPr>
              <a:t> </a:t>
            </a:r>
            <a:r>
              <a:rPr sz="2000" spc="-4" dirty="0">
                <a:latin typeface="Arial"/>
                <a:cs typeface="Arial"/>
              </a:rPr>
              <a:t>or</a:t>
            </a:r>
            <a:r>
              <a:rPr sz="2000" spc="9" dirty="0">
                <a:latin typeface="Arial"/>
                <a:cs typeface="Arial"/>
              </a:rPr>
              <a:t> </a:t>
            </a:r>
            <a:r>
              <a:rPr sz="2000" spc="-4" dirty="0">
                <a:latin typeface="Arial"/>
                <a:cs typeface="Arial"/>
              </a:rPr>
              <a:t>1</a:t>
            </a:r>
            <a:endParaRPr sz="2000">
              <a:latin typeface="Arial"/>
              <a:cs typeface="Arial"/>
            </a:endParaRPr>
          </a:p>
          <a:p>
            <a:pPr marL="319115" indent="-307718">
              <a:spcBef>
                <a:spcPts val="592"/>
              </a:spcBef>
              <a:buClr>
                <a:srgbClr val="0B7A9C"/>
              </a:buClr>
              <a:buChar char="–"/>
              <a:tabLst>
                <a:tab pos="318546" algn="l"/>
                <a:tab pos="319115" algn="l"/>
              </a:tabLst>
            </a:pPr>
            <a:r>
              <a:rPr sz="2000" spc="-4" dirty="0">
                <a:latin typeface="Arial"/>
                <a:cs typeface="Arial"/>
              </a:rPr>
              <a:t>Refer</a:t>
            </a:r>
            <a:r>
              <a:rPr sz="2000" dirty="0">
                <a:latin typeface="Arial"/>
                <a:cs typeface="Arial"/>
              </a:rPr>
              <a:t> </a:t>
            </a:r>
            <a:r>
              <a:rPr sz="2000" spc="-4" dirty="0">
                <a:latin typeface="Arial"/>
                <a:cs typeface="Arial"/>
              </a:rPr>
              <a:t>to</a:t>
            </a:r>
            <a:r>
              <a:rPr sz="2000" spc="4" dirty="0">
                <a:latin typeface="Arial"/>
                <a:cs typeface="Arial"/>
              </a:rPr>
              <a:t> </a:t>
            </a:r>
            <a:r>
              <a:rPr sz="2000" spc="-4" dirty="0">
                <a:latin typeface="Arial"/>
                <a:cs typeface="Arial"/>
              </a:rPr>
              <a:t>cluster</a:t>
            </a:r>
            <a:r>
              <a:rPr sz="2000" spc="4" dirty="0">
                <a:latin typeface="Arial"/>
                <a:cs typeface="Arial"/>
              </a:rPr>
              <a:t> </a:t>
            </a:r>
            <a:r>
              <a:rPr sz="2000" spc="-4" dirty="0">
                <a:latin typeface="Arial"/>
                <a:cs typeface="Arial"/>
              </a:rPr>
              <a:t>analysis for</a:t>
            </a:r>
            <a:r>
              <a:rPr sz="2000" spc="9" dirty="0">
                <a:latin typeface="Arial"/>
                <a:cs typeface="Arial"/>
              </a:rPr>
              <a:t> </a:t>
            </a:r>
            <a:r>
              <a:rPr sz="2000" spc="-4" dirty="0">
                <a:latin typeface="Arial"/>
                <a:cs typeface="Arial"/>
              </a:rPr>
              <a:t>more</a:t>
            </a:r>
            <a:r>
              <a:rPr sz="2000" spc="27" dirty="0">
                <a:latin typeface="Arial"/>
                <a:cs typeface="Arial"/>
              </a:rPr>
              <a:t> </a:t>
            </a:r>
            <a:r>
              <a:rPr sz="2000" spc="-4" dirty="0">
                <a:latin typeface="Arial"/>
                <a:cs typeface="Arial"/>
              </a:rPr>
              <a:t>distance metrics</a:t>
            </a:r>
            <a:endParaRPr sz="2000">
              <a:latin typeface="Arial"/>
              <a:cs typeface="Arial"/>
            </a:endParaRPr>
          </a:p>
        </p:txBody>
      </p:sp>
      <p:pic>
        <p:nvPicPr>
          <p:cNvPr id="6" name="object 6"/>
          <p:cNvPicPr/>
          <p:nvPr/>
        </p:nvPicPr>
        <p:blipFill>
          <a:blip r:embed="rId2" cstate="print"/>
          <a:stretch>
            <a:fillRect/>
          </a:stretch>
        </p:blipFill>
        <p:spPr>
          <a:xfrm>
            <a:off x="2286000" y="3294529"/>
            <a:ext cx="4433455" cy="1143000"/>
          </a:xfrm>
          <a:prstGeom prst="rect">
            <a:avLst/>
          </a:prstGeom>
        </p:spPr>
      </p:pic>
      <p:graphicFrame>
        <p:nvGraphicFramePr>
          <p:cNvPr id="8" name="Group 3"/>
          <p:cNvGraphicFramePr>
            <a:graphicFrameLocks noGrp="1"/>
          </p:cNvGraphicFramePr>
          <p:nvPr/>
        </p:nvGraphicFramePr>
        <p:xfrm>
          <a:off x="0" y="0"/>
          <a:ext cx="9144000" cy="1447800"/>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549174">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9" name="Picture 8" descr="C:\Users\UEM\Desktop\UEM_New_Logo_05-04-2018.jpg"/>
          <p:cNvPicPr>
            <a:picLocks noChangeAspect="1" noChangeArrowheads="1"/>
          </p:cNvPicPr>
          <p:nvPr/>
        </p:nvPicPr>
        <p:blipFill>
          <a:blip r:embed="rId3"/>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6239" y="553565"/>
            <a:ext cx="5723082" cy="688617"/>
          </a:xfrm>
          <a:prstGeom prst="rect">
            <a:avLst/>
          </a:prstGeom>
        </p:spPr>
        <p:txBody>
          <a:bodyPr vert="horz" wrap="square" lIns="0" tIns="11397" rIns="0" bIns="0" rtlCol="0">
            <a:spAutoFit/>
          </a:bodyPr>
          <a:lstStyle/>
          <a:p>
            <a:pPr marL="11397">
              <a:spcBef>
                <a:spcPts val="90"/>
              </a:spcBef>
            </a:pPr>
            <a:endParaRPr spc="202" dirty="0"/>
          </a:p>
        </p:txBody>
      </p:sp>
      <p:sp>
        <p:nvSpPr>
          <p:cNvPr id="4" name="object 4"/>
          <p:cNvSpPr/>
          <p:nvPr/>
        </p:nvSpPr>
        <p:spPr>
          <a:xfrm>
            <a:off x="415630" y="3428999"/>
            <a:ext cx="8312727" cy="3025588"/>
          </a:xfrm>
          <a:custGeom>
            <a:avLst/>
            <a:gdLst/>
            <a:ahLst/>
            <a:cxnLst/>
            <a:rect l="l" t="t" r="r" b="b"/>
            <a:pathLst>
              <a:path w="9144000" h="3429000">
                <a:moveTo>
                  <a:pt x="9144000" y="0"/>
                </a:moveTo>
                <a:lnTo>
                  <a:pt x="0" y="0"/>
                </a:lnTo>
                <a:lnTo>
                  <a:pt x="0" y="3428994"/>
                </a:lnTo>
                <a:lnTo>
                  <a:pt x="9144000" y="3428994"/>
                </a:lnTo>
                <a:lnTo>
                  <a:pt x="9144000" y="0"/>
                </a:lnTo>
                <a:close/>
              </a:path>
            </a:pathLst>
          </a:custGeom>
          <a:solidFill>
            <a:srgbClr val="FFFFFF"/>
          </a:solidFill>
        </p:spPr>
        <p:txBody>
          <a:bodyPr wrap="square" lIns="0" tIns="0" rIns="0" bIns="0" rtlCol="0"/>
          <a:lstStyle/>
          <a:p>
            <a:endParaRPr/>
          </a:p>
        </p:txBody>
      </p:sp>
      <p:sp>
        <p:nvSpPr>
          <p:cNvPr id="6" name="object 6"/>
          <p:cNvSpPr txBox="1"/>
          <p:nvPr/>
        </p:nvSpPr>
        <p:spPr>
          <a:xfrm>
            <a:off x="859899" y="1600199"/>
            <a:ext cx="7405832" cy="4307556"/>
          </a:xfrm>
          <a:prstGeom prst="rect">
            <a:avLst/>
          </a:prstGeom>
        </p:spPr>
        <p:txBody>
          <a:bodyPr vert="horz" wrap="square" lIns="0" tIns="11397" rIns="0" bIns="0" rtlCol="0">
            <a:spAutoFit/>
          </a:bodyPr>
          <a:lstStyle/>
          <a:p>
            <a:pPr marL="273528" marR="4559" indent="-262700">
              <a:spcBef>
                <a:spcPts val="90"/>
              </a:spcBef>
              <a:buClr>
                <a:srgbClr val="0B7A9C"/>
              </a:buClr>
              <a:buSzPct val="75000"/>
              <a:buFont typeface="Lucida Sans Unicode"/>
              <a:buChar char="•"/>
              <a:tabLst>
                <a:tab pos="274097" algn="l"/>
              </a:tabLst>
            </a:pPr>
            <a:r>
              <a:rPr sz="2300" dirty="0">
                <a:latin typeface="Cambria" pitchFamily="18" charset="0"/>
                <a:ea typeface="Cambria" pitchFamily="18" charset="0"/>
                <a:cs typeface="Arial"/>
              </a:rPr>
              <a:t>Typically, we normalize the values of each </a:t>
            </a:r>
            <a:r>
              <a:rPr sz="2300" spc="-4" dirty="0">
                <a:latin typeface="Cambria" pitchFamily="18" charset="0"/>
                <a:ea typeface="Cambria" pitchFamily="18" charset="0"/>
                <a:cs typeface="Arial"/>
              </a:rPr>
              <a:t>attribute in </a:t>
            </a:r>
            <a:r>
              <a:rPr sz="2300" spc="-637" dirty="0">
                <a:latin typeface="Cambria" pitchFamily="18" charset="0"/>
                <a:ea typeface="Cambria" pitchFamily="18" charset="0"/>
                <a:cs typeface="Arial"/>
              </a:rPr>
              <a:t> </a:t>
            </a:r>
            <a:r>
              <a:rPr sz="2300" dirty="0">
                <a:latin typeface="Cambria" pitchFamily="18" charset="0"/>
                <a:ea typeface="Cambria" pitchFamily="18" charset="0"/>
                <a:cs typeface="Arial"/>
              </a:rPr>
              <a:t>advanced.</a:t>
            </a:r>
            <a:endParaRPr sz="2300">
              <a:latin typeface="Cambria" pitchFamily="18" charset="0"/>
              <a:ea typeface="Cambria" pitchFamily="18" charset="0"/>
              <a:cs typeface="Arial"/>
            </a:endParaRPr>
          </a:p>
          <a:p>
            <a:pPr marL="273528" marR="137334" indent="-262700">
              <a:spcBef>
                <a:spcPts val="637"/>
              </a:spcBef>
              <a:buClr>
                <a:srgbClr val="0B7A9C"/>
              </a:buClr>
              <a:buSzPct val="75000"/>
              <a:buFont typeface="Lucida Sans Unicode"/>
              <a:buChar char="•"/>
              <a:tabLst>
                <a:tab pos="274097" algn="l"/>
              </a:tabLst>
            </a:pPr>
            <a:r>
              <a:rPr sz="2300" dirty="0">
                <a:latin typeface="Cambria" pitchFamily="18" charset="0"/>
                <a:ea typeface="Cambria" pitchFamily="18" charset="0"/>
                <a:cs typeface="Arial"/>
              </a:rPr>
              <a:t>This helps prevent </a:t>
            </a:r>
            <a:r>
              <a:rPr sz="2300" spc="-4" dirty="0">
                <a:latin typeface="Cambria" pitchFamily="18" charset="0"/>
                <a:ea typeface="Cambria" pitchFamily="18" charset="0"/>
                <a:cs typeface="Arial"/>
              </a:rPr>
              <a:t>attributes with initially large </a:t>
            </a:r>
            <a:r>
              <a:rPr sz="2300" dirty="0">
                <a:latin typeface="Cambria" pitchFamily="18" charset="0"/>
                <a:ea typeface="Cambria" pitchFamily="18" charset="0"/>
                <a:cs typeface="Arial"/>
              </a:rPr>
              <a:t> ranges (such as </a:t>
            </a:r>
            <a:r>
              <a:rPr sz="2300" i="1" spc="-4" dirty="0">
                <a:solidFill>
                  <a:srgbClr val="006FC0"/>
                </a:solidFill>
                <a:latin typeface="Cambria" pitchFamily="18" charset="0"/>
                <a:ea typeface="Cambria" pitchFamily="18" charset="0"/>
                <a:cs typeface="Arial"/>
              </a:rPr>
              <a:t>income</a:t>
            </a:r>
            <a:r>
              <a:rPr sz="2300" spc="-4" dirty="0">
                <a:latin typeface="Cambria" pitchFamily="18" charset="0"/>
                <a:ea typeface="Cambria" pitchFamily="18" charset="0"/>
                <a:cs typeface="Arial"/>
              </a:rPr>
              <a:t>) from </a:t>
            </a:r>
            <a:r>
              <a:rPr sz="2300" dirty="0">
                <a:latin typeface="Cambria" pitchFamily="18" charset="0"/>
                <a:ea typeface="Cambria" pitchFamily="18" charset="0"/>
                <a:cs typeface="Arial"/>
              </a:rPr>
              <a:t>outweighing </a:t>
            </a:r>
            <a:r>
              <a:rPr sz="2300" spc="-4" dirty="0">
                <a:latin typeface="Cambria" pitchFamily="18" charset="0"/>
                <a:ea typeface="Cambria" pitchFamily="18" charset="0"/>
                <a:cs typeface="Arial"/>
              </a:rPr>
              <a:t>attributes </a:t>
            </a:r>
            <a:r>
              <a:rPr sz="2300" spc="-637" dirty="0">
                <a:latin typeface="Cambria" pitchFamily="18" charset="0"/>
                <a:ea typeface="Cambria" pitchFamily="18" charset="0"/>
                <a:cs typeface="Arial"/>
              </a:rPr>
              <a:t> </a:t>
            </a:r>
            <a:r>
              <a:rPr sz="2300" spc="-4" dirty="0">
                <a:latin typeface="Cambria" pitchFamily="18" charset="0"/>
                <a:ea typeface="Cambria" pitchFamily="18" charset="0"/>
                <a:cs typeface="Arial"/>
              </a:rPr>
              <a:t>with initially </a:t>
            </a:r>
            <a:r>
              <a:rPr sz="2300" dirty="0">
                <a:latin typeface="Cambria" pitchFamily="18" charset="0"/>
                <a:ea typeface="Cambria" pitchFamily="18" charset="0"/>
                <a:cs typeface="Arial"/>
              </a:rPr>
              <a:t>smaller ranges (such as </a:t>
            </a:r>
            <a:r>
              <a:rPr sz="2300" spc="-4" dirty="0">
                <a:latin typeface="Cambria" pitchFamily="18" charset="0"/>
                <a:ea typeface="Cambria" pitchFamily="18" charset="0"/>
                <a:cs typeface="Arial"/>
              </a:rPr>
              <a:t>binary </a:t>
            </a:r>
            <a:r>
              <a:rPr sz="2300" dirty="0">
                <a:latin typeface="Cambria" pitchFamily="18" charset="0"/>
                <a:ea typeface="Cambria" pitchFamily="18" charset="0"/>
                <a:cs typeface="Arial"/>
              </a:rPr>
              <a:t> </a:t>
            </a:r>
            <a:r>
              <a:rPr sz="2300" spc="-4" dirty="0">
                <a:latin typeface="Cambria" pitchFamily="18" charset="0"/>
                <a:ea typeface="Cambria" pitchFamily="18" charset="0"/>
                <a:cs typeface="Arial"/>
              </a:rPr>
              <a:t>attributes).</a:t>
            </a:r>
            <a:endParaRPr sz="2300">
              <a:latin typeface="Cambria" pitchFamily="18" charset="0"/>
              <a:ea typeface="Cambria" pitchFamily="18" charset="0"/>
              <a:cs typeface="Arial"/>
            </a:endParaRPr>
          </a:p>
          <a:p>
            <a:pPr marL="273528" indent="-262700">
              <a:spcBef>
                <a:spcPts val="637"/>
              </a:spcBef>
              <a:buClr>
                <a:srgbClr val="0B7A9C"/>
              </a:buClr>
              <a:buSzPct val="75000"/>
              <a:buFont typeface="Lucida Sans Unicode"/>
              <a:buChar char="•"/>
              <a:tabLst>
                <a:tab pos="274097" algn="l"/>
              </a:tabLst>
            </a:pPr>
            <a:r>
              <a:rPr sz="2300" dirty="0">
                <a:latin typeface="Cambria" pitchFamily="18" charset="0"/>
                <a:ea typeface="Cambria" pitchFamily="18" charset="0"/>
                <a:cs typeface="Arial"/>
              </a:rPr>
              <a:t>Min-max</a:t>
            </a:r>
            <a:r>
              <a:rPr sz="2300" spc="-72" dirty="0">
                <a:latin typeface="Cambria" pitchFamily="18" charset="0"/>
                <a:ea typeface="Cambria" pitchFamily="18" charset="0"/>
                <a:cs typeface="Arial"/>
              </a:rPr>
              <a:t> </a:t>
            </a:r>
            <a:r>
              <a:rPr sz="2300" dirty="0">
                <a:latin typeface="Cambria" pitchFamily="18" charset="0"/>
                <a:ea typeface="Cambria" pitchFamily="18" charset="0"/>
                <a:cs typeface="Arial"/>
              </a:rPr>
              <a:t>normalization:</a:t>
            </a:r>
            <a:endParaRPr sz="2300">
              <a:latin typeface="Cambria" pitchFamily="18" charset="0"/>
              <a:ea typeface="Cambria" pitchFamily="18" charset="0"/>
              <a:cs typeface="Arial"/>
            </a:endParaRPr>
          </a:p>
          <a:p>
            <a:pPr>
              <a:lnSpc>
                <a:spcPct val="100000"/>
              </a:lnSpc>
              <a:buClr>
                <a:srgbClr val="0B7A9C"/>
              </a:buClr>
              <a:buFont typeface="Lucida Sans Unicode"/>
              <a:buChar char="•"/>
            </a:pPr>
            <a:endParaRPr sz="2300">
              <a:latin typeface="Cambria" pitchFamily="18" charset="0"/>
              <a:ea typeface="Cambria" pitchFamily="18" charset="0"/>
              <a:cs typeface="Arial"/>
            </a:endParaRPr>
          </a:p>
          <a:p>
            <a:pPr>
              <a:lnSpc>
                <a:spcPct val="100000"/>
              </a:lnSpc>
              <a:buClr>
                <a:srgbClr val="0B7A9C"/>
              </a:buClr>
              <a:buFont typeface="Lucida Sans Unicode"/>
              <a:buChar char="•"/>
            </a:pPr>
            <a:endParaRPr sz="2300">
              <a:latin typeface="Cambria" pitchFamily="18" charset="0"/>
              <a:ea typeface="Cambria" pitchFamily="18" charset="0"/>
              <a:cs typeface="Arial"/>
            </a:endParaRPr>
          </a:p>
          <a:p>
            <a:pPr marL="729407" lvl="1" indent="-307718">
              <a:spcBef>
                <a:spcPts val="1660"/>
              </a:spcBef>
              <a:buClr>
                <a:srgbClr val="0B7A9C"/>
              </a:buClr>
              <a:buChar char="–"/>
              <a:tabLst>
                <a:tab pos="728837" algn="l"/>
                <a:tab pos="729407" algn="l"/>
              </a:tabLst>
            </a:pPr>
            <a:r>
              <a:rPr sz="2200" spc="-4" dirty="0">
                <a:latin typeface="Cambria" pitchFamily="18" charset="0"/>
                <a:ea typeface="Cambria" pitchFamily="18" charset="0"/>
                <a:cs typeface="Arial"/>
              </a:rPr>
              <a:t>all attribute</a:t>
            </a:r>
            <a:r>
              <a:rPr sz="2200" spc="-13" dirty="0">
                <a:latin typeface="Cambria" pitchFamily="18" charset="0"/>
                <a:ea typeface="Cambria" pitchFamily="18" charset="0"/>
                <a:cs typeface="Arial"/>
              </a:rPr>
              <a:t> </a:t>
            </a:r>
            <a:r>
              <a:rPr sz="2200" spc="-4" dirty="0">
                <a:latin typeface="Cambria" pitchFamily="18" charset="0"/>
                <a:ea typeface="Cambria" pitchFamily="18" charset="0"/>
                <a:cs typeface="Arial"/>
              </a:rPr>
              <a:t>values</a:t>
            </a:r>
            <a:r>
              <a:rPr sz="2200" spc="18" dirty="0">
                <a:latin typeface="Cambria" pitchFamily="18" charset="0"/>
                <a:ea typeface="Cambria" pitchFamily="18" charset="0"/>
                <a:cs typeface="Arial"/>
              </a:rPr>
              <a:t> </a:t>
            </a:r>
            <a:r>
              <a:rPr sz="2200" spc="-4" dirty="0">
                <a:latin typeface="Cambria" pitchFamily="18" charset="0"/>
                <a:ea typeface="Cambria" pitchFamily="18" charset="0"/>
                <a:cs typeface="Arial"/>
              </a:rPr>
              <a:t>lie</a:t>
            </a:r>
            <a:r>
              <a:rPr sz="2200" spc="4" dirty="0">
                <a:latin typeface="Cambria" pitchFamily="18" charset="0"/>
                <a:ea typeface="Cambria" pitchFamily="18" charset="0"/>
                <a:cs typeface="Arial"/>
              </a:rPr>
              <a:t> </a:t>
            </a:r>
            <a:r>
              <a:rPr sz="2200" spc="-4" dirty="0">
                <a:latin typeface="Cambria" pitchFamily="18" charset="0"/>
                <a:ea typeface="Cambria" pitchFamily="18" charset="0"/>
                <a:cs typeface="Arial"/>
              </a:rPr>
              <a:t>between</a:t>
            </a:r>
            <a:r>
              <a:rPr sz="2200" spc="18" dirty="0">
                <a:latin typeface="Cambria" pitchFamily="18" charset="0"/>
                <a:ea typeface="Cambria" pitchFamily="18" charset="0"/>
                <a:cs typeface="Arial"/>
              </a:rPr>
              <a:t> </a:t>
            </a:r>
            <a:r>
              <a:rPr sz="2200" spc="-4" dirty="0">
                <a:latin typeface="Cambria" pitchFamily="18" charset="0"/>
                <a:ea typeface="Cambria" pitchFamily="18" charset="0"/>
                <a:cs typeface="Arial"/>
              </a:rPr>
              <a:t>0</a:t>
            </a:r>
            <a:r>
              <a:rPr sz="2200" spc="-13" dirty="0">
                <a:latin typeface="Cambria" pitchFamily="18" charset="0"/>
                <a:ea typeface="Cambria" pitchFamily="18" charset="0"/>
                <a:cs typeface="Arial"/>
              </a:rPr>
              <a:t> </a:t>
            </a:r>
            <a:r>
              <a:rPr sz="2200" spc="-4" dirty="0">
                <a:latin typeface="Cambria" pitchFamily="18" charset="0"/>
                <a:ea typeface="Cambria" pitchFamily="18" charset="0"/>
                <a:cs typeface="Arial"/>
              </a:rPr>
              <a:t>and</a:t>
            </a:r>
            <a:r>
              <a:rPr sz="2200" spc="4" dirty="0">
                <a:latin typeface="Cambria" pitchFamily="18" charset="0"/>
                <a:ea typeface="Cambria" pitchFamily="18" charset="0"/>
                <a:cs typeface="Arial"/>
              </a:rPr>
              <a:t> </a:t>
            </a:r>
            <a:r>
              <a:rPr sz="2200" spc="-4" dirty="0">
                <a:latin typeface="Cambria" pitchFamily="18" charset="0"/>
                <a:ea typeface="Cambria" pitchFamily="18" charset="0"/>
                <a:cs typeface="Arial"/>
              </a:rPr>
              <a:t>1</a:t>
            </a:r>
            <a:endParaRPr sz="2200">
              <a:latin typeface="Cambria" pitchFamily="18" charset="0"/>
              <a:ea typeface="Cambria" pitchFamily="18" charset="0"/>
              <a:cs typeface="Arial"/>
            </a:endParaRPr>
          </a:p>
          <a:p>
            <a:pPr marL="729407" marR="186341" lvl="1" indent="-307718">
              <a:spcBef>
                <a:spcPts val="624"/>
              </a:spcBef>
              <a:buClr>
                <a:srgbClr val="0B7A9C"/>
              </a:buClr>
              <a:buChar char="–"/>
              <a:tabLst>
                <a:tab pos="728837" algn="l"/>
                <a:tab pos="729407" algn="l"/>
              </a:tabLst>
            </a:pPr>
            <a:r>
              <a:rPr sz="2200" spc="-4" dirty="0">
                <a:latin typeface="Cambria" pitchFamily="18" charset="0"/>
                <a:ea typeface="Cambria" pitchFamily="18" charset="0"/>
                <a:cs typeface="Arial"/>
              </a:rPr>
              <a:t>For</a:t>
            </a:r>
            <a:r>
              <a:rPr sz="2200" spc="-18" dirty="0">
                <a:latin typeface="Cambria" pitchFamily="18" charset="0"/>
                <a:ea typeface="Cambria" pitchFamily="18" charset="0"/>
                <a:cs typeface="Arial"/>
              </a:rPr>
              <a:t> </a:t>
            </a:r>
            <a:r>
              <a:rPr sz="2200" spc="-4" dirty="0">
                <a:latin typeface="Cambria" pitchFamily="18" charset="0"/>
                <a:ea typeface="Cambria" pitchFamily="18" charset="0"/>
                <a:cs typeface="Arial"/>
              </a:rPr>
              <a:t>more</a:t>
            </a:r>
            <a:r>
              <a:rPr sz="2200" dirty="0">
                <a:latin typeface="Cambria" pitchFamily="18" charset="0"/>
                <a:ea typeface="Cambria" pitchFamily="18" charset="0"/>
                <a:cs typeface="Arial"/>
              </a:rPr>
              <a:t> </a:t>
            </a:r>
            <a:r>
              <a:rPr sz="2200" spc="-4" dirty="0">
                <a:latin typeface="Cambria" pitchFamily="18" charset="0"/>
                <a:ea typeface="Cambria" pitchFamily="18" charset="0"/>
                <a:cs typeface="Arial"/>
              </a:rPr>
              <a:t>information</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on</a:t>
            </a:r>
            <a:r>
              <a:rPr sz="2200" dirty="0">
                <a:latin typeface="Cambria" pitchFamily="18" charset="0"/>
                <a:ea typeface="Cambria" pitchFamily="18" charset="0"/>
                <a:cs typeface="Arial"/>
              </a:rPr>
              <a:t> </a:t>
            </a:r>
            <a:r>
              <a:rPr sz="2200" spc="-4" dirty="0">
                <a:latin typeface="Cambria" pitchFamily="18" charset="0"/>
                <a:ea typeface="Cambria" pitchFamily="18" charset="0"/>
                <a:cs typeface="Arial"/>
              </a:rPr>
              <a:t>normalization</a:t>
            </a:r>
            <a:r>
              <a:rPr sz="2200" spc="31" dirty="0">
                <a:latin typeface="Cambria" pitchFamily="18" charset="0"/>
                <a:ea typeface="Cambria" pitchFamily="18" charset="0"/>
                <a:cs typeface="Arial"/>
              </a:rPr>
              <a:t> </a:t>
            </a:r>
            <a:r>
              <a:rPr sz="2200" spc="-4" dirty="0">
                <a:latin typeface="Cambria" pitchFamily="18" charset="0"/>
                <a:ea typeface="Cambria" pitchFamily="18" charset="0"/>
                <a:cs typeface="Arial"/>
              </a:rPr>
              <a:t>methods</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refer </a:t>
            </a:r>
            <a:r>
              <a:rPr sz="2200" spc="-583" dirty="0">
                <a:latin typeface="Cambria" pitchFamily="18" charset="0"/>
                <a:ea typeface="Cambria" pitchFamily="18" charset="0"/>
                <a:cs typeface="Arial"/>
              </a:rPr>
              <a:t> </a:t>
            </a:r>
            <a:r>
              <a:rPr sz="2200" dirty="0">
                <a:latin typeface="Cambria" pitchFamily="18" charset="0"/>
                <a:ea typeface="Cambria" pitchFamily="18" charset="0"/>
                <a:cs typeface="Arial"/>
              </a:rPr>
              <a:t>to</a:t>
            </a:r>
            <a:r>
              <a:rPr sz="2200" spc="-27" dirty="0">
                <a:latin typeface="Cambria" pitchFamily="18" charset="0"/>
                <a:ea typeface="Cambria" pitchFamily="18" charset="0"/>
                <a:cs typeface="Arial"/>
              </a:rPr>
              <a:t> </a:t>
            </a:r>
            <a:r>
              <a:rPr sz="2200" spc="-4" dirty="0">
                <a:latin typeface="Cambria" pitchFamily="18" charset="0"/>
                <a:ea typeface="Cambria" pitchFamily="18" charset="0"/>
                <a:cs typeface="Arial"/>
              </a:rPr>
              <a:t>data</a:t>
            </a:r>
            <a:r>
              <a:rPr sz="2200" dirty="0">
                <a:latin typeface="Cambria" pitchFamily="18" charset="0"/>
                <a:ea typeface="Cambria" pitchFamily="18" charset="0"/>
                <a:cs typeface="Arial"/>
              </a:rPr>
              <a:t> </a:t>
            </a:r>
            <a:r>
              <a:rPr sz="2200" spc="-4" dirty="0">
                <a:latin typeface="Cambria" pitchFamily="18" charset="0"/>
                <a:ea typeface="Cambria" pitchFamily="18" charset="0"/>
                <a:cs typeface="Arial"/>
              </a:rPr>
              <a:t>preprocessing</a:t>
            </a:r>
            <a:r>
              <a:rPr sz="2200" spc="22" dirty="0">
                <a:latin typeface="Cambria" pitchFamily="18" charset="0"/>
                <a:ea typeface="Cambria" pitchFamily="18" charset="0"/>
                <a:cs typeface="Arial"/>
              </a:rPr>
              <a:t> </a:t>
            </a:r>
            <a:r>
              <a:rPr sz="2200" spc="-4" dirty="0">
                <a:latin typeface="Cambria" pitchFamily="18" charset="0"/>
                <a:ea typeface="Cambria" pitchFamily="18" charset="0"/>
                <a:cs typeface="Arial"/>
              </a:rPr>
              <a:t>section</a:t>
            </a:r>
            <a:endParaRPr sz="2200">
              <a:latin typeface="Cambria" pitchFamily="18" charset="0"/>
              <a:ea typeface="Cambria" pitchFamily="18" charset="0"/>
              <a:cs typeface="Arial"/>
            </a:endParaRPr>
          </a:p>
        </p:txBody>
      </p:sp>
      <p:pic>
        <p:nvPicPr>
          <p:cNvPr id="7" name="object 7"/>
          <p:cNvPicPr/>
          <p:nvPr/>
        </p:nvPicPr>
        <p:blipFill>
          <a:blip r:embed="rId2" cstate="print"/>
          <a:stretch>
            <a:fillRect/>
          </a:stretch>
        </p:blipFill>
        <p:spPr>
          <a:xfrm>
            <a:off x="4779819" y="3697942"/>
            <a:ext cx="2745970" cy="1000460"/>
          </a:xfrm>
          <a:prstGeom prst="rect">
            <a:avLst/>
          </a:prstGeom>
        </p:spPr>
      </p:pic>
      <p:graphicFrame>
        <p:nvGraphicFramePr>
          <p:cNvPr id="9" name="Group 3"/>
          <p:cNvGraphicFramePr>
            <a:graphicFrameLocks noGrp="1"/>
          </p:cNvGraphicFramePr>
          <p:nvPr/>
        </p:nvGraphicFramePr>
        <p:xfrm>
          <a:off x="0" y="0"/>
          <a:ext cx="9144000" cy="1447800"/>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549174">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10" name="Picture 9" descr="C:\Users\UEM\Desktop\UEM_New_Logo_05-04-2018.jpg"/>
          <p:cNvPicPr>
            <a:picLocks noChangeAspect="1" noChangeArrowheads="1"/>
          </p:cNvPicPr>
          <p:nvPr/>
        </p:nvPicPr>
        <p:blipFill>
          <a:blip r:embed="rId3"/>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6239" y="546841"/>
            <a:ext cx="5723082" cy="688617"/>
          </a:xfrm>
          <a:prstGeom prst="rect">
            <a:avLst/>
          </a:prstGeom>
        </p:spPr>
        <p:txBody>
          <a:bodyPr vert="horz" wrap="square" lIns="0" tIns="11397" rIns="0" bIns="0" rtlCol="0">
            <a:spAutoFit/>
          </a:bodyPr>
          <a:lstStyle/>
          <a:p>
            <a:pPr marL="11397">
              <a:spcBef>
                <a:spcPts val="90"/>
              </a:spcBef>
            </a:pPr>
            <a:endParaRPr spc="202" dirty="0"/>
          </a:p>
        </p:txBody>
      </p:sp>
      <p:sp>
        <p:nvSpPr>
          <p:cNvPr id="4" name="object 4"/>
          <p:cNvSpPr/>
          <p:nvPr/>
        </p:nvSpPr>
        <p:spPr>
          <a:xfrm>
            <a:off x="415630" y="3428999"/>
            <a:ext cx="8312727" cy="3025588"/>
          </a:xfrm>
          <a:custGeom>
            <a:avLst/>
            <a:gdLst/>
            <a:ahLst/>
            <a:cxnLst/>
            <a:rect l="l" t="t" r="r" b="b"/>
            <a:pathLst>
              <a:path w="9144000" h="3429000">
                <a:moveTo>
                  <a:pt x="9144000" y="0"/>
                </a:moveTo>
                <a:lnTo>
                  <a:pt x="0" y="0"/>
                </a:lnTo>
                <a:lnTo>
                  <a:pt x="0" y="3428994"/>
                </a:lnTo>
                <a:lnTo>
                  <a:pt x="9144000" y="3428994"/>
                </a:lnTo>
                <a:lnTo>
                  <a:pt x="9144000" y="0"/>
                </a:lnTo>
                <a:close/>
              </a:path>
            </a:pathLst>
          </a:custGeom>
          <a:solidFill>
            <a:srgbClr val="FFFFFF"/>
          </a:solidFill>
        </p:spPr>
        <p:txBody>
          <a:bodyPr wrap="square" lIns="0" tIns="0" rIns="0" bIns="0" rtlCol="0"/>
          <a:lstStyle/>
          <a:p>
            <a:endParaRPr/>
          </a:p>
        </p:txBody>
      </p:sp>
      <p:sp>
        <p:nvSpPr>
          <p:cNvPr id="6" name="object 6"/>
          <p:cNvSpPr txBox="1"/>
          <p:nvPr/>
        </p:nvSpPr>
        <p:spPr>
          <a:xfrm>
            <a:off x="859899" y="1600200"/>
            <a:ext cx="7278255" cy="4351158"/>
          </a:xfrm>
          <a:prstGeom prst="rect">
            <a:avLst/>
          </a:prstGeom>
        </p:spPr>
        <p:txBody>
          <a:bodyPr vert="horz" wrap="square" lIns="0" tIns="11397" rIns="0" bIns="0" rtlCol="0">
            <a:spAutoFit/>
          </a:bodyPr>
          <a:lstStyle/>
          <a:p>
            <a:pPr marL="273528" marR="42169" indent="-262700">
              <a:spcBef>
                <a:spcPts val="90"/>
              </a:spcBef>
              <a:buClr>
                <a:srgbClr val="0B7A9C"/>
              </a:buClr>
              <a:buSzPct val="75000"/>
              <a:buFont typeface="Lucida Sans Unicode"/>
              <a:buChar char="•"/>
              <a:tabLst>
                <a:tab pos="274097" algn="l"/>
              </a:tabLst>
            </a:pPr>
            <a:r>
              <a:rPr sz="2300" dirty="0">
                <a:latin typeface="Cambria" pitchFamily="18" charset="0"/>
                <a:ea typeface="Cambria" pitchFamily="18" charset="0"/>
                <a:cs typeface="Arial"/>
              </a:rPr>
              <a:t>For k-nearest-neighbor classification, the unknown </a:t>
            </a:r>
            <a:r>
              <a:rPr sz="2300" spc="4" dirty="0">
                <a:latin typeface="Cambria" pitchFamily="18" charset="0"/>
                <a:ea typeface="Cambria" pitchFamily="18" charset="0"/>
                <a:cs typeface="Arial"/>
              </a:rPr>
              <a:t> </a:t>
            </a:r>
            <a:r>
              <a:rPr sz="2300" dirty="0">
                <a:latin typeface="Cambria" pitchFamily="18" charset="0"/>
                <a:ea typeface="Cambria" pitchFamily="18" charset="0"/>
                <a:cs typeface="Arial"/>
              </a:rPr>
              <a:t>instance </a:t>
            </a:r>
            <a:r>
              <a:rPr sz="2300" spc="-4" dirty="0">
                <a:latin typeface="Cambria" pitchFamily="18" charset="0"/>
                <a:ea typeface="Cambria" pitchFamily="18" charset="0"/>
                <a:cs typeface="Arial"/>
              </a:rPr>
              <a:t>is </a:t>
            </a:r>
            <a:r>
              <a:rPr sz="2300" dirty="0">
                <a:latin typeface="Cambria" pitchFamily="18" charset="0"/>
                <a:ea typeface="Cambria" pitchFamily="18" charset="0"/>
                <a:cs typeface="Arial"/>
              </a:rPr>
              <a:t>assigned the most common class among </a:t>
            </a:r>
            <a:r>
              <a:rPr sz="2300" spc="-637" dirty="0">
                <a:latin typeface="Cambria" pitchFamily="18" charset="0"/>
                <a:ea typeface="Cambria" pitchFamily="18" charset="0"/>
                <a:cs typeface="Arial"/>
              </a:rPr>
              <a:t> </a:t>
            </a:r>
            <a:r>
              <a:rPr sz="2300" spc="-4" dirty="0">
                <a:latin typeface="Cambria" pitchFamily="18" charset="0"/>
                <a:ea typeface="Cambria" pitchFamily="18" charset="0"/>
                <a:cs typeface="Arial"/>
              </a:rPr>
              <a:t>its</a:t>
            </a:r>
            <a:r>
              <a:rPr sz="2300" spc="-13" dirty="0">
                <a:latin typeface="Cambria" pitchFamily="18" charset="0"/>
                <a:ea typeface="Cambria" pitchFamily="18" charset="0"/>
                <a:cs typeface="Arial"/>
              </a:rPr>
              <a:t> </a:t>
            </a:r>
            <a:r>
              <a:rPr sz="2300" i="1" dirty="0">
                <a:latin typeface="Cambria" pitchFamily="18" charset="0"/>
                <a:ea typeface="Cambria" pitchFamily="18" charset="0"/>
                <a:cs typeface="Arial"/>
              </a:rPr>
              <a:t>k </a:t>
            </a:r>
            <a:r>
              <a:rPr sz="2300" dirty="0">
                <a:latin typeface="Cambria" pitchFamily="18" charset="0"/>
                <a:ea typeface="Cambria" pitchFamily="18" charset="0"/>
                <a:cs typeface="Arial"/>
              </a:rPr>
              <a:t>nearest</a:t>
            </a:r>
            <a:r>
              <a:rPr sz="2300" spc="-18" dirty="0">
                <a:latin typeface="Cambria" pitchFamily="18" charset="0"/>
                <a:ea typeface="Cambria" pitchFamily="18" charset="0"/>
                <a:cs typeface="Arial"/>
              </a:rPr>
              <a:t> </a:t>
            </a:r>
            <a:r>
              <a:rPr sz="2300" dirty="0">
                <a:latin typeface="Cambria" pitchFamily="18" charset="0"/>
                <a:ea typeface="Cambria" pitchFamily="18" charset="0"/>
                <a:cs typeface="Arial"/>
              </a:rPr>
              <a:t>neighbors.</a:t>
            </a:r>
            <a:endParaRPr sz="2300">
              <a:latin typeface="Cambria" pitchFamily="18" charset="0"/>
              <a:ea typeface="Cambria" pitchFamily="18" charset="0"/>
              <a:cs typeface="Arial"/>
            </a:endParaRPr>
          </a:p>
          <a:p>
            <a:pPr marL="273528" marR="296891" indent="-262700">
              <a:spcBef>
                <a:spcPts val="637"/>
              </a:spcBef>
              <a:buClr>
                <a:srgbClr val="0B7A9C"/>
              </a:buClr>
              <a:buSzPct val="75000"/>
              <a:buFont typeface="Lucida Sans Unicode"/>
              <a:buChar char="•"/>
              <a:tabLst>
                <a:tab pos="274097" algn="l"/>
              </a:tabLst>
            </a:pPr>
            <a:r>
              <a:rPr sz="2300" dirty="0">
                <a:latin typeface="Cambria" pitchFamily="18" charset="0"/>
                <a:ea typeface="Cambria" pitchFamily="18" charset="0"/>
                <a:cs typeface="Arial"/>
              </a:rPr>
              <a:t>When </a:t>
            </a:r>
            <a:r>
              <a:rPr sz="2300" i="1" dirty="0">
                <a:latin typeface="Cambria" pitchFamily="18" charset="0"/>
                <a:ea typeface="Cambria" pitchFamily="18" charset="0"/>
                <a:cs typeface="Arial"/>
              </a:rPr>
              <a:t>k = 1, </a:t>
            </a:r>
            <a:r>
              <a:rPr sz="2300" dirty="0">
                <a:latin typeface="Cambria" pitchFamily="18" charset="0"/>
                <a:ea typeface="Cambria" pitchFamily="18" charset="0"/>
                <a:cs typeface="Arial"/>
              </a:rPr>
              <a:t>the unknown instance </a:t>
            </a:r>
            <a:r>
              <a:rPr sz="2300" spc="-4" dirty="0">
                <a:latin typeface="Cambria" pitchFamily="18" charset="0"/>
                <a:ea typeface="Cambria" pitchFamily="18" charset="0"/>
                <a:cs typeface="Arial"/>
              </a:rPr>
              <a:t>is </a:t>
            </a:r>
            <a:r>
              <a:rPr sz="2300" dirty="0">
                <a:latin typeface="Cambria" pitchFamily="18" charset="0"/>
                <a:ea typeface="Cambria" pitchFamily="18" charset="0"/>
                <a:cs typeface="Arial"/>
              </a:rPr>
              <a:t>assigned the </a:t>
            </a:r>
            <a:r>
              <a:rPr sz="2300" spc="-642" dirty="0">
                <a:latin typeface="Cambria" pitchFamily="18" charset="0"/>
                <a:ea typeface="Cambria" pitchFamily="18" charset="0"/>
                <a:cs typeface="Arial"/>
              </a:rPr>
              <a:t> </a:t>
            </a:r>
            <a:r>
              <a:rPr sz="2300" dirty="0">
                <a:latin typeface="Cambria" pitchFamily="18" charset="0"/>
                <a:ea typeface="Cambria" pitchFamily="18" charset="0"/>
                <a:cs typeface="Arial"/>
              </a:rPr>
              <a:t>class of the </a:t>
            </a:r>
            <a:r>
              <a:rPr sz="2300" spc="-4" dirty="0">
                <a:latin typeface="Cambria" pitchFamily="18" charset="0"/>
                <a:ea typeface="Cambria" pitchFamily="18" charset="0"/>
                <a:cs typeface="Arial"/>
              </a:rPr>
              <a:t>training </a:t>
            </a:r>
            <a:r>
              <a:rPr sz="2300" dirty="0">
                <a:latin typeface="Cambria" pitchFamily="18" charset="0"/>
                <a:ea typeface="Cambria" pitchFamily="18" charset="0"/>
                <a:cs typeface="Arial"/>
              </a:rPr>
              <a:t>instance that </a:t>
            </a:r>
            <a:r>
              <a:rPr sz="2300" spc="-4" dirty="0">
                <a:latin typeface="Cambria" pitchFamily="18" charset="0"/>
                <a:ea typeface="Cambria" pitchFamily="18" charset="0"/>
                <a:cs typeface="Arial"/>
              </a:rPr>
              <a:t>is </a:t>
            </a:r>
            <a:r>
              <a:rPr sz="2300" dirty="0">
                <a:latin typeface="Cambria" pitchFamily="18" charset="0"/>
                <a:ea typeface="Cambria" pitchFamily="18" charset="0"/>
                <a:cs typeface="Arial"/>
              </a:rPr>
              <a:t>closest </a:t>
            </a:r>
            <a:r>
              <a:rPr sz="2300" spc="-4" dirty="0">
                <a:latin typeface="Cambria" pitchFamily="18" charset="0"/>
                <a:ea typeface="Cambria" pitchFamily="18" charset="0"/>
                <a:cs typeface="Arial"/>
              </a:rPr>
              <a:t>to it in </a:t>
            </a:r>
            <a:r>
              <a:rPr sz="2300" dirty="0">
                <a:latin typeface="Cambria" pitchFamily="18" charset="0"/>
                <a:ea typeface="Cambria" pitchFamily="18" charset="0"/>
                <a:cs typeface="Arial"/>
              </a:rPr>
              <a:t> </a:t>
            </a:r>
            <a:r>
              <a:rPr sz="2300" spc="-4" dirty="0">
                <a:latin typeface="Cambria" pitchFamily="18" charset="0"/>
                <a:ea typeface="Cambria" pitchFamily="18" charset="0"/>
                <a:cs typeface="Arial"/>
              </a:rPr>
              <a:t>pattern</a:t>
            </a:r>
            <a:r>
              <a:rPr sz="2300" spc="-18" dirty="0">
                <a:latin typeface="Cambria" pitchFamily="18" charset="0"/>
                <a:ea typeface="Cambria" pitchFamily="18" charset="0"/>
                <a:cs typeface="Arial"/>
              </a:rPr>
              <a:t> </a:t>
            </a:r>
            <a:r>
              <a:rPr sz="2300" dirty="0">
                <a:latin typeface="Cambria" pitchFamily="18" charset="0"/>
                <a:ea typeface="Cambria" pitchFamily="18" charset="0"/>
                <a:cs typeface="Arial"/>
              </a:rPr>
              <a:t>space.</a:t>
            </a:r>
            <a:endParaRPr sz="2300">
              <a:latin typeface="Cambria" pitchFamily="18" charset="0"/>
              <a:ea typeface="Cambria" pitchFamily="18" charset="0"/>
              <a:cs typeface="Arial"/>
            </a:endParaRPr>
          </a:p>
          <a:p>
            <a:pPr marL="273528" marR="221671" indent="-262700">
              <a:spcBef>
                <a:spcPts val="637"/>
              </a:spcBef>
              <a:buClr>
                <a:srgbClr val="0B7A9C"/>
              </a:buClr>
              <a:buSzPct val="75000"/>
              <a:buFont typeface="Lucida Sans Unicode"/>
              <a:buChar char="•"/>
              <a:tabLst>
                <a:tab pos="274097" algn="l"/>
              </a:tabLst>
            </a:pPr>
            <a:r>
              <a:rPr sz="2300" dirty="0">
                <a:latin typeface="Cambria" pitchFamily="18" charset="0"/>
                <a:ea typeface="Cambria" pitchFamily="18" charset="0"/>
                <a:cs typeface="Arial"/>
              </a:rPr>
              <a:t>Nearest-neighbor classifiers can also be used </a:t>
            </a:r>
            <a:r>
              <a:rPr sz="2300" spc="-4" dirty="0">
                <a:latin typeface="Cambria" pitchFamily="18" charset="0"/>
                <a:ea typeface="Cambria" pitchFamily="18" charset="0"/>
                <a:cs typeface="Arial"/>
              </a:rPr>
              <a:t>for </a:t>
            </a:r>
            <a:r>
              <a:rPr sz="2300" dirty="0">
                <a:latin typeface="Cambria" pitchFamily="18" charset="0"/>
                <a:ea typeface="Cambria" pitchFamily="18" charset="0"/>
                <a:cs typeface="Arial"/>
              </a:rPr>
              <a:t> prediction, that is, </a:t>
            </a:r>
            <a:r>
              <a:rPr sz="2300" spc="-4" dirty="0">
                <a:latin typeface="Cambria" pitchFamily="18" charset="0"/>
                <a:ea typeface="Cambria" pitchFamily="18" charset="0"/>
                <a:cs typeface="Arial"/>
              </a:rPr>
              <a:t>to return </a:t>
            </a:r>
            <a:r>
              <a:rPr sz="2300" dirty="0">
                <a:latin typeface="Cambria" pitchFamily="18" charset="0"/>
                <a:ea typeface="Cambria" pitchFamily="18" charset="0"/>
                <a:cs typeface="Arial"/>
              </a:rPr>
              <a:t>a real-valued prediction </a:t>
            </a:r>
            <a:r>
              <a:rPr sz="2300" spc="-637" dirty="0">
                <a:latin typeface="Cambria" pitchFamily="18" charset="0"/>
                <a:ea typeface="Cambria" pitchFamily="18" charset="0"/>
                <a:cs typeface="Arial"/>
              </a:rPr>
              <a:t> </a:t>
            </a:r>
            <a:r>
              <a:rPr sz="2300" spc="-4" dirty="0">
                <a:latin typeface="Cambria" pitchFamily="18" charset="0"/>
                <a:ea typeface="Cambria" pitchFamily="18" charset="0"/>
                <a:cs typeface="Arial"/>
              </a:rPr>
              <a:t>for</a:t>
            </a:r>
            <a:r>
              <a:rPr sz="2300" spc="-13" dirty="0">
                <a:latin typeface="Cambria" pitchFamily="18" charset="0"/>
                <a:ea typeface="Cambria" pitchFamily="18" charset="0"/>
                <a:cs typeface="Arial"/>
              </a:rPr>
              <a:t> </a:t>
            </a:r>
            <a:r>
              <a:rPr sz="2300" dirty="0">
                <a:latin typeface="Cambria" pitchFamily="18" charset="0"/>
                <a:ea typeface="Cambria" pitchFamily="18" charset="0"/>
                <a:cs typeface="Arial"/>
              </a:rPr>
              <a:t>a given</a:t>
            </a:r>
            <a:r>
              <a:rPr sz="2300" spc="-13" dirty="0">
                <a:latin typeface="Cambria" pitchFamily="18" charset="0"/>
                <a:ea typeface="Cambria" pitchFamily="18" charset="0"/>
                <a:cs typeface="Arial"/>
              </a:rPr>
              <a:t> </a:t>
            </a:r>
            <a:r>
              <a:rPr sz="2300" dirty="0">
                <a:latin typeface="Cambria" pitchFamily="18" charset="0"/>
                <a:ea typeface="Cambria" pitchFamily="18" charset="0"/>
                <a:cs typeface="Arial"/>
              </a:rPr>
              <a:t>unknown</a:t>
            </a:r>
            <a:r>
              <a:rPr sz="2300" spc="-22" dirty="0">
                <a:latin typeface="Cambria" pitchFamily="18" charset="0"/>
                <a:ea typeface="Cambria" pitchFamily="18" charset="0"/>
                <a:cs typeface="Arial"/>
              </a:rPr>
              <a:t> </a:t>
            </a:r>
            <a:r>
              <a:rPr sz="2300" dirty="0">
                <a:latin typeface="Cambria" pitchFamily="18" charset="0"/>
                <a:ea typeface="Cambria" pitchFamily="18" charset="0"/>
                <a:cs typeface="Arial"/>
              </a:rPr>
              <a:t>instance.</a:t>
            </a:r>
            <a:endParaRPr sz="2300">
              <a:latin typeface="Cambria" pitchFamily="18" charset="0"/>
              <a:ea typeface="Cambria" pitchFamily="18" charset="0"/>
              <a:cs typeface="Arial"/>
            </a:endParaRPr>
          </a:p>
          <a:p>
            <a:pPr marL="729407" marR="4559" indent="-307718" algn="just">
              <a:spcBef>
                <a:spcPts val="606"/>
              </a:spcBef>
            </a:pPr>
            <a:r>
              <a:rPr sz="2000" spc="-4" dirty="0">
                <a:solidFill>
                  <a:srgbClr val="0B7A9C"/>
                </a:solidFill>
                <a:latin typeface="Cambria" pitchFamily="18" charset="0"/>
                <a:ea typeface="Cambria" pitchFamily="18" charset="0"/>
                <a:cs typeface="Arial"/>
              </a:rPr>
              <a:t>–</a:t>
            </a:r>
            <a:r>
              <a:rPr sz="2000" dirty="0">
                <a:solidFill>
                  <a:srgbClr val="0B7A9C"/>
                </a:solidFill>
                <a:latin typeface="Cambria" pitchFamily="18" charset="0"/>
                <a:ea typeface="Cambria" pitchFamily="18" charset="0"/>
                <a:cs typeface="Arial"/>
              </a:rPr>
              <a:t> </a:t>
            </a:r>
            <a:r>
              <a:rPr sz="2000" spc="-4" dirty="0">
                <a:latin typeface="Cambria" pitchFamily="18" charset="0"/>
                <a:ea typeface="Cambria" pitchFamily="18" charset="0"/>
                <a:cs typeface="Arial"/>
              </a:rPr>
              <a:t>In this </a:t>
            </a:r>
            <a:r>
              <a:rPr sz="2000" dirty="0">
                <a:latin typeface="Cambria" pitchFamily="18" charset="0"/>
                <a:ea typeface="Cambria" pitchFamily="18" charset="0"/>
                <a:cs typeface="Arial"/>
              </a:rPr>
              <a:t>case, </a:t>
            </a:r>
            <a:r>
              <a:rPr sz="2000" spc="-4" dirty="0">
                <a:latin typeface="Cambria" pitchFamily="18" charset="0"/>
                <a:ea typeface="Cambria" pitchFamily="18" charset="0"/>
                <a:cs typeface="Arial"/>
              </a:rPr>
              <a:t>the classifier returns the average value of the </a:t>
            </a:r>
            <a:r>
              <a:rPr sz="2000" dirty="0">
                <a:latin typeface="Cambria" pitchFamily="18" charset="0"/>
                <a:ea typeface="Cambria" pitchFamily="18" charset="0"/>
                <a:cs typeface="Arial"/>
              </a:rPr>
              <a:t> </a:t>
            </a:r>
            <a:r>
              <a:rPr sz="2000" spc="-4" dirty="0">
                <a:latin typeface="Cambria" pitchFamily="18" charset="0"/>
                <a:ea typeface="Cambria" pitchFamily="18" charset="0"/>
                <a:cs typeface="Arial"/>
              </a:rPr>
              <a:t>real-valued labels associated with the </a:t>
            </a:r>
            <a:r>
              <a:rPr sz="2000" i="1" spc="-4" dirty="0">
                <a:latin typeface="Cambria" pitchFamily="18" charset="0"/>
                <a:ea typeface="Cambria" pitchFamily="18" charset="0"/>
                <a:cs typeface="Arial"/>
              </a:rPr>
              <a:t>k nearest neighbors </a:t>
            </a:r>
            <a:r>
              <a:rPr sz="2000" i="1" spc="-538" dirty="0">
                <a:latin typeface="Cambria" pitchFamily="18" charset="0"/>
                <a:ea typeface="Cambria" pitchFamily="18" charset="0"/>
                <a:cs typeface="Arial"/>
              </a:rPr>
              <a:t> </a:t>
            </a:r>
            <a:r>
              <a:rPr sz="2000" i="1" spc="-4" dirty="0">
                <a:latin typeface="Cambria" pitchFamily="18" charset="0"/>
                <a:ea typeface="Cambria" pitchFamily="18" charset="0"/>
                <a:cs typeface="Arial"/>
              </a:rPr>
              <a:t>of</a:t>
            </a:r>
            <a:r>
              <a:rPr sz="2000" i="1" spc="-13" dirty="0">
                <a:latin typeface="Cambria" pitchFamily="18" charset="0"/>
                <a:ea typeface="Cambria" pitchFamily="18" charset="0"/>
                <a:cs typeface="Arial"/>
              </a:rPr>
              <a:t> </a:t>
            </a:r>
            <a:r>
              <a:rPr sz="2000" i="1" spc="-4" dirty="0">
                <a:latin typeface="Cambria" pitchFamily="18" charset="0"/>
                <a:ea typeface="Cambria" pitchFamily="18" charset="0"/>
                <a:cs typeface="Arial"/>
              </a:rPr>
              <a:t>the</a:t>
            </a:r>
            <a:r>
              <a:rPr sz="2000" i="1" dirty="0">
                <a:latin typeface="Cambria" pitchFamily="18" charset="0"/>
                <a:ea typeface="Cambria" pitchFamily="18" charset="0"/>
                <a:cs typeface="Arial"/>
              </a:rPr>
              <a:t> </a:t>
            </a:r>
            <a:r>
              <a:rPr sz="2000" i="1" spc="-4" dirty="0">
                <a:latin typeface="Cambria" pitchFamily="18" charset="0"/>
                <a:ea typeface="Cambria" pitchFamily="18" charset="0"/>
                <a:cs typeface="Arial"/>
              </a:rPr>
              <a:t>unknown</a:t>
            </a:r>
            <a:r>
              <a:rPr sz="2000" i="1" spc="13" dirty="0">
                <a:latin typeface="Cambria" pitchFamily="18" charset="0"/>
                <a:ea typeface="Cambria" pitchFamily="18" charset="0"/>
                <a:cs typeface="Arial"/>
              </a:rPr>
              <a:t> </a:t>
            </a:r>
            <a:r>
              <a:rPr sz="2000" spc="-4" dirty="0">
                <a:latin typeface="Cambria" pitchFamily="18" charset="0"/>
                <a:ea typeface="Cambria" pitchFamily="18" charset="0"/>
                <a:cs typeface="Arial"/>
              </a:rPr>
              <a:t>instance.</a:t>
            </a:r>
            <a:endParaRPr sz="2000">
              <a:latin typeface="Cambria" pitchFamily="18" charset="0"/>
              <a:ea typeface="Cambria" pitchFamily="18" charset="0"/>
              <a:cs typeface="Arial"/>
            </a:endParaRPr>
          </a:p>
        </p:txBody>
      </p:sp>
      <p:graphicFrame>
        <p:nvGraphicFramePr>
          <p:cNvPr id="8" name="Group 3"/>
          <p:cNvGraphicFramePr>
            <a:graphicFrameLocks noGrp="1"/>
          </p:cNvGraphicFramePr>
          <p:nvPr/>
        </p:nvGraphicFramePr>
        <p:xfrm>
          <a:off x="0" y="0"/>
          <a:ext cx="9144000" cy="1447800"/>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549174">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9" name="Picture 8"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6239" y="546841"/>
            <a:ext cx="5723082" cy="688617"/>
          </a:xfrm>
          <a:prstGeom prst="rect">
            <a:avLst/>
          </a:prstGeom>
        </p:spPr>
        <p:txBody>
          <a:bodyPr vert="horz" wrap="square" lIns="0" tIns="11397" rIns="0" bIns="0" rtlCol="0">
            <a:spAutoFit/>
          </a:bodyPr>
          <a:lstStyle/>
          <a:p>
            <a:pPr marL="11397">
              <a:spcBef>
                <a:spcPts val="90"/>
              </a:spcBef>
            </a:pPr>
            <a:endParaRPr spc="202" dirty="0"/>
          </a:p>
        </p:txBody>
      </p:sp>
      <p:sp>
        <p:nvSpPr>
          <p:cNvPr id="4" name="object 4"/>
          <p:cNvSpPr/>
          <p:nvPr/>
        </p:nvSpPr>
        <p:spPr>
          <a:xfrm>
            <a:off x="415630" y="3428999"/>
            <a:ext cx="8312727" cy="3025588"/>
          </a:xfrm>
          <a:custGeom>
            <a:avLst/>
            <a:gdLst/>
            <a:ahLst/>
            <a:cxnLst/>
            <a:rect l="l" t="t" r="r" b="b"/>
            <a:pathLst>
              <a:path w="9144000" h="3429000">
                <a:moveTo>
                  <a:pt x="9144000" y="0"/>
                </a:moveTo>
                <a:lnTo>
                  <a:pt x="0" y="0"/>
                </a:lnTo>
                <a:lnTo>
                  <a:pt x="0" y="3428994"/>
                </a:lnTo>
                <a:lnTo>
                  <a:pt x="9144000" y="3428994"/>
                </a:lnTo>
                <a:lnTo>
                  <a:pt x="9144000" y="0"/>
                </a:lnTo>
                <a:close/>
              </a:path>
            </a:pathLst>
          </a:custGeom>
          <a:solidFill>
            <a:srgbClr val="FFFFFF"/>
          </a:solidFill>
        </p:spPr>
        <p:txBody>
          <a:bodyPr wrap="square" lIns="0" tIns="0" rIns="0" bIns="0" rtlCol="0"/>
          <a:lstStyle/>
          <a:p>
            <a:endParaRPr/>
          </a:p>
        </p:txBody>
      </p:sp>
      <p:sp>
        <p:nvSpPr>
          <p:cNvPr id="6" name="object 6"/>
          <p:cNvSpPr txBox="1"/>
          <p:nvPr/>
        </p:nvSpPr>
        <p:spPr>
          <a:xfrm>
            <a:off x="859900" y="1523999"/>
            <a:ext cx="7387359" cy="4105821"/>
          </a:xfrm>
          <a:prstGeom prst="rect">
            <a:avLst/>
          </a:prstGeom>
        </p:spPr>
        <p:txBody>
          <a:bodyPr vert="horz" wrap="square" lIns="0" tIns="103713" rIns="0" bIns="0" rtlCol="0">
            <a:spAutoFit/>
          </a:bodyPr>
          <a:lstStyle/>
          <a:p>
            <a:pPr marL="273528" indent="-262700">
              <a:spcBef>
                <a:spcPts val="817"/>
              </a:spcBef>
              <a:buClr>
                <a:srgbClr val="0B7A9C"/>
              </a:buClr>
              <a:buSzPct val="75000"/>
              <a:buFont typeface="Lucida Sans Unicode"/>
              <a:buChar char="•"/>
              <a:tabLst>
                <a:tab pos="274097" algn="l"/>
              </a:tabLst>
            </a:pPr>
            <a:r>
              <a:rPr sz="2500" b="1" spc="-4" dirty="0">
                <a:latin typeface="Cambria" pitchFamily="18" charset="0"/>
                <a:ea typeface="Cambria" pitchFamily="18" charset="0"/>
                <a:cs typeface="Arial"/>
              </a:rPr>
              <a:t>Distances</a:t>
            </a:r>
            <a:r>
              <a:rPr sz="2500" b="1" spc="18" dirty="0">
                <a:latin typeface="Cambria" pitchFamily="18" charset="0"/>
                <a:ea typeface="Cambria" pitchFamily="18" charset="0"/>
                <a:cs typeface="Arial"/>
              </a:rPr>
              <a:t> </a:t>
            </a:r>
            <a:r>
              <a:rPr sz="2500" b="1" spc="-4" dirty="0">
                <a:latin typeface="Cambria" pitchFamily="18" charset="0"/>
                <a:ea typeface="Cambria" pitchFamily="18" charset="0"/>
                <a:cs typeface="Arial"/>
              </a:rPr>
              <a:t>for</a:t>
            </a:r>
            <a:r>
              <a:rPr sz="2500" b="1" spc="9" dirty="0">
                <a:latin typeface="Cambria" pitchFamily="18" charset="0"/>
                <a:ea typeface="Cambria" pitchFamily="18" charset="0"/>
                <a:cs typeface="Arial"/>
              </a:rPr>
              <a:t> </a:t>
            </a:r>
            <a:r>
              <a:rPr sz="2500" b="1" spc="-4" dirty="0">
                <a:latin typeface="Cambria" pitchFamily="18" charset="0"/>
                <a:ea typeface="Cambria" pitchFamily="18" charset="0"/>
                <a:cs typeface="Arial"/>
              </a:rPr>
              <a:t>categorical</a:t>
            </a:r>
            <a:r>
              <a:rPr sz="2500" b="1" spc="22" dirty="0">
                <a:latin typeface="Cambria" pitchFamily="18" charset="0"/>
                <a:ea typeface="Cambria" pitchFamily="18" charset="0"/>
                <a:cs typeface="Arial"/>
              </a:rPr>
              <a:t> </a:t>
            </a:r>
            <a:r>
              <a:rPr sz="2500" b="1" spc="-4" dirty="0">
                <a:latin typeface="Cambria" pitchFamily="18" charset="0"/>
                <a:ea typeface="Cambria" pitchFamily="18" charset="0"/>
                <a:cs typeface="Arial"/>
              </a:rPr>
              <a:t>attributes</a:t>
            </a:r>
            <a:r>
              <a:rPr sz="2500" spc="-4" dirty="0">
                <a:latin typeface="Cambria" pitchFamily="18" charset="0"/>
                <a:ea typeface="Cambria" pitchFamily="18" charset="0"/>
                <a:cs typeface="Arial"/>
              </a:rPr>
              <a:t>:</a:t>
            </a:r>
            <a:endParaRPr sz="2500">
              <a:latin typeface="Cambria" pitchFamily="18" charset="0"/>
              <a:ea typeface="Cambria" pitchFamily="18" charset="0"/>
              <a:cs typeface="Arial"/>
            </a:endParaRPr>
          </a:p>
          <a:p>
            <a:pPr marL="729407" marR="537937" lvl="1" indent="-307718">
              <a:spcBef>
                <a:spcPts val="628"/>
              </a:spcBef>
              <a:buClr>
                <a:srgbClr val="0B7A9C"/>
              </a:buClr>
              <a:buChar char="–"/>
              <a:tabLst>
                <a:tab pos="728837" algn="l"/>
                <a:tab pos="729407" algn="l"/>
              </a:tabLst>
            </a:pPr>
            <a:r>
              <a:rPr sz="2200" dirty="0">
                <a:latin typeface="Cambria" pitchFamily="18" charset="0"/>
                <a:ea typeface="Cambria" pitchFamily="18" charset="0"/>
                <a:cs typeface="Arial"/>
              </a:rPr>
              <a:t>A </a:t>
            </a:r>
            <a:r>
              <a:rPr sz="2200" spc="-4" dirty="0">
                <a:latin typeface="Cambria" pitchFamily="18" charset="0"/>
                <a:ea typeface="Cambria" pitchFamily="18" charset="0"/>
                <a:cs typeface="Arial"/>
              </a:rPr>
              <a:t>simple method is </a:t>
            </a:r>
            <a:r>
              <a:rPr sz="2200" dirty="0">
                <a:latin typeface="Cambria" pitchFamily="18" charset="0"/>
                <a:ea typeface="Cambria" pitchFamily="18" charset="0"/>
                <a:cs typeface="Arial"/>
              </a:rPr>
              <a:t>to </a:t>
            </a:r>
            <a:r>
              <a:rPr sz="2200" spc="-4" dirty="0">
                <a:latin typeface="Cambria" pitchFamily="18" charset="0"/>
                <a:ea typeface="Cambria" pitchFamily="18" charset="0"/>
                <a:cs typeface="Arial"/>
              </a:rPr>
              <a:t>compare the corresponding </a:t>
            </a:r>
            <a:r>
              <a:rPr sz="2200" spc="-588" dirty="0">
                <a:latin typeface="Cambria" pitchFamily="18" charset="0"/>
                <a:ea typeface="Cambria" pitchFamily="18" charset="0"/>
                <a:cs typeface="Arial"/>
              </a:rPr>
              <a:t> </a:t>
            </a:r>
            <a:r>
              <a:rPr sz="2200" spc="-4" dirty="0">
                <a:latin typeface="Cambria" pitchFamily="18" charset="0"/>
                <a:ea typeface="Cambria" pitchFamily="18" charset="0"/>
                <a:cs typeface="Arial"/>
              </a:rPr>
              <a:t>value of the</a:t>
            </a:r>
            <a:r>
              <a:rPr sz="2200" dirty="0">
                <a:latin typeface="Cambria" pitchFamily="18" charset="0"/>
                <a:ea typeface="Cambria" pitchFamily="18" charset="0"/>
                <a:cs typeface="Arial"/>
              </a:rPr>
              <a:t> </a:t>
            </a:r>
            <a:r>
              <a:rPr sz="2200" spc="-4" dirty="0">
                <a:latin typeface="Cambria" pitchFamily="18" charset="0"/>
                <a:ea typeface="Cambria" pitchFamily="18" charset="0"/>
                <a:cs typeface="Arial"/>
              </a:rPr>
              <a:t>attribute</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in</a:t>
            </a:r>
            <a:r>
              <a:rPr sz="2200" dirty="0">
                <a:latin typeface="Cambria" pitchFamily="18" charset="0"/>
                <a:ea typeface="Cambria" pitchFamily="18" charset="0"/>
                <a:cs typeface="Arial"/>
              </a:rPr>
              <a:t> </a:t>
            </a:r>
            <a:r>
              <a:rPr sz="2200" spc="-4" dirty="0">
                <a:latin typeface="Cambria" pitchFamily="18" charset="0"/>
                <a:ea typeface="Cambria" pitchFamily="18" charset="0"/>
                <a:cs typeface="Arial"/>
              </a:rPr>
              <a:t>instance</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X1</a:t>
            </a:r>
            <a:r>
              <a:rPr sz="2200" dirty="0">
                <a:latin typeface="Cambria" pitchFamily="18" charset="0"/>
                <a:ea typeface="Cambria" pitchFamily="18" charset="0"/>
                <a:cs typeface="Arial"/>
              </a:rPr>
              <a:t> </a:t>
            </a:r>
            <a:r>
              <a:rPr sz="2200" spc="-4" dirty="0">
                <a:latin typeface="Cambria" pitchFamily="18" charset="0"/>
                <a:ea typeface="Cambria" pitchFamily="18" charset="0"/>
                <a:cs typeface="Arial"/>
              </a:rPr>
              <a:t>with</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that</a:t>
            </a:r>
            <a:r>
              <a:rPr sz="2200" spc="-13" dirty="0">
                <a:latin typeface="Cambria" pitchFamily="18" charset="0"/>
                <a:ea typeface="Cambria" pitchFamily="18" charset="0"/>
                <a:cs typeface="Arial"/>
              </a:rPr>
              <a:t> </a:t>
            </a:r>
            <a:r>
              <a:rPr sz="2200" spc="-4" dirty="0">
                <a:latin typeface="Cambria" pitchFamily="18" charset="0"/>
                <a:ea typeface="Cambria" pitchFamily="18" charset="0"/>
                <a:cs typeface="Arial"/>
              </a:rPr>
              <a:t>in </a:t>
            </a:r>
            <a:r>
              <a:rPr sz="2200" dirty="0">
                <a:latin typeface="Cambria" pitchFamily="18" charset="0"/>
                <a:ea typeface="Cambria" pitchFamily="18" charset="0"/>
                <a:cs typeface="Arial"/>
              </a:rPr>
              <a:t> </a:t>
            </a:r>
            <a:r>
              <a:rPr sz="2200" spc="-4" dirty="0">
                <a:latin typeface="Cambria" pitchFamily="18" charset="0"/>
                <a:ea typeface="Cambria" pitchFamily="18" charset="0"/>
                <a:cs typeface="Arial"/>
              </a:rPr>
              <a:t>instance X2.</a:t>
            </a:r>
            <a:endParaRPr sz="2200">
              <a:latin typeface="Cambria" pitchFamily="18" charset="0"/>
              <a:ea typeface="Cambria" pitchFamily="18" charset="0"/>
              <a:cs typeface="Arial"/>
            </a:endParaRPr>
          </a:p>
          <a:p>
            <a:pPr marL="729407" marR="4559" lvl="1" indent="-307718">
              <a:spcBef>
                <a:spcPts val="615"/>
              </a:spcBef>
              <a:buClr>
                <a:srgbClr val="0B7A9C"/>
              </a:buClr>
              <a:buChar char="–"/>
              <a:tabLst>
                <a:tab pos="728837" algn="l"/>
                <a:tab pos="729407" algn="l"/>
              </a:tabLst>
            </a:pPr>
            <a:r>
              <a:rPr sz="2200" dirty="0">
                <a:latin typeface="Cambria" pitchFamily="18" charset="0"/>
                <a:ea typeface="Cambria" pitchFamily="18" charset="0"/>
                <a:cs typeface="Arial"/>
              </a:rPr>
              <a:t>If</a:t>
            </a:r>
            <a:r>
              <a:rPr sz="2200" spc="-27" dirty="0">
                <a:latin typeface="Cambria" pitchFamily="18" charset="0"/>
                <a:ea typeface="Cambria" pitchFamily="18" charset="0"/>
                <a:cs typeface="Arial"/>
              </a:rPr>
              <a:t> </a:t>
            </a:r>
            <a:r>
              <a:rPr sz="2200" spc="-4" dirty="0">
                <a:latin typeface="Cambria" pitchFamily="18" charset="0"/>
                <a:ea typeface="Cambria" pitchFamily="18" charset="0"/>
                <a:cs typeface="Arial"/>
              </a:rPr>
              <a:t>the</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two</a:t>
            </a:r>
            <a:r>
              <a:rPr sz="2200" dirty="0">
                <a:latin typeface="Cambria" pitchFamily="18" charset="0"/>
                <a:ea typeface="Cambria" pitchFamily="18" charset="0"/>
                <a:cs typeface="Arial"/>
              </a:rPr>
              <a:t> </a:t>
            </a:r>
            <a:r>
              <a:rPr sz="2200" spc="-4" dirty="0">
                <a:latin typeface="Cambria" pitchFamily="18" charset="0"/>
                <a:ea typeface="Cambria" pitchFamily="18" charset="0"/>
                <a:cs typeface="Arial"/>
              </a:rPr>
              <a:t>are</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identical</a:t>
            </a:r>
            <a:r>
              <a:rPr sz="2200" spc="31" dirty="0">
                <a:latin typeface="Cambria" pitchFamily="18" charset="0"/>
                <a:ea typeface="Cambria" pitchFamily="18" charset="0"/>
                <a:cs typeface="Arial"/>
              </a:rPr>
              <a:t> </a:t>
            </a:r>
            <a:r>
              <a:rPr sz="2200" spc="-4" dirty="0">
                <a:latin typeface="Cambria" pitchFamily="18" charset="0"/>
                <a:ea typeface="Cambria" pitchFamily="18" charset="0"/>
                <a:cs typeface="Arial"/>
              </a:rPr>
              <a:t>(e.g.,</a:t>
            </a:r>
            <a:r>
              <a:rPr sz="2200" spc="-27" dirty="0">
                <a:latin typeface="Cambria" pitchFamily="18" charset="0"/>
                <a:ea typeface="Cambria" pitchFamily="18" charset="0"/>
                <a:cs typeface="Arial"/>
              </a:rPr>
              <a:t> </a:t>
            </a:r>
            <a:r>
              <a:rPr sz="2200" spc="-4" dirty="0">
                <a:latin typeface="Cambria" pitchFamily="18" charset="0"/>
                <a:ea typeface="Cambria" pitchFamily="18" charset="0"/>
                <a:cs typeface="Arial"/>
              </a:rPr>
              <a:t>instances</a:t>
            </a:r>
            <a:r>
              <a:rPr sz="2200" spc="22" dirty="0">
                <a:latin typeface="Cambria" pitchFamily="18" charset="0"/>
                <a:ea typeface="Cambria" pitchFamily="18" charset="0"/>
                <a:cs typeface="Arial"/>
              </a:rPr>
              <a:t> </a:t>
            </a:r>
            <a:r>
              <a:rPr sz="2200" spc="-4" dirty="0">
                <a:latin typeface="Cambria" pitchFamily="18" charset="0"/>
                <a:ea typeface="Cambria" pitchFamily="18" charset="0"/>
                <a:cs typeface="Arial"/>
              </a:rPr>
              <a:t>X1</a:t>
            </a:r>
            <a:r>
              <a:rPr sz="2200" dirty="0">
                <a:latin typeface="Cambria" pitchFamily="18" charset="0"/>
                <a:ea typeface="Cambria" pitchFamily="18" charset="0"/>
                <a:cs typeface="Arial"/>
              </a:rPr>
              <a:t> </a:t>
            </a:r>
            <a:r>
              <a:rPr sz="2200" spc="-4" dirty="0">
                <a:latin typeface="Cambria" pitchFamily="18" charset="0"/>
                <a:ea typeface="Cambria" pitchFamily="18" charset="0"/>
                <a:cs typeface="Arial"/>
              </a:rPr>
              <a:t>and</a:t>
            </a:r>
            <a:r>
              <a:rPr sz="2200" dirty="0">
                <a:latin typeface="Cambria" pitchFamily="18" charset="0"/>
                <a:ea typeface="Cambria" pitchFamily="18" charset="0"/>
                <a:cs typeface="Arial"/>
              </a:rPr>
              <a:t> </a:t>
            </a:r>
            <a:r>
              <a:rPr sz="2200" spc="-4" dirty="0">
                <a:latin typeface="Cambria" pitchFamily="18" charset="0"/>
                <a:ea typeface="Cambria" pitchFamily="18" charset="0"/>
                <a:cs typeface="Arial"/>
              </a:rPr>
              <a:t>X2</a:t>
            </a:r>
            <a:r>
              <a:rPr sz="2200" dirty="0">
                <a:latin typeface="Cambria" pitchFamily="18" charset="0"/>
                <a:ea typeface="Cambria" pitchFamily="18" charset="0"/>
                <a:cs typeface="Arial"/>
              </a:rPr>
              <a:t> </a:t>
            </a:r>
            <a:r>
              <a:rPr sz="2200" spc="-4" dirty="0">
                <a:latin typeface="Cambria" pitchFamily="18" charset="0"/>
                <a:ea typeface="Cambria" pitchFamily="18" charset="0"/>
                <a:cs typeface="Arial"/>
              </a:rPr>
              <a:t>both </a:t>
            </a:r>
            <a:r>
              <a:rPr sz="2200" spc="-583" dirty="0">
                <a:latin typeface="Cambria" pitchFamily="18" charset="0"/>
                <a:ea typeface="Cambria" pitchFamily="18" charset="0"/>
                <a:cs typeface="Arial"/>
              </a:rPr>
              <a:t> </a:t>
            </a:r>
            <a:r>
              <a:rPr sz="2200" spc="-4" dirty="0">
                <a:latin typeface="Cambria" pitchFamily="18" charset="0"/>
                <a:ea typeface="Cambria" pitchFamily="18" charset="0"/>
                <a:cs typeface="Arial"/>
              </a:rPr>
              <a:t>have the</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color</a:t>
            </a:r>
            <a:r>
              <a:rPr sz="2200" spc="18" dirty="0">
                <a:latin typeface="Cambria" pitchFamily="18" charset="0"/>
                <a:ea typeface="Cambria" pitchFamily="18" charset="0"/>
                <a:cs typeface="Arial"/>
              </a:rPr>
              <a:t> </a:t>
            </a:r>
            <a:r>
              <a:rPr sz="2200" i="1" spc="-4" dirty="0">
                <a:latin typeface="Cambria" pitchFamily="18" charset="0"/>
                <a:ea typeface="Cambria" pitchFamily="18" charset="0"/>
                <a:cs typeface="Arial"/>
              </a:rPr>
              <a:t>blue</a:t>
            </a:r>
            <a:r>
              <a:rPr sz="2200" spc="-4" dirty="0">
                <a:latin typeface="Cambria" pitchFamily="18" charset="0"/>
                <a:ea typeface="Cambria" pitchFamily="18" charset="0"/>
                <a:cs typeface="Arial"/>
              </a:rPr>
              <a:t>),</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then</a:t>
            </a:r>
            <a:r>
              <a:rPr sz="2200" dirty="0">
                <a:latin typeface="Cambria" pitchFamily="18" charset="0"/>
                <a:ea typeface="Cambria" pitchFamily="18" charset="0"/>
                <a:cs typeface="Arial"/>
              </a:rPr>
              <a:t> </a:t>
            </a:r>
            <a:r>
              <a:rPr sz="2200" spc="-4" dirty="0">
                <a:latin typeface="Cambria" pitchFamily="18" charset="0"/>
                <a:ea typeface="Cambria" pitchFamily="18" charset="0"/>
                <a:cs typeface="Arial"/>
              </a:rPr>
              <a:t>the</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difference</a:t>
            </a:r>
            <a:r>
              <a:rPr sz="2200" dirty="0">
                <a:latin typeface="Cambria" pitchFamily="18" charset="0"/>
                <a:ea typeface="Cambria" pitchFamily="18" charset="0"/>
                <a:cs typeface="Arial"/>
              </a:rPr>
              <a:t> </a:t>
            </a:r>
            <a:r>
              <a:rPr sz="2200" spc="-4" dirty="0">
                <a:latin typeface="Cambria" pitchFamily="18" charset="0"/>
                <a:ea typeface="Cambria" pitchFamily="18" charset="0"/>
                <a:cs typeface="Arial"/>
              </a:rPr>
              <a:t>between</a:t>
            </a:r>
            <a:r>
              <a:rPr sz="2200" spc="22" dirty="0">
                <a:latin typeface="Cambria" pitchFamily="18" charset="0"/>
                <a:ea typeface="Cambria" pitchFamily="18" charset="0"/>
                <a:cs typeface="Arial"/>
              </a:rPr>
              <a:t> </a:t>
            </a:r>
            <a:r>
              <a:rPr sz="2200" spc="-4" dirty="0">
                <a:latin typeface="Cambria" pitchFamily="18" charset="0"/>
                <a:ea typeface="Cambria" pitchFamily="18" charset="0"/>
                <a:cs typeface="Arial"/>
              </a:rPr>
              <a:t>the </a:t>
            </a:r>
            <a:r>
              <a:rPr sz="2200" dirty="0">
                <a:latin typeface="Cambria" pitchFamily="18" charset="0"/>
                <a:ea typeface="Cambria" pitchFamily="18" charset="0"/>
                <a:cs typeface="Arial"/>
              </a:rPr>
              <a:t> </a:t>
            </a:r>
            <a:r>
              <a:rPr sz="2200" spc="-4" dirty="0">
                <a:latin typeface="Cambria" pitchFamily="18" charset="0"/>
                <a:ea typeface="Cambria" pitchFamily="18" charset="0"/>
                <a:cs typeface="Arial"/>
              </a:rPr>
              <a:t>two</a:t>
            </a:r>
            <a:r>
              <a:rPr sz="2200" spc="-13" dirty="0">
                <a:latin typeface="Cambria" pitchFamily="18" charset="0"/>
                <a:ea typeface="Cambria" pitchFamily="18" charset="0"/>
                <a:cs typeface="Arial"/>
              </a:rPr>
              <a:t> </a:t>
            </a:r>
            <a:r>
              <a:rPr sz="2200" spc="-4" dirty="0">
                <a:latin typeface="Cambria" pitchFamily="18" charset="0"/>
                <a:ea typeface="Cambria" pitchFamily="18" charset="0"/>
                <a:cs typeface="Arial"/>
              </a:rPr>
              <a:t>is</a:t>
            </a:r>
            <a:r>
              <a:rPr sz="2200" spc="4" dirty="0">
                <a:latin typeface="Cambria" pitchFamily="18" charset="0"/>
                <a:ea typeface="Cambria" pitchFamily="18" charset="0"/>
                <a:cs typeface="Arial"/>
              </a:rPr>
              <a:t> </a:t>
            </a:r>
            <a:r>
              <a:rPr sz="2200" spc="-4" dirty="0">
                <a:latin typeface="Cambria" pitchFamily="18" charset="0"/>
                <a:ea typeface="Cambria" pitchFamily="18" charset="0"/>
                <a:cs typeface="Arial"/>
              </a:rPr>
              <a:t>taken</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as</a:t>
            </a:r>
            <a:r>
              <a:rPr sz="2200" spc="4" dirty="0">
                <a:latin typeface="Cambria" pitchFamily="18" charset="0"/>
                <a:ea typeface="Cambria" pitchFamily="18" charset="0"/>
                <a:cs typeface="Arial"/>
              </a:rPr>
              <a:t> </a:t>
            </a:r>
            <a:r>
              <a:rPr sz="2200" spc="-4" dirty="0">
                <a:latin typeface="Cambria" pitchFamily="18" charset="0"/>
                <a:ea typeface="Cambria" pitchFamily="18" charset="0"/>
                <a:cs typeface="Arial"/>
              </a:rPr>
              <a:t>0, otherwise</a:t>
            </a:r>
            <a:r>
              <a:rPr sz="2200" spc="18" dirty="0">
                <a:latin typeface="Cambria" pitchFamily="18" charset="0"/>
                <a:ea typeface="Cambria" pitchFamily="18" charset="0"/>
                <a:cs typeface="Arial"/>
              </a:rPr>
              <a:t> </a:t>
            </a:r>
            <a:r>
              <a:rPr sz="2200" spc="-4" dirty="0">
                <a:latin typeface="Cambria" pitchFamily="18" charset="0"/>
                <a:ea typeface="Cambria" pitchFamily="18" charset="0"/>
                <a:cs typeface="Arial"/>
              </a:rPr>
              <a:t>1.</a:t>
            </a:r>
            <a:endParaRPr sz="2200">
              <a:latin typeface="Cambria" pitchFamily="18" charset="0"/>
              <a:ea typeface="Cambria" pitchFamily="18" charset="0"/>
              <a:cs typeface="Arial"/>
            </a:endParaRPr>
          </a:p>
          <a:p>
            <a:pPr marL="729407" marR="276377" lvl="1" indent="-307718">
              <a:spcBef>
                <a:spcPts val="624"/>
              </a:spcBef>
              <a:buClr>
                <a:srgbClr val="0B7A9C"/>
              </a:buClr>
              <a:buChar char="–"/>
              <a:tabLst>
                <a:tab pos="728837" algn="l"/>
                <a:tab pos="729407" algn="l"/>
              </a:tabLst>
            </a:pPr>
            <a:r>
              <a:rPr sz="2200" spc="-4" dirty="0">
                <a:latin typeface="Cambria" pitchFamily="18" charset="0"/>
                <a:ea typeface="Cambria" pitchFamily="18" charset="0"/>
                <a:cs typeface="Arial"/>
              </a:rPr>
              <a:t>Other</a:t>
            </a:r>
            <a:r>
              <a:rPr sz="2200" spc="-27" dirty="0">
                <a:latin typeface="Cambria" pitchFamily="18" charset="0"/>
                <a:ea typeface="Cambria" pitchFamily="18" charset="0"/>
                <a:cs typeface="Arial"/>
              </a:rPr>
              <a:t> </a:t>
            </a:r>
            <a:r>
              <a:rPr sz="2200" spc="-4" dirty="0">
                <a:latin typeface="Cambria" pitchFamily="18" charset="0"/>
                <a:ea typeface="Cambria" pitchFamily="18" charset="0"/>
                <a:cs typeface="Arial"/>
              </a:rPr>
              <a:t>methods</a:t>
            </a:r>
            <a:r>
              <a:rPr sz="2200" spc="4" dirty="0">
                <a:latin typeface="Cambria" pitchFamily="18" charset="0"/>
                <a:ea typeface="Cambria" pitchFamily="18" charset="0"/>
                <a:cs typeface="Arial"/>
              </a:rPr>
              <a:t> </a:t>
            </a:r>
            <a:r>
              <a:rPr sz="2200" spc="-4" dirty="0">
                <a:latin typeface="Cambria" pitchFamily="18" charset="0"/>
                <a:ea typeface="Cambria" pitchFamily="18" charset="0"/>
                <a:cs typeface="Arial"/>
              </a:rPr>
              <a:t>may</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incorporate</a:t>
            </a:r>
            <a:r>
              <a:rPr sz="2200" spc="22" dirty="0">
                <a:latin typeface="Cambria" pitchFamily="18" charset="0"/>
                <a:ea typeface="Cambria" pitchFamily="18" charset="0"/>
                <a:cs typeface="Arial"/>
              </a:rPr>
              <a:t> </a:t>
            </a:r>
            <a:r>
              <a:rPr sz="2200" spc="-4" dirty="0">
                <a:latin typeface="Cambria" pitchFamily="18" charset="0"/>
                <a:ea typeface="Cambria" pitchFamily="18" charset="0"/>
                <a:cs typeface="Arial"/>
              </a:rPr>
              <a:t>more</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sophisticated </a:t>
            </a:r>
            <a:r>
              <a:rPr sz="2200" dirty="0">
                <a:latin typeface="Cambria" pitchFamily="18" charset="0"/>
                <a:ea typeface="Cambria" pitchFamily="18" charset="0"/>
                <a:cs typeface="Arial"/>
              </a:rPr>
              <a:t> </a:t>
            </a:r>
            <a:r>
              <a:rPr sz="2200" spc="-4" dirty="0">
                <a:latin typeface="Cambria" pitchFamily="18" charset="0"/>
                <a:ea typeface="Cambria" pitchFamily="18" charset="0"/>
                <a:cs typeface="Arial"/>
              </a:rPr>
              <a:t>schemes</a:t>
            </a:r>
            <a:r>
              <a:rPr sz="2200" spc="-13" dirty="0">
                <a:latin typeface="Cambria" pitchFamily="18" charset="0"/>
                <a:ea typeface="Cambria" pitchFamily="18" charset="0"/>
                <a:cs typeface="Arial"/>
              </a:rPr>
              <a:t> </a:t>
            </a:r>
            <a:r>
              <a:rPr sz="2200" spc="-4" dirty="0">
                <a:latin typeface="Cambria" pitchFamily="18" charset="0"/>
                <a:ea typeface="Cambria" pitchFamily="18" charset="0"/>
                <a:cs typeface="Arial"/>
              </a:rPr>
              <a:t>for differential</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grading</a:t>
            </a:r>
            <a:r>
              <a:rPr sz="2200" spc="22" dirty="0">
                <a:latin typeface="Cambria" pitchFamily="18" charset="0"/>
                <a:ea typeface="Cambria" pitchFamily="18" charset="0"/>
                <a:cs typeface="Arial"/>
              </a:rPr>
              <a:t> </a:t>
            </a:r>
            <a:r>
              <a:rPr sz="2200" spc="-4" dirty="0">
                <a:latin typeface="Cambria" pitchFamily="18" charset="0"/>
                <a:ea typeface="Cambria" pitchFamily="18" charset="0"/>
                <a:cs typeface="Arial"/>
              </a:rPr>
              <a:t>(e.g.,</a:t>
            </a:r>
            <a:r>
              <a:rPr sz="2200" spc="-27" dirty="0">
                <a:latin typeface="Cambria" pitchFamily="18" charset="0"/>
                <a:ea typeface="Cambria" pitchFamily="18" charset="0"/>
                <a:cs typeface="Arial"/>
              </a:rPr>
              <a:t> </a:t>
            </a:r>
            <a:r>
              <a:rPr sz="2200" spc="-4" dirty="0">
                <a:latin typeface="Cambria" pitchFamily="18" charset="0"/>
                <a:ea typeface="Cambria" pitchFamily="18" charset="0"/>
                <a:cs typeface="Arial"/>
              </a:rPr>
              <a:t>where</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a </a:t>
            </a:r>
            <a:r>
              <a:rPr sz="2200" dirty="0">
                <a:latin typeface="Cambria" pitchFamily="18" charset="0"/>
                <a:ea typeface="Cambria" pitchFamily="18" charset="0"/>
                <a:cs typeface="Arial"/>
              </a:rPr>
              <a:t> </a:t>
            </a:r>
            <a:r>
              <a:rPr sz="2200" spc="-4" dirty="0">
                <a:latin typeface="Cambria" pitchFamily="18" charset="0"/>
                <a:ea typeface="Cambria" pitchFamily="18" charset="0"/>
                <a:cs typeface="Arial"/>
              </a:rPr>
              <a:t>difference</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score</a:t>
            </a:r>
            <a:r>
              <a:rPr sz="2200" dirty="0">
                <a:latin typeface="Cambria" pitchFamily="18" charset="0"/>
                <a:ea typeface="Cambria" pitchFamily="18" charset="0"/>
                <a:cs typeface="Arial"/>
              </a:rPr>
              <a:t> </a:t>
            </a:r>
            <a:r>
              <a:rPr sz="2200" spc="-4" dirty="0">
                <a:latin typeface="Cambria" pitchFamily="18" charset="0"/>
                <a:ea typeface="Cambria" pitchFamily="18" charset="0"/>
                <a:cs typeface="Arial"/>
              </a:rPr>
              <a:t>is</a:t>
            </a:r>
            <a:r>
              <a:rPr sz="2200" spc="4" dirty="0">
                <a:latin typeface="Cambria" pitchFamily="18" charset="0"/>
                <a:ea typeface="Cambria" pitchFamily="18" charset="0"/>
                <a:cs typeface="Arial"/>
              </a:rPr>
              <a:t> </a:t>
            </a:r>
            <a:r>
              <a:rPr sz="2200" spc="-4" dirty="0">
                <a:latin typeface="Cambria" pitchFamily="18" charset="0"/>
                <a:ea typeface="Cambria" pitchFamily="18" charset="0"/>
                <a:cs typeface="Arial"/>
              </a:rPr>
              <a:t>assigned,</a:t>
            </a:r>
            <a:r>
              <a:rPr sz="2200" spc="27" dirty="0">
                <a:latin typeface="Cambria" pitchFamily="18" charset="0"/>
                <a:ea typeface="Cambria" pitchFamily="18" charset="0"/>
                <a:cs typeface="Arial"/>
              </a:rPr>
              <a:t> </a:t>
            </a:r>
            <a:r>
              <a:rPr sz="2200" spc="-4" dirty="0">
                <a:latin typeface="Cambria" pitchFamily="18" charset="0"/>
                <a:ea typeface="Cambria" pitchFamily="18" charset="0"/>
                <a:cs typeface="Arial"/>
              </a:rPr>
              <a:t>say, for</a:t>
            </a:r>
            <a:r>
              <a:rPr sz="2200" spc="-13" dirty="0">
                <a:latin typeface="Cambria" pitchFamily="18" charset="0"/>
                <a:ea typeface="Cambria" pitchFamily="18" charset="0"/>
                <a:cs typeface="Arial"/>
              </a:rPr>
              <a:t> </a:t>
            </a:r>
            <a:r>
              <a:rPr sz="2200" spc="-4" dirty="0">
                <a:latin typeface="Cambria" pitchFamily="18" charset="0"/>
                <a:ea typeface="Cambria" pitchFamily="18" charset="0"/>
                <a:cs typeface="Arial"/>
              </a:rPr>
              <a:t>blue</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and</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white </a:t>
            </a:r>
            <a:r>
              <a:rPr sz="2200" spc="-583" dirty="0">
                <a:latin typeface="Cambria" pitchFamily="18" charset="0"/>
                <a:ea typeface="Cambria" pitchFamily="18" charset="0"/>
                <a:cs typeface="Arial"/>
              </a:rPr>
              <a:t> </a:t>
            </a:r>
            <a:r>
              <a:rPr sz="2200" spc="-4" dirty="0">
                <a:latin typeface="Cambria" pitchFamily="18" charset="0"/>
                <a:ea typeface="Cambria" pitchFamily="18" charset="0"/>
                <a:cs typeface="Arial"/>
              </a:rPr>
              <a:t>than</a:t>
            </a:r>
            <a:r>
              <a:rPr sz="2200" spc="-13" dirty="0">
                <a:latin typeface="Cambria" pitchFamily="18" charset="0"/>
                <a:ea typeface="Cambria" pitchFamily="18" charset="0"/>
                <a:cs typeface="Arial"/>
              </a:rPr>
              <a:t> </a:t>
            </a:r>
            <a:r>
              <a:rPr sz="2200" spc="-4" dirty="0">
                <a:latin typeface="Cambria" pitchFamily="18" charset="0"/>
                <a:ea typeface="Cambria" pitchFamily="18" charset="0"/>
                <a:cs typeface="Arial"/>
              </a:rPr>
              <a:t>for</a:t>
            </a:r>
            <a:r>
              <a:rPr sz="2200" spc="-13" dirty="0">
                <a:latin typeface="Cambria" pitchFamily="18" charset="0"/>
                <a:ea typeface="Cambria" pitchFamily="18" charset="0"/>
                <a:cs typeface="Arial"/>
              </a:rPr>
              <a:t> </a:t>
            </a:r>
            <a:r>
              <a:rPr sz="2200" spc="-4" dirty="0">
                <a:latin typeface="Cambria" pitchFamily="18" charset="0"/>
                <a:ea typeface="Cambria" pitchFamily="18" charset="0"/>
                <a:cs typeface="Arial"/>
              </a:rPr>
              <a:t>blue</a:t>
            </a:r>
            <a:r>
              <a:rPr sz="2200" spc="22" dirty="0">
                <a:latin typeface="Cambria" pitchFamily="18" charset="0"/>
                <a:ea typeface="Cambria" pitchFamily="18" charset="0"/>
                <a:cs typeface="Arial"/>
              </a:rPr>
              <a:t> </a:t>
            </a:r>
            <a:r>
              <a:rPr sz="2200" spc="-4" dirty="0">
                <a:latin typeface="Cambria" pitchFamily="18" charset="0"/>
                <a:ea typeface="Cambria" pitchFamily="18" charset="0"/>
                <a:cs typeface="Arial"/>
              </a:rPr>
              <a:t>and</a:t>
            </a:r>
            <a:r>
              <a:rPr sz="2200" dirty="0">
                <a:latin typeface="Cambria" pitchFamily="18" charset="0"/>
                <a:ea typeface="Cambria" pitchFamily="18" charset="0"/>
                <a:cs typeface="Arial"/>
              </a:rPr>
              <a:t> </a:t>
            </a:r>
            <a:r>
              <a:rPr sz="2200" spc="-4">
                <a:latin typeface="Cambria" pitchFamily="18" charset="0"/>
                <a:ea typeface="Cambria" pitchFamily="18" charset="0"/>
                <a:cs typeface="Arial"/>
              </a:rPr>
              <a:t>black</a:t>
            </a:r>
            <a:r>
              <a:rPr sz="2200" spc="-4" smtClean="0">
                <a:latin typeface="Cambria" pitchFamily="18" charset="0"/>
                <a:ea typeface="Cambria" pitchFamily="18" charset="0"/>
                <a:cs typeface="Arial"/>
              </a:rPr>
              <a:t>).</a:t>
            </a:r>
            <a:endParaRPr sz="2200">
              <a:latin typeface="Cambria" pitchFamily="18" charset="0"/>
              <a:ea typeface="Cambria" pitchFamily="18" charset="0"/>
              <a:cs typeface="Arial"/>
            </a:endParaRPr>
          </a:p>
        </p:txBody>
      </p:sp>
      <p:graphicFrame>
        <p:nvGraphicFramePr>
          <p:cNvPr id="8" name="Group 3"/>
          <p:cNvGraphicFramePr>
            <a:graphicFrameLocks noGrp="1"/>
          </p:cNvGraphicFramePr>
          <p:nvPr/>
        </p:nvGraphicFramePr>
        <p:xfrm>
          <a:off x="0" y="0"/>
          <a:ext cx="9144000" cy="1447800"/>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549174">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9" name="Picture 8"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6239" y="546841"/>
            <a:ext cx="5723082" cy="688617"/>
          </a:xfrm>
          <a:prstGeom prst="rect">
            <a:avLst/>
          </a:prstGeom>
        </p:spPr>
        <p:txBody>
          <a:bodyPr vert="horz" wrap="square" lIns="0" tIns="11397" rIns="0" bIns="0" rtlCol="0">
            <a:spAutoFit/>
          </a:bodyPr>
          <a:lstStyle/>
          <a:p>
            <a:pPr marL="11397">
              <a:spcBef>
                <a:spcPts val="90"/>
              </a:spcBef>
            </a:pPr>
            <a:endParaRPr spc="202" dirty="0"/>
          </a:p>
        </p:txBody>
      </p:sp>
      <p:sp>
        <p:nvSpPr>
          <p:cNvPr id="6" name="object 6"/>
          <p:cNvSpPr txBox="1"/>
          <p:nvPr/>
        </p:nvSpPr>
        <p:spPr>
          <a:xfrm>
            <a:off x="859900" y="1600199"/>
            <a:ext cx="7402368" cy="4336654"/>
          </a:xfrm>
          <a:prstGeom prst="rect">
            <a:avLst/>
          </a:prstGeom>
        </p:spPr>
        <p:txBody>
          <a:bodyPr vert="horz" wrap="square" lIns="0" tIns="103713" rIns="0" bIns="0" rtlCol="0">
            <a:spAutoFit/>
          </a:bodyPr>
          <a:lstStyle/>
          <a:p>
            <a:pPr marL="273528" indent="-262700">
              <a:spcBef>
                <a:spcPts val="817"/>
              </a:spcBef>
              <a:buClr>
                <a:srgbClr val="0B7A9C"/>
              </a:buClr>
              <a:buSzPct val="75000"/>
              <a:buFont typeface="Lucida Sans Unicode"/>
              <a:buChar char="•"/>
              <a:tabLst>
                <a:tab pos="274097" algn="l"/>
              </a:tabLst>
            </a:pPr>
            <a:r>
              <a:rPr sz="2500" b="1" spc="-4" dirty="0">
                <a:latin typeface="Cambria" pitchFamily="18" charset="0"/>
                <a:ea typeface="Cambria" pitchFamily="18" charset="0"/>
                <a:cs typeface="Arial"/>
              </a:rPr>
              <a:t>Handling missing</a:t>
            </a:r>
            <a:r>
              <a:rPr sz="2500" b="1" spc="-22" dirty="0">
                <a:latin typeface="Cambria" pitchFamily="18" charset="0"/>
                <a:ea typeface="Cambria" pitchFamily="18" charset="0"/>
                <a:cs typeface="Arial"/>
              </a:rPr>
              <a:t> </a:t>
            </a:r>
            <a:r>
              <a:rPr sz="2500" b="1" dirty="0">
                <a:latin typeface="Cambria" pitchFamily="18" charset="0"/>
                <a:ea typeface="Cambria" pitchFamily="18" charset="0"/>
                <a:cs typeface="Arial"/>
              </a:rPr>
              <a:t>values:</a:t>
            </a:r>
            <a:endParaRPr sz="2500">
              <a:latin typeface="Cambria" pitchFamily="18" charset="0"/>
              <a:ea typeface="Cambria" pitchFamily="18" charset="0"/>
              <a:cs typeface="Arial"/>
            </a:endParaRPr>
          </a:p>
          <a:p>
            <a:pPr marL="729407" marR="19375" lvl="1" indent="-307718">
              <a:spcBef>
                <a:spcPts val="628"/>
              </a:spcBef>
              <a:buClr>
                <a:srgbClr val="0B7A9C"/>
              </a:buClr>
              <a:buChar char="–"/>
              <a:tabLst>
                <a:tab pos="728837" algn="l"/>
                <a:tab pos="729407" algn="l"/>
              </a:tabLst>
            </a:pPr>
            <a:r>
              <a:rPr sz="2200" dirty="0">
                <a:latin typeface="Cambria" pitchFamily="18" charset="0"/>
                <a:ea typeface="Cambria" pitchFamily="18" charset="0"/>
                <a:cs typeface="Arial"/>
              </a:rPr>
              <a:t>In</a:t>
            </a:r>
            <a:r>
              <a:rPr sz="2200" spc="-27" dirty="0">
                <a:latin typeface="Cambria" pitchFamily="18" charset="0"/>
                <a:ea typeface="Cambria" pitchFamily="18" charset="0"/>
                <a:cs typeface="Arial"/>
              </a:rPr>
              <a:t> </a:t>
            </a:r>
            <a:r>
              <a:rPr sz="2200" spc="-4" dirty="0">
                <a:latin typeface="Cambria" pitchFamily="18" charset="0"/>
                <a:ea typeface="Cambria" pitchFamily="18" charset="0"/>
                <a:cs typeface="Arial"/>
              </a:rPr>
              <a:t>general,</a:t>
            </a:r>
            <a:r>
              <a:rPr sz="2200" spc="18" dirty="0">
                <a:latin typeface="Cambria" pitchFamily="18" charset="0"/>
                <a:ea typeface="Cambria" pitchFamily="18" charset="0"/>
                <a:cs typeface="Arial"/>
              </a:rPr>
              <a:t> </a:t>
            </a:r>
            <a:r>
              <a:rPr sz="2200" spc="-4" dirty="0">
                <a:latin typeface="Cambria" pitchFamily="18" charset="0"/>
                <a:ea typeface="Cambria" pitchFamily="18" charset="0"/>
                <a:cs typeface="Arial"/>
              </a:rPr>
              <a:t>if the</a:t>
            </a:r>
            <a:r>
              <a:rPr sz="2200" dirty="0">
                <a:latin typeface="Cambria" pitchFamily="18" charset="0"/>
                <a:ea typeface="Cambria" pitchFamily="18" charset="0"/>
                <a:cs typeface="Arial"/>
              </a:rPr>
              <a:t> </a:t>
            </a:r>
            <a:r>
              <a:rPr sz="2200" spc="-4" dirty="0">
                <a:latin typeface="Cambria" pitchFamily="18" charset="0"/>
                <a:ea typeface="Cambria" pitchFamily="18" charset="0"/>
                <a:cs typeface="Arial"/>
              </a:rPr>
              <a:t>value</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of a</a:t>
            </a:r>
            <a:r>
              <a:rPr sz="2200" dirty="0">
                <a:latin typeface="Cambria" pitchFamily="18" charset="0"/>
                <a:ea typeface="Cambria" pitchFamily="18" charset="0"/>
                <a:cs typeface="Arial"/>
              </a:rPr>
              <a:t> </a:t>
            </a:r>
            <a:r>
              <a:rPr sz="2200" spc="-4" dirty="0">
                <a:latin typeface="Cambria" pitchFamily="18" charset="0"/>
                <a:ea typeface="Cambria" pitchFamily="18" charset="0"/>
                <a:cs typeface="Arial"/>
              </a:rPr>
              <a:t>given</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attribute</a:t>
            </a:r>
            <a:r>
              <a:rPr sz="2200" spc="-9" dirty="0">
                <a:latin typeface="Cambria" pitchFamily="18" charset="0"/>
                <a:ea typeface="Cambria" pitchFamily="18" charset="0"/>
                <a:cs typeface="Arial"/>
              </a:rPr>
              <a:t> </a:t>
            </a:r>
            <a:r>
              <a:rPr sz="2200" dirty="0">
                <a:latin typeface="Cambria" pitchFamily="18" charset="0"/>
                <a:ea typeface="Cambria" pitchFamily="18" charset="0"/>
                <a:cs typeface="Arial"/>
              </a:rPr>
              <a:t>A </a:t>
            </a:r>
            <a:r>
              <a:rPr sz="2200" spc="-4" dirty="0">
                <a:latin typeface="Cambria" pitchFamily="18" charset="0"/>
                <a:ea typeface="Cambria" pitchFamily="18" charset="0"/>
                <a:cs typeface="Arial"/>
              </a:rPr>
              <a:t>is</a:t>
            </a:r>
            <a:r>
              <a:rPr sz="2200" spc="4" dirty="0">
                <a:latin typeface="Cambria" pitchFamily="18" charset="0"/>
                <a:ea typeface="Cambria" pitchFamily="18" charset="0"/>
                <a:cs typeface="Arial"/>
              </a:rPr>
              <a:t> </a:t>
            </a:r>
            <a:r>
              <a:rPr sz="2200" spc="-4" dirty="0">
                <a:latin typeface="Cambria" pitchFamily="18" charset="0"/>
                <a:ea typeface="Cambria" pitchFamily="18" charset="0"/>
                <a:cs typeface="Arial"/>
              </a:rPr>
              <a:t>missing </a:t>
            </a:r>
            <a:r>
              <a:rPr sz="2200" spc="-583" dirty="0">
                <a:latin typeface="Cambria" pitchFamily="18" charset="0"/>
                <a:ea typeface="Cambria" pitchFamily="18" charset="0"/>
                <a:cs typeface="Arial"/>
              </a:rPr>
              <a:t> </a:t>
            </a:r>
            <a:r>
              <a:rPr sz="2200" spc="-4" dirty="0">
                <a:latin typeface="Cambria" pitchFamily="18" charset="0"/>
                <a:ea typeface="Cambria" pitchFamily="18" charset="0"/>
                <a:cs typeface="Arial"/>
              </a:rPr>
              <a:t>in</a:t>
            </a:r>
            <a:r>
              <a:rPr sz="2200" spc="-13" dirty="0">
                <a:latin typeface="Cambria" pitchFamily="18" charset="0"/>
                <a:ea typeface="Cambria" pitchFamily="18" charset="0"/>
                <a:cs typeface="Arial"/>
              </a:rPr>
              <a:t> </a:t>
            </a:r>
            <a:r>
              <a:rPr sz="2200" spc="-4" dirty="0">
                <a:latin typeface="Cambria" pitchFamily="18" charset="0"/>
                <a:ea typeface="Cambria" pitchFamily="18" charset="0"/>
                <a:cs typeface="Arial"/>
              </a:rPr>
              <a:t>instance</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X1</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and/or in</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instance</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X2, we</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assume</a:t>
            </a:r>
            <a:r>
              <a:rPr sz="2200" dirty="0">
                <a:latin typeface="Cambria" pitchFamily="18" charset="0"/>
                <a:ea typeface="Cambria" pitchFamily="18" charset="0"/>
                <a:cs typeface="Arial"/>
              </a:rPr>
              <a:t> </a:t>
            </a:r>
            <a:r>
              <a:rPr sz="2200" spc="-4" dirty="0">
                <a:latin typeface="Cambria" pitchFamily="18" charset="0"/>
                <a:ea typeface="Cambria" pitchFamily="18" charset="0"/>
                <a:cs typeface="Arial"/>
              </a:rPr>
              <a:t>the </a:t>
            </a:r>
            <a:r>
              <a:rPr sz="2200" dirty="0">
                <a:latin typeface="Cambria" pitchFamily="18" charset="0"/>
                <a:ea typeface="Cambria" pitchFamily="18" charset="0"/>
                <a:cs typeface="Arial"/>
              </a:rPr>
              <a:t> </a:t>
            </a:r>
            <a:r>
              <a:rPr sz="2200" spc="-4" dirty="0">
                <a:latin typeface="Cambria" pitchFamily="18" charset="0"/>
                <a:ea typeface="Cambria" pitchFamily="18" charset="0"/>
                <a:cs typeface="Arial"/>
              </a:rPr>
              <a:t>maximum</a:t>
            </a:r>
            <a:r>
              <a:rPr sz="2200" spc="4" dirty="0">
                <a:latin typeface="Cambria" pitchFamily="18" charset="0"/>
                <a:ea typeface="Cambria" pitchFamily="18" charset="0"/>
                <a:cs typeface="Arial"/>
              </a:rPr>
              <a:t> </a:t>
            </a:r>
            <a:r>
              <a:rPr sz="2200" spc="-4" dirty="0">
                <a:latin typeface="Cambria" pitchFamily="18" charset="0"/>
                <a:ea typeface="Cambria" pitchFamily="18" charset="0"/>
                <a:cs typeface="Arial"/>
              </a:rPr>
              <a:t>possible</a:t>
            </a:r>
            <a:r>
              <a:rPr sz="2200" spc="31" dirty="0">
                <a:latin typeface="Cambria" pitchFamily="18" charset="0"/>
                <a:ea typeface="Cambria" pitchFamily="18" charset="0"/>
                <a:cs typeface="Arial"/>
              </a:rPr>
              <a:t> </a:t>
            </a:r>
            <a:r>
              <a:rPr sz="2200" spc="-4" dirty="0">
                <a:latin typeface="Cambria" pitchFamily="18" charset="0"/>
                <a:ea typeface="Cambria" pitchFamily="18" charset="0"/>
                <a:cs typeface="Arial"/>
              </a:rPr>
              <a:t>difference.</a:t>
            </a:r>
            <a:endParaRPr sz="2200">
              <a:latin typeface="Cambria" pitchFamily="18" charset="0"/>
              <a:ea typeface="Cambria" pitchFamily="18" charset="0"/>
              <a:cs typeface="Arial"/>
            </a:endParaRPr>
          </a:p>
          <a:p>
            <a:pPr marL="729407" marR="4559" lvl="1" indent="-307718">
              <a:spcBef>
                <a:spcPts val="615"/>
              </a:spcBef>
              <a:buClr>
                <a:srgbClr val="0B7A9C"/>
              </a:buClr>
              <a:buChar char="–"/>
              <a:tabLst>
                <a:tab pos="728837" algn="l"/>
                <a:tab pos="729407" algn="l"/>
              </a:tabLst>
            </a:pPr>
            <a:r>
              <a:rPr sz="2200" spc="-4" dirty="0">
                <a:latin typeface="Cambria" pitchFamily="18" charset="0"/>
                <a:ea typeface="Cambria" pitchFamily="18" charset="0"/>
                <a:cs typeface="Arial"/>
              </a:rPr>
              <a:t>For</a:t>
            </a:r>
            <a:r>
              <a:rPr sz="2200" spc="-13" dirty="0">
                <a:latin typeface="Cambria" pitchFamily="18" charset="0"/>
                <a:ea typeface="Cambria" pitchFamily="18" charset="0"/>
                <a:cs typeface="Arial"/>
              </a:rPr>
              <a:t> </a:t>
            </a:r>
            <a:r>
              <a:rPr sz="2200" spc="-4" dirty="0">
                <a:latin typeface="Cambria" pitchFamily="18" charset="0"/>
                <a:ea typeface="Cambria" pitchFamily="18" charset="0"/>
                <a:cs typeface="Arial"/>
              </a:rPr>
              <a:t>categorical</a:t>
            </a:r>
            <a:r>
              <a:rPr sz="2200" spc="22" dirty="0">
                <a:latin typeface="Cambria" pitchFamily="18" charset="0"/>
                <a:ea typeface="Cambria" pitchFamily="18" charset="0"/>
                <a:cs typeface="Arial"/>
              </a:rPr>
              <a:t> </a:t>
            </a:r>
            <a:r>
              <a:rPr sz="2200" spc="-4" dirty="0">
                <a:latin typeface="Cambria" pitchFamily="18" charset="0"/>
                <a:ea typeface="Cambria" pitchFamily="18" charset="0"/>
                <a:cs typeface="Arial"/>
              </a:rPr>
              <a:t>attributes, we</a:t>
            </a:r>
            <a:r>
              <a:rPr sz="2200" spc="4" dirty="0">
                <a:latin typeface="Cambria" pitchFamily="18" charset="0"/>
                <a:ea typeface="Cambria" pitchFamily="18" charset="0"/>
                <a:cs typeface="Arial"/>
              </a:rPr>
              <a:t> </a:t>
            </a:r>
            <a:r>
              <a:rPr sz="2200" spc="-4" dirty="0">
                <a:latin typeface="Cambria" pitchFamily="18" charset="0"/>
                <a:ea typeface="Cambria" pitchFamily="18" charset="0"/>
                <a:cs typeface="Arial"/>
              </a:rPr>
              <a:t>take</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the</a:t>
            </a:r>
            <a:r>
              <a:rPr sz="2200" spc="4" dirty="0">
                <a:latin typeface="Cambria" pitchFamily="18" charset="0"/>
                <a:ea typeface="Cambria" pitchFamily="18" charset="0"/>
                <a:cs typeface="Arial"/>
              </a:rPr>
              <a:t> </a:t>
            </a:r>
            <a:r>
              <a:rPr sz="2200" spc="-4" dirty="0">
                <a:latin typeface="Cambria" pitchFamily="18" charset="0"/>
                <a:ea typeface="Cambria" pitchFamily="18" charset="0"/>
                <a:cs typeface="Arial"/>
              </a:rPr>
              <a:t>difference</a:t>
            </a:r>
            <a:r>
              <a:rPr sz="2200" dirty="0">
                <a:latin typeface="Cambria" pitchFamily="18" charset="0"/>
                <a:ea typeface="Cambria" pitchFamily="18" charset="0"/>
                <a:cs typeface="Arial"/>
              </a:rPr>
              <a:t> </a:t>
            </a:r>
            <a:r>
              <a:rPr sz="2200" spc="-4" dirty="0">
                <a:latin typeface="Cambria" pitchFamily="18" charset="0"/>
                <a:ea typeface="Cambria" pitchFamily="18" charset="0"/>
                <a:cs typeface="Arial"/>
              </a:rPr>
              <a:t>value </a:t>
            </a:r>
            <a:r>
              <a:rPr sz="2200" spc="-583" dirty="0">
                <a:latin typeface="Cambria" pitchFamily="18" charset="0"/>
                <a:ea typeface="Cambria" pitchFamily="18" charset="0"/>
                <a:cs typeface="Arial"/>
              </a:rPr>
              <a:t> </a:t>
            </a:r>
            <a:r>
              <a:rPr sz="2200" dirty="0">
                <a:latin typeface="Cambria" pitchFamily="18" charset="0"/>
                <a:ea typeface="Cambria" pitchFamily="18" charset="0"/>
                <a:cs typeface="Arial"/>
              </a:rPr>
              <a:t>to</a:t>
            </a:r>
            <a:r>
              <a:rPr sz="2200" spc="-27" dirty="0">
                <a:latin typeface="Cambria" pitchFamily="18" charset="0"/>
                <a:ea typeface="Cambria" pitchFamily="18" charset="0"/>
                <a:cs typeface="Arial"/>
              </a:rPr>
              <a:t> </a:t>
            </a:r>
            <a:r>
              <a:rPr sz="2200" spc="-4" dirty="0">
                <a:latin typeface="Cambria" pitchFamily="18" charset="0"/>
                <a:ea typeface="Cambria" pitchFamily="18" charset="0"/>
                <a:cs typeface="Arial"/>
              </a:rPr>
              <a:t>be</a:t>
            </a:r>
            <a:r>
              <a:rPr sz="2200" dirty="0">
                <a:latin typeface="Cambria" pitchFamily="18" charset="0"/>
                <a:ea typeface="Cambria" pitchFamily="18" charset="0"/>
                <a:cs typeface="Arial"/>
              </a:rPr>
              <a:t> </a:t>
            </a:r>
            <a:r>
              <a:rPr sz="2200" spc="-4" dirty="0">
                <a:latin typeface="Cambria" pitchFamily="18" charset="0"/>
                <a:ea typeface="Cambria" pitchFamily="18" charset="0"/>
                <a:cs typeface="Arial"/>
              </a:rPr>
              <a:t>1</a:t>
            </a:r>
            <a:r>
              <a:rPr sz="2200" dirty="0">
                <a:latin typeface="Cambria" pitchFamily="18" charset="0"/>
                <a:ea typeface="Cambria" pitchFamily="18" charset="0"/>
                <a:cs typeface="Arial"/>
              </a:rPr>
              <a:t> </a:t>
            </a:r>
            <a:r>
              <a:rPr sz="2200" spc="-4" dirty="0">
                <a:latin typeface="Cambria" pitchFamily="18" charset="0"/>
                <a:ea typeface="Cambria" pitchFamily="18" charset="0"/>
                <a:cs typeface="Arial"/>
              </a:rPr>
              <a:t>if either</a:t>
            </a:r>
            <a:r>
              <a:rPr sz="2200" spc="4" dirty="0">
                <a:latin typeface="Cambria" pitchFamily="18" charset="0"/>
                <a:ea typeface="Cambria" pitchFamily="18" charset="0"/>
                <a:cs typeface="Arial"/>
              </a:rPr>
              <a:t> </a:t>
            </a:r>
            <a:r>
              <a:rPr sz="2200" spc="-4" dirty="0">
                <a:latin typeface="Cambria" pitchFamily="18" charset="0"/>
                <a:ea typeface="Cambria" pitchFamily="18" charset="0"/>
                <a:cs typeface="Arial"/>
              </a:rPr>
              <a:t>one</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or both</a:t>
            </a:r>
            <a:r>
              <a:rPr sz="2200" dirty="0">
                <a:latin typeface="Cambria" pitchFamily="18" charset="0"/>
                <a:ea typeface="Cambria" pitchFamily="18" charset="0"/>
                <a:cs typeface="Arial"/>
              </a:rPr>
              <a:t> </a:t>
            </a:r>
            <a:r>
              <a:rPr sz="2200" spc="-4" dirty="0">
                <a:latin typeface="Cambria" pitchFamily="18" charset="0"/>
                <a:ea typeface="Cambria" pitchFamily="18" charset="0"/>
                <a:cs typeface="Arial"/>
              </a:rPr>
              <a:t>of</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the</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corresponding </a:t>
            </a:r>
            <a:r>
              <a:rPr sz="2200" dirty="0">
                <a:latin typeface="Cambria" pitchFamily="18" charset="0"/>
                <a:ea typeface="Cambria" pitchFamily="18" charset="0"/>
                <a:cs typeface="Arial"/>
              </a:rPr>
              <a:t> </a:t>
            </a:r>
            <a:r>
              <a:rPr sz="2200" spc="-4" dirty="0">
                <a:latin typeface="Cambria" pitchFamily="18" charset="0"/>
                <a:ea typeface="Cambria" pitchFamily="18" charset="0"/>
                <a:cs typeface="Arial"/>
              </a:rPr>
              <a:t>values</a:t>
            </a:r>
            <a:r>
              <a:rPr sz="2200" dirty="0">
                <a:latin typeface="Cambria" pitchFamily="18" charset="0"/>
                <a:ea typeface="Cambria" pitchFamily="18" charset="0"/>
                <a:cs typeface="Arial"/>
              </a:rPr>
              <a:t> </a:t>
            </a:r>
            <a:r>
              <a:rPr sz="2200" spc="-4" dirty="0">
                <a:latin typeface="Cambria" pitchFamily="18" charset="0"/>
                <a:ea typeface="Cambria" pitchFamily="18" charset="0"/>
                <a:cs typeface="Arial"/>
              </a:rPr>
              <a:t>of </a:t>
            </a:r>
            <a:r>
              <a:rPr sz="2200" dirty="0">
                <a:latin typeface="Cambria" pitchFamily="18" charset="0"/>
                <a:ea typeface="Cambria" pitchFamily="18" charset="0"/>
                <a:cs typeface="Arial"/>
              </a:rPr>
              <a:t>A </a:t>
            </a:r>
            <a:r>
              <a:rPr sz="2200" spc="-4" dirty="0">
                <a:latin typeface="Cambria" pitchFamily="18" charset="0"/>
                <a:ea typeface="Cambria" pitchFamily="18" charset="0"/>
                <a:cs typeface="Arial"/>
              </a:rPr>
              <a:t>are</a:t>
            </a:r>
            <a:r>
              <a:rPr sz="2200" dirty="0">
                <a:latin typeface="Cambria" pitchFamily="18" charset="0"/>
                <a:ea typeface="Cambria" pitchFamily="18" charset="0"/>
                <a:cs typeface="Arial"/>
              </a:rPr>
              <a:t> </a:t>
            </a:r>
            <a:r>
              <a:rPr sz="2200" spc="-4" dirty="0">
                <a:latin typeface="Cambria" pitchFamily="18" charset="0"/>
                <a:ea typeface="Cambria" pitchFamily="18" charset="0"/>
                <a:cs typeface="Arial"/>
              </a:rPr>
              <a:t>missing.</a:t>
            </a:r>
            <a:endParaRPr sz="2200">
              <a:latin typeface="Cambria" pitchFamily="18" charset="0"/>
              <a:ea typeface="Cambria" pitchFamily="18" charset="0"/>
              <a:cs typeface="Arial"/>
            </a:endParaRPr>
          </a:p>
          <a:p>
            <a:pPr marL="729407" marR="429666" lvl="1" indent="-307718">
              <a:spcBef>
                <a:spcPts val="624"/>
              </a:spcBef>
              <a:buClr>
                <a:srgbClr val="0B7A9C"/>
              </a:buClr>
              <a:buChar char="–"/>
              <a:tabLst>
                <a:tab pos="728837" algn="l"/>
                <a:tab pos="729407" algn="l"/>
              </a:tabLst>
            </a:pPr>
            <a:r>
              <a:rPr sz="2200" dirty="0">
                <a:latin typeface="Cambria" pitchFamily="18" charset="0"/>
                <a:ea typeface="Cambria" pitchFamily="18" charset="0"/>
                <a:cs typeface="Arial"/>
              </a:rPr>
              <a:t>If</a:t>
            </a:r>
            <a:r>
              <a:rPr sz="2200" spc="-31" dirty="0">
                <a:latin typeface="Cambria" pitchFamily="18" charset="0"/>
                <a:ea typeface="Cambria" pitchFamily="18" charset="0"/>
                <a:cs typeface="Arial"/>
              </a:rPr>
              <a:t> </a:t>
            </a:r>
            <a:r>
              <a:rPr sz="2200" dirty="0">
                <a:latin typeface="Cambria" pitchFamily="18" charset="0"/>
                <a:ea typeface="Cambria" pitchFamily="18" charset="0"/>
                <a:cs typeface="Arial"/>
              </a:rPr>
              <a:t>A</a:t>
            </a:r>
            <a:r>
              <a:rPr sz="2200" spc="-13" dirty="0">
                <a:latin typeface="Cambria" pitchFamily="18" charset="0"/>
                <a:ea typeface="Cambria" pitchFamily="18" charset="0"/>
                <a:cs typeface="Arial"/>
              </a:rPr>
              <a:t> </a:t>
            </a:r>
            <a:r>
              <a:rPr sz="2200" spc="-4" dirty="0">
                <a:latin typeface="Cambria" pitchFamily="18" charset="0"/>
                <a:ea typeface="Cambria" pitchFamily="18" charset="0"/>
                <a:cs typeface="Arial"/>
              </a:rPr>
              <a:t>is</a:t>
            </a:r>
            <a:r>
              <a:rPr sz="2200" spc="4" dirty="0">
                <a:latin typeface="Cambria" pitchFamily="18" charset="0"/>
                <a:ea typeface="Cambria" pitchFamily="18" charset="0"/>
                <a:cs typeface="Arial"/>
              </a:rPr>
              <a:t> </a:t>
            </a:r>
            <a:r>
              <a:rPr sz="2200" spc="-4" dirty="0">
                <a:latin typeface="Cambria" pitchFamily="18" charset="0"/>
                <a:ea typeface="Cambria" pitchFamily="18" charset="0"/>
                <a:cs typeface="Arial"/>
              </a:rPr>
              <a:t>numeric</a:t>
            </a:r>
            <a:r>
              <a:rPr sz="2200" spc="13" dirty="0">
                <a:latin typeface="Cambria" pitchFamily="18" charset="0"/>
                <a:ea typeface="Cambria" pitchFamily="18" charset="0"/>
                <a:cs typeface="Arial"/>
              </a:rPr>
              <a:t> </a:t>
            </a:r>
            <a:r>
              <a:rPr sz="2200" spc="-4" dirty="0">
                <a:latin typeface="Cambria" pitchFamily="18" charset="0"/>
                <a:ea typeface="Cambria" pitchFamily="18" charset="0"/>
                <a:cs typeface="Arial"/>
              </a:rPr>
              <a:t>and missing</a:t>
            </a:r>
            <a:r>
              <a:rPr sz="2200" spc="22" dirty="0">
                <a:latin typeface="Cambria" pitchFamily="18" charset="0"/>
                <a:ea typeface="Cambria" pitchFamily="18" charset="0"/>
                <a:cs typeface="Arial"/>
              </a:rPr>
              <a:t> </a:t>
            </a:r>
            <a:r>
              <a:rPr sz="2200" spc="-4" dirty="0">
                <a:latin typeface="Cambria" pitchFamily="18" charset="0"/>
                <a:ea typeface="Cambria" pitchFamily="18" charset="0"/>
                <a:cs typeface="Arial"/>
              </a:rPr>
              <a:t>from</a:t>
            </a:r>
            <a:r>
              <a:rPr sz="2200" spc="-13" dirty="0">
                <a:latin typeface="Cambria" pitchFamily="18" charset="0"/>
                <a:ea typeface="Cambria" pitchFamily="18" charset="0"/>
                <a:cs typeface="Arial"/>
              </a:rPr>
              <a:t> </a:t>
            </a:r>
            <a:r>
              <a:rPr sz="2200" spc="-4" dirty="0">
                <a:latin typeface="Cambria" pitchFamily="18" charset="0"/>
                <a:ea typeface="Cambria" pitchFamily="18" charset="0"/>
                <a:cs typeface="Arial"/>
              </a:rPr>
              <a:t>both</a:t>
            </a:r>
            <a:r>
              <a:rPr sz="2200" dirty="0">
                <a:latin typeface="Cambria" pitchFamily="18" charset="0"/>
                <a:ea typeface="Cambria" pitchFamily="18" charset="0"/>
                <a:cs typeface="Arial"/>
              </a:rPr>
              <a:t> </a:t>
            </a:r>
            <a:r>
              <a:rPr sz="2200" spc="-4" dirty="0">
                <a:latin typeface="Cambria" pitchFamily="18" charset="0"/>
                <a:ea typeface="Cambria" pitchFamily="18" charset="0"/>
                <a:cs typeface="Arial"/>
              </a:rPr>
              <a:t>instances</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X1 </a:t>
            </a:r>
            <a:r>
              <a:rPr sz="2200" spc="-583" dirty="0">
                <a:latin typeface="Cambria" pitchFamily="18" charset="0"/>
                <a:ea typeface="Cambria" pitchFamily="18" charset="0"/>
                <a:cs typeface="Arial"/>
              </a:rPr>
              <a:t> </a:t>
            </a:r>
            <a:r>
              <a:rPr sz="2200" spc="-4" dirty="0">
                <a:latin typeface="Cambria" pitchFamily="18" charset="0"/>
                <a:ea typeface="Cambria" pitchFamily="18" charset="0"/>
                <a:cs typeface="Arial"/>
              </a:rPr>
              <a:t>and X2, then</a:t>
            </a:r>
            <a:r>
              <a:rPr sz="2200" dirty="0">
                <a:latin typeface="Cambria" pitchFamily="18" charset="0"/>
                <a:ea typeface="Cambria" pitchFamily="18" charset="0"/>
                <a:cs typeface="Arial"/>
              </a:rPr>
              <a:t> </a:t>
            </a:r>
            <a:r>
              <a:rPr sz="2200" spc="-4" dirty="0">
                <a:latin typeface="Cambria" pitchFamily="18" charset="0"/>
                <a:ea typeface="Cambria" pitchFamily="18" charset="0"/>
                <a:cs typeface="Arial"/>
              </a:rPr>
              <a:t>the</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difference</a:t>
            </a:r>
            <a:r>
              <a:rPr sz="2200" dirty="0">
                <a:latin typeface="Cambria" pitchFamily="18" charset="0"/>
                <a:ea typeface="Cambria" pitchFamily="18" charset="0"/>
                <a:cs typeface="Arial"/>
              </a:rPr>
              <a:t> </a:t>
            </a:r>
            <a:r>
              <a:rPr sz="2200" spc="-4" dirty="0">
                <a:latin typeface="Cambria" pitchFamily="18" charset="0"/>
                <a:ea typeface="Cambria" pitchFamily="18" charset="0"/>
                <a:cs typeface="Arial"/>
              </a:rPr>
              <a:t>is</a:t>
            </a:r>
            <a:r>
              <a:rPr sz="2200" spc="4" dirty="0">
                <a:latin typeface="Cambria" pitchFamily="18" charset="0"/>
                <a:ea typeface="Cambria" pitchFamily="18" charset="0"/>
                <a:cs typeface="Arial"/>
              </a:rPr>
              <a:t> </a:t>
            </a:r>
            <a:r>
              <a:rPr sz="2200" spc="-4" dirty="0">
                <a:latin typeface="Cambria" pitchFamily="18" charset="0"/>
                <a:ea typeface="Cambria" pitchFamily="18" charset="0"/>
                <a:cs typeface="Arial"/>
              </a:rPr>
              <a:t>also</a:t>
            </a:r>
            <a:r>
              <a:rPr sz="2200" spc="4" dirty="0">
                <a:latin typeface="Cambria" pitchFamily="18" charset="0"/>
                <a:ea typeface="Cambria" pitchFamily="18" charset="0"/>
                <a:cs typeface="Arial"/>
              </a:rPr>
              <a:t> </a:t>
            </a:r>
            <a:r>
              <a:rPr sz="2200" spc="-4" dirty="0">
                <a:latin typeface="Cambria" pitchFamily="18" charset="0"/>
                <a:ea typeface="Cambria" pitchFamily="18" charset="0"/>
                <a:cs typeface="Arial"/>
              </a:rPr>
              <a:t>taken</a:t>
            </a:r>
            <a:r>
              <a:rPr sz="2200" dirty="0">
                <a:latin typeface="Cambria" pitchFamily="18" charset="0"/>
                <a:ea typeface="Cambria" pitchFamily="18" charset="0"/>
                <a:cs typeface="Arial"/>
              </a:rPr>
              <a:t> to</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be</a:t>
            </a:r>
            <a:r>
              <a:rPr sz="2200" dirty="0">
                <a:latin typeface="Cambria" pitchFamily="18" charset="0"/>
                <a:ea typeface="Cambria" pitchFamily="18" charset="0"/>
                <a:cs typeface="Arial"/>
              </a:rPr>
              <a:t> </a:t>
            </a:r>
            <a:r>
              <a:rPr sz="2200" spc="-4" dirty="0">
                <a:latin typeface="Cambria" pitchFamily="18" charset="0"/>
                <a:ea typeface="Cambria" pitchFamily="18" charset="0"/>
                <a:cs typeface="Arial"/>
              </a:rPr>
              <a:t>1.</a:t>
            </a:r>
            <a:endParaRPr sz="2200">
              <a:latin typeface="Cambria" pitchFamily="18" charset="0"/>
              <a:ea typeface="Cambria" pitchFamily="18" charset="0"/>
              <a:cs typeface="Arial"/>
            </a:endParaRPr>
          </a:p>
          <a:p>
            <a:pPr marL="972732" marR="35331" lvl="2" indent="-241046" algn="just">
              <a:spcBef>
                <a:spcPts val="574"/>
              </a:spcBef>
              <a:buClr>
                <a:srgbClr val="0B7A9C"/>
              </a:buClr>
              <a:buSzPct val="70000"/>
              <a:buFont typeface="Lucida Sans Unicode"/>
              <a:buChar char="◆"/>
              <a:tabLst>
                <a:tab pos="973302" algn="l"/>
              </a:tabLst>
            </a:pPr>
            <a:r>
              <a:rPr spc="-4" dirty="0">
                <a:latin typeface="Cambria" pitchFamily="18" charset="0"/>
                <a:ea typeface="Cambria" pitchFamily="18" charset="0"/>
                <a:cs typeface="Arial"/>
              </a:rPr>
              <a:t>If </a:t>
            </a:r>
            <a:r>
              <a:rPr dirty="0">
                <a:latin typeface="Cambria" pitchFamily="18" charset="0"/>
                <a:ea typeface="Cambria" pitchFamily="18" charset="0"/>
                <a:cs typeface="Arial"/>
              </a:rPr>
              <a:t>only one </a:t>
            </a:r>
            <a:r>
              <a:rPr spc="-4" dirty="0">
                <a:latin typeface="Cambria" pitchFamily="18" charset="0"/>
                <a:ea typeface="Cambria" pitchFamily="18" charset="0"/>
                <a:cs typeface="Arial"/>
              </a:rPr>
              <a:t>value is </a:t>
            </a:r>
            <a:r>
              <a:rPr dirty="0">
                <a:latin typeface="Cambria" pitchFamily="18" charset="0"/>
                <a:ea typeface="Cambria" pitchFamily="18" charset="0"/>
                <a:cs typeface="Arial"/>
              </a:rPr>
              <a:t>missing and </a:t>
            </a:r>
            <a:r>
              <a:rPr spc="-4" dirty="0">
                <a:latin typeface="Cambria" pitchFamily="18" charset="0"/>
                <a:ea typeface="Cambria" pitchFamily="18" charset="0"/>
                <a:cs typeface="Arial"/>
              </a:rPr>
              <a:t>the other </a:t>
            </a:r>
            <a:r>
              <a:rPr dirty="0">
                <a:latin typeface="Cambria" pitchFamily="18" charset="0"/>
                <a:ea typeface="Cambria" pitchFamily="18" charset="0"/>
                <a:cs typeface="Arial"/>
              </a:rPr>
              <a:t>(which we’ll call </a:t>
            </a:r>
            <a:r>
              <a:rPr spc="-4" dirty="0">
                <a:latin typeface="Cambria" pitchFamily="18" charset="0"/>
                <a:ea typeface="Cambria" pitchFamily="18" charset="0"/>
                <a:cs typeface="Arial"/>
              </a:rPr>
              <a:t>v’) is </a:t>
            </a:r>
            <a:r>
              <a:rPr spc="-494" dirty="0">
                <a:latin typeface="Cambria" pitchFamily="18" charset="0"/>
                <a:ea typeface="Cambria" pitchFamily="18" charset="0"/>
                <a:cs typeface="Arial"/>
              </a:rPr>
              <a:t> </a:t>
            </a:r>
            <a:r>
              <a:rPr dirty="0">
                <a:latin typeface="Cambria" pitchFamily="18" charset="0"/>
                <a:ea typeface="Cambria" pitchFamily="18" charset="0"/>
                <a:cs typeface="Arial"/>
              </a:rPr>
              <a:t>present and normalized, </a:t>
            </a:r>
            <a:r>
              <a:rPr spc="-4" dirty="0">
                <a:latin typeface="Cambria" pitchFamily="18" charset="0"/>
                <a:ea typeface="Cambria" pitchFamily="18" charset="0"/>
                <a:cs typeface="Arial"/>
              </a:rPr>
              <a:t>then </a:t>
            </a:r>
            <a:r>
              <a:rPr dirty="0">
                <a:latin typeface="Cambria" pitchFamily="18" charset="0"/>
                <a:ea typeface="Cambria" pitchFamily="18" charset="0"/>
                <a:cs typeface="Arial"/>
              </a:rPr>
              <a:t>we can take </a:t>
            </a:r>
            <a:r>
              <a:rPr spc="-4" dirty="0">
                <a:latin typeface="Cambria" pitchFamily="18" charset="0"/>
                <a:ea typeface="Cambria" pitchFamily="18" charset="0"/>
                <a:cs typeface="Arial"/>
              </a:rPr>
              <a:t>the difference to </a:t>
            </a:r>
            <a:r>
              <a:rPr dirty="0">
                <a:latin typeface="Cambria" pitchFamily="18" charset="0"/>
                <a:ea typeface="Cambria" pitchFamily="18" charset="0"/>
                <a:cs typeface="Arial"/>
              </a:rPr>
              <a:t>be </a:t>
            </a:r>
            <a:r>
              <a:rPr spc="-489" dirty="0">
                <a:latin typeface="Cambria" pitchFamily="18" charset="0"/>
                <a:ea typeface="Cambria" pitchFamily="18" charset="0"/>
                <a:cs typeface="Arial"/>
              </a:rPr>
              <a:t> </a:t>
            </a:r>
            <a:r>
              <a:rPr spc="-4" dirty="0">
                <a:latin typeface="Cambria" pitchFamily="18" charset="0"/>
                <a:ea typeface="Cambria" pitchFamily="18" charset="0"/>
                <a:cs typeface="Arial"/>
              </a:rPr>
              <a:t>either</a:t>
            </a:r>
            <a:r>
              <a:rPr spc="-36" dirty="0">
                <a:latin typeface="Cambria" pitchFamily="18" charset="0"/>
                <a:ea typeface="Cambria" pitchFamily="18" charset="0"/>
                <a:cs typeface="Arial"/>
              </a:rPr>
              <a:t> </a:t>
            </a:r>
            <a:r>
              <a:rPr spc="-4" dirty="0">
                <a:latin typeface="Cambria" pitchFamily="18" charset="0"/>
                <a:ea typeface="Cambria" pitchFamily="18" charset="0"/>
                <a:cs typeface="Arial"/>
              </a:rPr>
              <a:t>|1</a:t>
            </a:r>
            <a:r>
              <a:rPr spc="9" dirty="0">
                <a:latin typeface="Cambria" pitchFamily="18" charset="0"/>
                <a:ea typeface="Cambria" pitchFamily="18" charset="0"/>
                <a:cs typeface="Arial"/>
              </a:rPr>
              <a:t> </a:t>
            </a:r>
            <a:r>
              <a:rPr dirty="0">
                <a:latin typeface="Cambria" pitchFamily="18" charset="0"/>
                <a:ea typeface="Cambria" pitchFamily="18" charset="0"/>
                <a:cs typeface="Arial"/>
              </a:rPr>
              <a:t>-</a:t>
            </a:r>
            <a:r>
              <a:rPr spc="-13" dirty="0">
                <a:latin typeface="Cambria" pitchFamily="18" charset="0"/>
                <a:ea typeface="Cambria" pitchFamily="18" charset="0"/>
                <a:cs typeface="Arial"/>
              </a:rPr>
              <a:t> </a:t>
            </a:r>
            <a:r>
              <a:rPr spc="-4" dirty="0">
                <a:latin typeface="Cambria" pitchFamily="18" charset="0"/>
                <a:ea typeface="Cambria" pitchFamily="18" charset="0"/>
                <a:cs typeface="Arial"/>
              </a:rPr>
              <a:t>v’|</a:t>
            </a:r>
            <a:r>
              <a:rPr dirty="0">
                <a:latin typeface="Cambria" pitchFamily="18" charset="0"/>
                <a:ea typeface="Cambria" pitchFamily="18" charset="0"/>
                <a:cs typeface="Arial"/>
              </a:rPr>
              <a:t> or</a:t>
            </a:r>
            <a:r>
              <a:rPr spc="-13" dirty="0">
                <a:latin typeface="Cambria" pitchFamily="18" charset="0"/>
                <a:ea typeface="Cambria" pitchFamily="18" charset="0"/>
                <a:cs typeface="Arial"/>
              </a:rPr>
              <a:t> </a:t>
            </a:r>
            <a:r>
              <a:rPr spc="-4" dirty="0">
                <a:latin typeface="Cambria" pitchFamily="18" charset="0"/>
                <a:ea typeface="Cambria" pitchFamily="18" charset="0"/>
                <a:cs typeface="Arial"/>
              </a:rPr>
              <a:t>|0 </a:t>
            </a:r>
            <a:r>
              <a:rPr dirty="0">
                <a:latin typeface="Cambria" pitchFamily="18" charset="0"/>
                <a:ea typeface="Cambria" pitchFamily="18" charset="0"/>
                <a:cs typeface="Arial"/>
              </a:rPr>
              <a:t>–</a:t>
            </a:r>
            <a:r>
              <a:rPr spc="-4" dirty="0">
                <a:latin typeface="Cambria" pitchFamily="18" charset="0"/>
                <a:ea typeface="Cambria" pitchFamily="18" charset="0"/>
                <a:cs typeface="Arial"/>
              </a:rPr>
              <a:t> v’|</a:t>
            </a:r>
            <a:r>
              <a:rPr dirty="0">
                <a:latin typeface="Cambria" pitchFamily="18" charset="0"/>
                <a:ea typeface="Cambria" pitchFamily="18" charset="0"/>
                <a:cs typeface="Arial"/>
              </a:rPr>
              <a:t> ,</a:t>
            </a:r>
            <a:r>
              <a:rPr spc="-9" dirty="0">
                <a:latin typeface="Cambria" pitchFamily="18" charset="0"/>
                <a:ea typeface="Cambria" pitchFamily="18" charset="0"/>
                <a:cs typeface="Arial"/>
              </a:rPr>
              <a:t> </a:t>
            </a:r>
            <a:r>
              <a:rPr dirty="0">
                <a:latin typeface="Cambria" pitchFamily="18" charset="0"/>
                <a:ea typeface="Cambria" pitchFamily="18" charset="0"/>
                <a:cs typeface="Arial"/>
              </a:rPr>
              <a:t>whichever</a:t>
            </a:r>
            <a:r>
              <a:rPr spc="-22" dirty="0">
                <a:latin typeface="Cambria" pitchFamily="18" charset="0"/>
                <a:ea typeface="Cambria" pitchFamily="18" charset="0"/>
                <a:cs typeface="Arial"/>
              </a:rPr>
              <a:t> </a:t>
            </a:r>
            <a:r>
              <a:rPr spc="-4" dirty="0">
                <a:latin typeface="Cambria" pitchFamily="18" charset="0"/>
                <a:ea typeface="Cambria" pitchFamily="18" charset="0"/>
                <a:cs typeface="Arial"/>
              </a:rPr>
              <a:t>is</a:t>
            </a:r>
            <a:r>
              <a:rPr spc="-9" dirty="0">
                <a:latin typeface="Cambria" pitchFamily="18" charset="0"/>
                <a:ea typeface="Cambria" pitchFamily="18" charset="0"/>
                <a:cs typeface="Arial"/>
              </a:rPr>
              <a:t> </a:t>
            </a:r>
            <a:r>
              <a:rPr dirty="0">
                <a:latin typeface="Cambria" pitchFamily="18" charset="0"/>
                <a:ea typeface="Cambria" pitchFamily="18" charset="0"/>
                <a:cs typeface="Arial"/>
              </a:rPr>
              <a:t>greater.</a:t>
            </a:r>
            <a:endParaRPr>
              <a:latin typeface="Cambria" pitchFamily="18" charset="0"/>
              <a:ea typeface="Cambria" pitchFamily="18" charset="0"/>
              <a:cs typeface="Arial"/>
            </a:endParaRPr>
          </a:p>
        </p:txBody>
      </p:sp>
      <p:graphicFrame>
        <p:nvGraphicFramePr>
          <p:cNvPr id="8" name="Group 3"/>
          <p:cNvGraphicFramePr>
            <a:graphicFrameLocks noGrp="1"/>
          </p:cNvGraphicFramePr>
          <p:nvPr/>
        </p:nvGraphicFramePr>
        <p:xfrm>
          <a:off x="0" y="0"/>
          <a:ext cx="9144000" cy="1447800"/>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549174">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9" name="Picture 8"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6239" y="546841"/>
            <a:ext cx="5723082" cy="688617"/>
          </a:xfrm>
          <a:prstGeom prst="rect">
            <a:avLst/>
          </a:prstGeom>
        </p:spPr>
        <p:txBody>
          <a:bodyPr vert="horz" wrap="square" lIns="0" tIns="11397" rIns="0" bIns="0" rtlCol="0">
            <a:spAutoFit/>
          </a:bodyPr>
          <a:lstStyle/>
          <a:p>
            <a:pPr marL="11397">
              <a:spcBef>
                <a:spcPts val="90"/>
              </a:spcBef>
            </a:pPr>
            <a:endParaRPr spc="202" dirty="0"/>
          </a:p>
        </p:txBody>
      </p:sp>
      <p:sp>
        <p:nvSpPr>
          <p:cNvPr id="3" name="object 3"/>
          <p:cNvSpPr txBox="1"/>
          <p:nvPr/>
        </p:nvSpPr>
        <p:spPr>
          <a:xfrm>
            <a:off x="859899" y="1752600"/>
            <a:ext cx="7327323" cy="3921155"/>
          </a:xfrm>
          <a:prstGeom prst="rect">
            <a:avLst/>
          </a:prstGeom>
        </p:spPr>
        <p:txBody>
          <a:bodyPr vert="horz" wrap="square" lIns="0" tIns="103713" rIns="0" bIns="0" rtlCol="0">
            <a:spAutoFit/>
          </a:bodyPr>
          <a:lstStyle/>
          <a:p>
            <a:pPr marL="273528" indent="-262700">
              <a:spcBef>
                <a:spcPts val="817"/>
              </a:spcBef>
              <a:buClr>
                <a:srgbClr val="0B7A9C"/>
              </a:buClr>
              <a:buSzPct val="75000"/>
              <a:buFont typeface="Lucida Sans Unicode"/>
              <a:buChar char="•"/>
              <a:tabLst>
                <a:tab pos="274097" algn="l"/>
              </a:tabLst>
            </a:pPr>
            <a:r>
              <a:rPr sz="2500" b="1" spc="-4" dirty="0">
                <a:latin typeface="Cambria" pitchFamily="18" charset="0"/>
                <a:ea typeface="Cambria" pitchFamily="18" charset="0"/>
                <a:cs typeface="Arial"/>
              </a:rPr>
              <a:t>Determining a</a:t>
            </a:r>
            <a:r>
              <a:rPr sz="2500" b="1" dirty="0">
                <a:latin typeface="Cambria" pitchFamily="18" charset="0"/>
                <a:ea typeface="Cambria" pitchFamily="18" charset="0"/>
                <a:cs typeface="Arial"/>
              </a:rPr>
              <a:t> </a:t>
            </a:r>
            <a:r>
              <a:rPr sz="2500" b="1" spc="-9" dirty="0">
                <a:latin typeface="Cambria" pitchFamily="18" charset="0"/>
                <a:ea typeface="Cambria" pitchFamily="18" charset="0"/>
                <a:cs typeface="Arial"/>
              </a:rPr>
              <a:t>good</a:t>
            </a:r>
            <a:r>
              <a:rPr sz="2500" b="1" spc="13" dirty="0">
                <a:latin typeface="Cambria" pitchFamily="18" charset="0"/>
                <a:ea typeface="Cambria" pitchFamily="18" charset="0"/>
                <a:cs typeface="Arial"/>
              </a:rPr>
              <a:t> </a:t>
            </a:r>
            <a:r>
              <a:rPr sz="2500" b="1" spc="-4" dirty="0">
                <a:latin typeface="Cambria" pitchFamily="18" charset="0"/>
                <a:ea typeface="Cambria" pitchFamily="18" charset="0"/>
                <a:cs typeface="Arial"/>
              </a:rPr>
              <a:t>value</a:t>
            </a:r>
            <a:r>
              <a:rPr sz="2500" b="1" spc="9" dirty="0">
                <a:latin typeface="Cambria" pitchFamily="18" charset="0"/>
                <a:ea typeface="Cambria" pitchFamily="18" charset="0"/>
                <a:cs typeface="Arial"/>
              </a:rPr>
              <a:t> </a:t>
            </a:r>
            <a:r>
              <a:rPr sz="2500" b="1" spc="-4" dirty="0">
                <a:latin typeface="Cambria" pitchFamily="18" charset="0"/>
                <a:ea typeface="Cambria" pitchFamily="18" charset="0"/>
                <a:cs typeface="Arial"/>
              </a:rPr>
              <a:t>for</a:t>
            </a:r>
            <a:r>
              <a:rPr sz="2500" b="1" dirty="0">
                <a:latin typeface="Cambria" pitchFamily="18" charset="0"/>
                <a:ea typeface="Cambria" pitchFamily="18" charset="0"/>
                <a:cs typeface="Arial"/>
              </a:rPr>
              <a:t> k:</a:t>
            </a:r>
            <a:endParaRPr sz="2500">
              <a:latin typeface="Cambria" pitchFamily="18" charset="0"/>
              <a:ea typeface="Cambria" pitchFamily="18" charset="0"/>
              <a:cs typeface="Arial"/>
            </a:endParaRPr>
          </a:p>
          <a:p>
            <a:pPr marL="729407" lvl="1" indent="-307718">
              <a:spcBef>
                <a:spcPts val="628"/>
              </a:spcBef>
              <a:buClr>
                <a:srgbClr val="0B7A9C"/>
              </a:buClr>
              <a:buChar char="–"/>
              <a:tabLst>
                <a:tab pos="728837" algn="l"/>
                <a:tab pos="729407" algn="l"/>
              </a:tabLst>
            </a:pPr>
            <a:r>
              <a:rPr sz="2200" dirty="0">
                <a:latin typeface="Cambria" pitchFamily="18" charset="0"/>
                <a:ea typeface="Cambria" pitchFamily="18" charset="0"/>
                <a:cs typeface="Arial"/>
              </a:rPr>
              <a:t>k</a:t>
            </a:r>
            <a:r>
              <a:rPr sz="2200" spc="-31" dirty="0">
                <a:latin typeface="Cambria" pitchFamily="18" charset="0"/>
                <a:ea typeface="Cambria" pitchFamily="18" charset="0"/>
                <a:cs typeface="Arial"/>
              </a:rPr>
              <a:t> </a:t>
            </a:r>
            <a:r>
              <a:rPr sz="2200" spc="-4" dirty="0">
                <a:latin typeface="Cambria" pitchFamily="18" charset="0"/>
                <a:ea typeface="Cambria" pitchFamily="18" charset="0"/>
                <a:cs typeface="Arial"/>
              </a:rPr>
              <a:t>can</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be</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determined</a:t>
            </a:r>
            <a:r>
              <a:rPr sz="2200" spc="13" dirty="0">
                <a:latin typeface="Cambria" pitchFamily="18" charset="0"/>
                <a:ea typeface="Cambria" pitchFamily="18" charset="0"/>
                <a:cs typeface="Arial"/>
              </a:rPr>
              <a:t> </a:t>
            </a:r>
            <a:r>
              <a:rPr sz="2200" spc="-4" dirty="0">
                <a:latin typeface="Cambria" pitchFamily="18" charset="0"/>
                <a:ea typeface="Cambria" pitchFamily="18" charset="0"/>
                <a:cs typeface="Arial"/>
              </a:rPr>
              <a:t>experimentally.</a:t>
            </a:r>
            <a:endParaRPr sz="2200">
              <a:latin typeface="Cambria" pitchFamily="18" charset="0"/>
              <a:ea typeface="Cambria" pitchFamily="18" charset="0"/>
              <a:cs typeface="Arial"/>
            </a:endParaRPr>
          </a:p>
          <a:p>
            <a:pPr marL="729407" marR="244465" lvl="1" indent="-307718">
              <a:spcBef>
                <a:spcPts val="615"/>
              </a:spcBef>
              <a:buClr>
                <a:srgbClr val="0B7A9C"/>
              </a:buClr>
              <a:buChar char="–"/>
              <a:tabLst>
                <a:tab pos="728837" algn="l"/>
                <a:tab pos="729407" algn="l"/>
              </a:tabLst>
            </a:pPr>
            <a:r>
              <a:rPr sz="2200" spc="-4" dirty="0">
                <a:latin typeface="Cambria" pitchFamily="18" charset="0"/>
                <a:ea typeface="Cambria" pitchFamily="18" charset="0"/>
                <a:cs typeface="Arial"/>
              </a:rPr>
              <a:t>Starting with </a:t>
            </a:r>
            <a:r>
              <a:rPr sz="2200" i="1" dirty="0">
                <a:latin typeface="Cambria" pitchFamily="18" charset="0"/>
                <a:ea typeface="Cambria" pitchFamily="18" charset="0"/>
                <a:cs typeface="Arial"/>
              </a:rPr>
              <a:t>k = </a:t>
            </a:r>
            <a:r>
              <a:rPr sz="2200" i="1" spc="-4" dirty="0">
                <a:latin typeface="Cambria" pitchFamily="18" charset="0"/>
                <a:ea typeface="Cambria" pitchFamily="18" charset="0"/>
                <a:cs typeface="Arial"/>
              </a:rPr>
              <a:t>1, </a:t>
            </a:r>
            <a:r>
              <a:rPr sz="2200" spc="-4" dirty="0">
                <a:latin typeface="Cambria" pitchFamily="18" charset="0"/>
                <a:ea typeface="Cambria" pitchFamily="18" charset="0"/>
                <a:cs typeface="Arial"/>
              </a:rPr>
              <a:t>we use a test set </a:t>
            </a:r>
            <a:r>
              <a:rPr sz="2200" dirty="0">
                <a:latin typeface="Cambria" pitchFamily="18" charset="0"/>
                <a:ea typeface="Cambria" pitchFamily="18" charset="0"/>
                <a:cs typeface="Arial"/>
              </a:rPr>
              <a:t>to </a:t>
            </a:r>
            <a:r>
              <a:rPr sz="2200" spc="-4" dirty="0">
                <a:latin typeface="Cambria" pitchFamily="18" charset="0"/>
                <a:ea typeface="Cambria" pitchFamily="18" charset="0"/>
                <a:cs typeface="Arial"/>
              </a:rPr>
              <a:t>estimate the </a:t>
            </a:r>
            <a:r>
              <a:rPr sz="2200" spc="-588" dirty="0">
                <a:latin typeface="Cambria" pitchFamily="18" charset="0"/>
                <a:ea typeface="Cambria" pitchFamily="18" charset="0"/>
                <a:cs typeface="Arial"/>
              </a:rPr>
              <a:t> </a:t>
            </a:r>
            <a:r>
              <a:rPr sz="2200" spc="-4" dirty="0">
                <a:latin typeface="Cambria" pitchFamily="18" charset="0"/>
                <a:ea typeface="Cambria" pitchFamily="18" charset="0"/>
                <a:cs typeface="Arial"/>
              </a:rPr>
              <a:t>error</a:t>
            </a:r>
            <a:r>
              <a:rPr sz="2200" spc="-18" dirty="0">
                <a:latin typeface="Cambria" pitchFamily="18" charset="0"/>
                <a:ea typeface="Cambria" pitchFamily="18" charset="0"/>
                <a:cs typeface="Arial"/>
              </a:rPr>
              <a:t> </a:t>
            </a:r>
            <a:r>
              <a:rPr sz="2200" spc="-4" dirty="0">
                <a:latin typeface="Cambria" pitchFamily="18" charset="0"/>
                <a:ea typeface="Cambria" pitchFamily="18" charset="0"/>
                <a:cs typeface="Arial"/>
              </a:rPr>
              <a:t>rate</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of the</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classifier.</a:t>
            </a:r>
            <a:endParaRPr sz="2200">
              <a:latin typeface="Cambria" pitchFamily="18" charset="0"/>
              <a:ea typeface="Cambria" pitchFamily="18" charset="0"/>
              <a:cs typeface="Arial"/>
            </a:endParaRPr>
          </a:p>
          <a:p>
            <a:pPr marL="729407" marR="871869" lvl="1" indent="-307718">
              <a:spcBef>
                <a:spcPts val="624"/>
              </a:spcBef>
              <a:buClr>
                <a:srgbClr val="0B7A9C"/>
              </a:buClr>
              <a:buChar char="–"/>
              <a:tabLst>
                <a:tab pos="728837" algn="l"/>
                <a:tab pos="729407" algn="l"/>
              </a:tabLst>
            </a:pPr>
            <a:r>
              <a:rPr sz="2200" spc="-4" dirty="0">
                <a:latin typeface="Cambria" pitchFamily="18" charset="0"/>
                <a:ea typeface="Cambria" pitchFamily="18" charset="0"/>
                <a:cs typeface="Arial"/>
              </a:rPr>
              <a:t>This</a:t>
            </a:r>
            <a:r>
              <a:rPr sz="2200" spc="-13" dirty="0">
                <a:latin typeface="Cambria" pitchFamily="18" charset="0"/>
                <a:ea typeface="Cambria" pitchFamily="18" charset="0"/>
                <a:cs typeface="Arial"/>
              </a:rPr>
              <a:t> </a:t>
            </a:r>
            <a:r>
              <a:rPr sz="2200" spc="-4" dirty="0">
                <a:latin typeface="Cambria" pitchFamily="18" charset="0"/>
                <a:ea typeface="Cambria" pitchFamily="18" charset="0"/>
                <a:cs typeface="Arial"/>
              </a:rPr>
              <a:t>process</a:t>
            </a:r>
            <a:r>
              <a:rPr sz="2200" spc="13" dirty="0">
                <a:latin typeface="Cambria" pitchFamily="18" charset="0"/>
                <a:ea typeface="Cambria" pitchFamily="18" charset="0"/>
                <a:cs typeface="Arial"/>
              </a:rPr>
              <a:t> </a:t>
            </a:r>
            <a:r>
              <a:rPr sz="2200" spc="-4" dirty="0">
                <a:latin typeface="Cambria" pitchFamily="18" charset="0"/>
                <a:ea typeface="Cambria" pitchFamily="18" charset="0"/>
                <a:cs typeface="Arial"/>
              </a:rPr>
              <a:t>can be</a:t>
            </a:r>
            <a:r>
              <a:rPr sz="2200" dirty="0">
                <a:latin typeface="Cambria" pitchFamily="18" charset="0"/>
                <a:ea typeface="Cambria" pitchFamily="18" charset="0"/>
                <a:cs typeface="Arial"/>
              </a:rPr>
              <a:t> </a:t>
            </a:r>
            <a:r>
              <a:rPr sz="2200" spc="-4" dirty="0">
                <a:latin typeface="Cambria" pitchFamily="18" charset="0"/>
                <a:ea typeface="Cambria" pitchFamily="18" charset="0"/>
                <a:cs typeface="Arial"/>
              </a:rPr>
              <a:t>repeated</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each time</a:t>
            </a:r>
            <a:r>
              <a:rPr sz="2200" dirty="0">
                <a:latin typeface="Cambria" pitchFamily="18" charset="0"/>
                <a:ea typeface="Cambria" pitchFamily="18" charset="0"/>
                <a:cs typeface="Arial"/>
              </a:rPr>
              <a:t> </a:t>
            </a:r>
            <a:r>
              <a:rPr sz="2200" spc="-4" dirty="0">
                <a:latin typeface="Cambria" pitchFamily="18" charset="0"/>
                <a:ea typeface="Cambria" pitchFamily="18" charset="0"/>
                <a:cs typeface="Arial"/>
              </a:rPr>
              <a:t>by </a:t>
            </a:r>
            <a:r>
              <a:rPr sz="2200" dirty="0">
                <a:latin typeface="Cambria" pitchFamily="18" charset="0"/>
                <a:ea typeface="Cambria" pitchFamily="18" charset="0"/>
                <a:cs typeface="Arial"/>
              </a:rPr>
              <a:t> </a:t>
            </a:r>
            <a:r>
              <a:rPr sz="2200" spc="-4" dirty="0">
                <a:latin typeface="Cambria" pitchFamily="18" charset="0"/>
                <a:ea typeface="Cambria" pitchFamily="18" charset="0"/>
                <a:cs typeface="Arial"/>
              </a:rPr>
              <a:t>incrementing</a:t>
            </a:r>
            <a:r>
              <a:rPr sz="2200" dirty="0">
                <a:latin typeface="Cambria" pitchFamily="18" charset="0"/>
                <a:ea typeface="Cambria" pitchFamily="18" charset="0"/>
                <a:cs typeface="Arial"/>
              </a:rPr>
              <a:t> </a:t>
            </a:r>
            <a:r>
              <a:rPr sz="2200" i="1" dirty="0">
                <a:latin typeface="Cambria" pitchFamily="18" charset="0"/>
                <a:ea typeface="Cambria" pitchFamily="18" charset="0"/>
                <a:cs typeface="Arial"/>
              </a:rPr>
              <a:t>k</a:t>
            </a:r>
            <a:r>
              <a:rPr sz="2200" i="1" spc="-13" dirty="0">
                <a:latin typeface="Cambria" pitchFamily="18" charset="0"/>
                <a:ea typeface="Cambria" pitchFamily="18" charset="0"/>
                <a:cs typeface="Arial"/>
              </a:rPr>
              <a:t> </a:t>
            </a:r>
            <a:r>
              <a:rPr sz="2200" dirty="0">
                <a:latin typeface="Cambria" pitchFamily="18" charset="0"/>
                <a:ea typeface="Cambria" pitchFamily="18" charset="0"/>
                <a:cs typeface="Arial"/>
              </a:rPr>
              <a:t>to</a:t>
            </a:r>
            <a:r>
              <a:rPr sz="2200" spc="-13" dirty="0">
                <a:latin typeface="Cambria" pitchFamily="18" charset="0"/>
                <a:ea typeface="Cambria" pitchFamily="18" charset="0"/>
                <a:cs typeface="Arial"/>
              </a:rPr>
              <a:t> </a:t>
            </a:r>
            <a:r>
              <a:rPr sz="2200" spc="-4" dirty="0">
                <a:latin typeface="Cambria" pitchFamily="18" charset="0"/>
                <a:ea typeface="Cambria" pitchFamily="18" charset="0"/>
                <a:cs typeface="Arial"/>
              </a:rPr>
              <a:t>allow</a:t>
            </a:r>
            <a:r>
              <a:rPr sz="2200" spc="27" dirty="0">
                <a:latin typeface="Cambria" pitchFamily="18" charset="0"/>
                <a:ea typeface="Cambria" pitchFamily="18" charset="0"/>
                <a:cs typeface="Arial"/>
              </a:rPr>
              <a:t> </a:t>
            </a:r>
            <a:r>
              <a:rPr sz="2200" spc="-4" dirty="0">
                <a:latin typeface="Cambria" pitchFamily="18" charset="0"/>
                <a:ea typeface="Cambria" pitchFamily="18" charset="0"/>
                <a:cs typeface="Arial"/>
              </a:rPr>
              <a:t>for</a:t>
            </a:r>
            <a:r>
              <a:rPr sz="2200" spc="-18" dirty="0">
                <a:latin typeface="Cambria" pitchFamily="18" charset="0"/>
                <a:ea typeface="Cambria" pitchFamily="18" charset="0"/>
                <a:cs typeface="Arial"/>
              </a:rPr>
              <a:t> </a:t>
            </a:r>
            <a:r>
              <a:rPr sz="2200" spc="-4" dirty="0">
                <a:latin typeface="Cambria" pitchFamily="18" charset="0"/>
                <a:ea typeface="Cambria" pitchFamily="18" charset="0"/>
                <a:cs typeface="Arial"/>
              </a:rPr>
              <a:t>one</a:t>
            </a:r>
            <a:r>
              <a:rPr sz="2200" spc="4" dirty="0">
                <a:latin typeface="Cambria" pitchFamily="18" charset="0"/>
                <a:ea typeface="Cambria" pitchFamily="18" charset="0"/>
                <a:cs typeface="Arial"/>
              </a:rPr>
              <a:t> </a:t>
            </a:r>
            <a:r>
              <a:rPr sz="2200" spc="-4" dirty="0">
                <a:latin typeface="Cambria" pitchFamily="18" charset="0"/>
                <a:ea typeface="Cambria" pitchFamily="18" charset="0"/>
                <a:cs typeface="Arial"/>
              </a:rPr>
              <a:t>more</a:t>
            </a:r>
            <a:r>
              <a:rPr sz="2200" spc="-13" dirty="0">
                <a:latin typeface="Cambria" pitchFamily="18" charset="0"/>
                <a:ea typeface="Cambria" pitchFamily="18" charset="0"/>
                <a:cs typeface="Arial"/>
              </a:rPr>
              <a:t> </a:t>
            </a:r>
            <a:r>
              <a:rPr sz="2200" spc="-4" dirty="0">
                <a:latin typeface="Cambria" pitchFamily="18" charset="0"/>
                <a:ea typeface="Cambria" pitchFamily="18" charset="0"/>
                <a:cs typeface="Arial"/>
              </a:rPr>
              <a:t>neighbor.</a:t>
            </a:r>
            <a:endParaRPr sz="2200">
              <a:latin typeface="Cambria" pitchFamily="18" charset="0"/>
              <a:ea typeface="Cambria" pitchFamily="18" charset="0"/>
              <a:cs typeface="Arial"/>
            </a:endParaRPr>
          </a:p>
          <a:p>
            <a:pPr marL="729407" marR="20515" lvl="1" indent="-307718">
              <a:spcBef>
                <a:spcPts val="615"/>
              </a:spcBef>
              <a:buClr>
                <a:srgbClr val="0B7A9C"/>
              </a:buClr>
              <a:buChar char="–"/>
              <a:tabLst>
                <a:tab pos="728837" algn="l"/>
                <a:tab pos="729407" algn="l"/>
              </a:tabLst>
            </a:pPr>
            <a:r>
              <a:rPr sz="2200" spc="-4" dirty="0">
                <a:latin typeface="Cambria" pitchFamily="18" charset="0"/>
                <a:ea typeface="Cambria" pitchFamily="18" charset="0"/>
                <a:cs typeface="Arial"/>
              </a:rPr>
              <a:t>The</a:t>
            </a:r>
            <a:r>
              <a:rPr sz="2200" spc="-13" dirty="0">
                <a:latin typeface="Cambria" pitchFamily="18" charset="0"/>
                <a:ea typeface="Cambria" pitchFamily="18" charset="0"/>
                <a:cs typeface="Arial"/>
              </a:rPr>
              <a:t> </a:t>
            </a:r>
            <a:r>
              <a:rPr sz="2200" i="1" dirty="0">
                <a:latin typeface="Cambria" pitchFamily="18" charset="0"/>
                <a:ea typeface="Cambria" pitchFamily="18" charset="0"/>
                <a:cs typeface="Arial"/>
              </a:rPr>
              <a:t>k</a:t>
            </a:r>
            <a:r>
              <a:rPr sz="2200" i="1" spc="-9" dirty="0">
                <a:latin typeface="Cambria" pitchFamily="18" charset="0"/>
                <a:ea typeface="Cambria" pitchFamily="18" charset="0"/>
                <a:cs typeface="Arial"/>
              </a:rPr>
              <a:t> </a:t>
            </a:r>
            <a:r>
              <a:rPr sz="2200" spc="-4" dirty="0">
                <a:latin typeface="Cambria" pitchFamily="18" charset="0"/>
                <a:ea typeface="Cambria" pitchFamily="18" charset="0"/>
                <a:cs typeface="Arial"/>
              </a:rPr>
              <a:t>value</a:t>
            </a:r>
            <a:r>
              <a:rPr sz="2200" spc="22" dirty="0">
                <a:latin typeface="Cambria" pitchFamily="18" charset="0"/>
                <a:ea typeface="Cambria" pitchFamily="18" charset="0"/>
                <a:cs typeface="Arial"/>
              </a:rPr>
              <a:t> </a:t>
            </a:r>
            <a:r>
              <a:rPr sz="2200" spc="-4" dirty="0">
                <a:latin typeface="Cambria" pitchFamily="18" charset="0"/>
                <a:ea typeface="Cambria" pitchFamily="18" charset="0"/>
                <a:cs typeface="Arial"/>
              </a:rPr>
              <a:t>that</a:t>
            </a:r>
            <a:r>
              <a:rPr sz="2200" spc="-13" dirty="0">
                <a:latin typeface="Cambria" pitchFamily="18" charset="0"/>
                <a:ea typeface="Cambria" pitchFamily="18" charset="0"/>
                <a:cs typeface="Arial"/>
              </a:rPr>
              <a:t> </a:t>
            </a:r>
            <a:r>
              <a:rPr sz="2200" spc="-4" dirty="0">
                <a:latin typeface="Cambria" pitchFamily="18" charset="0"/>
                <a:ea typeface="Cambria" pitchFamily="18" charset="0"/>
                <a:cs typeface="Arial"/>
              </a:rPr>
              <a:t>gives</a:t>
            </a:r>
            <a:r>
              <a:rPr sz="2200" spc="13" dirty="0">
                <a:latin typeface="Cambria" pitchFamily="18" charset="0"/>
                <a:ea typeface="Cambria" pitchFamily="18" charset="0"/>
                <a:cs typeface="Arial"/>
              </a:rPr>
              <a:t> </a:t>
            </a:r>
            <a:r>
              <a:rPr sz="2200" spc="-4" dirty="0">
                <a:latin typeface="Cambria" pitchFamily="18" charset="0"/>
                <a:ea typeface="Cambria" pitchFamily="18" charset="0"/>
                <a:cs typeface="Arial"/>
              </a:rPr>
              <a:t>the</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minimum</a:t>
            </a:r>
            <a:r>
              <a:rPr sz="2200" spc="18" dirty="0">
                <a:latin typeface="Cambria" pitchFamily="18" charset="0"/>
                <a:ea typeface="Cambria" pitchFamily="18" charset="0"/>
                <a:cs typeface="Arial"/>
              </a:rPr>
              <a:t> </a:t>
            </a:r>
            <a:r>
              <a:rPr sz="2200" spc="-4" dirty="0">
                <a:latin typeface="Cambria" pitchFamily="18" charset="0"/>
                <a:ea typeface="Cambria" pitchFamily="18" charset="0"/>
                <a:cs typeface="Arial"/>
              </a:rPr>
              <a:t>error rate</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may</a:t>
            </a:r>
            <a:r>
              <a:rPr sz="2200" spc="4" dirty="0">
                <a:latin typeface="Cambria" pitchFamily="18" charset="0"/>
                <a:ea typeface="Cambria" pitchFamily="18" charset="0"/>
                <a:cs typeface="Arial"/>
              </a:rPr>
              <a:t> </a:t>
            </a:r>
            <a:r>
              <a:rPr sz="2200" spc="-4" dirty="0">
                <a:latin typeface="Cambria" pitchFamily="18" charset="0"/>
                <a:ea typeface="Cambria" pitchFamily="18" charset="0"/>
                <a:cs typeface="Arial"/>
              </a:rPr>
              <a:t>be </a:t>
            </a:r>
            <a:r>
              <a:rPr sz="2200" spc="-583" dirty="0">
                <a:latin typeface="Cambria" pitchFamily="18" charset="0"/>
                <a:ea typeface="Cambria" pitchFamily="18" charset="0"/>
                <a:cs typeface="Arial"/>
              </a:rPr>
              <a:t> </a:t>
            </a:r>
            <a:r>
              <a:rPr sz="2200" spc="-4" dirty="0">
                <a:latin typeface="Cambria" pitchFamily="18" charset="0"/>
                <a:ea typeface="Cambria" pitchFamily="18" charset="0"/>
                <a:cs typeface="Arial"/>
              </a:rPr>
              <a:t>selected</a:t>
            </a:r>
            <a:r>
              <a:rPr sz="2200" i="1" spc="-4" dirty="0">
                <a:latin typeface="Cambria" pitchFamily="18" charset="0"/>
                <a:ea typeface="Cambria" pitchFamily="18" charset="0"/>
                <a:cs typeface="Arial"/>
              </a:rPr>
              <a:t>.</a:t>
            </a:r>
            <a:endParaRPr sz="2200">
              <a:latin typeface="Cambria" pitchFamily="18" charset="0"/>
              <a:ea typeface="Cambria" pitchFamily="18" charset="0"/>
              <a:cs typeface="Arial"/>
            </a:endParaRPr>
          </a:p>
          <a:p>
            <a:pPr marL="729407" marR="4559" lvl="1" indent="-307718">
              <a:spcBef>
                <a:spcPts val="615"/>
              </a:spcBef>
              <a:buClr>
                <a:srgbClr val="0B7A9C"/>
              </a:buClr>
              <a:buChar char="–"/>
              <a:tabLst>
                <a:tab pos="728837" algn="l"/>
                <a:tab pos="729407" algn="l"/>
              </a:tabLst>
            </a:pPr>
            <a:r>
              <a:rPr sz="2200" dirty="0">
                <a:latin typeface="Cambria" pitchFamily="18" charset="0"/>
                <a:ea typeface="Cambria" pitchFamily="18" charset="0"/>
                <a:cs typeface="Arial"/>
              </a:rPr>
              <a:t>In</a:t>
            </a:r>
            <a:r>
              <a:rPr sz="2200" spc="-27" dirty="0">
                <a:latin typeface="Cambria" pitchFamily="18" charset="0"/>
                <a:ea typeface="Cambria" pitchFamily="18" charset="0"/>
                <a:cs typeface="Arial"/>
              </a:rPr>
              <a:t> </a:t>
            </a:r>
            <a:r>
              <a:rPr sz="2200" spc="-4" dirty="0">
                <a:latin typeface="Cambria" pitchFamily="18" charset="0"/>
                <a:ea typeface="Cambria" pitchFamily="18" charset="0"/>
                <a:cs typeface="Arial"/>
              </a:rPr>
              <a:t>general,</a:t>
            </a:r>
            <a:r>
              <a:rPr sz="2200" spc="18" dirty="0">
                <a:latin typeface="Cambria" pitchFamily="18" charset="0"/>
                <a:ea typeface="Cambria" pitchFamily="18" charset="0"/>
                <a:cs typeface="Arial"/>
              </a:rPr>
              <a:t> </a:t>
            </a:r>
            <a:r>
              <a:rPr sz="2200" spc="-4" dirty="0">
                <a:latin typeface="Cambria" pitchFamily="18" charset="0"/>
                <a:ea typeface="Cambria" pitchFamily="18" charset="0"/>
                <a:cs typeface="Arial"/>
              </a:rPr>
              <a:t>the</a:t>
            </a:r>
            <a:r>
              <a:rPr sz="2200" spc="-13" dirty="0">
                <a:latin typeface="Cambria" pitchFamily="18" charset="0"/>
                <a:ea typeface="Cambria" pitchFamily="18" charset="0"/>
                <a:cs typeface="Arial"/>
              </a:rPr>
              <a:t> </a:t>
            </a:r>
            <a:r>
              <a:rPr sz="2200" spc="-4" dirty="0">
                <a:latin typeface="Cambria" pitchFamily="18" charset="0"/>
                <a:ea typeface="Cambria" pitchFamily="18" charset="0"/>
                <a:cs typeface="Arial"/>
              </a:rPr>
              <a:t>larger</a:t>
            </a:r>
            <a:r>
              <a:rPr sz="2200" spc="18" dirty="0">
                <a:latin typeface="Cambria" pitchFamily="18" charset="0"/>
                <a:ea typeface="Cambria" pitchFamily="18" charset="0"/>
                <a:cs typeface="Arial"/>
              </a:rPr>
              <a:t> </a:t>
            </a:r>
            <a:r>
              <a:rPr sz="2200" spc="-4" dirty="0">
                <a:latin typeface="Cambria" pitchFamily="18" charset="0"/>
                <a:ea typeface="Cambria" pitchFamily="18" charset="0"/>
                <a:cs typeface="Arial"/>
              </a:rPr>
              <a:t>the</a:t>
            </a:r>
            <a:r>
              <a:rPr sz="2200" spc="-13" dirty="0">
                <a:latin typeface="Cambria" pitchFamily="18" charset="0"/>
                <a:ea typeface="Cambria" pitchFamily="18" charset="0"/>
                <a:cs typeface="Arial"/>
              </a:rPr>
              <a:t> </a:t>
            </a:r>
            <a:r>
              <a:rPr sz="2200" spc="-4" dirty="0">
                <a:latin typeface="Cambria" pitchFamily="18" charset="0"/>
                <a:ea typeface="Cambria" pitchFamily="18" charset="0"/>
                <a:cs typeface="Arial"/>
              </a:rPr>
              <a:t>number</a:t>
            </a:r>
            <a:r>
              <a:rPr sz="2200" spc="18" dirty="0">
                <a:latin typeface="Cambria" pitchFamily="18" charset="0"/>
                <a:ea typeface="Cambria" pitchFamily="18" charset="0"/>
                <a:cs typeface="Arial"/>
              </a:rPr>
              <a:t> </a:t>
            </a:r>
            <a:r>
              <a:rPr sz="2200" spc="-4" dirty="0">
                <a:latin typeface="Cambria" pitchFamily="18" charset="0"/>
                <a:ea typeface="Cambria" pitchFamily="18" charset="0"/>
                <a:cs typeface="Arial"/>
              </a:rPr>
              <a:t>of</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training</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instances </a:t>
            </a:r>
            <a:r>
              <a:rPr sz="2200" spc="-588" dirty="0">
                <a:latin typeface="Cambria" pitchFamily="18" charset="0"/>
                <a:ea typeface="Cambria" pitchFamily="18" charset="0"/>
                <a:cs typeface="Arial"/>
              </a:rPr>
              <a:t> </a:t>
            </a:r>
            <a:r>
              <a:rPr sz="2200" spc="-4" dirty="0">
                <a:latin typeface="Cambria" pitchFamily="18" charset="0"/>
                <a:ea typeface="Cambria" pitchFamily="18" charset="0"/>
                <a:cs typeface="Arial"/>
              </a:rPr>
              <a:t>is,</a:t>
            </a:r>
            <a:r>
              <a:rPr sz="2200" spc="-18" dirty="0">
                <a:latin typeface="Cambria" pitchFamily="18" charset="0"/>
                <a:ea typeface="Cambria" pitchFamily="18" charset="0"/>
                <a:cs typeface="Arial"/>
              </a:rPr>
              <a:t> </a:t>
            </a:r>
            <a:r>
              <a:rPr sz="2200" spc="-4" dirty="0">
                <a:latin typeface="Cambria" pitchFamily="18" charset="0"/>
                <a:ea typeface="Cambria" pitchFamily="18" charset="0"/>
                <a:cs typeface="Arial"/>
              </a:rPr>
              <a:t>the</a:t>
            </a:r>
            <a:r>
              <a:rPr sz="2200" dirty="0">
                <a:latin typeface="Cambria" pitchFamily="18" charset="0"/>
                <a:ea typeface="Cambria" pitchFamily="18" charset="0"/>
                <a:cs typeface="Arial"/>
              </a:rPr>
              <a:t> </a:t>
            </a:r>
            <a:r>
              <a:rPr sz="2200" spc="-4" dirty="0">
                <a:latin typeface="Cambria" pitchFamily="18" charset="0"/>
                <a:ea typeface="Cambria" pitchFamily="18" charset="0"/>
                <a:cs typeface="Arial"/>
              </a:rPr>
              <a:t>larger</a:t>
            </a:r>
            <a:r>
              <a:rPr sz="2200" spc="9" dirty="0">
                <a:latin typeface="Cambria" pitchFamily="18" charset="0"/>
                <a:ea typeface="Cambria" pitchFamily="18" charset="0"/>
                <a:cs typeface="Arial"/>
              </a:rPr>
              <a:t> </a:t>
            </a:r>
            <a:r>
              <a:rPr sz="2200" spc="-4" dirty="0">
                <a:latin typeface="Cambria" pitchFamily="18" charset="0"/>
                <a:ea typeface="Cambria" pitchFamily="18" charset="0"/>
                <a:cs typeface="Arial"/>
              </a:rPr>
              <a:t>the</a:t>
            </a:r>
            <a:r>
              <a:rPr sz="2200" dirty="0">
                <a:latin typeface="Cambria" pitchFamily="18" charset="0"/>
                <a:ea typeface="Cambria" pitchFamily="18" charset="0"/>
                <a:cs typeface="Arial"/>
              </a:rPr>
              <a:t> </a:t>
            </a:r>
            <a:r>
              <a:rPr sz="2200" spc="-4" dirty="0">
                <a:latin typeface="Cambria" pitchFamily="18" charset="0"/>
                <a:ea typeface="Cambria" pitchFamily="18" charset="0"/>
                <a:cs typeface="Arial"/>
              </a:rPr>
              <a:t>value</a:t>
            </a:r>
            <a:r>
              <a:rPr sz="2200" spc="4" dirty="0">
                <a:latin typeface="Cambria" pitchFamily="18" charset="0"/>
                <a:ea typeface="Cambria" pitchFamily="18" charset="0"/>
                <a:cs typeface="Arial"/>
              </a:rPr>
              <a:t> </a:t>
            </a:r>
            <a:r>
              <a:rPr sz="2200" spc="-4" dirty="0">
                <a:latin typeface="Cambria" pitchFamily="18" charset="0"/>
                <a:ea typeface="Cambria" pitchFamily="18" charset="0"/>
                <a:cs typeface="Arial"/>
              </a:rPr>
              <a:t>of </a:t>
            </a:r>
            <a:r>
              <a:rPr sz="2200" i="1" dirty="0">
                <a:latin typeface="Cambria" pitchFamily="18" charset="0"/>
                <a:ea typeface="Cambria" pitchFamily="18" charset="0"/>
                <a:cs typeface="Arial"/>
              </a:rPr>
              <a:t>k</a:t>
            </a:r>
            <a:r>
              <a:rPr sz="2200" i="1" spc="-9" dirty="0">
                <a:latin typeface="Cambria" pitchFamily="18" charset="0"/>
                <a:ea typeface="Cambria" pitchFamily="18" charset="0"/>
                <a:cs typeface="Arial"/>
              </a:rPr>
              <a:t> </a:t>
            </a:r>
            <a:r>
              <a:rPr sz="2200" spc="-4" dirty="0">
                <a:latin typeface="Cambria" pitchFamily="18" charset="0"/>
                <a:ea typeface="Cambria" pitchFamily="18" charset="0"/>
                <a:cs typeface="Arial"/>
              </a:rPr>
              <a:t>will</a:t>
            </a:r>
            <a:r>
              <a:rPr sz="2200" spc="18" dirty="0">
                <a:latin typeface="Cambria" pitchFamily="18" charset="0"/>
                <a:ea typeface="Cambria" pitchFamily="18" charset="0"/>
                <a:cs typeface="Arial"/>
              </a:rPr>
              <a:t> </a:t>
            </a:r>
            <a:r>
              <a:rPr sz="2200" spc="-4" dirty="0">
                <a:latin typeface="Cambria" pitchFamily="18" charset="0"/>
                <a:ea typeface="Cambria" pitchFamily="18" charset="0"/>
                <a:cs typeface="Arial"/>
              </a:rPr>
              <a:t>be</a:t>
            </a:r>
            <a:endParaRPr sz="2200">
              <a:latin typeface="Cambria" pitchFamily="18" charset="0"/>
              <a:ea typeface="Cambria" pitchFamily="18" charset="0"/>
              <a:cs typeface="Arial"/>
            </a:endParaRPr>
          </a:p>
        </p:txBody>
      </p:sp>
      <p:graphicFrame>
        <p:nvGraphicFramePr>
          <p:cNvPr id="6" name="Group 3"/>
          <p:cNvGraphicFramePr>
            <a:graphicFrameLocks noGrp="1"/>
          </p:cNvGraphicFramePr>
          <p:nvPr/>
        </p:nvGraphicFramePr>
        <p:xfrm>
          <a:off x="0" y="0"/>
          <a:ext cx="9144000" cy="1447800"/>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549174">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7"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43" y="260648"/>
            <a:ext cx="8229600" cy="1143000"/>
          </a:xfrm>
        </p:spPr>
        <p:txBody>
          <a:bodyPr>
            <a:normAutofit/>
          </a:bodyPr>
          <a:lstStyle/>
          <a:p>
            <a:r>
              <a:rPr lang="en-US" sz="4000" dirty="0" smtClean="0">
                <a:solidFill>
                  <a:srgbClr val="A50021"/>
                </a:solidFill>
                <a:latin typeface="Times New Roman" pitchFamily="18" charset="0"/>
                <a:cs typeface="Times New Roman" pitchFamily="18" charset="0"/>
              </a:rPr>
              <a:t>Basic Concept</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57222" y="1935480"/>
            <a:ext cx="8304237" cy="4389120"/>
          </a:xfrm>
        </p:spPr>
        <p:txBody>
          <a:bodyPr>
            <a:noAutofit/>
          </a:bodyPr>
          <a:lstStyle/>
          <a:p>
            <a:pPr>
              <a:buNone/>
            </a:pPr>
            <a:r>
              <a:rPr lang="en-US" sz="2000" b="1" dirty="0" smtClean="0">
                <a:solidFill>
                  <a:srgbClr val="FF0000"/>
                </a:solidFill>
                <a:latin typeface="Cambria" pitchFamily="18" charset="0"/>
                <a:ea typeface="Cambria" pitchFamily="18" charset="0"/>
              </a:rPr>
              <a:t>The ensemble methods</a:t>
            </a:r>
          </a:p>
          <a:p>
            <a:r>
              <a:rPr lang="en-US" sz="2000" dirty="0" smtClean="0">
                <a:latin typeface="Cambria" pitchFamily="18" charset="0"/>
                <a:ea typeface="Cambria" pitchFamily="18" charset="0"/>
              </a:rPr>
              <a:t>The ensemble methods, also known as committee-based learning or learning multiple classifier systems train multiple hypotheses to solve the same problem. One of the most common examples of ensemble modeling is the random forest trees where a number of decision trees are used to predict outcomes</a:t>
            </a:r>
            <a:r>
              <a:rPr lang="en-US" sz="2000" dirty="0" smtClean="0"/>
              <a:t>.</a:t>
            </a:r>
          </a:p>
          <a:p>
            <a:r>
              <a:rPr lang="en-US" sz="2000" dirty="0" smtClean="0">
                <a:latin typeface="Cambria" pitchFamily="18" charset="0"/>
                <a:ea typeface="Cambria" pitchFamily="18" charset="0"/>
              </a:rPr>
              <a:t>An ensemble contains a number of hypothesis or learners which are usually generated from training data with the help of a base learning algorithm. Most ensemble methods use a single base learning algorithm to produce homogenous base learners or homogenous ensembles and there are also some other methods which use multiple learning algorithms and thus produce </a:t>
            </a:r>
            <a:r>
              <a:rPr lang="en-US" sz="2000" dirty="0" err="1" smtClean="0">
                <a:latin typeface="Cambria" pitchFamily="18" charset="0"/>
                <a:ea typeface="Cambria" pitchFamily="18" charset="0"/>
              </a:rPr>
              <a:t>heterogenous</a:t>
            </a:r>
            <a:r>
              <a:rPr lang="en-US" sz="2000" dirty="0" smtClean="0">
                <a:latin typeface="Cambria" pitchFamily="18" charset="0"/>
                <a:ea typeface="Cambria" pitchFamily="18" charset="0"/>
              </a:rPr>
              <a:t> ensembles. Ensemble methods are well known for their ability to boost weak learners.</a:t>
            </a:r>
            <a:endParaRPr lang="en-US" sz="2000" b="1" dirty="0" smtClean="0">
              <a:solidFill>
                <a:srgbClr val="0B5ED7"/>
              </a:solidFill>
              <a:latin typeface="Cambria" pitchFamily="18" charset="0"/>
              <a:ea typeface="Cambria" pitchFamily="18" charset="0"/>
              <a:cs typeface="Times New Roman" pitchFamily="18" charset="0"/>
            </a:endParaRPr>
          </a:p>
        </p:txBody>
      </p:sp>
      <p:sp>
        <p:nvSpPr>
          <p:cNvPr id="4" name="Date Placeholder 3"/>
          <p:cNvSpPr>
            <a:spLocks noGrp="1"/>
          </p:cNvSpPr>
          <p:nvPr>
            <p:ph type="dt" sz="half" idx="10"/>
          </p:nvPr>
        </p:nvSpPr>
        <p:spPr/>
        <p:txBody>
          <a:bodyPr/>
          <a:lstStyle/>
          <a:p>
            <a:fld id="{EE6E1216-89FF-4566-90B9-C758B6788302}" type="datetime1">
              <a:rPr lang="en-IN" smtClean="0">
                <a:solidFill>
                  <a:srgbClr val="04617B">
                    <a:shade val="90000"/>
                  </a:srgbClr>
                </a:solidFill>
              </a:rPr>
              <a:pPr/>
              <a:t>08-04-2021</a:t>
            </a:fld>
            <a:endParaRPr lang="en-IN" dirty="0">
              <a:solidFill>
                <a:srgbClr val="04617B">
                  <a:shade val="90000"/>
                </a:srgbClr>
              </a:solidFill>
            </a:endParaRPr>
          </a:p>
        </p:txBody>
      </p:sp>
      <p:graphicFrame>
        <p:nvGraphicFramePr>
          <p:cNvPr id="7" name="Group 3"/>
          <p:cNvGraphicFramePr>
            <a:graphicFrameLocks noGrp="1"/>
          </p:cNvGraphicFramePr>
          <p:nvPr/>
        </p:nvGraphicFramePr>
        <p:xfrm>
          <a:off x="0" y="0"/>
          <a:ext cx="9144000" cy="1447800"/>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549174">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Tree>
    <p:extLst>
      <p:ext uri="{BB962C8B-B14F-4D97-AF65-F5344CB8AC3E}">
        <p14:creationId xmlns="" xmlns:p14="http://schemas.microsoft.com/office/powerpoint/2010/main" val="28050955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43" y="260648"/>
            <a:ext cx="8229600" cy="1143000"/>
          </a:xfrm>
        </p:spPr>
        <p:txBody>
          <a:bodyPr>
            <a:normAutofit/>
          </a:bodyPr>
          <a:lstStyle/>
          <a:p>
            <a:r>
              <a:rPr lang="en-US" sz="4000" dirty="0" smtClean="0">
                <a:solidFill>
                  <a:srgbClr val="A50021"/>
                </a:solidFill>
                <a:latin typeface="Times New Roman" pitchFamily="18" charset="0"/>
                <a:cs typeface="Times New Roman" pitchFamily="18" charset="0"/>
              </a:rPr>
              <a:t>Basic Concept</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57222" y="1935480"/>
            <a:ext cx="8304237" cy="4389120"/>
          </a:xfrm>
        </p:spPr>
        <p:txBody>
          <a:bodyPr>
            <a:noAutofit/>
          </a:bodyPr>
          <a:lstStyle/>
          <a:p>
            <a:r>
              <a:rPr lang="en-US" sz="2000" dirty="0" smtClean="0">
                <a:latin typeface="Cambria" pitchFamily="18" charset="0"/>
                <a:ea typeface="Cambria" pitchFamily="18" charset="0"/>
              </a:rPr>
              <a:t>Why Use Ensemble Methods?</a:t>
            </a:r>
            <a:endParaRPr lang="en-US" sz="2000" b="1" dirty="0" smtClean="0">
              <a:latin typeface="Cambria" pitchFamily="18" charset="0"/>
              <a:ea typeface="Cambria" pitchFamily="18" charset="0"/>
            </a:endParaRPr>
          </a:p>
          <a:p>
            <a:r>
              <a:rPr lang="en-US" sz="2000" dirty="0" smtClean="0">
                <a:latin typeface="Cambria" pitchFamily="18" charset="0"/>
                <a:ea typeface="Cambria" pitchFamily="18" charset="0"/>
              </a:rPr>
              <a:t>The learning algorithms which output only a single hypothesis tends to suffer from basically three issues. These issues are the statistical problem, the computational problem and the representation problem which can be partly overcome by applying ensemble methods.</a:t>
            </a:r>
          </a:p>
          <a:p>
            <a:r>
              <a:rPr lang="en-US" sz="2000" dirty="0" smtClean="0">
                <a:latin typeface="Cambria" pitchFamily="18" charset="0"/>
                <a:ea typeface="Cambria" pitchFamily="18" charset="0"/>
              </a:rPr>
              <a:t>The learning algorithm which suffers from the statistical problem is said to have high variance. The algorithm which exhibits the computational problem is sometimes described as having computational variance and the learning algorithm which suffers from the representational problem is said to have a high bias. These three fundamental issues can be said as the three important ways in which existing learning algorithms fail. The ensemble methods promise of reducing both the bias and the variance of these three shortcomings of the standard learning algorithm.   </a:t>
            </a:r>
          </a:p>
          <a:p>
            <a:pPr>
              <a:buNone/>
            </a:pPr>
            <a:endParaRPr lang="en-US" sz="2400" b="1" dirty="0" smtClean="0">
              <a:solidFill>
                <a:srgbClr val="0B5ED7"/>
              </a:solidFill>
              <a:latin typeface="Cambria" pitchFamily="18" charset="0"/>
              <a:ea typeface="Cambria" pitchFamily="18" charset="0"/>
              <a:cs typeface="Times New Roman" pitchFamily="18" charset="0"/>
            </a:endParaRPr>
          </a:p>
        </p:txBody>
      </p:sp>
      <p:sp>
        <p:nvSpPr>
          <p:cNvPr id="4" name="Date Placeholder 3"/>
          <p:cNvSpPr>
            <a:spLocks noGrp="1"/>
          </p:cNvSpPr>
          <p:nvPr>
            <p:ph type="dt" sz="half" idx="10"/>
          </p:nvPr>
        </p:nvSpPr>
        <p:spPr/>
        <p:txBody>
          <a:bodyPr/>
          <a:lstStyle/>
          <a:p>
            <a:fld id="{21D6849C-C79F-4FAD-9CC8-44DFC625FF55}" type="datetime1">
              <a:rPr lang="en-IN" smtClean="0">
                <a:solidFill>
                  <a:srgbClr val="04617B">
                    <a:shade val="90000"/>
                  </a:srgbClr>
                </a:solidFill>
              </a:rPr>
              <a:pPr/>
              <a:t>08-04-2021</a:t>
            </a:fld>
            <a:endParaRPr lang="en-IN" dirty="0">
              <a:solidFill>
                <a:srgbClr val="04617B">
                  <a:shade val="90000"/>
                </a:srgbClr>
              </a:solidFill>
            </a:endParaRPr>
          </a:p>
        </p:txBody>
      </p:sp>
      <p:graphicFrame>
        <p:nvGraphicFramePr>
          <p:cNvPr id="7" name="Group 3"/>
          <p:cNvGraphicFramePr>
            <a:graphicFrameLocks noGrp="1"/>
          </p:cNvGraphicFramePr>
          <p:nvPr/>
        </p:nvGraphicFramePr>
        <p:xfrm>
          <a:off x="0" y="0"/>
          <a:ext cx="9144000" cy="1447800"/>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549174">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Tree>
    <p:extLst>
      <p:ext uri="{BB962C8B-B14F-4D97-AF65-F5344CB8AC3E}">
        <p14:creationId xmlns="" xmlns:p14="http://schemas.microsoft.com/office/powerpoint/2010/main" val="28050955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828800"/>
            <a:ext cx="8229600" cy="4328160"/>
          </a:xfrm>
        </p:spPr>
        <p:txBody>
          <a:bodyPr>
            <a:normAutofit fontScale="92500" lnSpcReduction="20000"/>
          </a:bodyPr>
          <a:lstStyle/>
          <a:p>
            <a:r>
              <a:rPr lang="en-US" b="1" cap="all" dirty="0" smtClean="0"/>
              <a:t>WHAT IS RANDOM FOREST?</a:t>
            </a:r>
          </a:p>
          <a:p>
            <a:r>
              <a:rPr lang="en-US" dirty="0" smtClean="0"/>
              <a:t>Random forest is a supervised learning algorithm. The "forest" it builds, is an ensemble of decision trees, usually trained with the “bagging” method. The general idea of the bagging method is that a combination of learning models increases the overall result.</a:t>
            </a:r>
          </a:p>
          <a:p>
            <a:r>
              <a:rPr lang="en-US" b="1" dirty="0" smtClean="0">
                <a:solidFill>
                  <a:srgbClr val="0070C0"/>
                </a:solidFill>
              </a:rPr>
              <a:t>Put simply: random forest builds multiple decision trees and merges them together to get a more accurate and stable prediction.</a:t>
            </a:r>
            <a:endParaRPr lang="en-US" dirty="0" smtClean="0">
              <a:solidFill>
                <a:srgbClr val="0070C0"/>
              </a:solidFill>
            </a:endParaRPr>
          </a:p>
          <a:p>
            <a:pPr>
              <a:buNone/>
            </a:pPr>
            <a:endParaRPr lang="en-US" dirty="0">
              <a:latin typeface="Cambria" pitchFamily="18" charset="0"/>
            </a:endParaRPr>
          </a:p>
        </p:txBody>
      </p:sp>
      <p:graphicFrame>
        <p:nvGraphicFramePr>
          <p:cNvPr id="7"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AAB4D04F-B68A-46B8-AF8B-0542D139CF38}" type="datetime1">
              <a:rPr lang="en-IN" smtClean="0"/>
              <a:pPr/>
              <a:t>08-04-2021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43" y="260648"/>
            <a:ext cx="8229600" cy="1143000"/>
          </a:xfrm>
        </p:spPr>
        <p:txBody>
          <a:bodyPr>
            <a:normAutofit/>
          </a:bodyPr>
          <a:lstStyle/>
          <a:p>
            <a:r>
              <a:rPr lang="en-US" sz="4000" dirty="0" smtClean="0">
                <a:solidFill>
                  <a:srgbClr val="A50021"/>
                </a:solidFill>
                <a:latin typeface="Times New Roman" pitchFamily="18" charset="0"/>
                <a:cs typeface="Times New Roman" pitchFamily="18" charset="0"/>
              </a:rPr>
              <a:t>Basic Concept</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57222" y="1935480"/>
            <a:ext cx="8304237" cy="4389120"/>
          </a:xfrm>
        </p:spPr>
        <p:txBody>
          <a:bodyPr>
            <a:noAutofit/>
          </a:bodyPr>
          <a:lstStyle/>
          <a:p>
            <a:r>
              <a:rPr lang="en-US" sz="2400" dirty="0" smtClean="0">
                <a:latin typeface="Cambria" pitchFamily="18" charset="0"/>
                <a:ea typeface="Cambria" pitchFamily="18" charset="0"/>
              </a:rPr>
              <a:t>Different Techniques</a:t>
            </a:r>
            <a:endParaRPr lang="en-US" sz="2400" b="1" dirty="0" smtClean="0">
              <a:latin typeface="Cambria" pitchFamily="18" charset="0"/>
              <a:ea typeface="Cambria" pitchFamily="18" charset="0"/>
            </a:endParaRPr>
          </a:p>
          <a:p>
            <a:r>
              <a:rPr lang="en-US" sz="2400" dirty="0" smtClean="0">
                <a:latin typeface="Cambria" pitchFamily="18" charset="0"/>
                <a:ea typeface="Cambria" pitchFamily="18" charset="0"/>
              </a:rPr>
              <a:t>Some of the commonly used Ensemble techniques are discussed below</a:t>
            </a:r>
          </a:p>
          <a:p>
            <a:pPr>
              <a:buNone/>
            </a:pPr>
            <a:r>
              <a:rPr lang="en-US" sz="2400" b="1" dirty="0" smtClean="0">
                <a:solidFill>
                  <a:srgbClr val="0070C0"/>
                </a:solidFill>
                <a:latin typeface="Cambria" pitchFamily="18" charset="0"/>
                <a:ea typeface="Cambria" pitchFamily="18" charset="0"/>
              </a:rPr>
              <a:t>Bagging</a:t>
            </a:r>
          </a:p>
          <a:p>
            <a:r>
              <a:rPr lang="en-US" sz="2400" dirty="0" smtClean="0">
                <a:latin typeface="Cambria" pitchFamily="18" charset="0"/>
                <a:ea typeface="Cambria" pitchFamily="18" charset="0"/>
              </a:rPr>
              <a:t>Bagging or Bootstrap Aggregation is a powerful, effective and simple ensemble method. The method uses multiple versions of a training set by using the bootstrap, i.e. sampling with replacement and t it can be used with any type of model for classification or regression. Bagging is only effective when using unstable (i.e. a small change in the training set can cause a significant change in the model) non-linear models.  </a:t>
            </a:r>
          </a:p>
          <a:p>
            <a:endParaRPr lang="en-US" sz="2400" b="1" dirty="0" smtClean="0">
              <a:solidFill>
                <a:srgbClr val="0B5ED7"/>
              </a:solidFill>
              <a:latin typeface="Cambria" pitchFamily="18" charset="0"/>
              <a:ea typeface="Cambria" pitchFamily="18" charset="0"/>
              <a:cs typeface="Times New Roman" pitchFamily="18" charset="0"/>
            </a:endParaRPr>
          </a:p>
        </p:txBody>
      </p:sp>
      <p:sp>
        <p:nvSpPr>
          <p:cNvPr id="4" name="Date Placeholder 3"/>
          <p:cNvSpPr>
            <a:spLocks noGrp="1"/>
          </p:cNvSpPr>
          <p:nvPr>
            <p:ph type="dt" sz="half" idx="10"/>
          </p:nvPr>
        </p:nvSpPr>
        <p:spPr/>
        <p:txBody>
          <a:bodyPr/>
          <a:lstStyle/>
          <a:p>
            <a:fld id="{3D4C6297-EFC3-4DA9-867A-E653D02C138E}" type="datetime1">
              <a:rPr lang="en-IN" smtClean="0">
                <a:solidFill>
                  <a:srgbClr val="04617B">
                    <a:shade val="90000"/>
                  </a:srgbClr>
                </a:solidFill>
              </a:rPr>
              <a:pPr/>
              <a:t>08-04-2021</a:t>
            </a:fld>
            <a:endParaRPr lang="en-IN" dirty="0">
              <a:solidFill>
                <a:srgbClr val="04617B">
                  <a:shade val="90000"/>
                </a:srgbClr>
              </a:solidFill>
            </a:endParaRPr>
          </a:p>
        </p:txBody>
      </p:sp>
      <p:graphicFrame>
        <p:nvGraphicFramePr>
          <p:cNvPr id="7" name="Group 3"/>
          <p:cNvGraphicFramePr>
            <a:graphicFrameLocks noGrp="1"/>
          </p:cNvGraphicFramePr>
          <p:nvPr/>
        </p:nvGraphicFramePr>
        <p:xfrm>
          <a:off x="0" y="0"/>
          <a:ext cx="9144000" cy="1447800"/>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549174">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Tree>
    <p:extLst>
      <p:ext uri="{BB962C8B-B14F-4D97-AF65-F5344CB8AC3E}">
        <p14:creationId xmlns="" xmlns:p14="http://schemas.microsoft.com/office/powerpoint/2010/main" val="28050955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43" y="260648"/>
            <a:ext cx="8229600" cy="1143000"/>
          </a:xfrm>
        </p:spPr>
        <p:txBody>
          <a:bodyPr>
            <a:normAutofit/>
          </a:bodyPr>
          <a:lstStyle/>
          <a:p>
            <a:r>
              <a:rPr lang="en-US" sz="4000" dirty="0" smtClean="0">
                <a:solidFill>
                  <a:srgbClr val="A50021"/>
                </a:solidFill>
                <a:latin typeface="Times New Roman" pitchFamily="18" charset="0"/>
                <a:cs typeface="Times New Roman" pitchFamily="18" charset="0"/>
              </a:rPr>
              <a:t>Basic Concept</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57222" y="1935480"/>
            <a:ext cx="8304237" cy="4389120"/>
          </a:xfrm>
        </p:spPr>
        <p:txBody>
          <a:bodyPr>
            <a:noAutofit/>
          </a:bodyPr>
          <a:lstStyle/>
          <a:p>
            <a:pPr>
              <a:buNone/>
            </a:pPr>
            <a:r>
              <a:rPr lang="en-US" sz="2000" b="1" dirty="0" smtClean="0">
                <a:solidFill>
                  <a:srgbClr val="0070C0"/>
                </a:solidFill>
                <a:latin typeface="Cambria" pitchFamily="18" charset="0"/>
                <a:ea typeface="Cambria" pitchFamily="18" charset="0"/>
              </a:rPr>
              <a:t>Boosting</a:t>
            </a:r>
          </a:p>
          <a:p>
            <a:r>
              <a:rPr lang="en-US" sz="2000" dirty="0" smtClean="0">
                <a:latin typeface="Cambria" pitchFamily="18" charset="0"/>
                <a:ea typeface="Cambria" pitchFamily="18" charset="0"/>
              </a:rPr>
              <a:t>Boosting is a meta-algorithm which can be viewed as a model averaging method. It is the most widely used ensemble method and one of the most powerful learning ideas. This method was originally designed for classification but it can also be profitably extended to regression. The original boosting algorithm combined three weak learners to generate a strong learner.</a:t>
            </a:r>
          </a:p>
          <a:p>
            <a:pPr>
              <a:buNone/>
            </a:pPr>
            <a:r>
              <a:rPr lang="en-US" sz="2000" b="1" dirty="0" smtClean="0">
                <a:solidFill>
                  <a:srgbClr val="0070C0"/>
                </a:solidFill>
                <a:latin typeface="Cambria" pitchFamily="18" charset="0"/>
                <a:ea typeface="Cambria" pitchFamily="18" charset="0"/>
              </a:rPr>
              <a:t>Stacking</a:t>
            </a:r>
          </a:p>
          <a:p>
            <a:r>
              <a:rPr lang="en-US" sz="2000" dirty="0" smtClean="0">
                <a:latin typeface="Cambria" pitchFamily="18" charset="0"/>
                <a:ea typeface="Cambria" pitchFamily="18" charset="0"/>
              </a:rPr>
              <a:t>Stacking is concerned with combining multiple classifiers generated by using different learning algorithms on a single dataset which consists of pairs of feature vectors and their classifications. This technique consists of basically two phases, in the first phase, a set of base-level classifiers is generated and in the second phase, a meta-level classifier is learned which combines the outputs of the base-level classifiers.</a:t>
            </a:r>
          </a:p>
          <a:p>
            <a:endParaRPr lang="en-US" sz="2400" b="1" dirty="0" smtClean="0">
              <a:solidFill>
                <a:srgbClr val="0B5ED7"/>
              </a:solidFill>
              <a:latin typeface="Cambria" pitchFamily="18" charset="0"/>
              <a:ea typeface="Cambria" pitchFamily="18" charset="0"/>
              <a:cs typeface="Times New Roman" pitchFamily="18" charset="0"/>
            </a:endParaRPr>
          </a:p>
        </p:txBody>
      </p:sp>
      <p:sp>
        <p:nvSpPr>
          <p:cNvPr id="4" name="Date Placeholder 3"/>
          <p:cNvSpPr>
            <a:spLocks noGrp="1"/>
          </p:cNvSpPr>
          <p:nvPr>
            <p:ph type="dt" sz="half" idx="10"/>
          </p:nvPr>
        </p:nvSpPr>
        <p:spPr/>
        <p:txBody>
          <a:bodyPr/>
          <a:lstStyle/>
          <a:p>
            <a:fld id="{3D4C6297-EFC3-4DA9-867A-E653D02C138E}" type="datetime1">
              <a:rPr lang="en-IN" smtClean="0">
                <a:solidFill>
                  <a:srgbClr val="04617B">
                    <a:shade val="90000"/>
                  </a:srgbClr>
                </a:solidFill>
              </a:rPr>
              <a:pPr/>
              <a:t>08-04-2021</a:t>
            </a:fld>
            <a:endParaRPr lang="en-IN" dirty="0">
              <a:solidFill>
                <a:srgbClr val="04617B">
                  <a:shade val="90000"/>
                </a:srgbClr>
              </a:solidFill>
            </a:endParaRPr>
          </a:p>
        </p:txBody>
      </p:sp>
      <p:graphicFrame>
        <p:nvGraphicFramePr>
          <p:cNvPr id="7" name="Group 3"/>
          <p:cNvGraphicFramePr>
            <a:graphicFrameLocks noGrp="1"/>
          </p:cNvGraphicFramePr>
          <p:nvPr/>
        </p:nvGraphicFramePr>
        <p:xfrm>
          <a:off x="0" y="0"/>
          <a:ext cx="9144000" cy="1447800"/>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549174">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Tree>
    <p:extLst>
      <p:ext uri="{BB962C8B-B14F-4D97-AF65-F5344CB8AC3E}">
        <p14:creationId xmlns="" xmlns:p14="http://schemas.microsoft.com/office/powerpoint/2010/main" val="28050955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43" y="260648"/>
            <a:ext cx="8229600" cy="1143000"/>
          </a:xfrm>
        </p:spPr>
        <p:txBody>
          <a:bodyPr>
            <a:normAutofit/>
          </a:bodyPr>
          <a:lstStyle/>
          <a:p>
            <a:r>
              <a:rPr lang="en-US" sz="4000" dirty="0" smtClean="0">
                <a:solidFill>
                  <a:srgbClr val="A50021"/>
                </a:solidFill>
                <a:latin typeface="Times New Roman" pitchFamily="18" charset="0"/>
                <a:cs typeface="Times New Roman" pitchFamily="18" charset="0"/>
              </a:rPr>
              <a:t>Basic Concept</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57222" y="1935480"/>
            <a:ext cx="8304237" cy="4389120"/>
          </a:xfrm>
        </p:spPr>
        <p:txBody>
          <a:bodyPr>
            <a:noAutofit/>
          </a:bodyPr>
          <a:lstStyle/>
          <a:p>
            <a:pPr>
              <a:buNone/>
            </a:pPr>
            <a:r>
              <a:rPr lang="en-US" sz="2400" b="1" dirty="0" smtClean="0">
                <a:solidFill>
                  <a:srgbClr val="FF0000"/>
                </a:solidFill>
              </a:rPr>
              <a:t>Applications Of Ensemble Methods</a:t>
            </a:r>
          </a:p>
          <a:p>
            <a:r>
              <a:rPr lang="en-US" sz="1800" dirty="0" smtClean="0">
                <a:latin typeface="Cambria" pitchFamily="18" charset="0"/>
                <a:ea typeface="Cambria" pitchFamily="18" charset="0"/>
              </a:rPr>
              <a:t>Ensemble methods can be used as overall diagnostic procedures for a more conventional model building. The larger the difference in fit quality between one of the stronger ensemble methods and a conventional statistical model, the more information that the conventional model is probably missing.</a:t>
            </a:r>
          </a:p>
          <a:p>
            <a:r>
              <a:rPr lang="en-US" sz="1800" dirty="0" smtClean="0">
                <a:latin typeface="Cambria" pitchFamily="18" charset="0"/>
                <a:ea typeface="Cambria" pitchFamily="18" charset="0"/>
              </a:rPr>
              <a:t>Ensemble methods can be used to evaluate the relationships between explanatory variables and the response in conventional statistical models. Predictors or basis functions overlooked in a conventional model may surface with an ensemble approach.</a:t>
            </a:r>
          </a:p>
          <a:p>
            <a:r>
              <a:rPr lang="en-US" sz="1800" dirty="0" smtClean="0">
                <a:latin typeface="Cambria" pitchFamily="18" charset="0"/>
                <a:ea typeface="Cambria" pitchFamily="18" charset="0"/>
              </a:rPr>
              <a:t>With the help of the ensemble method, the selection process could be better captured and the probability of membership in each treatment group estimated with less bias.</a:t>
            </a:r>
          </a:p>
          <a:p>
            <a:r>
              <a:rPr lang="en-US" sz="1800" dirty="0" smtClean="0">
                <a:latin typeface="Cambria" pitchFamily="18" charset="0"/>
                <a:ea typeface="Cambria" pitchFamily="18" charset="0"/>
              </a:rPr>
              <a:t>One could use ensemble methods to implement the covariance adjustments inherent in multiple regression and related procedures. One would “</a:t>
            </a:r>
            <a:r>
              <a:rPr lang="en-US" sz="1800" dirty="0" err="1" smtClean="0">
                <a:latin typeface="Cambria" pitchFamily="18" charset="0"/>
                <a:ea typeface="Cambria" pitchFamily="18" charset="0"/>
              </a:rPr>
              <a:t>residualized</a:t>
            </a:r>
            <a:r>
              <a:rPr lang="en-US" sz="1800" dirty="0" smtClean="0">
                <a:latin typeface="Cambria" pitchFamily="18" charset="0"/>
                <a:ea typeface="Cambria" pitchFamily="18" charset="0"/>
              </a:rPr>
              <a:t>” the response and the predictors of interest with ensemble methods.</a:t>
            </a:r>
          </a:p>
          <a:p>
            <a:endParaRPr lang="en-US" sz="1800" b="1" dirty="0" smtClean="0">
              <a:solidFill>
                <a:srgbClr val="0B5ED7"/>
              </a:solidFill>
              <a:latin typeface="Cambria" pitchFamily="18" charset="0"/>
              <a:ea typeface="Cambria" pitchFamily="18" charset="0"/>
              <a:cs typeface="Times New Roman" pitchFamily="18" charset="0"/>
            </a:endParaRPr>
          </a:p>
        </p:txBody>
      </p:sp>
      <p:sp>
        <p:nvSpPr>
          <p:cNvPr id="4" name="Date Placeholder 3"/>
          <p:cNvSpPr>
            <a:spLocks noGrp="1"/>
          </p:cNvSpPr>
          <p:nvPr>
            <p:ph type="dt" sz="half" idx="10"/>
          </p:nvPr>
        </p:nvSpPr>
        <p:spPr/>
        <p:txBody>
          <a:bodyPr/>
          <a:lstStyle/>
          <a:p>
            <a:fld id="{3D4C6297-EFC3-4DA9-867A-E653D02C138E}" type="datetime1">
              <a:rPr lang="en-IN" smtClean="0">
                <a:solidFill>
                  <a:srgbClr val="04617B">
                    <a:shade val="90000"/>
                  </a:srgbClr>
                </a:solidFill>
              </a:rPr>
              <a:pPr/>
              <a:t>08-04-2021</a:t>
            </a:fld>
            <a:endParaRPr lang="en-IN" dirty="0">
              <a:solidFill>
                <a:srgbClr val="04617B">
                  <a:shade val="90000"/>
                </a:srgbClr>
              </a:solidFill>
            </a:endParaRPr>
          </a:p>
        </p:txBody>
      </p:sp>
      <p:graphicFrame>
        <p:nvGraphicFramePr>
          <p:cNvPr id="7" name="Group 3"/>
          <p:cNvGraphicFramePr>
            <a:graphicFrameLocks noGrp="1"/>
          </p:cNvGraphicFramePr>
          <p:nvPr/>
        </p:nvGraphicFramePr>
        <p:xfrm>
          <a:off x="0" y="0"/>
          <a:ext cx="9144000" cy="1447800"/>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549174">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Tree>
    <p:extLst>
      <p:ext uri="{BB962C8B-B14F-4D97-AF65-F5344CB8AC3E}">
        <p14:creationId xmlns="" xmlns:p14="http://schemas.microsoft.com/office/powerpoint/2010/main" val="28050955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AFCB5A7F-F43A-440D-9215-02135D1B9077}" type="slidenum">
              <a:rPr lang="en-US"/>
              <a:pPr/>
              <a:t>23</a:t>
            </a:fld>
            <a:endParaRPr lang="en-US"/>
          </a:p>
        </p:txBody>
      </p:sp>
      <p:sp>
        <p:nvSpPr>
          <p:cNvPr id="3074" name="Rectangle 2"/>
          <p:cNvSpPr>
            <a:spLocks noGrp="1" noChangeArrowheads="1"/>
          </p:cNvSpPr>
          <p:nvPr>
            <p:ph type="title"/>
          </p:nvPr>
        </p:nvSpPr>
        <p:spPr/>
        <p:txBody>
          <a:bodyPr/>
          <a:lstStyle/>
          <a:p>
            <a:pPr eaLnBrk="1" hangingPunct="1">
              <a:defRPr/>
            </a:pPr>
            <a:endParaRPr lang="en-US" dirty="0" smtClean="0"/>
          </a:p>
        </p:txBody>
      </p:sp>
      <p:graphicFrame>
        <p:nvGraphicFramePr>
          <p:cNvPr id="4099" name="Object 3"/>
          <p:cNvGraphicFramePr>
            <a:graphicFrameLocks noChangeAspect="1"/>
          </p:cNvGraphicFramePr>
          <p:nvPr>
            <p:ph idx="1"/>
          </p:nvPr>
        </p:nvGraphicFramePr>
        <p:xfrm>
          <a:off x="1160463" y="1600200"/>
          <a:ext cx="6823075" cy="4525963"/>
        </p:xfrm>
        <a:graphic>
          <a:graphicData uri="http://schemas.openxmlformats.org/presentationml/2006/ole">
            <p:oleObj spid="_x0000_s56322" name="Visio" r:id="rId3" imgW="9740951" imgH="7320219" progId="">
              <p:embed/>
            </p:oleObj>
          </a:graphicData>
        </a:graphic>
      </p:graphicFrame>
      <p:graphicFrame>
        <p:nvGraphicFramePr>
          <p:cNvPr id="5" name="Group 3"/>
          <p:cNvGraphicFramePr>
            <a:graphicFrameLocks noGrp="1"/>
          </p:cNvGraphicFramePr>
          <p:nvPr/>
        </p:nvGraphicFramePr>
        <p:xfrm>
          <a:off x="0" y="0"/>
          <a:ext cx="9144000" cy="1447800"/>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549174">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7" name="Picture 6" descr="C:\Users\UEM\Desktop\UEM_New_Logo_05-04-2018.jpg"/>
          <p:cNvPicPr>
            <a:picLocks noChangeAspect="1" noChangeArrowheads="1"/>
          </p:cNvPicPr>
          <p:nvPr/>
        </p:nvPicPr>
        <p:blipFill>
          <a:blip r:embed="rId4"/>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D425BB1E-0D97-488E-B51B-187C2C1D57CB}" type="slidenum">
              <a:rPr lang="en-US"/>
              <a:pPr/>
              <a:t>24</a:t>
            </a:fld>
            <a:endParaRPr lang="en-US"/>
          </a:p>
        </p:txBody>
      </p:sp>
      <p:sp>
        <p:nvSpPr>
          <p:cNvPr id="4098" name="Rectangle 2"/>
          <p:cNvSpPr>
            <a:spLocks noGrp="1" noChangeArrowheads="1"/>
          </p:cNvSpPr>
          <p:nvPr>
            <p:ph type="title"/>
          </p:nvPr>
        </p:nvSpPr>
        <p:spPr/>
        <p:txBody>
          <a:bodyPr/>
          <a:lstStyle/>
          <a:p>
            <a:pPr eaLnBrk="1" hangingPunct="1">
              <a:defRPr/>
            </a:pPr>
            <a:endParaRPr lang="en-US" dirty="0" smtClean="0"/>
          </a:p>
        </p:txBody>
      </p:sp>
      <p:sp>
        <p:nvSpPr>
          <p:cNvPr id="4099" name="Rectangle 3"/>
          <p:cNvSpPr>
            <a:spLocks noGrp="1" noChangeArrowheads="1"/>
          </p:cNvSpPr>
          <p:nvPr>
            <p:ph type="body" idx="1"/>
          </p:nvPr>
        </p:nvSpPr>
        <p:spPr/>
        <p:txBody>
          <a:bodyPr>
            <a:normAutofit/>
          </a:bodyPr>
          <a:lstStyle/>
          <a:p>
            <a:pPr>
              <a:buNone/>
              <a:defRPr/>
            </a:pPr>
            <a:r>
              <a:rPr lang="en-US" sz="2400" dirty="0" smtClean="0">
                <a:latin typeface="Cambria" pitchFamily="18" charset="0"/>
                <a:ea typeface="Cambria" pitchFamily="18" charset="0"/>
              </a:rPr>
              <a:t>Why does it work?</a:t>
            </a:r>
          </a:p>
          <a:p>
            <a:pPr eaLnBrk="1" hangingPunct="1">
              <a:defRPr/>
            </a:pPr>
            <a:r>
              <a:rPr lang="en-US" sz="2400" dirty="0" smtClean="0">
                <a:latin typeface="Cambria" pitchFamily="18" charset="0"/>
                <a:ea typeface="Cambria" pitchFamily="18" charset="0"/>
              </a:rPr>
              <a:t>Suppose there are 25 base classifiers</a:t>
            </a:r>
          </a:p>
          <a:p>
            <a:pPr lvl="1" eaLnBrk="1" hangingPunct="1">
              <a:defRPr/>
            </a:pPr>
            <a:r>
              <a:rPr lang="en-US" sz="2400" dirty="0" smtClean="0">
                <a:latin typeface="Cambria" pitchFamily="18" charset="0"/>
                <a:ea typeface="Cambria" pitchFamily="18" charset="0"/>
              </a:rPr>
              <a:t>Each classifier has error rate, </a:t>
            </a:r>
            <a:r>
              <a:rPr lang="en-US" sz="2400" dirty="0" smtClean="0">
                <a:latin typeface="Cambria" pitchFamily="18" charset="0"/>
                <a:ea typeface="Cambria" pitchFamily="18" charset="0"/>
                <a:sym typeface="Symbol" charset="0"/>
              </a:rPr>
              <a:t></a:t>
            </a:r>
            <a:r>
              <a:rPr lang="en-US" sz="2400" dirty="0" smtClean="0">
                <a:latin typeface="Cambria" pitchFamily="18" charset="0"/>
                <a:ea typeface="Cambria" pitchFamily="18" charset="0"/>
              </a:rPr>
              <a:t> = 0.35</a:t>
            </a:r>
          </a:p>
          <a:p>
            <a:pPr lvl="1" eaLnBrk="1" hangingPunct="1">
              <a:defRPr/>
            </a:pPr>
            <a:r>
              <a:rPr lang="en-US" sz="2400" dirty="0" smtClean="0">
                <a:latin typeface="Cambria" pitchFamily="18" charset="0"/>
                <a:ea typeface="Cambria" pitchFamily="18" charset="0"/>
              </a:rPr>
              <a:t>Assume classifiers are independent</a:t>
            </a:r>
          </a:p>
          <a:p>
            <a:pPr lvl="1" eaLnBrk="1" hangingPunct="1">
              <a:defRPr/>
            </a:pPr>
            <a:r>
              <a:rPr lang="en-US" sz="2400" dirty="0" smtClean="0">
                <a:latin typeface="Cambria" pitchFamily="18" charset="0"/>
                <a:ea typeface="Cambria" pitchFamily="18" charset="0"/>
              </a:rPr>
              <a:t>Probability that the ensemble classifier makes a wrong prediction:</a:t>
            </a:r>
          </a:p>
        </p:txBody>
      </p:sp>
      <p:graphicFrame>
        <p:nvGraphicFramePr>
          <p:cNvPr id="5124" name="Object 4"/>
          <p:cNvGraphicFramePr>
            <a:graphicFrameLocks noChangeAspect="1"/>
          </p:cNvGraphicFramePr>
          <p:nvPr>
            <p:ph sz="half" idx="4294967295"/>
          </p:nvPr>
        </p:nvGraphicFramePr>
        <p:xfrm>
          <a:off x="2667000" y="4343400"/>
          <a:ext cx="3619500" cy="898525"/>
        </p:xfrm>
        <a:graphic>
          <a:graphicData uri="http://schemas.openxmlformats.org/presentationml/2006/ole">
            <p:oleObj spid="_x0000_s57346" name="Equation" r:id="rId3" imgW="1625600" imgH="457200" progId="Equation.3">
              <p:embed/>
            </p:oleObj>
          </a:graphicData>
        </a:graphic>
      </p:graphicFrame>
      <p:graphicFrame>
        <p:nvGraphicFramePr>
          <p:cNvPr id="6" name="Group 3"/>
          <p:cNvGraphicFramePr>
            <a:graphicFrameLocks noGrp="1"/>
          </p:cNvGraphicFramePr>
          <p:nvPr/>
        </p:nvGraphicFramePr>
        <p:xfrm>
          <a:off x="0" y="0"/>
          <a:ext cx="9144000" cy="1447800"/>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549174">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7" descr="C:\Users\UEM\Desktop\UEM_New_Logo_05-04-2018.jpg"/>
          <p:cNvPicPr>
            <a:picLocks noChangeAspect="1" noChangeArrowheads="1"/>
          </p:cNvPicPr>
          <p:nvPr/>
        </p:nvPicPr>
        <p:blipFill>
          <a:blip r:embed="rId4"/>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2A5122F2-20AC-42F6-8811-BA2832635CD6}" type="slidenum">
              <a:rPr lang="en-US"/>
              <a:pPr/>
              <a:t>25</a:t>
            </a:fld>
            <a:endParaRPr lang="en-US"/>
          </a:p>
        </p:txBody>
      </p:sp>
      <p:sp>
        <p:nvSpPr>
          <p:cNvPr id="5122" name="Rectangle 2"/>
          <p:cNvSpPr>
            <a:spLocks noGrp="1" noChangeArrowheads="1"/>
          </p:cNvSpPr>
          <p:nvPr>
            <p:ph type="title"/>
          </p:nvPr>
        </p:nvSpPr>
        <p:spPr/>
        <p:txBody>
          <a:bodyPr/>
          <a:lstStyle/>
          <a:p>
            <a:pPr eaLnBrk="1" hangingPunct="1">
              <a:defRPr/>
            </a:pPr>
            <a:endParaRPr lang="en-US" dirty="0" smtClean="0"/>
          </a:p>
        </p:txBody>
      </p:sp>
      <p:sp>
        <p:nvSpPr>
          <p:cNvPr id="5123" name="Rectangle 3"/>
          <p:cNvSpPr>
            <a:spLocks noGrp="1" noChangeArrowheads="1"/>
          </p:cNvSpPr>
          <p:nvPr>
            <p:ph type="body" idx="1"/>
          </p:nvPr>
        </p:nvSpPr>
        <p:spPr/>
        <p:txBody>
          <a:bodyPr/>
          <a:lstStyle/>
          <a:p>
            <a:pPr eaLnBrk="1" hangingPunct="1">
              <a:defRPr/>
            </a:pPr>
            <a:r>
              <a:rPr lang="en-US" smtClean="0"/>
              <a:t>How to generate an ensemble of classifiers?</a:t>
            </a:r>
          </a:p>
          <a:p>
            <a:pPr lvl="1" eaLnBrk="1" hangingPunct="1">
              <a:defRPr/>
            </a:pPr>
            <a:r>
              <a:rPr lang="en-US" smtClean="0"/>
              <a:t>Bagging</a:t>
            </a:r>
          </a:p>
          <a:p>
            <a:pPr eaLnBrk="1" hangingPunct="1">
              <a:defRPr/>
            </a:pPr>
            <a:endParaRPr lang="en-US" smtClean="0"/>
          </a:p>
          <a:p>
            <a:pPr lvl="1" eaLnBrk="1" hangingPunct="1">
              <a:defRPr/>
            </a:pPr>
            <a:r>
              <a:rPr lang="en-US" smtClean="0"/>
              <a:t>Boosting</a:t>
            </a:r>
          </a:p>
          <a:p>
            <a:pPr eaLnBrk="1" hangingPunct="1">
              <a:buFontTx/>
              <a:buNone/>
              <a:defRPr/>
            </a:pPr>
            <a:endParaRPr lang="en-US" smtClean="0"/>
          </a:p>
        </p:txBody>
      </p:sp>
      <p:graphicFrame>
        <p:nvGraphicFramePr>
          <p:cNvPr id="5" name="Group 3"/>
          <p:cNvGraphicFramePr>
            <a:graphicFrameLocks noGrp="1"/>
          </p:cNvGraphicFramePr>
          <p:nvPr/>
        </p:nvGraphicFramePr>
        <p:xfrm>
          <a:off x="0" y="0"/>
          <a:ext cx="9144000" cy="1447800"/>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549174">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7"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19958B08-61F3-47AA-83D3-601A0B416671}" type="slidenum">
              <a:rPr lang="en-US"/>
              <a:pPr/>
              <a:t>26</a:t>
            </a:fld>
            <a:endParaRPr lang="en-US"/>
          </a:p>
        </p:txBody>
      </p:sp>
      <p:sp>
        <p:nvSpPr>
          <p:cNvPr id="6146" name="Rectangle 2"/>
          <p:cNvSpPr>
            <a:spLocks noGrp="1" noChangeArrowheads="1"/>
          </p:cNvSpPr>
          <p:nvPr>
            <p:ph type="title"/>
          </p:nvPr>
        </p:nvSpPr>
        <p:spPr/>
        <p:txBody>
          <a:bodyPr/>
          <a:lstStyle/>
          <a:p>
            <a:pPr eaLnBrk="1" hangingPunct="1">
              <a:defRPr/>
            </a:pPr>
            <a:endParaRPr lang="en-US" dirty="0" smtClean="0"/>
          </a:p>
        </p:txBody>
      </p:sp>
      <p:sp>
        <p:nvSpPr>
          <p:cNvPr id="6147" name="Rectangle 3"/>
          <p:cNvSpPr>
            <a:spLocks noGrp="1" noChangeArrowheads="1"/>
          </p:cNvSpPr>
          <p:nvPr>
            <p:ph type="body" idx="1"/>
          </p:nvPr>
        </p:nvSpPr>
        <p:spPr/>
        <p:txBody>
          <a:bodyPr>
            <a:normAutofit/>
          </a:bodyPr>
          <a:lstStyle/>
          <a:p>
            <a:pPr eaLnBrk="1" hangingPunct="1"/>
            <a:r>
              <a:rPr lang="en-US" sz="2000" dirty="0" smtClean="0">
                <a:latin typeface="Cambria" pitchFamily="18" charset="0"/>
                <a:ea typeface="Cambria" pitchFamily="18" charset="0"/>
              </a:rPr>
              <a:t>Bagging </a:t>
            </a:r>
          </a:p>
          <a:p>
            <a:pPr eaLnBrk="1" hangingPunct="1"/>
            <a:r>
              <a:rPr lang="en-US" sz="2000" dirty="0" smtClean="0">
                <a:latin typeface="Cambria" pitchFamily="18" charset="0"/>
                <a:ea typeface="Cambria" pitchFamily="18" charset="0"/>
              </a:rPr>
              <a:t>Sampling with replacement</a:t>
            </a:r>
          </a:p>
          <a:p>
            <a:pPr eaLnBrk="1" hangingPunct="1"/>
            <a:endParaRPr lang="en-US" sz="2000" dirty="0" smtClean="0">
              <a:latin typeface="Cambria" pitchFamily="18" charset="0"/>
              <a:ea typeface="Cambria" pitchFamily="18" charset="0"/>
            </a:endParaRPr>
          </a:p>
          <a:p>
            <a:pPr eaLnBrk="1" hangingPunct="1"/>
            <a:endParaRPr lang="en-US" sz="2000" dirty="0" smtClean="0">
              <a:latin typeface="Cambria" pitchFamily="18" charset="0"/>
              <a:ea typeface="Cambria" pitchFamily="18" charset="0"/>
            </a:endParaRPr>
          </a:p>
          <a:p>
            <a:pPr eaLnBrk="1" hangingPunct="1"/>
            <a:endParaRPr lang="en-US" sz="2000" dirty="0" smtClean="0">
              <a:latin typeface="Cambria" pitchFamily="18" charset="0"/>
              <a:ea typeface="Cambria" pitchFamily="18" charset="0"/>
            </a:endParaRPr>
          </a:p>
          <a:p>
            <a:pPr eaLnBrk="1" hangingPunct="1"/>
            <a:r>
              <a:rPr lang="en-US" sz="2000" dirty="0" smtClean="0">
                <a:latin typeface="Cambria" pitchFamily="18" charset="0"/>
                <a:ea typeface="Cambria" pitchFamily="18" charset="0"/>
              </a:rPr>
              <a:t>Build classifier on each bootstrap sample</a:t>
            </a:r>
          </a:p>
          <a:p>
            <a:pPr eaLnBrk="1" hangingPunct="1"/>
            <a:r>
              <a:rPr lang="en-US" sz="2000" dirty="0" smtClean="0">
                <a:latin typeface="Cambria" pitchFamily="18" charset="0"/>
                <a:ea typeface="Cambria" pitchFamily="18" charset="0"/>
              </a:rPr>
              <a:t>Each sample has probability (1 – 1/n)</a:t>
            </a:r>
            <a:r>
              <a:rPr lang="en-US" sz="2000" baseline="30000" dirty="0" smtClean="0">
                <a:latin typeface="Cambria" pitchFamily="18" charset="0"/>
                <a:ea typeface="Cambria" pitchFamily="18" charset="0"/>
              </a:rPr>
              <a:t>n</a:t>
            </a:r>
            <a:r>
              <a:rPr lang="en-US" sz="2000" dirty="0" smtClean="0">
                <a:latin typeface="Cambria" pitchFamily="18" charset="0"/>
                <a:ea typeface="Cambria" pitchFamily="18" charset="0"/>
              </a:rPr>
              <a:t> of being selected as test data</a:t>
            </a:r>
          </a:p>
          <a:p>
            <a:pPr eaLnBrk="1" hangingPunct="1"/>
            <a:r>
              <a:rPr lang="en-US" sz="2000" dirty="0" smtClean="0">
                <a:latin typeface="Cambria" pitchFamily="18" charset="0"/>
                <a:ea typeface="Cambria" pitchFamily="18" charset="0"/>
              </a:rPr>
              <a:t>Training data = 1- (1 – 1/n)</a:t>
            </a:r>
            <a:r>
              <a:rPr lang="en-US" sz="2000" baseline="30000" dirty="0" smtClean="0">
                <a:latin typeface="Cambria" pitchFamily="18" charset="0"/>
                <a:ea typeface="Cambria" pitchFamily="18" charset="0"/>
              </a:rPr>
              <a:t>n</a:t>
            </a:r>
            <a:r>
              <a:rPr lang="en-US" sz="2000" dirty="0" smtClean="0">
                <a:latin typeface="Cambria" pitchFamily="18" charset="0"/>
                <a:ea typeface="Cambria" pitchFamily="18" charset="0"/>
              </a:rPr>
              <a:t> of the original data</a:t>
            </a:r>
          </a:p>
          <a:p>
            <a:pPr eaLnBrk="1" hangingPunct="1"/>
            <a:endParaRPr lang="en-US" baseline="30000" dirty="0" smtClean="0"/>
          </a:p>
        </p:txBody>
      </p:sp>
      <p:pic>
        <p:nvPicPr>
          <p:cNvPr id="6148" name="Picture 4"/>
          <p:cNvPicPr>
            <a:picLocks noGrp="1" noChangeAspect="1" noChangeArrowheads="1"/>
          </p:cNvPicPr>
          <p:nvPr>
            <p:ph sz="half" idx="4294967295"/>
          </p:nvPr>
        </p:nvPicPr>
        <p:blipFill>
          <a:blip r:embed="rId2">
            <a:extLst>
              <a:ext uri="{28A0092B-C50C-407E-A947-70E740481C1C}">
                <a14:useLocalDpi xmlns:a14="http://schemas.microsoft.com/office/drawing/2010/main" xmlns="" val="0"/>
              </a:ext>
            </a:extLst>
          </a:blip>
          <a:srcRect/>
          <a:stretch>
            <a:fillRect/>
          </a:stretch>
        </p:blipFill>
        <p:spPr>
          <a:xfrm>
            <a:off x="879475" y="2586038"/>
            <a:ext cx="7161213" cy="744537"/>
          </a:xfrm>
          <a:extLst>
            <a:ext uri="{91240B29-F687-4f45-9708-019B960494DF}">
              <a14:hiddenLine xmlns:a14="http://schemas.microsoft.com/office/drawing/2010/main" xmlns="" w="12700" cap="flat" cmpd="sng">
                <a:solidFill>
                  <a:schemeClr val="tx1"/>
                </a:solidFill>
                <a:prstDash val="solid"/>
                <a:miter lim="800000"/>
                <a:headEnd/>
                <a:tailEnd/>
              </a14:hiddenLine>
            </a:ext>
          </a:extLst>
        </p:spPr>
      </p:pic>
      <p:sp>
        <p:nvSpPr>
          <p:cNvPr id="6149" name="Text Box 5"/>
          <p:cNvSpPr txBox="1">
            <a:spLocks noChangeArrowheads="1"/>
          </p:cNvSpPr>
          <p:nvPr/>
        </p:nvSpPr>
        <p:spPr bwMode="auto">
          <a:xfrm>
            <a:off x="5851525" y="2017713"/>
            <a:ext cx="15557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ea typeface="ＭＳ Ｐゴシック" charset="0"/>
              </a:rPr>
              <a:t>Training Data</a:t>
            </a:r>
          </a:p>
        </p:txBody>
      </p:sp>
      <p:sp>
        <p:nvSpPr>
          <p:cNvPr id="6150" name="Line 6"/>
          <p:cNvSpPr>
            <a:spLocks noChangeShapeType="1"/>
          </p:cNvSpPr>
          <p:nvPr/>
        </p:nvSpPr>
        <p:spPr bwMode="auto">
          <a:xfrm flipH="1">
            <a:off x="5867400" y="2362200"/>
            <a:ext cx="3048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6151" name="Text Box 7"/>
          <p:cNvSpPr txBox="1">
            <a:spLocks noChangeArrowheads="1"/>
          </p:cNvSpPr>
          <p:nvPr/>
        </p:nvSpPr>
        <p:spPr bwMode="auto">
          <a:xfrm>
            <a:off x="1066800" y="2209800"/>
            <a:ext cx="9588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ea typeface="ＭＳ Ｐゴシック" charset="0"/>
              </a:rPr>
              <a:t>Data ID</a:t>
            </a:r>
          </a:p>
        </p:txBody>
      </p:sp>
      <p:graphicFrame>
        <p:nvGraphicFramePr>
          <p:cNvPr id="9" name="Group 3"/>
          <p:cNvGraphicFramePr>
            <a:graphicFrameLocks noGrp="1"/>
          </p:cNvGraphicFramePr>
          <p:nvPr/>
        </p:nvGraphicFramePr>
        <p:xfrm>
          <a:off x="0" y="0"/>
          <a:ext cx="9144000" cy="1447800"/>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549174">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11" name="Picture 10" descr="C:\Users\UEM\Desktop\UEM_New_Logo_05-04-2018.jpg"/>
          <p:cNvPicPr>
            <a:picLocks noChangeAspect="1" noChangeArrowheads="1"/>
          </p:cNvPicPr>
          <p:nvPr/>
        </p:nvPicPr>
        <p:blipFill>
          <a:blip r:embed="rId3"/>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A6D3A08C-C038-445C-A773-9B7EAA8F000E}" type="slidenum">
              <a:rPr lang="en-US"/>
              <a:pPr/>
              <a:t>27</a:t>
            </a:fld>
            <a:endParaRPr lang="en-US"/>
          </a:p>
        </p:txBody>
      </p:sp>
      <p:sp>
        <p:nvSpPr>
          <p:cNvPr id="8194" name="Slide Number Placeholder 3"/>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2716EE5B-6267-4551-9248-7F727E3E5C5B}" type="slidenum">
              <a:rPr lang="zh-TW" altLang="en-US" sz="1400">
                <a:latin typeface="Tahoma" pitchFamily="34" charset="0"/>
                <a:ea typeface="PMingLiU" pitchFamily="18" charset="-120"/>
              </a:rPr>
              <a:pPr algn="r"/>
              <a:t>27</a:t>
            </a:fld>
            <a:endParaRPr lang="en-US" altLang="zh-TW" sz="1400">
              <a:latin typeface="Tahoma" pitchFamily="34" charset="0"/>
              <a:ea typeface="PMingLiU" pitchFamily="18" charset="-120"/>
            </a:endParaRPr>
          </a:p>
        </p:txBody>
      </p:sp>
      <p:sp>
        <p:nvSpPr>
          <p:cNvPr id="24579" name="Rectangle 2"/>
          <p:cNvSpPr>
            <a:spLocks noGrp="1" noChangeArrowheads="1"/>
          </p:cNvSpPr>
          <p:nvPr>
            <p:ph type="title" idx="4294967295"/>
          </p:nvPr>
        </p:nvSpPr>
        <p:spPr/>
        <p:txBody>
          <a:bodyPr anchor="b"/>
          <a:lstStyle/>
          <a:p>
            <a:pPr eaLnBrk="1" hangingPunct="1">
              <a:defRPr/>
            </a:pPr>
            <a:endParaRPr lang="en-US" altLang="zh-TW" dirty="0" smtClean="0">
              <a:ea typeface="新細明體" charset="0"/>
              <a:cs typeface="新細明體" charset="0"/>
            </a:endParaRPr>
          </a:p>
        </p:txBody>
      </p:sp>
      <p:sp>
        <p:nvSpPr>
          <p:cNvPr id="24580" name="Rectangle 3"/>
          <p:cNvSpPr>
            <a:spLocks noGrp="1" noChangeArrowheads="1"/>
          </p:cNvSpPr>
          <p:nvPr>
            <p:ph type="body" idx="4294967295"/>
          </p:nvPr>
        </p:nvSpPr>
        <p:spPr/>
        <p:txBody>
          <a:bodyPr/>
          <a:lstStyle/>
          <a:p>
            <a:pPr eaLnBrk="1" hangingPunct="1">
              <a:defRPr/>
            </a:pPr>
            <a:r>
              <a:rPr lang="en-US" altLang="zh-TW" sz="2800" dirty="0" smtClean="0">
                <a:latin typeface="Cambria" pitchFamily="18" charset="0"/>
                <a:ea typeface="Cambria" pitchFamily="18" charset="0"/>
                <a:cs typeface="新細明體" charset="0"/>
              </a:rPr>
              <a:t>This method is also called the </a:t>
            </a:r>
            <a:r>
              <a:rPr lang="en-US" altLang="zh-TW" sz="2800" i="1" dirty="0" smtClean="0">
                <a:latin typeface="Cambria" pitchFamily="18" charset="0"/>
                <a:ea typeface="Cambria" pitchFamily="18" charset="0"/>
                <a:cs typeface="新細明體" charset="0"/>
              </a:rPr>
              <a:t>0.632 bootstrap</a:t>
            </a:r>
            <a:endParaRPr lang="en-US" altLang="zh-TW" sz="2800" dirty="0" smtClean="0">
              <a:latin typeface="Cambria" pitchFamily="18" charset="0"/>
              <a:ea typeface="Cambria" pitchFamily="18" charset="0"/>
              <a:cs typeface="新細明體" charset="0"/>
            </a:endParaRPr>
          </a:p>
          <a:p>
            <a:pPr lvl="1" eaLnBrk="1" hangingPunct="1">
              <a:defRPr/>
            </a:pPr>
            <a:r>
              <a:rPr lang="en-US" altLang="zh-TW" dirty="0" smtClean="0">
                <a:latin typeface="Cambria" pitchFamily="18" charset="0"/>
                <a:ea typeface="Cambria" pitchFamily="18" charset="0"/>
                <a:cs typeface="新細明體" charset="0"/>
              </a:rPr>
              <a:t>A particular training data has a probability of 1-1/</a:t>
            </a:r>
            <a:r>
              <a:rPr lang="en-US" altLang="zh-TW" i="1" dirty="0" smtClean="0">
                <a:latin typeface="Cambria" pitchFamily="18" charset="0"/>
                <a:ea typeface="Cambria" pitchFamily="18" charset="0"/>
                <a:cs typeface="新細明體" charset="0"/>
              </a:rPr>
              <a:t>n</a:t>
            </a:r>
            <a:r>
              <a:rPr lang="en-US" altLang="zh-TW" dirty="0" smtClean="0">
                <a:latin typeface="Cambria" pitchFamily="18" charset="0"/>
                <a:ea typeface="Cambria" pitchFamily="18" charset="0"/>
                <a:cs typeface="新細明體" charset="0"/>
              </a:rPr>
              <a:t> of </a:t>
            </a:r>
            <a:r>
              <a:rPr lang="en-US" altLang="zh-TW" i="1" dirty="0" smtClean="0">
                <a:latin typeface="Cambria" pitchFamily="18" charset="0"/>
                <a:ea typeface="Cambria" pitchFamily="18" charset="0"/>
                <a:cs typeface="新細明體" charset="0"/>
              </a:rPr>
              <a:t>not </a:t>
            </a:r>
            <a:r>
              <a:rPr lang="en-US" altLang="zh-TW" dirty="0" smtClean="0">
                <a:latin typeface="Cambria" pitchFamily="18" charset="0"/>
                <a:ea typeface="Cambria" pitchFamily="18" charset="0"/>
                <a:cs typeface="新細明體" charset="0"/>
              </a:rPr>
              <a:t>being picked</a:t>
            </a:r>
          </a:p>
          <a:p>
            <a:pPr lvl="1" eaLnBrk="1" hangingPunct="1">
              <a:defRPr/>
            </a:pPr>
            <a:r>
              <a:rPr lang="en-US" altLang="zh-TW" dirty="0" smtClean="0">
                <a:latin typeface="Cambria" pitchFamily="18" charset="0"/>
                <a:ea typeface="Cambria" pitchFamily="18" charset="0"/>
                <a:cs typeface="新細明體" charset="0"/>
              </a:rPr>
              <a:t>Thus its probability of ending up in the test data (not selected) is:</a:t>
            </a:r>
          </a:p>
          <a:p>
            <a:pPr lvl="1" eaLnBrk="1" hangingPunct="1">
              <a:defRPr/>
            </a:pPr>
            <a:endParaRPr lang="en-US" altLang="zh-TW" dirty="0" smtClean="0">
              <a:latin typeface="Cambria" pitchFamily="18" charset="0"/>
              <a:ea typeface="Cambria" pitchFamily="18" charset="0"/>
              <a:cs typeface="新細明體" charset="0"/>
            </a:endParaRPr>
          </a:p>
          <a:p>
            <a:pPr lvl="1" eaLnBrk="1" hangingPunct="1">
              <a:buFontTx/>
              <a:buNone/>
              <a:defRPr/>
            </a:pPr>
            <a:endParaRPr lang="en-US" altLang="zh-TW" dirty="0" smtClean="0">
              <a:latin typeface="Cambria" pitchFamily="18" charset="0"/>
              <a:ea typeface="Cambria" pitchFamily="18" charset="0"/>
              <a:cs typeface="新細明體" charset="0"/>
            </a:endParaRPr>
          </a:p>
          <a:p>
            <a:pPr lvl="1" eaLnBrk="1" hangingPunct="1">
              <a:defRPr/>
            </a:pPr>
            <a:r>
              <a:rPr lang="en-US" altLang="zh-TW" dirty="0" smtClean="0">
                <a:latin typeface="Cambria" pitchFamily="18" charset="0"/>
                <a:ea typeface="Cambria" pitchFamily="18" charset="0"/>
                <a:cs typeface="新細明體" charset="0"/>
              </a:rPr>
              <a:t>This means the training data will contain approximately 63.2% of the instances</a:t>
            </a:r>
          </a:p>
        </p:txBody>
      </p:sp>
      <p:graphicFrame>
        <p:nvGraphicFramePr>
          <p:cNvPr id="8197" name="Object 4"/>
          <p:cNvGraphicFramePr>
            <a:graphicFrameLocks noChangeAspect="1"/>
          </p:cNvGraphicFramePr>
          <p:nvPr/>
        </p:nvGraphicFramePr>
        <p:xfrm>
          <a:off x="3886200" y="4114800"/>
          <a:ext cx="2413000" cy="787400"/>
        </p:xfrm>
        <a:graphic>
          <a:graphicData uri="http://schemas.openxmlformats.org/presentationml/2006/ole">
            <p:oleObj spid="_x0000_s58370" name="Equation" r:id="rId4" imgW="2413000" imgH="787400" progId="Equation.3">
              <p:embed/>
            </p:oleObj>
          </a:graphicData>
        </a:graphic>
      </p:graphicFrame>
      <p:graphicFrame>
        <p:nvGraphicFramePr>
          <p:cNvPr id="7" name="Group 3"/>
          <p:cNvGraphicFramePr>
            <a:graphicFrameLocks noGrp="1"/>
          </p:cNvGraphicFramePr>
          <p:nvPr/>
        </p:nvGraphicFramePr>
        <p:xfrm>
          <a:off x="0" y="0"/>
          <a:ext cx="9144000" cy="1447800"/>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549174">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9" name="Picture 8" descr="C:\Users\UEM\Desktop\UEM_New_Logo_05-04-2018.jpg"/>
          <p:cNvPicPr>
            <a:picLocks noChangeAspect="1" noChangeArrowheads="1"/>
          </p:cNvPicPr>
          <p:nvPr/>
        </p:nvPicPr>
        <p:blipFill>
          <a:blip r:embed="rId5"/>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95DD1BF6-B97C-44A1-B436-86D7DEA31BAC}" type="slidenum">
              <a:rPr lang="en-US"/>
              <a:pPr/>
              <a:t>28</a:t>
            </a:fld>
            <a:endParaRPr lang="en-US"/>
          </a:p>
        </p:txBody>
      </p:sp>
      <p:sp>
        <p:nvSpPr>
          <p:cNvPr id="77826" name="Rectangle 2"/>
          <p:cNvSpPr>
            <a:spLocks noGrp="1" noChangeArrowheads="1"/>
          </p:cNvSpPr>
          <p:nvPr>
            <p:ph type="title"/>
          </p:nvPr>
        </p:nvSpPr>
        <p:spPr/>
        <p:txBody>
          <a:bodyPr/>
          <a:lstStyle/>
          <a:p>
            <a:pPr eaLnBrk="1" hangingPunct="1">
              <a:defRPr/>
            </a:pPr>
            <a:endParaRPr lang="en-US" dirty="0" smtClean="0"/>
          </a:p>
        </p:txBody>
      </p:sp>
      <p:sp>
        <p:nvSpPr>
          <p:cNvPr id="77828" name="Line 4"/>
          <p:cNvSpPr>
            <a:spLocks noChangeShapeType="1"/>
          </p:cNvSpPr>
          <p:nvPr/>
        </p:nvSpPr>
        <p:spPr bwMode="auto">
          <a:xfrm>
            <a:off x="609600" y="3276600"/>
            <a:ext cx="7620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77829" name="Line 5"/>
          <p:cNvSpPr>
            <a:spLocks noChangeShapeType="1"/>
          </p:cNvSpPr>
          <p:nvPr/>
        </p:nvSpPr>
        <p:spPr bwMode="auto">
          <a:xfrm>
            <a:off x="2514600" y="2971800"/>
            <a:ext cx="0"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77830" name="Line 6"/>
          <p:cNvSpPr>
            <a:spLocks noChangeShapeType="1"/>
          </p:cNvSpPr>
          <p:nvPr/>
        </p:nvSpPr>
        <p:spPr bwMode="auto">
          <a:xfrm>
            <a:off x="6705600" y="2971800"/>
            <a:ext cx="0"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77831" name="Text Box 7"/>
          <p:cNvSpPr txBox="1">
            <a:spLocks noChangeArrowheads="1"/>
          </p:cNvSpPr>
          <p:nvPr/>
        </p:nvSpPr>
        <p:spPr bwMode="auto">
          <a:xfrm>
            <a:off x="2286000" y="3352800"/>
            <a:ext cx="5016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ea typeface="ＭＳ Ｐゴシック" charset="0"/>
              </a:rPr>
              <a:t>0.3</a:t>
            </a:r>
          </a:p>
        </p:txBody>
      </p:sp>
      <p:sp>
        <p:nvSpPr>
          <p:cNvPr id="77832" name="Text Box 8"/>
          <p:cNvSpPr txBox="1">
            <a:spLocks noChangeArrowheads="1"/>
          </p:cNvSpPr>
          <p:nvPr/>
        </p:nvSpPr>
        <p:spPr bwMode="auto">
          <a:xfrm>
            <a:off x="6537325" y="3313113"/>
            <a:ext cx="5016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ea typeface="ＭＳ Ｐゴシック" charset="0"/>
              </a:rPr>
              <a:t>0.8</a:t>
            </a:r>
          </a:p>
        </p:txBody>
      </p:sp>
      <p:sp>
        <p:nvSpPr>
          <p:cNvPr id="77833" name="Text Box 9"/>
          <p:cNvSpPr txBox="1">
            <a:spLocks noChangeArrowheads="1"/>
          </p:cNvSpPr>
          <p:nvPr/>
        </p:nvSpPr>
        <p:spPr bwMode="auto">
          <a:xfrm>
            <a:off x="8137525" y="3236913"/>
            <a:ext cx="2984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ea typeface="ＭＳ Ｐゴシック" charset="0"/>
              </a:rPr>
              <a:t>x</a:t>
            </a:r>
          </a:p>
        </p:txBody>
      </p:sp>
      <p:sp>
        <p:nvSpPr>
          <p:cNvPr id="77835" name="Text Box 11"/>
          <p:cNvSpPr txBox="1">
            <a:spLocks noChangeArrowheads="1"/>
          </p:cNvSpPr>
          <p:nvPr/>
        </p:nvSpPr>
        <p:spPr bwMode="auto">
          <a:xfrm>
            <a:off x="1050925" y="2855913"/>
            <a:ext cx="4445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ea typeface="ＭＳ Ｐゴシック" charset="0"/>
              </a:rPr>
              <a:t>+1</a:t>
            </a:r>
          </a:p>
        </p:txBody>
      </p:sp>
      <p:sp>
        <p:nvSpPr>
          <p:cNvPr id="77836" name="Text Box 12"/>
          <p:cNvSpPr txBox="1">
            <a:spLocks noChangeArrowheads="1"/>
          </p:cNvSpPr>
          <p:nvPr/>
        </p:nvSpPr>
        <p:spPr bwMode="auto">
          <a:xfrm>
            <a:off x="7162800" y="2743200"/>
            <a:ext cx="4445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ea typeface="ＭＳ Ｐゴシック" charset="0"/>
              </a:rPr>
              <a:t>+1</a:t>
            </a:r>
          </a:p>
        </p:txBody>
      </p:sp>
      <p:sp>
        <p:nvSpPr>
          <p:cNvPr id="77837" name="Text Box 13"/>
          <p:cNvSpPr txBox="1">
            <a:spLocks noChangeArrowheads="1"/>
          </p:cNvSpPr>
          <p:nvPr/>
        </p:nvSpPr>
        <p:spPr bwMode="auto">
          <a:xfrm>
            <a:off x="4022725" y="2855913"/>
            <a:ext cx="3873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ea typeface="ＭＳ Ｐゴシック" charset="0"/>
              </a:rPr>
              <a:t>-1</a:t>
            </a:r>
          </a:p>
        </p:txBody>
      </p:sp>
      <p:sp>
        <p:nvSpPr>
          <p:cNvPr id="77838" name="Text Box 14"/>
          <p:cNvSpPr txBox="1">
            <a:spLocks noChangeArrowheads="1"/>
          </p:cNvSpPr>
          <p:nvPr/>
        </p:nvSpPr>
        <p:spPr bwMode="auto">
          <a:xfrm>
            <a:off x="593725" y="2017713"/>
            <a:ext cx="52205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dirty="0" smtClean="0">
                <a:solidFill>
                  <a:srgbClr val="FF0000"/>
                </a:solidFill>
                <a:latin typeface="Cambria" pitchFamily="18" charset="0"/>
                <a:ea typeface="Cambria" pitchFamily="18" charset="0"/>
              </a:rPr>
              <a:t>Bagging Example </a:t>
            </a:r>
            <a:r>
              <a:rPr lang="en-US" dirty="0" smtClean="0">
                <a:latin typeface="Cambria" pitchFamily="18" charset="0"/>
                <a:ea typeface="Cambria" pitchFamily="18" charset="0"/>
              </a:rPr>
              <a:t>: Assume </a:t>
            </a:r>
            <a:r>
              <a:rPr lang="en-US" dirty="0">
                <a:latin typeface="Cambria" pitchFamily="18" charset="0"/>
                <a:ea typeface="Cambria" pitchFamily="18" charset="0"/>
              </a:rPr>
              <a:t>that the training data is</a:t>
            </a:r>
            <a:r>
              <a:rPr lang="en-US" dirty="0">
                <a:ea typeface="ＭＳ Ｐゴシック" charset="0"/>
              </a:rPr>
              <a:t>:</a:t>
            </a:r>
          </a:p>
        </p:txBody>
      </p:sp>
      <p:sp>
        <p:nvSpPr>
          <p:cNvPr id="77839" name="Text Box 15"/>
          <p:cNvSpPr txBox="1">
            <a:spLocks noChangeArrowheads="1"/>
          </p:cNvSpPr>
          <p:nvPr/>
        </p:nvSpPr>
        <p:spPr bwMode="auto">
          <a:xfrm>
            <a:off x="2819400" y="2819400"/>
            <a:ext cx="12001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ea typeface="ＭＳ Ｐゴシック" charset="0"/>
              </a:rPr>
              <a:t>0.4 to 0.7:</a:t>
            </a:r>
          </a:p>
        </p:txBody>
      </p:sp>
      <p:sp>
        <p:nvSpPr>
          <p:cNvPr id="77840" name="Text Box 16"/>
          <p:cNvSpPr txBox="1">
            <a:spLocks noChangeArrowheads="1"/>
          </p:cNvSpPr>
          <p:nvPr/>
        </p:nvSpPr>
        <p:spPr bwMode="auto">
          <a:xfrm>
            <a:off x="1127125" y="4151313"/>
            <a:ext cx="6546850" cy="173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dirty="0">
                <a:latin typeface="Cambria" pitchFamily="18" charset="0"/>
                <a:ea typeface="Cambria" pitchFamily="18" charset="0"/>
              </a:rPr>
              <a:t>Goal: find a collection of 10 simple </a:t>
            </a:r>
            <a:r>
              <a:rPr lang="en-US" dirty="0" err="1">
                <a:latin typeface="Cambria" pitchFamily="18" charset="0"/>
                <a:ea typeface="Cambria" pitchFamily="18" charset="0"/>
              </a:rPr>
              <a:t>thresholding</a:t>
            </a:r>
            <a:r>
              <a:rPr lang="en-US" dirty="0">
                <a:latin typeface="Cambria" pitchFamily="18" charset="0"/>
                <a:ea typeface="Cambria" pitchFamily="18" charset="0"/>
              </a:rPr>
              <a:t> classifiers that </a:t>
            </a:r>
            <a:br>
              <a:rPr lang="en-US" dirty="0">
                <a:latin typeface="Cambria" pitchFamily="18" charset="0"/>
                <a:ea typeface="Cambria" pitchFamily="18" charset="0"/>
              </a:rPr>
            </a:br>
            <a:r>
              <a:rPr lang="en-US" dirty="0">
                <a:latin typeface="Cambria" pitchFamily="18" charset="0"/>
                <a:ea typeface="Cambria" pitchFamily="18" charset="0"/>
              </a:rPr>
              <a:t>collectively can classify correctly.</a:t>
            </a:r>
          </a:p>
          <a:p>
            <a:pPr>
              <a:buFontTx/>
              <a:buChar char="-"/>
              <a:defRPr/>
            </a:pPr>
            <a:r>
              <a:rPr lang="en-US" dirty="0">
                <a:latin typeface="Cambria" pitchFamily="18" charset="0"/>
                <a:ea typeface="Cambria" pitchFamily="18" charset="0"/>
              </a:rPr>
              <a:t>Each simple (or weak) classifier is: </a:t>
            </a:r>
          </a:p>
          <a:p>
            <a:pPr lvl="1">
              <a:defRPr/>
            </a:pPr>
            <a:r>
              <a:rPr lang="en-US" dirty="0">
                <a:solidFill>
                  <a:srgbClr val="FF0000"/>
                </a:solidFill>
                <a:latin typeface="Cambria" pitchFamily="18" charset="0"/>
                <a:ea typeface="Cambria" pitchFamily="18" charset="0"/>
              </a:rPr>
              <a:t>(x&lt;=K </a:t>
            </a:r>
            <a:r>
              <a:rPr lang="en-US" dirty="0">
                <a:solidFill>
                  <a:srgbClr val="FF0000"/>
                </a:solidFill>
                <a:latin typeface="Cambria" pitchFamily="18" charset="0"/>
                <a:ea typeface="Cambria" pitchFamily="18" charset="0"/>
                <a:sym typeface="Wingdings" charset="0"/>
              </a:rPr>
              <a:t> class = +1 or -1 depending on </a:t>
            </a:r>
          </a:p>
          <a:p>
            <a:pPr lvl="1">
              <a:defRPr/>
            </a:pPr>
            <a:r>
              <a:rPr lang="en-US" dirty="0">
                <a:solidFill>
                  <a:srgbClr val="FF0000"/>
                </a:solidFill>
                <a:latin typeface="Cambria" pitchFamily="18" charset="0"/>
                <a:ea typeface="Cambria" pitchFamily="18" charset="0"/>
                <a:sym typeface="Wingdings" charset="0"/>
              </a:rPr>
              <a:t>	which value yields the lowest error; </a:t>
            </a:r>
            <a:r>
              <a:rPr lang="en-US" dirty="0">
                <a:solidFill>
                  <a:schemeClr val="hlink"/>
                </a:solidFill>
                <a:latin typeface="Cambria" pitchFamily="18" charset="0"/>
                <a:ea typeface="Cambria" pitchFamily="18" charset="0"/>
                <a:sym typeface="Wingdings" charset="0"/>
              </a:rPr>
              <a:t>where K</a:t>
            </a:r>
            <a:br>
              <a:rPr lang="en-US" dirty="0">
                <a:solidFill>
                  <a:schemeClr val="hlink"/>
                </a:solidFill>
                <a:latin typeface="Cambria" pitchFamily="18" charset="0"/>
                <a:ea typeface="Cambria" pitchFamily="18" charset="0"/>
                <a:sym typeface="Wingdings" charset="0"/>
              </a:rPr>
            </a:br>
            <a:r>
              <a:rPr lang="en-US" dirty="0">
                <a:solidFill>
                  <a:schemeClr val="hlink"/>
                </a:solidFill>
                <a:latin typeface="Cambria" pitchFamily="18" charset="0"/>
                <a:ea typeface="Cambria" pitchFamily="18" charset="0"/>
                <a:sym typeface="Wingdings" charset="0"/>
              </a:rPr>
              <a:t>	is determined by entropy minimization</a:t>
            </a:r>
            <a:r>
              <a:rPr lang="en-US" dirty="0">
                <a:solidFill>
                  <a:srgbClr val="FF0000"/>
                </a:solidFill>
                <a:latin typeface="Cambria" pitchFamily="18" charset="0"/>
                <a:ea typeface="Cambria" pitchFamily="18" charset="0"/>
                <a:sym typeface="Wingdings" charset="0"/>
              </a:rPr>
              <a:t>)</a:t>
            </a:r>
            <a:endParaRPr lang="en-US" dirty="0">
              <a:solidFill>
                <a:srgbClr val="FF0000"/>
              </a:solidFill>
              <a:latin typeface="Cambria" pitchFamily="18" charset="0"/>
              <a:ea typeface="Cambria" pitchFamily="18" charset="0"/>
            </a:endParaRPr>
          </a:p>
        </p:txBody>
      </p:sp>
      <p:graphicFrame>
        <p:nvGraphicFramePr>
          <p:cNvPr id="16" name="Group 3"/>
          <p:cNvGraphicFramePr>
            <a:graphicFrameLocks noGrp="1"/>
          </p:cNvGraphicFramePr>
          <p:nvPr/>
        </p:nvGraphicFramePr>
        <p:xfrm>
          <a:off x="0" y="0"/>
          <a:ext cx="9144000" cy="1447800"/>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549174">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18" name="Picture 17"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DA66FBEC-49DA-4615-9BAA-919238C9E451}" type="slidenum">
              <a:rPr lang="en-US"/>
              <a:pPr/>
              <a:t>29</a:t>
            </a:fld>
            <a:endParaRPr lang="en-US"/>
          </a:p>
        </p:txBody>
      </p:sp>
      <p:pic>
        <p:nvPicPr>
          <p:cNvPr id="819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71600" y="152400"/>
            <a:ext cx="5683250" cy="6534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43" y="260648"/>
            <a:ext cx="8229600" cy="1143000"/>
          </a:xfrm>
        </p:spPr>
        <p:txBody>
          <a:bodyPr>
            <a:normAutofit/>
          </a:bodyPr>
          <a:lstStyle/>
          <a:p>
            <a:endParaRPr lang="en-IN" sz="4000" dirty="0">
              <a:solidFill>
                <a:srgbClr val="A50021"/>
              </a:solidFill>
              <a:latin typeface="Times New Roman" pitchFamily="18" charset="0"/>
              <a:cs typeface="Times New Roman" pitchFamily="18" charset="0"/>
            </a:endParaRPr>
          </a:p>
        </p:txBody>
      </p:sp>
      <p:pic>
        <p:nvPicPr>
          <p:cNvPr id="10" name="Content Placeholder 9" descr="two-tree-random-forest.png"/>
          <p:cNvPicPr>
            <a:picLocks noGrp="1" noChangeAspect="1"/>
          </p:cNvPicPr>
          <p:nvPr>
            <p:ph idx="1"/>
          </p:nvPr>
        </p:nvPicPr>
        <p:blipFill>
          <a:blip r:embed="rId2"/>
          <a:stretch>
            <a:fillRect/>
          </a:stretch>
        </p:blipFill>
        <p:spPr>
          <a:xfrm>
            <a:off x="1523206" y="2045811"/>
            <a:ext cx="6172200" cy="4168140"/>
          </a:xfrm>
        </p:spPr>
      </p:pic>
      <p:sp>
        <p:nvSpPr>
          <p:cNvPr id="4" name="Date Placeholder 3"/>
          <p:cNvSpPr>
            <a:spLocks noGrp="1"/>
          </p:cNvSpPr>
          <p:nvPr>
            <p:ph type="dt" sz="half" idx="10"/>
          </p:nvPr>
        </p:nvSpPr>
        <p:spPr/>
        <p:txBody>
          <a:bodyPr/>
          <a:lstStyle/>
          <a:p>
            <a:fld id="{3F6D3DE9-024B-4385-B93B-6D562AAA33E8}" type="datetime1">
              <a:rPr lang="en-IN" smtClean="0">
                <a:solidFill>
                  <a:srgbClr val="04617B">
                    <a:shade val="90000"/>
                  </a:srgbClr>
                </a:solidFill>
              </a:rPr>
              <a:pPr/>
              <a:t>08-04-2021</a:t>
            </a:fld>
            <a:endParaRPr lang="en-IN" dirty="0">
              <a:solidFill>
                <a:srgbClr val="04617B">
                  <a:shade val="90000"/>
                </a:srgbClr>
              </a:solidFill>
            </a:endParaRPr>
          </a:p>
        </p:txBody>
      </p:sp>
      <p:graphicFrame>
        <p:nvGraphicFramePr>
          <p:cNvPr id="8" name="Group 3"/>
          <p:cNvGraphicFramePr>
            <a:graphicFrameLocks noGrp="1"/>
          </p:cNvGraphicFramePr>
          <p:nvPr/>
        </p:nvGraphicFramePr>
        <p:xfrm>
          <a:off x="0" y="0"/>
          <a:ext cx="9144000" cy="1447800"/>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549174">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9" name="Picture 6" descr="C:\Users\UEM\Desktop\UEM_New_Logo_05-04-2018.jpg"/>
          <p:cNvPicPr>
            <a:picLocks noChangeAspect="1" noChangeArrowheads="1"/>
          </p:cNvPicPr>
          <p:nvPr/>
        </p:nvPicPr>
        <p:blipFill>
          <a:blip r:embed="rId3"/>
          <a:srcRect/>
          <a:stretch>
            <a:fillRect/>
          </a:stretch>
        </p:blipFill>
        <p:spPr bwMode="auto">
          <a:xfrm>
            <a:off x="152400" y="152400"/>
            <a:ext cx="1262063" cy="1066800"/>
          </a:xfrm>
          <a:prstGeom prst="rect">
            <a:avLst/>
          </a:prstGeom>
          <a:noFill/>
          <a:ln w="9525">
            <a:noFill/>
            <a:miter lim="800000"/>
            <a:headEnd/>
            <a:tailEnd/>
          </a:ln>
        </p:spPr>
      </p:pic>
    </p:spTree>
    <p:extLst>
      <p:ext uri="{BB962C8B-B14F-4D97-AF65-F5344CB8AC3E}">
        <p14:creationId xmlns="" xmlns:p14="http://schemas.microsoft.com/office/powerpoint/2010/main" val="24788281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3C3A5FFC-4307-4892-843B-F5C8BDE924D0}" type="slidenum">
              <a:rPr lang="en-US"/>
              <a:pPr/>
              <a:t>30</a:t>
            </a:fld>
            <a:endParaRPr lang="en-US"/>
          </a:p>
        </p:txBody>
      </p:sp>
      <p:sp>
        <p:nvSpPr>
          <p:cNvPr id="73730" name="Rectangle 2"/>
          <p:cNvSpPr>
            <a:spLocks noGrp="1" noChangeArrowheads="1"/>
          </p:cNvSpPr>
          <p:nvPr>
            <p:ph type="title" idx="4294967295"/>
          </p:nvPr>
        </p:nvSpPr>
        <p:spPr>
          <a:xfrm>
            <a:off x="457200" y="0"/>
            <a:ext cx="8229600" cy="1143000"/>
          </a:xfrm>
        </p:spPr>
        <p:txBody>
          <a:bodyPr/>
          <a:lstStyle/>
          <a:p>
            <a:pPr algn="l" eaLnBrk="1" hangingPunct="1">
              <a:defRPr/>
            </a:pPr>
            <a:r>
              <a:rPr lang="en-US" b="1" smtClean="0"/>
              <a:t>Bagging </a:t>
            </a:r>
            <a:r>
              <a:rPr lang="en-US" sz="3600" smtClean="0"/>
              <a:t>(applied to training data)</a:t>
            </a:r>
          </a:p>
        </p:txBody>
      </p:sp>
      <p:sp>
        <p:nvSpPr>
          <p:cNvPr id="9" name="TextBox 8"/>
          <p:cNvSpPr txBox="1">
            <a:spLocks noChangeArrowheads="1"/>
          </p:cNvSpPr>
          <p:nvPr/>
        </p:nvSpPr>
        <p:spPr bwMode="auto">
          <a:xfrm>
            <a:off x="2667000" y="5638800"/>
            <a:ext cx="4114800" cy="369888"/>
          </a:xfrm>
          <a:prstGeom prst="rect">
            <a:avLst/>
          </a:prstGeom>
          <a:noFill/>
          <a:ln w="9525">
            <a:noFill/>
            <a:miter lim="800000"/>
            <a:headEnd/>
            <a:tailEnd/>
          </a:ln>
        </p:spPr>
        <p:txBody>
          <a:bodyPr>
            <a:spAutoFit/>
          </a:bodyPr>
          <a:lstStyle/>
          <a:p>
            <a:r>
              <a:rPr lang="en-US">
                <a:latin typeface="Calibri" pitchFamily="34" charset="0"/>
              </a:rPr>
              <a:t>Accuracy of ensemble classifier: 100% </a:t>
            </a:r>
            <a:r>
              <a:rPr lang="en-US">
                <a:latin typeface="Calibri" pitchFamily="34" charset="0"/>
                <a:sym typeface="Wingdings" pitchFamily="2" charset="2"/>
              </a:rPr>
              <a:t></a:t>
            </a:r>
            <a:endParaRPr lang="en-US">
              <a:latin typeface="Calibri" pitchFamily="34" charset="0"/>
            </a:endParaRPr>
          </a:p>
        </p:txBody>
      </p:sp>
      <p:pic>
        <p:nvPicPr>
          <p:cNvPr id="12292" name="Picture 2"/>
          <p:cNvPicPr>
            <a:picLocks noChangeAspect="1" noChangeArrowheads="1"/>
          </p:cNvPicPr>
          <p:nvPr/>
        </p:nvPicPr>
        <p:blipFill>
          <a:blip r:embed="rId3"/>
          <a:srcRect/>
          <a:stretch>
            <a:fillRect/>
          </a:stretch>
        </p:blipFill>
        <p:spPr bwMode="auto">
          <a:xfrm>
            <a:off x="1219200" y="914400"/>
            <a:ext cx="7358063" cy="4460875"/>
          </a:xfrm>
          <a:prstGeom prst="rect">
            <a:avLst/>
          </a:prstGeom>
          <a:noFill/>
          <a:ln w="12700">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16534297-2A0B-4C2A-85ED-ADF0F6AC547A}" type="slidenum">
              <a:rPr lang="en-US"/>
              <a:pPr/>
              <a:t>31</a:t>
            </a:fld>
            <a:endParaRPr lang="en-US"/>
          </a:p>
        </p:txBody>
      </p:sp>
      <p:sp>
        <p:nvSpPr>
          <p:cNvPr id="75778" name="Rectangle 1026"/>
          <p:cNvSpPr>
            <a:spLocks noGrp="1" noChangeArrowheads="1"/>
          </p:cNvSpPr>
          <p:nvPr>
            <p:ph type="title" idx="4294967295"/>
          </p:nvPr>
        </p:nvSpPr>
        <p:spPr>
          <a:xfrm>
            <a:off x="609600" y="381000"/>
            <a:ext cx="7543800" cy="874713"/>
          </a:xfrm>
        </p:spPr>
        <p:txBody>
          <a:bodyPr/>
          <a:lstStyle/>
          <a:p>
            <a:pPr algn="l" eaLnBrk="1" hangingPunct="1">
              <a:defRPr/>
            </a:pPr>
            <a:endParaRPr lang="en-US" b="1" dirty="0" smtClean="0"/>
          </a:p>
        </p:txBody>
      </p:sp>
      <p:sp>
        <p:nvSpPr>
          <p:cNvPr id="46083" name="Rectangle 1027"/>
          <p:cNvSpPr>
            <a:spLocks noGrp="1" noChangeArrowheads="1"/>
          </p:cNvSpPr>
          <p:nvPr>
            <p:ph type="body" idx="4294967295"/>
          </p:nvPr>
        </p:nvSpPr>
        <p:spPr/>
        <p:txBody>
          <a:bodyPr>
            <a:noAutofit/>
          </a:bodyPr>
          <a:lstStyle/>
          <a:p>
            <a:pPr eaLnBrk="1" hangingPunct="1">
              <a:lnSpc>
                <a:spcPct val="90000"/>
              </a:lnSpc>
              <a:buNone/>
              <a:defRPr/>
            </a:pPr>
            <a:r>
              <a:rPr lang="en-US" sz="2800" b="1" dirty="0" smtClean="0">
                <a:solidFill>
                  <a:srgbClr val="FF0000"/>
                </a:solidFill>
                <a:latin typeface="Cambria" pitchFamily="18" charset="0"/>
                <a:ea typeface="Cambria" pitchFamily="18" charset="0"/>
              </a:rPr>
              <a:t>Bagging Summary</a:t>
            </a:r>
          </a:p>
          <a:p>
            <a:pPr eaLnBrk="1" hangingPunct="1">
              <a:lnSpc>
                <a:spcPct val="90000"/>
              </a:lnSpc>
              <a:defRPr/>
            </a:pPr>
            <a:r>
              <a:rPr lang="en-US" sz="2800" dirty="0" smtClean="0">
                <a:latin typeface="Cambria" pitchFamily="18" charset="0"/>
                <a:ea typeface="Cambria" pitchFamily="18" charset="0"/>
              </a:rPr>
              <a:t>Works well if the base classifiers are unstable (complement each other)</a:t>
            </a:r>
          </a:p>
          <a:p>
            <a:pPr eaLnBrk="1" hangingPunct="1">
              <a:lnSpc>
                <a:spcPct val="90000"/>
              </a:lnSpc>
              <a:defRPr/>
            </a:pPr>
            <a:r>
              <a:rPr lang="en-US" sz="2800" dirty="0" smtClean="0">
                <a:latin typeface="Cambria" pitchFamily="18" charset="0"/>
                <a:ea typeface="Cambria" pitchFamily="18" charset="0"/>
              </a:rPr>
              <a:t>Increased accuracy because it </a:t>
            </a:r>
            <a:r>
              <a:rPr lang="en-US" sz="2800" b="1" i="1" dirty="0" smtClean="0">
                <a:latin typeface="Cambria" pitchFamily="18" charset="0"/>
                <a:ea typeface="Cambria" pitchFamily="18" charset="0"/>
              </a:rPr>
              <a:t>reduces the variance</a:t>
            </a:r>
            <a:r>
              <a:rPr lang="en-US" sz="2800" dirty="0" smtClean="0">
                <a:latin typeface="Cambria" pitchFamily="18" charset="0"/>
                <a:ea typeface="Cambria" pitchFamily="18" charset="0"/>
              </a:rPr>
              <a:t> of the individual classifier</a:t>
            </a:r>
          </a:p>
          <a:p>
            <a:pPr eaLnBrk="1" hangingPunct="1">
              <a:lnSpc>
                <a:spcPct val="90000"/>
              </a:lnSpc>
              <a:defRPr/>
            </a:pPr>
            <a:r>
              <a:rPr lang="en-US" sz="2800" dirty="0" smtClean="0">
                <a:latin typeface="Cambria" pitchFamily="18" charset="0"/>
                <a:ea typeface="Cambria" pitchFamily="18" charset="0"/>
              </a:rPr>
              <a:t>Does not focus on any particular instance of the training data</a:t>
            </a:r>
          </a:p>
          <a:p>
            <a:pPr lvl="1" eaLnBrk="1" hangingPunct="1">
              <a:lnSpc>
                <a:spcPct val="90000"/>
              </a:lnSpc>
              <a:defRPr/>
            </a:pPr>
            <a:r>
              <a:rPr lang="en-US" dirty="0" smtClean="0">
                <a:latin typeface="Cambria" pitchFamily="18" charset="0"/>
                <a:ea typeface="Cambria" pitchFamily="18" charset="0"/>
              </a:rPr>
              <a:t>Therefore, less susceptible to model over-fitting when applied to noisy data</a:t>
            </a:r>
          </a:p>
          <a:p>
            <a:pPr eaLnBrk="1" hangingPunct="1">
              <a:lnSpc>
                <a:spcPct val="90000"/>
              </a:lnSpc>
              <a:defRPr/>
            </a:pPr>
            <a:r>
              <a:rPr lang="en-US" sz="2800" dirty="0" smtClean="0">
                <a:latin typeface="Cambria" pitchFamily="18" charset="0"/>
                <a:ea typeface="Cambria" pitchFamily="18" charset="0"/>
              </a:rPr>
              <a:t>What if we want to focus on a particular instances of training data?</a:t>
            </a:r>
          </a:p>
        </p:txBody>
      </p:sp>
      <p:graphicFrame>
        <p:nvGraphicFramePr>
          <p:cNvPr id="5" name="Group 3"/>
          <p:cNvGraphicFramePr>
            <a:graphicFrameLocks noGrp="1"/>
          </p:cNvGraphicFramePr>
          <p:nvPr/>
        </p:nvGraphicFramePr>
        <p:xfrm>
          <a:off x="0" y="0"/>
          <a:ext cx="9144000" cy="1447800"/>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549174">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7" name="Picture 6" descr="C:\Users\UEM\Desktop\UEM_New_Logo_05-04-2018.jpg"/>
          <p:cNvPicPr>
            <a:picLocks noChangeAspect="1" noChangeArrowheads="1"/>
          </p:cNvPicPr>
          <p:nvPr/>
        </p:nvPicPr>
        <p:blipFill>
          <a:blip r:embed="rId3"/>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F7D28E67-127A-46A4-A8A7-597FEA9DBD33}" type="slidenum">
              <a:rPr lang="en-US"/>
              <a:pPr/>
              <a:t>32</a:t>
            </a:fld>
            <a:endParaRPr lang="en-US"/>
          </a:p>
        </p:txBody>
      </p:sp>
      <p:pic>
        <p:nvPicPr>
          <p:cNvPr id="829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27075" y="1962150"/>
            <a:ext cx="7689850" cy="2932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82947" name="Text Box 3"/>
          <p:cNvSpPr txBox="1">
            <a:spLocks noChangeArrowheads="1"/>
          </p:cNvSpPr>
          <p:nvPr/>
        </p:nvSpPr>
        <p:spPr bwMode="auto">
          <a:xfrm>
            <a:off x="914400" y="4876800"/>
            <a:ext cx="5975350" cy="173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ea typeface="ＭＳ Ｐゴシック" charset="0"/>
              </a:rPr>
              <a:t>In general, </a:t>
            </a:r>
          </a:p>
          <a:p>
            <a:pPr>
              <a:defRPr/>
            </a:pPr>
            <a:r>
              <a:rPr lang="en-US">
                <a:ea typeface="ＭＳ Ｐゴシック" charset="0"/>
              </a:rPr>
              <a:t>- </a:t>
            </a:r>
            <a:r>
              <a:rPr lang="en-US">
                <a:solidFill>
                  <a:srgbClr val="FF0000"/>
                </a:solidFill>
                <a:ea typeface="ＭＳ Ｐゴシック" charset="0"/>
              </a:rPr>
              <a:t>Bias</a:t>
            </a:r>
            <a:r>
              <a:rPr lang="en-US">
                <a:ea typeface="ＭＳ Ｐゴシック" charset="0"/>
              </a:rPr>
              <a:t> is contributed to by the training error; a complex </a:t>
            </a:r>
          </a:p>
          <a:p>
            <a:pPr>
              <a:defRPr/>
            </a:pPr>
            <a:r>
              <a:rPr lang="en-US">
                <a:ea typeface="ＭＳ Ｐゴシック" charset="0"/>
              </a:rPr>
              <a:t>model has low bias.</a:t>
            </a:r>
          </a:p>
          <a:p>
            <a:pPr>
              <a:buFontTx/>
              <a:buChar char="-"/>
              <a:defRPr/>
            </a:pPr>
            <a:r>
              <a:rPr lang="en-US">
                <a:solidFill>
                  <a:srgbClr val="FF0000"/>
                </a:solidFill>
                <a:ea typeface="ＭＳ Ｐゴシック" charset="0"/>
              </a:rPr>
              <a:t>Variance</a:t>
            </a:r>
            <a:r>
              <a:rPr lang="en-US">
                <a:ea typeface="ＭＳ Ｐゴシック" charset="0"/>
              </a:rPr>
              <a:t> is caused by future error; a complex model has</a:t>
            </a:r>
          </a:p>
          <a:p>
            <a:pPr>
              <a:defRPr/>
            </a:pPr>
            <a:r>
              <a:rPr lang="en-US">
                <a:ea typeface="ＭＳ Ｐゴシック" charset="0"/>
              </a:rPr>
              <a:t>High variance.</a:t>
            </a:r>
          </a:p>
          <a:p>
            <a:pPr>
              <a:defRPr/>
            </a:pPr>
            <a:r>
              <a:rPr lang="en-US">
                <a:ea typeface="ＭＳ Ｐゴシック" charset="0"/>
              </a:rPr>
              <a:t>- Bagging reduces the variance in the base classifiers.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A55218EC-3512-4A88-B9D7-066DD9B2CAA5}" type="slidenum">
              <a:rPr lang="en-US"/>
              <a:pPr/>
              <a:t>33</a:t>
            </a:fld>
            <a:endParaRPr lang="en-US"/>
          </a:p>
        </p:txBody>
      </p:sp>
      <p:pic>
        <p:nvPicPr>
          <p:cNvPr id="8397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88988" y="152400"/>
            <a:ext cx="7566025" cy="6180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7DB87FE1-6F56-434E-9C62-32BECC1FD599}" type="slidenum">
              <a:rPr lang="en-US"/>
              <a:pPr/>
              <a:t>34</a:t>
            </a:fld>
            <a:endParaRPr lang="en-US"/>
          </a:p>
        </p:txBody>
      </p:sp>
      <p:pic>
        <p:nvPicPr>
          <p:cNvPr id="8499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34975" y="1135063"/>
            <a:ext cx="8272463" cy="4587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A6CE2E85-A246-4D59-86B8-CA51402D0E71}" type="slidenum">
              <a:rPr lang="en-US"/>
              <a:pPr/>
              <a:t>35</a:t>
            </a:fld>
            <a:endParaRPr lang="en-US"/>
          </a:p>
        </p:txBody>
      </p:sp>
      <p:sp>
        <p:nvSpPr>
          <p:cNvPr id="36866" name="Rectangle 2"/>
          <p:cNvSpPr>
            <a:spLocks noGrp="1" noChangeArrowheads="1"/>
          </p:cNvSpPr>
          <p:nvPr>
            <p:ph type="title" idx="4294967295"/>
          </p:nvPr>
        </p:nvSpPr>
        <p:spPr/>
        <p:txBody>
          <a:bodyPr/>
          <a:lstStyle/>
          <a:p>
            <a:pPr algn="l" eaLnBrk="1" hangingPunct="1">
              <a:defRPr/>
            </a:pPr>
            <a:endParaRPr lang="en-US" b="1" dirty="0" smtClean="0"/>
          </a:p>
        </p:txBody>
      </p:sp>
      <p:sp>
        <p:nvSpPr>
          <p:cNvPr id="36867" name="Rectangle 3"/>
          <p:cNvSpPr>
            <a:spLocks noGrp="1" noChangeArrowheads="1"/>
          </p:cNvSpPr>
          <p:nvPr>
            <p:ph type="body" idx="4294967295"/>
          </p:nvPr>
        </p:nvSpPr>
        <p:spPr/>
        <p:txBody>
          <a:bodyPr/>
          <a:lstStyle/>
          <a:p>
            <a:pPr eaLnBrk="1" hangingPunct="1">
              <a:defRPr/>
            </a:pPr>
            <a:r>
              <a:rPr lang="en-US" b="1" dirty="0" smtClean="0">
                <a:solidFill>
                  <a:srgbClr val="FF0000"/>
                </a:solidFill>
                <a:latin typeface="Cambria" pitchFamily="18" charset="0"/>
                <a:ea typeface="Cambria" pitchFamily="18" charset="0"/>
              </a:rPr>
              <a:t>Boosting</a:t>
            </a:r>
          </a:p>
          <a:p>
            <a:pPr eaLnBrk="1" hangingPunct="1">
              <a:defRPr/>
            </a:pPr>
            <a:r>
              <a:rPr lang="en-US" dirty="0" smtClean="0">
                <a:latin typeface="Cambria" pitchFamily="18" charset="0"/>
                <a:ea typeface="Cambria" pitchFamily="18" charset="0"/>
              </a:rPr>
              <a:t>An iterative procedure to adaptively change distribution of training data by focusing more on previously misclassified records</a:t>
            </a:r>
          </a:p>
          <a:p>
            <a:pPr lvl="1" eaLnBrk="1" hangingPunct="1">
              <a:defRPr/>
            </a:pPr>
            <a:r>
              <a:rPr lang="en-US" dirty="0" smtClean="0">
                <a:latin typeface="Cambria" pitchFamily="18" charset="0"/>
                <a:ea typeface="Cambria" pitchFamily="18" charset="0"/>
              </a:rPr>
              <a:t>Initially, all N records are assigned equal weights</a:t>
            </a:r>
          </a:p>
          <a:p>
            <a:pPr lvl="1" eaLnBrk="1" hangingPunct="1">
              <a:defRPr/>
            </a:pPr>
            <a:r>
              <a:rPr lang="en-US" dirty="0" smtClean="0">
                <a:latin typeface="Cambria" pitchFamily="18" charset="0"/>
                <a:ea typeface="Cambria" pitchFamily="18" charset="0"/>
              </a:rPr>
              <a:t>Unlike bagging, weights may change at the end of a boosting round</a:t>
            </a:r>
          </a:p>
        </p:txBody>
      </p:sp>
      <p:graphicFrame>
        <p:nvGraphicFramePr>
          <p:cNvPr id="5" name="Group 3"/>
          <p:cNvGraphicFramePr>
            <a:graphicFrameLocks noGrp="1"/>
          </p:cNvGraphicFramePr>
          <p:nvPr/>
        </p:nvGraphicFramePr>
        <p:xfrm>
          <a:off x="0" y="0"/>
          <a:ext cx="9144000" cy="1447800"/>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549174">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7" name="Picture 6" descr="C:\Users\UEM\Desktop\UEM_New_Logo_05-04-2018.jpg"/>
          <p:cNvPicPr>
            <a:picLocks noChangeAspect="1" noChangeArrowheads="1"/>
          </p:cNvPicPr>
          <p:nvPr/>
        </p:nvPicPr>
        <p:blipFill>
          <a:blip r:embed="rId3"/>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F07624E9-6D29-4B83-A033-B1D6E135A7E6}" type="slidenum">
              <a:rPr lang="en-US"/>
              <a:pPr/>
              <a:t>36</a:t>
            </a:fld>
            <a:endParaRPr lang="en-US"/>
          </a:p>
        </p:txBody>
      </p:sp>
      <p:sp>
        <p:nvSpPr>
          <p:cNvPr id="38914" name="Rectangle 2"/>
          <p:cNvSpPr>
            <a:spLocks noGrp="1" noChangeArrowheads="1"/>
          </p:cNvSpPr>
          <p:nvPr>
            <p:ph type="title" idx="4294967295"/>
          </p:nvPr>
        </p:nvSpPr>
        <p:spPr/>
        <p:txBody>
          <a:bodyPr/>
          <a:lstStyle/>
          <a:p>
            <a:pPr algn="l" eaLnBrk="1" hangingPunct="1">
              <a:defRPr/>
            </a:pPr>
            <a:endParaRPr lang="en-US" b="1" dirty="0" smtClean="0"/>
          </a:p>
        </p:txBody>
      </p:sp>
      <p:sp>
        <p:nvSpPr>
          <p:cNvPr id="38915" name="Rectangle 3"/>
          <p:cNvSpPr>
            <a:spLocks noGrp="1" noChangeArrowheads="1"/>
          </p:cNvSpPr>
          <p:nvPr>
            <p:ph type="body" idx="4294967295"/>
          </p:nvPr>
        </p:nvSpPr>
        <p:spPr>
          <a:xfrm>
            <a:off x="457200" y="1447800"/>
            <a:ext cx="8229600" cy="4525963"/>
          </a:xfrm>
        </p:spPr>
        <p:txBody>
          <a:bodyPr/>
          <a:lstStyle/>
          <a:p>
            <a:pPr eaLnBrk="1" hangingPunct="1">
              <a:defRPr/>
            </a:pPr>
            <a:r>
              <a:rPr lang="en-US" smtClean="0"/>
              <a:t>Records that are wrongly classified will have their weights increased</a:t>
            </a:r>
          </a:p>
          <a:p>
            <a:pPr eaLnBrk="1" hangingPunct="1">
              <a:defRPr/>
            </a:pPr>
            <a:r>
              <a:rPr lang="en-US" smtClean="0"/>
              <a:t>Records that are classified correctly will have their weights decreased</a:t>
            </a:r>
          </a:p>
        </p:txBody>
      </p:sp>
      <p:pic>
        <p:nvPicPr>
          <p:cNvPr id="38916" name="Picture 4"/>
          <p:cNvPicPr>
            <a:picLocks noGrp="1" noChangeAspect="1" noChangeArrowheads="1"/>
          </p:cNvPicPr>
          <p:nvPr>
            <p:ph idx="4294967295"/>
          </p:nvPr>
        </p:nvPicPr>
        <p:blipFill>
          <a:blip r:embed="rId3">
            <a:extLst>
              <a:ext uri="{28A0092B-C50C-407E-A947-70E740481C1C}">
                <a14:useLocalDpi xmlns:a14="http://schemas.microsoft.com/office/drawing/2010/main" xmlns="" val="0"/>
              </a:ext>
            </a:extLst>
          </a:blip>
          <a:srcRect/>
          <a:stretch>
            <a:fillRect/>
          </a:stretch>
        </p:blipFill>
        <p:spPr>
          <a:xfrm>
            <a:off x="533400" y="3594100"/>
            <a:ext cx="8077200" cy="952500"/>
          </a:xfrm>
        </p:spPr>
      </p:pic>
      <p:sp>
        <p:nvSpPr>
          <p:cNvPr id="21509" name="Oval 5"/>
          <p:cNvSpPr>
            <a:spLocks noChangeArrowheads="1"/>
          </p:cNvSpPr>
          <p:nvPr/>
        </p:nvSpPr>
        <p:spPr bwMode="auto">
          <a:xfrm>
            <a:off x="2743200" y="4279900"/>
            <a:ext cx="304800" cy="304800"/>
          </a:xfrm>
          <a:prstGeom prst="ellipse">
            <a:avLst/>
          </a:prstGeom>
          <a:noFill/>
          <a:ln w="50800">
            <a:solidFill>
              <a:srgbClr val="0000FF"/>
            </a:solidFill>
            <a:round/>
            <a:headEnd/>
            <a:tailEnd/>
          </a:ln>
        </p:spPr>
        <p:txBody>
          <a:bodyPr wrap="none" anchor="ctr"/>
          <a:lstStyle/>
          <a:p>
            <a:endParaRPr lang="en-US">
              <a:latin typeface="Calibri" pitchFamily="34" charset="0"/>
            </a:endParaRPr>
          </a:p>
        </p:txBody>
      </p:sp>
      <p:sp>
        <p:nvSpPr>
          <p:cNvPr id="21510" name="Oval 6"/>
          <p:cNvSpPr>
            <a:spLocks noChangeArrowheads="1"/>
          </p:cNvSpPr>
          <p:nvPr/>
        </p:nvSpPr>
        <p:spPr bwMode="auto">
          <a:xfrm>
            <a:off x="3352800" y="4279900"/>
            <a:ext cx="304800" cy="304800"/>
          </a:xfrm>
          <a:prstGeom prst="ellipse">
            <a:avLst/>
          </a:prstGeom>
          <a:noFill/>
          <a:ln w="50800">
            <a:solidFill>
              <a:srgbClr val="0000FF"/>
            </a:solidFill>
            <a:round/>
            <a:headEnd/>
            <a:tailEnd/>
          </a:ln>
        </p:spPr>
        <p:txBody>
          <a:bodyPr wrap="none" anchor="ctr"/>
          <a:lstStyle/>
          <a:p>
            <a:endParaRPr lang="en-US">
              <a:latin typeface="Calibri" pitchFamily="34" charset="0"/>
            </a:endParaRPr>
          </a:p>
        </p:txBody>
      </p:sp>
      <p:sp>
        <p:nvSpPr>
          <p:cNvPr id="21511" name="Oval 7"/>
          <p:cNvSpPr>
            <a:spLocks noChangeArrowheads="1"/>
          </p:cNvSpPr>
          <p:nvPr/>
        </p:nvSpPr>
        <p:spPr bwMode="auto">
          <a:xfrm>
            <a:off x="5105400" y="4279900"/>
            <a:ext cx="304800" cy="304800"/>
          </a:xfrm>
          <a:prstGeom prst="ellipse">
            <a:avLst/>
          </a:prstGeom>
          <a:noFill/>
          <a:ln w="50800">
            <a:solidFill>
              <a:srgbClr val="0000FF"/>
            </a:solidFill>
            <a:round/>
            <a:headEnd/>
            <a:tailEnd/>
          </a:ln>
        </p:spPr>
        <p:txBody>
          <a:bodyPr wrap="none" anchor="ctr"/>
          <a:lstStyle/>
          <a:p>
            <a:endParaRPr lang="en-US">
              <a:latin typeface="Calibri" pitchFamily="34" charset="0"/>
            </a:endParaRPr>
          </a:p>
        </p:txBody>
      </p:sp>
      <p:sp>
        <p:nvSpPr>
          <p:cNvPr id="21512" name="Oval 8"/>
          <p:cNvSpPr>
            <a:spLocks noChangeArrowheads="1"/>
          </p:cNvSpPr>
          <p:nvPr/>
        </p:nvSpPr>
        <p:spPr bwMode="auto">
          <a:xfrm>
            <a:off x="6324600" y="4279900"/>
            <a:ext cx="304800" cy="304800"/>
          </a:xfrm>
          <a:prstGeom prst="ellipse">
            <a:avLst/>
          </a:prstGeom>
          <a:noFill/>
          <a:ln w="50800">
            <a:solidFill>
              <a:srgbClr val="0000FF"/>
            </a:solidFill>
            <a:round/>
            <a:headEnd/>
            <a:tailEnd/>
          </a:ln>
        </p:spPr>
        <p:txBody>
          <a:bodyPr wrap="none" anchor="ctr"/>
          <a:lstStyle/>
          <a:p>
            <a:endParaRPr lang="en-US">
              <a:latin typeface="Calibri" pitchFamily="34" charset="0"/>
            </a:endParaRPr>
          </a:p>
        </p:txBody>
      </p:sp>
      <p:sp>
        <p:nvSpPr>
          <p:cNvPr id="21513" name="Oval 9"/>
          <p:cNvSpPr>
            <a:spLocks noChangeArrowheads="1"/>
          </p:cNvSpPr>
          <p:nvPr/>
        </p:nvSpPr>
        <p:spPr bwMode="auto">
          <a:xfrm>
            <a:off x="8153400" y="4279900"/>
            <a:ext cx="304800" cy="304800"/>
          </a:xfrm>
          <a:prstGeom prst="ellipse">
            <a:avLst/>
          </a:prstGeom>
          <a:noFill/>
          <a:ln w="50800">
            <a:solidFill>
              <a:srgbClr val="0000FF"/>
            </a:solidFill>
            <a:round/>
            <a:headEnd/>
            <a:tailEnd/>
          </a:ln>
        </p:spPr>
        <p:txBody>
          <a:bodyPr wrap="none" anchor="ctr"/>
          <a:lstStyle/>
          <a:p>
            <a:endParaRPr lang="en-US">
              <a:latin typeface="Calibri" pitchFamily="34" charset="0"/>
            </a:endParaRPr>
          </a:p>
        </p:txBody>
      </p:sp>
      <p:sp>
        <p:nvSpPr>
          <p:cNvPr id="21514" name="Text Box 10"/>
          <p:cNvSpPr txBox="1">
            <a:spLocks noChangeArrowheads="1"/>
          </p:cNvSpPr>
          <p:nvPr/>
        </p:nvSpPr>
        <p:spPr bwMode="auto">
          <a:xfrm>
            <a:off x="3429000" y="4813300"/>
            <a:ext cx="5029200" cy="1054100"/>
          </a:xfrm>
          <a:prstGeom prst="rect">
            <a:avLst/>
          </a:prstGeom>
          <a:noFill/>
          <a:ln w="12700">
            <a:noFill/>
            <a:miter lim="800000"/>
            <a:headEnd/>
            <a:tailEnd/>
          </a:ln>
        </p:spPr>
        <p:txBody>
          <a:bodyPr>
            <a:spAutoFit/>
          </a:bodyPr>
          <a:lstStyle/>
          <a:p>
            <a:pPr>
              <a:spcBef>
                <a:spcPct val="50000"/>
              </a:spcBef>
              <a:buFontTx/>
              <a:buChar char="•"/>
            </a:pPr>
            <a:r>
              <a:rPr lang="en-US">
                <a:latin typeface="Calibri" pitchFamily="34" charset="0"/>
              </a:rPr>
              <a:t> Example 4 is hard to classify</a:t>
            </a:r>
          </a:p>
          <a:p>
            <a:pPr>
              <a:spcBef>
                <a:spcPct val="50000"/>
              </a:spcBef>
              <a:buFontTx/>
              <a:buChar char="•"/>
            </a:pPr>
            <a:r>
              <a:rPr lang="en-US">
                <a:latin typeface="Calibri" pitchFamily="34" charset="0"/>
              </a:rPr>
              <a:t> Its weight is increased, therefore it is more likely to be chosen again in subsequent rounds</a:t>
            </a:r>
          </a:p>
        </p:txBody>
      </p:sp>
      <p:graphicFrame>
        <p:nvGraphicFramePr>
          <p:cNvPr id="12" name="Group 3"/>
          <p:cNvGraphicFramePr>
            <a:graphicFrameLocks noGrp="1"/>
          </p:cNvGraphicFramePr>
          <p:nvPr/>
        </p:nvGraphicFramePr>
        <p:xfrm>
          <a:off x="0" y="0"/>
          <a:ext cx="9144000" cy="1447800"/>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549174">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14" name="Picture 13" descr="C:\Users\UEM\Desktop\UEM_New_Logo_05-04-2018.jpg"/>
          <p:cNvPicPr>
            <a:picLocks noChangeAspect="1" noChangeArrowheads="1"/>
          </p:cNvPicPr>
          <p:nvPr/>
        </p:nvPicPr>
        <p:blipFill>
          <a:blip r:embed="rId4"/>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FFE0A2B2-B8F5-4AA1-9BC8-A8C660BC6A85}" type="slidenum">
              <a:rPr lang="en-US"/>
              <a:pPr/>
              <a:t>37</a:t>
            </a:fld>
            <a:endParaRPr lang="en-US"/>
          </a:p>
        </p:txBody>
      </p:sp>
      <p:sp>
        <p:nvSpPr>
          <p:cNvPr id="40962" name="Rectangle 2"/>
          <p:cNvSpPr>
            <a:spLocks noGrp="1" noChangeArrowheads="1"/>
          </p:cNvSpPr>
          <p:nvPr>
            <p:ph type="title" idx="4294967295"/>
          </p:nvPr>
        </p:nvSpPr>
        <p:spPr/>
        <p:txBody>
          <a:bodyPr/>
          <a:lstStyle/>
          <a:p>
            <a:pPr algn="l" eaLnBrk="1" hangingPunct="1">
              <a:defRPr/>
            </a:pPr>
            <a:r>
              <a:rPr lang="en-US" b="1" dirty="0" smtClean="0"/>
              <a:t>Boosting</a:t>
            </a:r>
          </a:p>
        </p:txBody>
      </p:sp>
      <p:sp>
        <p:nvSpPr>
          <p:cNvPr id="49155" name="Rectangle 3"/>
          <p:cNvSpPr>
            <a:spLocks noGrp="1" noChangeArrowheads="1"/>
          </p:cNvSpPr>
          <p:nvPr>
            <p:ph type="body" idx="4294967295"/>
          </p:nvPr>
        </p:nvSpPr>
        <p:spPr>
          <a:xfrm>
            <a:off x="457200" y="1447800"/>
            <a:ext cx="8229600" cy="4525963"/>
          </a:xfrm>
        </p:spPr>
        <p:txBody>
          <a:bodyPr>
            <a:normAutofit/>
          </a:bodyPr>
          <a:lstStyle/>
          <a:p>
            <a:pPr eaLnBrk="1" hangingPunct="1">
              <a:lnSpc>
                <a:spcPct val="80000"/>
              </a:lnSpc>
            </a:pPr>
            <a:r>
              <a:rPr lang="en-US" sz="3000" smtClean="0"/>
              <a:t>Equal weights are assigned to each training instance (1/N for round 1) at first round</a:t>
            </a:r>
          </a:p>
          <a:p>
            <a:pPr eaLnBrk="1" hangingPunct="1">
              <a:lnSpc>
                <a:spcPct val="80000"/>
              </a:lnSpc>
            </a:pPr>
            <a:r>
              <a:rPr lang="en-US" sz="3000" smtClean="0"/>
              <a:t>After a classifier </a:t>
            </a:r>
            <a:r>
              <a:rPr lang="en-US" sz="3000" smtClean="0">
                <a:solidFill>
                  <a:srgbClr val="FF0000"/>
                </a:solidFill>
              </a:rPr>
              <a:t>C</a:t>
            </a:r>
            <a:r>
              <a:rPr lang="en-US" sz="3000" baseline="-25000" smtClean="0"/>
              <a:t>i </a:t>
            </a:r>
            <a:r>
              <a:rPr lang="en-US" sz="3000" smtClean="0"/>
              <a:t>is learned, the weights are adjusted to allow the subsequent classifier </a:t>
            </a:r>
          </a:p>
          <a:p>
            <a:pPr eaLnBrk="1" hangingPunct="1">
              <a:lnSpc>
                <a:spcPct val="80000"/>
              </a:lnSpc>
              <a:buFontTx/>
              <a:buNone/>
            </a:pPr>
            <a:r>
              <a:rPr lang="en-US" sz="3000" smtClean="0">
                <a:solidFill>
                  <a:srgbClr val="FF0000"/>
                </a:solidFill>
              </a:rPr>
              <a:t>C</a:t>
            </a:r>
            <a:r>
              <a:rPr lang="en-US" sz="3000" baseline="-25000" smtClean="0"/>
              <a:t>i+1</a:t>
            </a:r>
            <a:r>
              <a:rPr lang="en-US" sz="3000" smtClean="0"/>
              <a:t> to </a:t>
            </a:r>
            <a:r>
              <a:rPr lang="ja-JP" altLang="en-US" sz="3000" smtClean="0"/>
              <a:t>“</a:t>
            </a:r>
            <a:r>
              <a:rPr lang="en-US" altLang="ja-JP" sz="3000" smtClean="0"/>
              <a:t>pay more attention</a:t>
            </a:r>
            <a:r>
              <a:rPr lang="ja-JP" altLang="en-US" sz="3000" smtClean="0"/>
              <a:t>”</a:t>
            </a:r>
            <a:r>
              <a:rPr lang="en-US" altLang="ja-JP" sz="3000" smtClean="0"/>
              <a:t>  to data that were misclassified by </a:t>
            </a:r>
            <a:r>
              <a:rPr lang="en-US" altLang="ja-JP" sz="3000" smtClean="0">
                <a:solidFill>
                  <a:srgbClr val="FF0000"/>
                </a:solidFill>
              </a:rPr>
              <a:t>C</a:t>
            </a:r>
            <a:r>
              <a:rPr lang="en-US" altLang="ja-JP" sz="3000" baseline="-25000" smtClean="0"/>
              <a:t>i</a:t>
            </a:r>
            <a:r>
              <a:rPr lang="en-US" altLang="ja-JP" sz="3000" smtClean="0"/>
              <a:t>.</a:t>
            </a:r>
          </a:p>
          <a:p>
            <a:pPr eaLnBrk="1" hangingPunct="1">
              <a:lnSpc>
                <a:spcPct val="80000"/>
              </a:lnSpc>
            </a:pPr>
            <a:r>
              <a:rPr lang="en-US" sz="3000" smtClean="0"/>
              <a:t>Final boosted classifier </a:t>
            </a:r>
            <a:r>
              <a:rPr lang="en-US" sz="3000" smtClean="0">
                <a:solidFill>
                  <a:srgbClr val="FF0000"/>
                </a:solidFill>
              </a:rPr>
              <a:t>C</a:t>
            </a:r>
            <a:r>
              <a:rPr lang="en-US" sz="3000" smtClean="0"/>
              <a:t>* combines the votes of each individual classifier</a:t>
            </a:r>
          </a:p>
          <a:p>
            <a:pPr lvl="1" eaLnBrk="1" hangingPunct="1">
              <a:lnSpc>
                <a:spcPct val="80000"/>
              </a:lnSpc>
            </a:pPr>
            <a:r>
              <a:rPr lang="en-US" sz="2600" smtClean="0"/>
              <a:t>Weight of each classifier</a:t>
            </a:r>
            <a:r>
              <a:rPr lang="ja-JP" altLang="en-US" sz="2600" smtClean="0"/>
              <a:t>’</a:t>
            </a:r>
            <a:r>
              <a:rPr lang="en-US" altLang="ja-JP" sz="2600" smtClean="0"/>
              <a:t>s vote is a function of its accuracy</a:t>
            </a:r>
          </a:p>
          <a:p>
            <a:pPr eaLnBrk="1" hangingPunct="1">
              <a:lnSpc>
                <a:spcPct val="80000"/>
              </a:lnSpc>
            </a:pPr>
            <a:r>
              <a:rPr lang="en-US" sz="3000" smtClean="0"/>
              <a:t>Adaboost – popular boosting algorithm</a:t>
            </a:r>
          </a:p>
        </p:txBody>
      </p:sp>
      <p:graphicFrame>
        <p:nvGraphicFramePr>
          <p:cNvPr id="5" name="Group 3"/>
          <p:cNvGraphicFramePr>
            <a:graphicFrameLocks noGrp="1"/>
          </p:cNvGraphicFramePr>
          <p:nvPr/>
        </p:nvGraphicFramePr>
        <p:xfrm>
          <a:off x="0" y="0"/>
          <a:ext cx="9144000" cy="1447800"/>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549174">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7" name="Picture 6" descr="C:\Users\UEM\Desktop\UEM_New_Logo_05-04-2018.jpg"/>
          <p:cNvPicPr>
            <a:picLocks noChangeAspect="1" noChangeArrowheads="1"/>
          </p:cNvPicPr>
          <p:nvPr/>
        </p:nvPicPr>
        <p:blipFill>
          <a:blip r:embed="rId3"/>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A7F6A672-E001-494E-A402-CC4B346E81CC}" type="slidenum">
              <a:rPr lang="en-US"/>
              <a:pPr/>
              <a:t>38</a:t>
            </a:fld>
            <a:endParaRPr lang="en-US"/>
          </a:p>
        </p:txBody>
      </p:sp>
      <p:sp>
        <p:nvSpPr>
          <p:cNvPr id="43010" name="Rectangle 2"/>
          <p:cNvSpPr>
            <a:spLocks noGrp="1" noChangeArrowheads="1"/>
          </p:cNvSpPr>
          <p:nvPr>
            <p:ph type="title" idx="4294967295"/>
          </p:nvPr>
        </p:nvSpPr>
        <p:spPr/>
        <p:txBody>
          <a:bodyPr/>
          <a:lstStyle/>
          <a:p>
            <a:pPr algn="l" eaLnBrk="1" hangingPunct="1">
              <a:defRPr/>
            </a:pPr>
            <a:endParaRPr lang="en-US" b="1" dirty="0" smtClean="0"/>
          </a:p>
        </p:txBody>
      </p:sp>
      <p:sp>
        <p:nvSpPr>
          <p:cNvPr id="43011" name="Rectangle 3"/>
          <p:cNvSpPr>
            <a:spLocks noGrp="1" noChangeArrowheads="1"/>
          </p:cNvSpPr>
          <p:nvPr>
            <p:ph type="body" idx="4294967295"/>
          </p:nvPr>
        </p:nvSpPr>
        <p:spPr>
          <a:xfrm>
            <a:off x="457200" y="1447800"/>
            <a:ext cx="8229600" cy="4525963"/>
          </a:xfrm>
        </p:spPr>
        <p:txBody>
          <a:bodyPr/>
          <a:lstStyle/>
          <a:p>
            <a:pPr>
              <a:buNone/>
            </a:pPr>
            <a:r>
              <a:rPr lang="en-US" b="1" dirty="0" err="1" smtClean="0">
                <a:latin typeface="Cambria" pitchFamily="18" charset="0"/>
                <a:ea typeface="Cambria" pitchFamily="18" charset="0"/>
              </a:rPr>
              <a:t>Adaboost</a:t>
            </a:r>
            <a:r>
              <a:rPr lang="en-US" b="1" dirty="0" smtClean="0">
                <a:latin typeface="Cambria" pitchFamily="18" charset="0"/>
                <a:ea typeface="Cambria" pitchFamily="18" charset="0"/>
              </a:rPr>
              <a:t> (Adaptive Boost)</a:t>
            </a:r>
            <a:endParaRPr lang="en-US" dirty="0" smtClean="0">
              <a:latin typeface="Cambria" pitchFamily="18" charset="0"/>
              <a:ea typeface="Cambria" pitchFamily="18" charset="0"/>
            </a:endParaRPr>
          </a:p>
          <a:p>
            <a:pPr eaLnBrk="1" hangingPunct="1"/>
            <a:r>
              <a:rPr lang="en-US" dirty="0" smtClean="0">
                <a:latin typeface="Cambria" pitchFamily="18" charset="0"/>
                <a:ea typeface="Cambria" pitchFamily="18" charset="0"/>
              </a:rPr>
              <a:t>Input:</a:t>
            </a:r>
          </a:p>
          <a:p>
            <a:pPr lvl="1" eaLnBrk="1" hangingPunct="1"/>
            <a:r>
              <a:rPr lang="en-US" dirty="0" smtClean="0">
                <a:latin typeface="Cambria" pitchFamily="18" charset="0"/>
                <a:ea typeface="Cambria" pitchFamily="18" charset="0"/>
              </a:rPr>
              <a:t>Training set D containing </a:t>
            </a:r>
            <a:r>
              <a:rPr lang="en-US" b="1" i="1" dirty="0" smtClean="0">
                <a:latin typeface="Cambria" pitchFamily="18" charset="0"/>
                <a:ea typeface="Cambria" pitchFamily="18" charset="0"/>
              </a:rPr>
              <a:t>N</a:t>
            </a:r>
            <a:r>
              <a:rPr lang="en-US" dirty="0" smtClean="0">
                <a:latin typeface="Cambria" pitchFamily="18" charset="0"/>
                <a:ea typeface="Cambria" pitchFamily="18" charset="0"/>
              </a:rPr>
              <a:t> instances</a:t>
            </a:r>
          </a:p>
          <a:p>
            <a:pPr lvl="1" eaLnBrk="1" hangingPunct="1"/>
            <a:r>
              <a:rPr lang="en-US" i="1" dirty="0" smtClean="0">
                <a:latin typeface="Cambria" pitchFamily="18" charset="0"/>
                <a:ea typeface="Cambria" pitchFamily="18" charset="0"/>
              </a:rPr>
              <a:t>T</a:t>
            </a:r>
            <a:r>
              <a:rPr lang="en-US" dirty="0" smtClean="0">
                <a:latin typeface="Cambria" pitchFamily="18" charset="0"/>
                <a:ea typeface="Cambria" pitchFamily="18" charset="0"/>
              </a:rPr>
              <a:t> rounds</a:t>
            </a:r>
          </a:p>
          <a:p>
            <a:pPr lvl="1" eaLnBrk="1" hangingPunct="1"/>
            <a:r>
              <a:rPr lang="en-US" dirty="0" smtClean="0">
                <a:latin typeface="Cambria" pitchFamily="18" charset="0"/>
                <a:ea typeface="Cambria" pitchFamily="18" charset="0"/>
              </a:rPr>
              <a:t>A classification learning scheme</a:t>
            </a:r>
          </a:p>
          <a:p>
            <a:pPr eaLnBrk="1" hangingPunct="1"/>
            <a:r>
              <a:rPr lang="en-US" dirty="0" smtClean="0">
                <a:latin typeface="Cambria" pitchFamily="18" charset="0"/>
                <a:ea typeface="Cambria" pitchFamily="18" charset="0"/>
              </a:rPr>
              <a:t>Output: </a:t>
            </a:r>
          </a:p>
          <a:p>
            <a:pPr lvl="1" eaLnBrk="1" hangingPunct="1"/>
            <a:r>
              <a:rPr lang="en-US" dirty="0" smtClean="0">
                <a:latin typeface="Cambria" pitchFamily="18" charset="0"/>
                <a:ea typeface="Cambria" pitchFamily="18" charset="0"/>
              </a:rPr>
              <a:t>A composite model</a:t>
            </a:r>
          </a:p>
        </p:txBody>
      </p:sp>
      <p:graphicFrame>
        <p:nvGraphicFramePr>
          <p:cNvPr id="5" name="Group 3"/>
          <p:cNvGraphicFramePr>
            <a:graphicFrameLocks noGrp="1"/>
          </p:cNvGraphicFramePr>
          <p:nvPr/>
        </p:nvGraphicFramePr>
        <p:xfrm>
          <a:off x="0" y="0"/>
          <a:ext cx="9144000" cy="1447800"/>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549174">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7" name="Picture 6" descr="C:\Users\UEM\Desktop\UEM_New_Logo_05-04-2018.jpg"/>
          <p:cNvPicPr>
            <a:picLocks noChangeAspect="1" noChangeArrowheads="1"/>
          </p:cNvPicPr>
          <p:nvPr/>
        </p:nvPicPr>
        <p:blipFill>
          <a:blip r:embed="rId3"/>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2F036DAC-C4FB-4994-A23F-89115BDBDDA4}" type="slidenum">
              <a:rPr lang="en-US"/>
              <a:pPr/>
              <a:t>39</a:t>
            </a:fld>
            <a:endParaRPr lang="en-US"/>
          </a:p>
        </p:txBody>
      </p:sp>
      <p:sp>
        <p:nvSpPr>
          <p:cNvPr id="45058" name="Rectangle 2"/>
          <p:cNvSpPr>
            <a:spLocks noGrp="1" noChangeArrowheads="1"/>
          </p:cNvSpPr>
          <p:nvPr>
            <p:ph type="title" idx="4294967295"/>
          </p:nvPr>
        </p:nvSpPr>
        <p:spPr/>
        <p:txBody>
          <a:bodyPr/>
          <a:lstStyle/>
          <a:p>
            <a:pPr algn="l" eaLnBrk="1" hangingPunct="1">
              <a:defRPr/>
            </a:pPr>
            <a:endParaRPr lang="en-US" b="1" dirty="0" smtClean="0"/>
          </a:p>
        </p:txBody>
      </p:sp>
      <p:sp>
        <p:nvSpPr>
          <p:cNvPr id="45059" name="Rectangle 3"/>
          <p:cNvSpPr>
            <a:spLocks noGrp="1" noChangeArrowheads="1"/>
          </p:cNvSpPr>
          <p:nvPr>
            <p:ph type="body" idx="4294967295"/>
          </p:nvPr>
        </p:nvSpPr>
        <p:spPr>
          <a:xfrm>
            <a:off x="457200" y="1447800"/>
            <a:ext cx="8229600" cy="4525963"/>
          </a:xfrm>
        </p:spPr>
        <p:txBody>
          <a:bodyPr>
            <a:normAutofit lnSpcReduction="10000"/>
          </a:bodyPr>
          <a:lstStyle/>
          <a:p>
            <a:pPr>
              <a:lnSpc>
                <a:spcPct val="80000"/>
              </a:lnSpc>
            </a:pPr>
            <a:r>
              <a:rPr lang="en-US" sz="2800" b="1" dirty="0" err="1" smtClean="0">
                <a:latin typeface="Cambria" pitchFamily="18" charset="0"/>
                <a:ea typeface="Cambria" pitchFamily="18" charset="0"/>
              </a:rPr>
              <a:t>Adaboost</a:t>
            </a:r>
            <a:r>
              <a:rPr lang="en-US" sz="2800" b="1" dirty="0" smtClean="0">
                <a:latin typeface="Cambria" pitchFamily="18" charset="0"/>
                <a:ea typeface="Cambria" pitchFamily="18" charset="0"/>
              </a:rPr>
              <a:t>: </a:t>
            </a:r>
            <a:r>
              <a:rPr lang="en-US" sz="2800" b="1" dirty="0" smtClean="0">
                <a:solidFill>
                  <a:srgbClr val="FF0000"/>
                </a:solidFill>
                <a:latin typeface="Cambria" pitchFamily="18" charset="0"/>
                <a:ea typeface="Cambria" pitchFamily="18" charset="0"/>
              </a:rPr>
              <a:t>Training Phase</a:t>
            </a:r>
            <a:r>
              <a:rPr lang="en-US" sz="2800" b="1" dirty="0" smtClean="0">
                <a:latin typeface="Cambria" pitchFamily="18" charset="0"/>
                <a:ea typeface="Cambria" pitchFamily="18" charset="0"/>
              </a:rPr>
              <a:t> </a:t>
            </a:r>
            <a:endParaRPr lang="en-US" sz="2800" dirty="0" smtClean="0">
              <a:latin typeface="Cambria" pitchFamily="18" charset="0"/>
              <a:ea typeface="Cambria" pitchFamily="18" charset="0"/>
            </a:endParaRPr>
          </a:p>
          <a:p>
            <a:pPr eaLnBrk="1" hangingPunct="1">
              <a:lnSpc>
                <a:spcPct val="80000"/>
              </a:lnSpc>
            </a:pPr>
            <a:r>
              <a:rPr lang="en-US" sz="2800" dirty="0" smtClean="0">
                <a:latin typeface="Cambria" pitchFamily="18" charset="0"/>
                <a:ea typeface="Cambria" pitchFamily="18" charset="0"/>
              </a:rPr>
              <a:t>Training data D contain N labeled data (X</a:t>
            </a:r>
            <a:r>
              <a:rPr lang="en-US" sz="2800" baseline="-25000" dirty="0" smtClean="0">
                <a:latin typeface="Cambria" pitchFamily="18" charset="0"/>
                <a:ea typeface="Cambria" pitchFamily="18" charset="0"/>
              </a:rPr>
              <a:t>1</a:t>
            </a:r>
            <a:r>
              <a:rPr lang="en-US" sz="2800" dirty="0" smtClean="0">
                <a:latin typeface="Cambria" pitchFamily="18" charset="0"/>
                <a:ea typeface="Cambria" pitchFamily="18" charset="0"/>
              </a:rPr>
              <a:t>,y</a:t>
            </a:r>
            <a:r>
              <a:rPr lang="en-US" sz="2800" baseline="-25000" dirty="0" smtClean="0">
                <a:latin typeface="Cambria" pitchFamily="18" charset="0"/>
                <a:ea typeface="Cambria" pitchFamily="18" charset="0"/>
              </a:rPr>
              <a:t>1</a:t>
            </a:r>
            <a:r>
              <a:rPr lang="en-US" sz="2800" dirty="0" smtClean="0">
                <a:latin typeface="Cambria" pitchFamily="18" charset="0"/>
                <a:ea typeface="Cambria" pitchFamily="18" charset="0"/>
              </a:rPr>
              <a:t>), (X</a:t>
            </a:r>
            <a:r>
              <a:rPr lang="en-US" sz="2800" baseline="-25000" dirty="0" smtClean="0">
                <a:latin typeface="Cambria" pitchFamily="18" charset="0"/>
                <a:ea typeface="Cambria" pitchFamily="18" charset="0"/>
              </a:rPr>
              <a:t>2</a:t>
            </a:r>
            <a:r>
              <a:rPr lang="en-US" sz="2800" dirty="0" smtClean="0">
                <a:latin typeface="Cambria" pitchFamily="18" charset="0"/>
                <a:ea typeface="Cambria" pitchFamily="18" charset="0"/>
              </a:rPr>
              <a:t>,y</a:t>
            </a:r>
            <a:r>
              <a:rPr lang="en-US" sz="2800" baseline="-25000" dirty="0" smtClean="0">
                <a:latin typeface="Cambria" pitchFamily="18" charset="0"/>
                <a:ea typeface="Cambria" pitchFamily="18" charset="0"/>
              </a:rPr>
              <a:t>2</a:t>
            </a:r>
            <a:r>
              <a:rPr lang="en-US" sz="2800" dirty="0" smtClean="0">
                <a:latin typeface="Cambria" pitchFamily="18" charset="0"/>
                <a:ea typeface="Cambria" pitchFamily="18" charset="0"/>
              </a:rPr>
              <a:t> ), (X</a:t>
            </a:r>
            <a:r>
              <a:rPr lang="en-US" sz="2800" baseline="-25000" dirty="0" smtClean="0">
                <a:latin typeface="Cambria" pitchFamily="18" charset="0"/>
                <a:ea typeface="Cambria" pitchFamily="18" charset="0"/>
              </a:rPr>
              <a:t>3</a:t>
            </a:r>
            <a:r>
              <a:rPr lang="en-US" sz="2800" dirty="0" smtClean="0">
                <a:latin typeface="Cambria" pitchFamily="18" charset="0"/>
                <a:ea typeface="Cambria" pitchFamily="18" charset="0"/>
              </a:rPr>
              <a:t>,y</a:t>
            </a:r>
            <a:r>
              <a:rPr lang="en-US" sz="2800" baseline="-25000" dirty="0" smtClean="0">
                <a:latin typeface="Cambria" pitchFamily="18" charset="0"/>
                <a:ea typeface="Cambria" pitchFamily="18" charset="0"/>
              </a:rPr>
              <a:t>3</a:t>
            </a:r>
            <a:r>
              <a:rPr lang="en-US" sz="2800" dirty="0" smtClean="0">
                <a:latin typeface="Cambria" pitchFamily="18" charset="0"/>
                <a:ea typeface="Cambria" pitchFamily="18" charset="0"/>
              </a:rPr>
              <a:t>),….(</a:t>
            </a:r>
            <a:r>
              <a:rPr lang="en-US" sz="2800" dirty="0" err="1" smtClean="0">
                <a:latin typeface="Cambria" pitchFamily="18" charset="0"/>
                <a:ea typeface="Cambria" pitchFamily="18" charset="0"/>
              </a:rPr>
              <a:t>X</a:t>
            </a:r>
            <a:r>
              <a:rPr lang="en-US" sz="2800" baseline="-25000" dirty="0" err="1" smtClean="0">
                <a:latin typeface="Cambria" pitchFamily="18" charset="0"/>
                <a:ea typeface="Cambria" pitchFamily="18" charset="0"/>
              </a:rPr>
              <a:t>N</a:t>
            </a:r>
            <a:r>
              <a:rPr lang="en-US" sz="2800" dirty="0" err="1" smtClean="0">
                <a:latin typeface="Cambria" pitchFamily="18" charset="0"/>
                <a:ea typeface="Cambria" pitchFamily="18" charset="0"/>
              </a:rPr>
              <a:t>,y</a:t>
            </a:r>
            <a:r>
              <a:rPr lang="en-US" sz="2800" baseline="-25000" dirty="0" err="1" smtClean="0">
                <a:latin typeface="Cambria" pitchFamily="18" charset="0"/>
                <a:ea typeface="Cambria" pitchFamily="18" charset="0"/>
              </a:rPr>
              <a:t>N</a:t>
            </a:r>
            <a:r>
              <a:rPr lang="en-US" sz="2800" dirty="0" smtClean="0">
                <a:latin typeface="Cambria" pitchFamily="18" charset="0"/>
                <a:ea typeface="Cambria" pitchFamily="18" charset="0"/>
              </a:rPr>
              <a:t>)</a:t>
            </a:r>
          </a:p>
          <a:p>
            <a:pPr eaLnBrk="1" hangingPunct="1">
              <a:lnSpc>
                <a:spcPct val="80000"/>
              </a:lnSpc>
            </a:pPr>
            <a:r>
              <a:rPr lang="en-US" sz="2800" dirty="0" smtClean="0">
                <a:latin typeface="Cambria" pitchFamily="18" charset="0"/>
                <a:ea typeface="Cambria" pitchFamily="18" charset="0"/>
              </a:rPr>
              <a:t>Initially assign equal weight 1/d to each data</a:t>
            </a:r>
          </a:p>
          <a:p>
            <a:pPr eaLnBrk="1" hangingPunct="1">
              <a:lnSpc>
                <a:spcPct val="80000"/>
              </a:lnSpc>
            </a:pPr>
            <a:r>
              <a:rPr lang="en-US" sz="2800" dirty="0" smtClean="0">
                <a:latin typeface="Cambria" pitchFamily="18" charset="0"/>
                <a:ea typeface="Cambria" pitchFamily="18" charset="0"/>
              </a:rPr>
              <a:t>To generate </a:t>
            </a:r>
            <a:r>
              <a:rPr lang="en-US" sz="2800" i="1" dirty="0" smtClean="0">
                <a:latin typeface="Cambria" pitchFamily="18" charset="0"/>
                <a:ea typeface="Cambria" pitchFamily="18" charset="0"/>
              </a:rPr>
              <a:t>T</a:t>
            </a:r>
            <a:r>
              <a:rPr lang="en-US" sz="2800" dirty="0" smtClean="0">
                <a:latin typeface="Cambria" pitchFamily="18" charset="0"/>
                <a:ea typeface="Cambria" pitchFamily="18" charset="0"/>
              </a:rPr>
              <a:t> base classifiers, we need </a:t>
            </a:r>
            <a:r>
              <a:rPr lang="en-US" sz="2800" i="1" dirty="0" smtClean="0">
                <a:latin typeface="Cambria" pitchFamily="18" charset="0"/>
                <a:ea typeface="Cambria" pitchFamily="18" charset="0"/>
              </a:rPr>
              <a:t>T</a:t>
            </a:r>
            <a:r>
              <a:rPr lang="en-US" sz="2800" dirty="0" smtClean="0">
                <a:latin typeface="Cambria" pitchFamily="18" charset="0"/>
                <a:ea typeface="Cambria" pitchFamily="18" charset="0"/>
              </a:rPr>
              <a:t> rounds or iterations</a:t>
            </a:r>
          </a:p>
          <a:p>
            <a:pPr eaLnBrk="1" hangingPunct="1">
              <a:lnSpc>
                <a:spcPct val="80000"/>
              </a:lnSpc>
            </a:pPr>
            <a:r>
              <a:rPr lang="en-US" sz="2800" dirty="0" smtClean="0">
                <a:latin typeface="Cambria" pitchFamily="18" charset="0"/>
                <a:ea typeface="Cambria" pitchFamily="18" charset="0"/>
              </a:rPr>
              <a:t>Round </a:t>
            </a:r>
            <a:r>
              <a:rPr lang="en-US" sz="2800" dirty="0" err="1" smtClean="0">
                <a:latin typeface="Cambria" pitchFamily="18" charset="0"/>
                <a:ea typeface="Cambria" pitchFamily="18" charset="0"/>
              </a:rPr>
              <a:t>i</a:t>
            </a:r>
            <a:r>
              <a:rPr lang="en-US" sz="2800" dirty="0" smtClean="0">
                <a:latin typeface="Cambria" pitchFamily="18" charset="0"/>
                <a:ea typeface="Cambria" pitchFamily="18" charset="0"/>
              </a:rPr>
              <a:t>, data from D are sampled with replacement , to form Di (size </a:t>
            </a:r>
            <a:r>
              <a:rPr lang="en-US" sz="2800" i="1" dirty="0" smtClean="0">
                <a:latin typeface="Cambria" pitchFamily="18" charset="0"/>
                <a:ea typeface="Cambria" pitchFamily="18" charset="0"/>
              </a:rPr>
              <a:t>N</a:t>
            </a:r>
            <a:r>
              <a:rPr lang="en-US" sz="2800" dirty="0" smtClean="0">
                <a:latin typeface="Cambria" pitchFamily="18" charset="0"/>
                <a:ea typeface="Cambria" pitchFamily="18" charset="0"/>
              </a:rPr>
              <a:t>)</a:t>
            </a:r>
          </a:p>
          <a:p>
            <a:pPr eaLnBrk="1" hangingPunct="1">
              <a:lnSpc>
                <a:spcPct val="80000"/>
              </a:lnSpc>
            </a:pPr>
            <a:r>
              <a:rPr lang="en-US" sz="2800" dirty="0" smtClean="0">
                <a:latin typeface="Cambria" pitchFamily="18" charset="0"/>
                <a:ea typeface="Cambria" pitchFamily="18" charset="0"/>
              </a:rPr>
              <a:t>Each data</a:t>
            </a:r>
            <a:r>
              <a:rPr lang="ja-JP" altLang="en-US" sz="2800" smtClean="0">
                <a:latin typeface="Cambria" pitchFamily="18" charset="0"/>
              </a:rPr>
              <a:t>’</a:t>
            </a:r>
            <a:r>
              <a:rPr lang="en-US" altLang="ja-JP" sz="2800" dirty="0" smtClean="0">
                <a:latin typeface="Cambria" pitchFamily="18" charset="0"/>
                <a:ea typeface="Cambria" pitchFamily="18" charset="0"/>
              </a:rPr>
              <a:t>s chance of being selected in the next rounds depends on its weight</a:t>
            </a:r>
          </a:p>
          <a:p>
            <a:pPr lvl="1" eaLnBrk="1" hangingPunct="1">
              <a:lnSpc>
                <a:spcPct val="80000"/>
              </a:lnSpc>
            </a:pPr>
            <a:r>
              <a:rPr lang="en-US" sz="2400" dirty="0" smtClean="0">
                <a:solidFill>
                  <a:srgbClr val="FF0000"/>
                </a:solidFill>
                <a:latin typeface="Cambria" pitchFamily="18" charset="0"/>
                <a:ea typeface="Cambria" pitchFamily="18" charset="0"/>
              </a:rPr>
              <a:t>Each time the new sample is generated directly from the training data D with different sampling probability according to the weights; these weights are not zero</a:t>
            </a:r>
          </a:p>
        </p:txBody>
      </p:sp>
      <p:graphicFrame>
        <p:nvGraphicFramePr>
          <p:cNvPr id="5" name="Group 3"/>
          <p:cNvGraphicFramePr>
            <a:graphicFrameLocks noGrp="1"/>
          </p:cNvGraphicFramePr>
          <p:nvPr/>
        </p:nvGraphicFramePr>
        <p:xfrm>
          <a:off x="0" y="0"/>
          <a:ext cx="9144000" cy="1447800"/>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549174">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7" name="Picture 6" descr="C:\Users\UEM\Desktop\UEM_New_Logo_05-04-2018.jpg"/>
          <p:cNvPicPr>
            <a:picLocks noChangeAspect="1" noChangeArrowheads="1"/>
          </p:cNvPicPr>
          <p:nvPr/>
        </p:nvPicPr>
        <p:blipFill>
          <a:blip r:embed="rId3"/>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43" y="260648"/>
            <a:ext cx="8229600" cy="1143000"/>
          </a:xfrm>
        </p:spPr>
        <p:txBody>
          <a:bodyPr>
            <a:normAutofit/>
          </a:bodyPr>
          <a:lstStyle/>
          <a:p>
            <a:r>
              <a:rPr lang="en-US" sz="4000" dirty="0" smtClean="0">
                <a:solidFill>
                  <a:srgbClr val="A50021"/>
                </a:solidFill>
                <a:latin typeface="Times New Roman" pitchFamily="18" charset="0"/>
                <a:cs typeface="Times New Roman" pitchFamily="18" charset="0"/>
              </a:rPr>
              <a:t>Basic Concept</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57222" y="1935480"/>
            <a:ext cx="8304237" cy="4389120"/>
          </a:xfrm>
        </p:spPr>
        <p:txBody>
          <a:bodyPr>
            <a:noAutofit/>
          </a:bodyPr>
          <a:lstStyle/>
          <a:p>
            <a:r>
              <a:rPr lang="en-US" sz="2400" dirty="0" smtClean="0">
                <a:latin typeface="Cambria" pitchFamily="18" charset="0"/>
                <a:ea typeface="Cambria" pitchFamily="18" charset="0"/>
              </a:rPr>
              <a:t>Random forest adds additional randomness to the model, while growing the trees. Instead of searching for the most important feature while splitting a node, it searches for the best feature among a random subset of features. This results in a wide diversity that generally results in a better model.</a:t>
            </a:r>
          </a:p>
          <a:p>
            <a:r>
              <a:rPr lang="en-US" sz="2400" dirty="0" smtClean="0">
                <a:latin typeface="Cambria" pitchFamily="18" charset="0"/>
                <a:ea typeface="Cambria" pitchFamily="18" charset="0"/>
              </a:rPr>
              <a:t>Therefore, in random forest, only a random subset of the features is taken into consideration by the algorithm for splitting a node. You can even make trees more random by additionally using random thresholds for each feature rather than searching for the best possible thresholds (like a normal decision tree does).</a:t>
            </a:r>
          </a:p>
          <a:p>
            <a:endParaRPr lang="en-US" sz="2400" b="1" dirty="0" smtClean="0">
              <a:solidFill>
                <a:srgbClr val="0B5ED7"/>
              </a:solidFill>
              <a:latin typeface="Cambria" pitchFamily="18" charset="0"/>
              <a:ea typeface="Cambria" pitchFamily="18" charset="0"/>
              <a:cs typeface="Times New Roman" pitchFamily="18" charset="0"/>
            </a:endParaRPr>
          </a:p>
        </p:txBody>
      </p:sp>
      <p:sp>
        <p:nvSpPr>
          <p:cNvPr id="4" name="Date Placeholder 3"/>
          <p:cNvSpPr>
            <a:spLocks noGrp="1"/>
          </p:cNvSpPr>
          <p:nvPr>
            <p:ph type="dt" sz="half" idx="10"/>
          </p:nvPr>
        </p:nvSpPr>
        <p:spPr/>
        <p:txBody>
          <a:bodyPr/>
          <a:lstStyle/>
          <a:p>
            <a:fld id="{B7A3EEA9-C5AE-4249-89DA-886918B2E698}" type="datetime1">
              <a:rPr lang="en-IN" smtClean="0">
                <a:solidFill>
                  <a:srgbClr val="04617B">
                    <a:shade val="90000"/>
                  </a:srgbClr>
                </a:solidFill>
              </a:rPr>
              <a:pPr/>
              <a:t>08-04-2021</a:t>
            </a:fld>
            <a:endParaRPr lang="en-IN" dirty="0">
              <a:solidFill>
                <a:srgbClr val="04617B">
                  <a:shade val="90000"/>
                </a:srgbClr>
              </a:solidFill>
            </a:endParaRPr>
          </a:p>
        </p:txBody>
      </p:sp>
      <p:graphicFrame>
        <p:nvGraphicFramePr>
          <p:cNvPr id="7" name="Group 3"/>
          <p:cNvGraphicFramePr>
            <a:graphicFrameLocks noGrp="1"/>
          </p:cNvGraphicFramePr>
          <p:nvPr/>
        </p:nvGraphicFramePr>
        <p:xfrm>
          <a:off x="0" y="0"/>
          <a:ext cx="9144000" cy="1447800"/>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549174">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Tree>
    <p:extLst>
      <p:ext uri="{BB962C8B-B14F-4D97-AF65-F5344CB8AC3E}">
        <p14:creationId xmlns="" xmlns:p14="http://schemas.microsoft.com/office/powerpoint/2010/main" val="28050955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AEE7C0DF-19B8-464E-9CCC-0338AF24F9F4}" type="slidenum">
              <a:rPr lang="en-US"/>
              <a:pPr/>
              <a:t>40</a:t>
            </a:fld>
            <a:endParaRPr lang="en-US"/>
          </a:p>
        </p:txBody>
      </p:sp>
      <p:sp>
        <p:nvSpPr>
          <p:cNvPr id="47106" name="Rectangle 2"/>
          <p:cNvSpPr>
            <a:spLocks noGrp="1" noChangeArrowheads="1"/>
          </p:cNvSpPr>
          <p:nvPr>
            <p:ph type="title" idx="4294967295"/>
          </p:nvPr>
        </p:nvSpPr>
        <p:spPr/>
        <p:txBody>
          <a:bodyPr/>
          <a:lstStyle/>
          <a:p>
            <a:pPr algn="l" eaLnBrk="1" hangingPunct="1">
              <a:defRPr/>
            </a:pPr>
            <a:endParaRPr lang="en-US" b="1" dirty="0" smtClean="0">
              <a:solidFill>
                <a:srgbClr val="FF0000"/>
              </a:solidFill>
            </a:endParaRPr>
          </a:p>
        </p:txBody>
      </p:sp>
      <p:sp>
        <p:nvSpPr>
          <p:cNvPr id="47107" name="Rectangle 3"/>
          <p:cNvSpPr>
            <a:spLocks noGrp="1" noChangeArrowheads="1"/>
          </p:cNvSpPr>
          <p:nvPr>
            <p:ph type="body" idx="4294967295"/>
          </p:nvPr>
        </p:nvSpPr>
        <p:spPr>
          <a:xfrm>
            <a:off x="457200" y="1447800"/>
            <a:ext cx="8229600" cy="4525963"/>
          </a:xfrm>
        </p:spPr>
        <p:txBody>
          <a:bodyPr>
            <a:normAutofit lnSpcReduction="10000"/>
          </a:bodyPr>
          <a:lstStyle/>
          <a:p>
            <a:pPr eaLnBrk="1" hangingPunct="1">
              <a:defRPr/>
            </a:pPr>
            <a:r>
              <a:rPr lang="en-US" dirty="0" smtClean="0">
                <a:latin typeface="Cambria" pitchFamily="18" charset="0"/>
                <a:ea typeface="Cambria" pitchFamily="18" charset="0"/>
              </a:rPr>
              <a:t>Base classifier </a:t>
            </a:r>
            <a:r>
              <a:rPr lang="en-US" dirty="0" err="1" smtClean="0">
                <a:solidFill>
                  <a:srgbClr val="FF0000"/>
                </a:solidFill>
                <a:latin typeface="Cambria" pitchFamily="18" charset="0"/>
                <a:ea typeface="Cambria" pitchFamily="18" charset="0"/>
              </a:rPr>
              <a:t>C</a:t>
            </a:r>
            <a:r>
              <a:rPr lang="en-US" baseline="-25000" dirty="0" err="1" smtClean="0">
                <a:solidFill>
                  <a:srgbClr val="FF0000"/>
                </a:solidFill>
                <a:latin typeface="Cambria" pitchFamily="18" charset="0"/>
                <a:ea typeface="Cambria" pitchFamily="18" charset="0"/>
              </a:rPr>
              <a:t>i</a:t>
            </a:r>
            <a:r>
              <a:rPr lang="en-US" dirty="0" smtClean="0">
                <a:latin typeface="Cambria" pitchFamily="18" charset="0"/>
                <a:ea typeface="Cambria" pitchFamily="18" charset="0"/>
              </a:rPr>
              <a:t>, is derived from training data of Di</a:t>
            </a:r>
          </a:p>
          <a:p>
            <a:pPr eaLnBrk="1" hangingPunct="1">
              <a:defRPr/>
            </a:pPr>
            <a:r>
              <a:rPr lang="en-US" dirty="0" smtClean="0">
                <a:latin typeface="Cambria" pitchFamily="18" charset="0"/>
                <a:ea typeface="Cambria" pitchFamily="18" charset="0"/>
              </a:rPr>
              <a:t>Error of </a:t>
            </a:r>
            <a:r>
              <a:rPr lang="en-US" dirty="0" err="1" smtClean="0">
                <a:solidFill>
                  <a:srgbClr val="FF0000"/>
                </a:solidFill>
                <a:latin typeface="Cambria" pitchFamily="18" charset="0"/>
                <a:ea typeface="Cambria" pitchFamily="18" charset="0"/>
              </a:rPr>
              <a:t>C</a:t>
            </a:r>
            <a:r>
              <a:rPr lang="en-US" baseline="-25000" dirty="0" err="1" smtClean="0">
                <a:solidFill>
                  <a:srgbClr val="FF0000"/>
                </a:solidFill>
                <a:latin typeface="Cambria" pitchFamily="18" charset="0"/>
                <a:ea typeface="Cambria" pitchFamily="18" charset="0"/>
              </a:rPr>
              <a:t>i</a:t>
            </a:r>
            <a:r>
              <a:rPr lang="en-US" dirty="0" smtClean="0">
                <a:latin typeface="Cambria" pitchFamily="18" charset="0"/>
                <a:ea typeface="Cambria" pitchFamily="18" charset="0"/>
              </a:rPr>
              <a:t> is tested using Di</a:t>
            </a:r>
          </a:p>
          <a:p>
            <a:pPr eaLnBrk="1" hangingPunct="1">
              <a:defRPr/>
            </a:pPr>
            <a:r>
              <a:rPr lang="en-US" dirty="0" smtClean="0">
                <a:latin typeface="Cambria" pitchFamily="18" charset="0"/>
                <a:ea typeface="Cambria" pitchFamily="18" charset="0"/>
              </a:rPr>
              <a:t>Weights of training data are adjusted depending on how they were classified</a:t>
            </a:r>
          </a:p>
          <a:p>
            <a:pPr lvl="1" eaLnBrk="1" hangingPunct="1">
              <a:defRPr/>
            </a:pPr>
            <a:r>
              <a:rPr lang="en-US" dirty="0" smtClean="0">
                <a:latin typeface="Cambria" pitchFamily="18" charset="0"/>
                <a:ea typeface="Cambria" pitchFamily="18" charset="0"/>
              </a:rPr>
              <a:t>Correctly classified: Decrease weight</a:t>
            </a:r>
          </a:p>
          <a:p>
            <a:pPr lvl="1" eaLnBrk="1" hangingPunct="1">
              <a:defRPr/>
            </a:pPr>
            <a:r>
              <a:rPr lang="en-US" dirty="0" smtClean="0">
                <a:latin typeface="Cambria" pitchFamily="18" charset="0"/>
                <a:ea typeface="Cambria" pitchFamily="18" charset="0"/>
              </a:rPr>
              <a:t>Incorrectly classified: Increase weight</a:t>
            </a:r>
          </a:p>
          <a:p>
            <a:pPr eaLnBrk="1" hangingPunct="1">
              <a:defRPr/>
            </a:pPr>
            <a:r>
              <a:rPr lang="en-US" dirty="0" smtClean="0">
                <a:latin typeface="Cambria" pitchFamily="18" charset="0"/>
                <a:ea typeface="Cambria" pitchFamily="18" charset="0"/>
              </a:rPr>
              <a:t>Weight of a data indicates how hard it is to classify it (directly proportional)</a:t>
            </a:r>
          </a:p>
        </p:txBody>
      </p:sp>
      <p:graphicFrame>
        <p:nvGraphicFramePr>
          <p:cNvPr id="5" name="Group 3"/>
          <p:cNvGraphicFramePr>
            <a:graphicFrameLocks noGrp="1"/>
          </p:cNvGraphicFramePr>
          <p:nvPr/>
        </p:nvGraphicFramePr>
        <p:xfrm>
          <a:off x="0" y="0"/>
          <a:ext cx="9144000" cy="1447800"/>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549174">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7" name="Picture 6" descr="C:\Users\UEM\Desktop\UEM_New_Logo_05-04-2018.jpg"/>
          <p:cNvPicPr>
            <a:picLocks noChangeAspect="1" noChangeArrowheads="1"/>
          </p:cNvPicPr>
          <p:nvPr/>
        </p:nvPicPr>
        <p:blipFill>
          <a:blip r:embed="rId3"/>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4092FE6E-28D8-4F3C-8689-ABE2D55A13F1}" type="slidenum">
              <a:rPr lang="en-US"/>
              <a:pPr/>
              <a:t>41</a:t>
            </a:fld>
            <a:endParaRPr lang="en-US"/>
          </a:p>
        </p:txBody>
      </p:sp>
      <p:sp>
        <p:nvSpPr>
          <p:cNvPr id="53250" name="Rectangle 2"/>
          <p:cNvSpPr>
            <a:spLocks noGrp="1" noChangeArrowheads="1"/>
          </p:cNvSpPr>
          <p:nvPr>
            <p:ph type="title" idx="4294967295"/>
          </p:nvPr>
        </p:nvSpPr>
        <p:spPr>
          <a:xfrm>
            <a:off x="457200" y="381000"/>
            <a:ext cx="8229600" cy="838200"/>
          </a:xfrm>
        </p:spPr>
        <p:txBody>
          <a:bodyPr/>
          <a:lstStyle/>
          <a:p>
            <a:pPr algn="l" eaLnBrk="1" hangingPunct="1">
              <a:defRPr/>
            </a:pPr>
            <a:endParaRPr lang="en-US" b="1" dirty="0" smtClean="0">
              <a:solidFill>
                <a:srgbClr val="FF0000"/>
              </a:solidFill>
            </a:endParaRPr>
          </a:p>
        </p:txBody>
      </p:sp>
      <p:sp>
        <p:nvSpPr>
          <p:cNvPr id="53251" name="Rectangle 3"/>
          <p:cNvSpPr>
            <a:spLocks noGrp="1" noChangeArrowheads="1"/>
          </p:cNvSpPr>
          <p:nvPr>
            <p:ph type="body" idx="4294967295"/>
          </p:nvPr>
        </p:nvSpPr>
        <p:spPr>
          <a:xfrm>
            <a:off x="533400" y="1447800"/>
            <a:ext cx="8229600" cy="4525963"/>
          </a:xfrm>
        </p:spPr>
        <p:txBody>
          <a:bodyPr/>
          <a:lstStyle/>
          <a:p>
            <a:pPr>
              <a:buNone/>
            </a:pPr>
            <a:r>
              <a:rPr lang="en-US" sz="2400" b="1" dirty="0" err="1" smtClean="0">
                <a:latin typeface="Cambria" pitchFamily="18" charset="0"/>
                <a:ea typeface="Cambria" pitchFamily="18" charset="0"/>
              </a:rPr>
              <a:t>Adaboost</a:t>
            </a:r>
            <a:r>
              <a:rPr lang="en-US" sz="2400" b="1" dirty="0" smtClean="0">
                <a:latin typeface="Cambria" pitchFamily="18" charset="0"/>
                <a:ea typeface="Cambria" pitchFamily="18" charset="0"/>
              </a:rPr>
              <a:t>: </a:t>
            </a:r>
            <a:r>
              <a:rPr lang="en-US" sz="2400" b="1" dirty="0" smtClean="0">
                <a:solidFill>
                  <a:srgbClr val="FF0000"/>
                </a:solidFill>
                <a:latin typeface="Cambria" pitchFamily="18" charset="0"/>
                <a:ea typeface="Cambria" pitchFamily="18" charset="0"/>
              </a:rPr>
              <a:t>Testing Phase</a:t>
            </a:r>
            <a:endParaRPr lang="en-US" sz="2400" dirty="0" smtClean="0">
              <a:latin typeface="Cambria" pitchFamily="18" charset="0"/>
              <a:ea typeface="Cambria" pitchFamily="18" charset="0"/>
            </a:endParaRPr>
          </a:p>
          <a:p>
            <a:pPr eaLnBrk="1" hangingPunct="1"/>
            <a:r>
              <a:rPr lang="en-US" sz="2400" dirty="0" smtClean="0">
                <a:latin typeface="Cambria" pitchFamily="18" charset="0"/>
                <a:ea typeface="Cambria" pitchFamily="18" charset="0"/>
              </a:rPr>
              <a:t>The lower a classifier error rate, the more accurate it is, and therefore, the higher its weight for voting should be</a:t>
            </a:r>
          </a:p>
          <a:p>
            <a:pPr eaLnBrk="1" hangingPunct="1"/>
            <a:r>
              <a:rPr lang="en-US" sz="2400" dirty="0" smtClean="0">
                <a:latin typeface="Cambria" pitchFamily="18" charset="0"/>
                <a:ea typeface="Cambria" pitchFamily="18" charset="0"/>
              </a:rPr>
              <a:t>Weight of a classifier </a:t>
            </a:r>
            <a:r>
              <a:rPr lang="en-US" sz="2400" dirty="0" err="1" smtClean="0">
                <a:solidFill>
                  <a:srgbClr val="FF0000"/>
                </a:solidFill>
                <a:latin typeface="Cambria" pitchFamily="18" charset="0"/>
                <a:ea typeface="Cambria" pitchFamily="18" charset="0"/>
              </a:rPr>
              <a:t>C</a:t>
            </a:r>
            <a:r>
              <a:rPr lang="en-US" sz="2400" baseline="-25000" dirty="0" err="1" smtClean="0">
                <a:solidFill>
                  <a:srgbClr val="FF0000"/>
                </a:solidFill>
                <a:latin typeface="Cambria" pitchFamily="18" charset="0"/>
                <a:ea typeface="Cambria" pitchFamily="18" charset="0"/>
              </a:rPr>
              <a:t>i</a:t>
            </a:r>
            <a:r>
              <a:rPr lang="ja-JP" altLang="en-US" sz="2400" smtClean="0">
                <a:latin typeface="Cambria" pitchFamily="18" charset="0"/>
              </a:rPr>
              <a:t>’</a:t>
            </a:r>
            <a:r>
              <a:rPr lang="en-US" altLang="ja-JP" sz="2400" dirty="0" smtClean="0">
                <a:latin typeface="Cambria" pitchFamily="18" charset="0"/>
                <a:ea typeface="Cambria" pitchFamily="18" charset="0"/>
              </a:rPr>
              <a:t>s vote is </a:t>
            </a:r>
          </a:p>
          <a:p>
            <a:pPr eaLnBrk="1" hangingPunct="1"/>
            <a:endParaRPr lang="en-US" sz="2400" dirty="0" smtClean="0">
              <a:latin typeface="Cambria" pitchFamily="18" charset="0"/>
              <a:ea typeface="Cambria" pitchFamily="18" charset="0"/>
            </a:endParaRPr>
          </a:p>
          <a:p>
            <a:pPr eaLnBrk="1" hangingPunct="1"/>
            <a:r>
              <a:rPr lang="en-US" sz="2400" dirty="0" smtClean="0">
                <a:latin typeface="Cambria" pitchFamily="18" charset="0"/>
                <a:ea typeface="Cambria" pitchFamily="18" charset="0"/>
              </a:rPr>
              <a:t>Testing: </a:t>
            </a:r>
          </a:p>
          <a:p>
            <a:pPr lvl="1" eaLnBrk="1" hangingPunct="1"/>
            <a:r>
              <a:rPr lang="en-US" sz="2000" dirty="0" smtClean="0">
                <a:latin typeface="Cambria" pitchFamily="18" charset="0"/>
                <a:ea typeface="Cambria" pitchFamily="18" charset="0"/>
              </a:rPr>
              <a:t>For each class c, sum the weights of each classifier that assigned class c to X (unseen data)</a:t>
            </a:r>
          </a:p>
          <a:p>
            <a:pPr lvl="1" eaLnBrk="1" hangingPunct="1"/>
            <a:r>
              <a:rPr lang="en-US" sz="2000" dirty="0" smtClean="0">
                <a:latin typeface="Cambria" pitchFamily="18" charset="0"/>
                <a:ea typeface="Cambria" pitchFamily="18" charset="0"/>
              </a:rPr>
              <a:t>The class with the highest sum is the WINNER!</a:t>
            </a:r>
          </a:p>
          <a:p>
            <a:pPr eaLnBrk="1" hangingPunct="1"/>
            <a:endParaRPr lang="en-US" sz="2400" dirty="0" smtClean="0">
              <a:latin typeface="Cambria" pitchFamily="18" charset="0"/>
              <a:ea typeface="Cambria" pitchFamily="18" charset="0"/>
            </a:endParaRPr>
          </a:p>
        </p:txBody>
      </p:sp>
      <p:graphicFrame>
        <p:nvGraphicFramePr>
          <p:cNvPr id="31748" name="Object 3"/>
          <p:cNvGraphicFramePr>
            <a:graphicFrameLocks noChangeAspect="1"/>
          </p:cNvGraphicFramePr>
          <p:nvPr/>
        </p:nvGraphicFramePr>
        <p:xfrm>
          <a:off x="5638800" y="2362200"/>
          <a:ext cx="2492375" cy="1141413"/>
        </p:xfrm>
        <a:graphic>
          <a:graphicData uri="http://schemas.openxmlformats.org/presentationml/2006/ole">
            <p:oleObj spid="_x0000_s59394" name="Equation" r:id="rId4" imgW="1054100" imgH="482600" progId="Equation.3">
              <p:embed/>
            </p:oleObj>
          </a:graphicData>
        </a:graphic>
      </p:graphicFrame>
      <p:graphicFrame>
        <p:nvGraphicFramePr>
          <p:cNvPr id="31749" name="Object 3"/>
          <p:cNvGraphicFramePr>
            <a:graphicFrameLocks noChangeAspect="1"/>
          </p:cNvGraphicFramePr>
          <p:nvPr/>
        </p:nvGraphicFramePr>
        <p:xfrm>
          <a:off x="2133600" y="4648200"/>
          <a:ext cx="5486400" cy="971550"/>
        </p:xfrm>
        <a:graphic>
          <a:graphicData uri="http://schemas.openxmlformats.org/presentationml/2006/ole">
            <p:oleObj spid="_x0000_s59395" name="Equation" r:id="rId5" imgW="2438400" imgH="431800" progId="Equation.3">
              <p:embed/>
            </p:oleObj>
          </a:graphicData>
        </a:graphic>
      </p:graphicFrame>
      <p:graphicFrame>
        <p:nvGraphicFramePr>
          <p:cNvPr id="7" name="Group 3"/>
          <p:cNvGraphicFramePr>
            <a:graphicFrameLocks noGrp="1"/>
          </p:cNvGraphicFramePr>
          <p:nvPr/>
        </p:nvGraphicFramePr>
        <p:xfrm>
          <a:off x="0" y="0"/>
          <a:ext cx="9144000" cy="1447800"/>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549174">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9" name="Picture 6" descr="C:\Users\UEM\Desktop\UEM_New_Logo_05-04-2018.jpg"/>
          <p:cNvPicPr>
            <a:picLocks noChangeAspect="1" noChangeArrowheads="1"/>
          </p:cNvPicPr>
          <p:nvPr/>
        </p:nvPicPr>
        <p:blipFill>
          <a:blip r:embed="rId6"/>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08731CF7-D27D-4BD4-BB2B-0E5211A0B154}" type="slidenum">
              <a:rPr lang="en-US"/>
              <a:pPr/>
              <a:t>42</a:t>
            </a:fld>
            <a:endParaRPr lang="en-US"/>
          </a:p>
        </p:txBody>
      </p:sp>
      <p:sp>
        <p:nvSpPr>
          <p:cNvPr id="6148" name="Rectangle 2"/>
          <p:cNvSpPr>
            <a:spLocks noGrp="1" noChangeArrowheads="1"/>
          </p:cNvSpPr>
          <p:nvPr>
            <p:ph type="title" idx="4294967295"/>
          </p:nvPr>
        </p:nvSpPr>
        <p:spPr>
          <a:xfrm>
            <a:off x="533400" y="228600"/>
            <a:ext cx="8280400" cy="533400"/>
          </a:xfrm>
        </p:spPr>
        <p:txBody>
          <a:bodyPr>
            <a:normAutofit fontScale="90000"/>
          </a:bodyPr>
          <a:lstStyle/>
          <a:p>
            <a:pPr algn="l" eaLnBrk="1" hangingPunct="1"/>
            <a:r>
              <a:rPr lang="en-US" sz="3600" b="1" smtClean="0"/>
              <a:t>Example: Error and Classifier Weight in AdaBoost</a:t>
            </a:r>
          </a:p>
        </p:txBody>
      </p:sp>
      <p:sp>
        <p:nvSpPr>
          <p:cNvPr id="55299" name="Rectangle 3"/>
          <p:cNvSpPr>
            <a:spLocks noGrp="1" noChangeArrowheads="1"/>
          </p:cNvSpPr>
          <p:nvPr>
            <p:ph type="body" sz="half" idx="4294967295"/>
          </p:nvPr>
        </p:nvSpPr>
        <p:spPr>
          <a:xfrm>
            <a:off x="381000" y="1295400"/>
            <a:ext cx="4770438" cy="5181600"/>
          </a:xfrm>
        </p:spPr>
        <p:txBody>
          <a:bodyPr/>
          <a:lstStyle/>
          <a:p>
            <a:pPr eaLnBrk="1" hangingPunct="1"/>
            <a:r>
              <a:rPr lang="en-US" sz="2400" smtClean="0"/>
              <a:t>Base classifiers: C</a:t>
            </a:r>
            <a:r>
              <a:rPr lang="en-US" sz="2400" baseline="-25000" smtClean="0"/>
              <a:t>1</a:t>
            </a:r>
            <a:r>
              <a:rPr lang="en-US" sz="2400" smtClean="0"/>
              <a:t>, C</a:t>
            </a:r>
            <a:r>
              <a:rPr lang="en-US" sz="2400" baseline="-25000" smtClean="0"/>
              <a:t>2</a:t>
            </a:r>
            <a:r>
              <a:rPr lang="en-US" sz="2400" smtClean="0"/>
              <a:t>, …, C</a:t>
            </a:r>
            <a:r>
              <a:rPr lang="en-US" sz="2400" baseline="-25000" smtClean="0"/>
              <a:t>T</a:t>
            </a:r>
          </a:p>
          <a:p>
            <a:pPr lvl="4" eaLnBrk="1" hangingPunct="1"/>
            <a:endParaRPr lang="en-US" sz="1800" smtClean="0"/>
          </a:p>
          <a:p>
            <a:pPr eaLnBrk="1" hangingPunct="1"/>
            <a:r>
              <a:rPr lang="en-US" sz="2400" smtClean="0"/>
              <a:t>Error rate: (</a:t>
            </a:r>
            <a:r>
              <a:rPr lang="en-US" sz="2400" i="1" smtClean="0"/>
              <a:t>i</a:t>
            </a:r>
            <a:r>
              <a:rPr lang="en-US" sz="2400" smtClean="0"/>
              <a:t> = index of classifier, </a:t>
            </a:r>
            <a:r>
              <a:rPr lang="en-US" sz="2400" i="1" smtClean="0"/>
              <a:t>j</a:t>
            </a:r>
            <a:r>
              <a:rPr lang="en-US" sz="2400" smtClean="0"/>
              <a:t>=index of instance)</a:t>
            </a:r>
          </a:p>
          <a:p>
            <a:pPr eaLnBrk="1" hangingPunct="1"/>
            <a:endParaRPr lang="en-US" sz="2400" smtClean="0"/>
          </a:p>
          <a:p>
            <a:pPr eaLnBrk="1" hangingPunct="1"/>
            <a:endParaRPr lang="en-US" sz="2400" smtClean="0"/>
          </a:p>
          <a:p>
            <a:pPr eaLnBrk="1" hangingPunct="1"/>
            <a:endParaRPr lang="en-US" sz="2400" smtClean="0"/>
          </a:p>
          <a:p>
            <a:pPr lvl="4" eaLnBrk="1" hangingPunct="1"/>
            <a:endParaRPr lang="en-US" sz="1800" smtClean="0"/>
          </a:p>
          <a:p>
            <a:pPr eaLnBrk="1" hangingPunct="1"/>
            <a:r>
              <a:rPr lang="en-US" sz="2400" smtClean="0"/>
              <a:t>Importance of a classifier: </a:t>
            </a:r>
          </a:p>
          <a:p>
            <a:pPr lvl="4" eaLnBrk="1" hangingPunct="1"/>
            <a:endParaRPr lang="en-US" sz="1800" smtClean="0"/>
          </a:p>
        </p:txBody>
      </p:sp>
      <p:graphicFrame>
        <p:nvGraphicFramePr>
          <p:cNvPr id="33796" name="Object 2"/>
          <p:cNvGraphicFramePr>
            <a:graphicFrameLocks noChangeAspect="1"/>
          </p:cNvGraphicFramePr>
          <p:nvPr>
            <p:ph sz="half" idx="4294967295"/>
          </p:nvPr>
        </p:nvGraphicFramePr>
        <p:xfrm>
          <a:off x="685800" y="2971800"/>
          <a:ext cx="3962400" cy="1050925"/>
        </p:xfrm>
        <a:graphic>
          <a:graphicData uri="http://schemas.openxmlformats.org/presentationml/2006/ole">
            <p:oleObj spid="_x0000_s60418" name="Equation" r:id="rId4" imgW="1675673" imgH="444307" progId="Equation.3">
              <p:embed/>
            </p:oleObj>
          </a:graphicData>
        </a:graphic>
      </p:graphicFrame>
      <p:graphicFrame>
        <p:nvGraphicFramePr>
          <p:cNvPr id="33797" name="Object 3"/>
          <p:cNvGraphicFramePr>
            <a:graphicFrameLocks noChangeAspect="1"/>
          </p:cNvGraphicFramePr>
          <p:nvPr/>
        </p:nvGraphicFramePr>
        <p:xfrm>
          <a:off x="1371600" y="5029200"/>
          <a:ext cx="2492375" cy="1141413"/>
        </p:xfrm>
        <a:graphic>
          <a:graphicData uri="http://schemas.openxmlformats.org/presentationml/2006/ole">
            <p:oleObj spid="_x0000_s60419" name="Equation" r:id="rId5" imgW="1054100" imgH="482600" progId="Equation.3">
              <p:embed/>
            </p:oleObj>
          </a:graphicData>
        </a:graphic>
      </p:graphicFrame>
      <p:pic>
        <p:nvPicPr>
          <p:cNvPr id="55302" name="Picture 6"/>
          <p:cNvPicPr>
            <a:picLocks noGrp="1" noChangeAspect="1" noChangeArrowheads="1"/>
          </p:cNvPicPr>
          <p:nvPr>
            <p:ph sz="half" idx="4294967295"/>
          </p:nvPr>
        </p:nvPicPr>
        <p:blipFill>
          <a:blip r:embed="rId6">
            <a:extLst>
              <a:ext uri="{28A0092B-C50C-407E-A947-70E740481C1C}">
                <a14:useLocalDpi xmlns:a14="http://schemas.microsoft.com/office/drawing/2010/main" xmlns="" val="0"/>
              </a:ext>
            </a:extLst>
          </a:blip>
          <a:srcRect r="6688"/>
          <a:stretch>
            <a:fillRect/>
          </a:stretch>
        </p:blipFill>
        <p:spPr>
          <a:xfrm>
            <a:off x="4800600" y="2514600"/>
            <a:ext cx="4191000" cy="3641725"/>
          </a:xfr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D8AB3F0C-DD55-45BE-A948-3F8FE560779D}" type="slidenum">
              <a:rPr lang="en-US"/>
              <a:pPr/>
              <a:t>43</a:t>
            </a:fld>
            <a:endParaRPr lang="en-US"/>
          </a:p>
        </p:txBody>
      </p:sp>
      <p:sp>
        <p:nvSpPr>
          <p:cNvPr id="57346" name="Rectangle 2"/>
          <p:cNvSpPr>
            <a:spLocks noGrp="1" noChangeArrowheads="1"/>
          </p:cNvSpPr>
          <p:nvPr>
            <p:ph type="title" idx="4294967295"/>
          </p:nvPr>
        </p:nvSpPr>
        <p:spPr/>
        <p:txBody>
          <a:bodyPr>
            <a:normAutofit fontScale="90000"/>
          </a:bodyPr>
          <a:lstStyle/>
          <a:p>
            <a:pPr algn="l" eaLnBrk="1" hangingPunct="1"/>
            <a:r>
              <a:rPr lang="en-US" sz="4000" b="1" smtClean="0"/>
              <a:t>Example: Data Instance Weight in AdaBoost</a:t>
            </a:r>
          </a:p>
        </p:txBody>
      </p:sp>
      <p:sp>
        <p:nvSpPr>
          <p:cNvPr id="7173" name="Rectangle 3"/>
          <p:cNvSpPr>
            <a:spLocks noGrp="1" noChangeArrowheads="1"/>
          </p:cNvSpPr>
          <p:nvPr>
            <p:ph type="body" idx="4294967295"/>
          </p:nvPr>
        </p:nvSpPr>
        <p:spPr/>
        <p:txBody>
          <a:bodyPr>
            <a:normAutofit/>
          </a:bodyPr>
          <a:lstStyle/>
          <a:p>
            <a:pPr eaLnBrk="1" hangingPunct="1">
              <a:lnSpc>
                <a:spcPct val="80000"/>
              </a:lnSpc>
              <a:defRPr/>
            </a:pPr>
            <a:r>
              <a:rPr lang="en-US" sz="3000" smtClean="0">
                <a:solidFill>
                  <a:srgbClr val="FF0000"/>
                </a:solidFill>
                <a:latin typeface="Times New Roman" charset="0"/>
              </a:rPr>
              <a:t>Assume: </a:t>
            </a:r>
            <a:r>
              <a:rPr lang="en-US" sz="3000" i="1" smtClean="0">
                <a:solidFill>
                  <a:srgbClr val="FF0000"/>
                </a:solidFill>
                <a:latin typeface="Times New Roman" charset="0"/>
              </a:rPr>
              <a:t>N</a:t>
            </a:r>
            <a:r>
              <a:rPr lang="en-US" sz="3000" smtClean="0">
                <a:solidFill>
                  <a:srgbClr val="FF0000"/>
                </a:solidFill>
                <a:latin typeface="Times New Roman" charset="0"/>
              </a:rPr>
              <a:t> training data in D, </a:t>
            </a:r>
            <a:r>
              <a:rPr lang="en-US" sz="3000" i="1" smtClean="0">
                <a:solidFill>
                  <a:srgbClr val="FF0000"/>
                </a:solidFill>
                <a:latin typeface="Times New Roman" charset="0"/>
              </a:rPr>
              <a:t>T</a:t>
            </a:r>
            <a:r>
              <a:rPr lang="en-US" sz="3000" smtClean="0">
                <a:solidFill>
                  <a:srgbClr val="FF0000"/>
                </a:solidFill>
                <a:latin typeface="Times New Roman" charset="0"/>
              </a:rPr>
              <a:t> rounds, (x</a:t>
            </a:r>
            <a:r>
              <a:rPr lang="en-US" sz="3000" baseline="-25000" smtClean="0">
                <a:solidFill>
                  <a:srgbClr val="FF0000"/>
                </a:solidFill>
                <a:latin typeface="Times New Roman" charset="0"/>
              </a:rPr>
              <a:t>j</a:t>
            </a:r>
            <a:r>
              <a:rPr lang="en-US" sz="3000" smtClean="0">
                <a:solidFill>
                  <a:srgbClr val="FF0000"/>
                </a:solidFill>
                <a:latin typeface="Times New Roman" charset="0"/>
              </a:rPr>
              <a:t>,y</a:t>
            </a:r>
            <a:r>
              <a:rPr lang="en-US" sz="3000" baseline="-25000" smtClean="0">
                <a:solidFill>
                  <a:srgbClr val="FF0000"/>
                </a:solidFill>
                <a:latin typeface="Times New Roman" charset="0"/>
              </a:rPr>
              <a:t>j</a:t>
            </a:r>
            <a:r>
              <a:rPr lang="en-US" sz="3000" smtClean="0">
                <a:solidFill>
                  <a:srgbClr val="FF0000"/>
                </a:solidFill>
                <a:latin typeface="Times New Roman" charset="0"/>
              </a:rPr>
              <a:t>) are the training data, C</a:t>
            </a:r>
            <a:r>
              <a:rPr lang="en-US" sz="3000" baseline="-25000" smtClean="0">
                <a:solidFill>
                  <a:srgbClr val="FF0000"/>
                </a:solidFill>
                <a:latin typeface="Times New Roman" charset="0"/>
              </a:rPr>
              <a:t>i</a:t>
            </a:r>
            <a:r>
              <a:rPr lang="en-US" sz="3000" smtClean="0">
                <a:solidFill>
                  <a:srgbClr val="FF0000"/>
                </a:solidFill>
                <a:latin typeface="Times New Roman" charset="0"/>
              </a:rPr>
              <a:t>, a</a:t>
            </a:r>
            <a:r>
              <a:rPr lang="en-US" sz="3000" baseline="-25000" smtClean="0">
                <a:solidFill>
                  <a:srgbClr val="FF0000"/>
                </a:solidFill>
                <a:latin typeface="Times New Roman" charset="0"/>
              </a:rPr>
              <a:t>i</a:t>
            </a:r>
            <a:r>
              <a:rPr lang="en-US" sz="3000" smtClean="0">
                <a:solidFill>
                  <a:srgbClr val="FF0000"/>
                </a:solidFill>
                <a:latin typeface="Times New Roman" charset="0"/>
              </a:rPr>
              <a:t> are the classifier and weight of the </a:t>
            </a:r>
            <a:r>
              <a:rPr lang="en-US" sz="3000" i="1" smtClean="0">
                <a:solidFill>
                  <a:srgbClr val="FF0000"/>
                </a:solidFill>
                <a:latin typeface="Times New Roman" charset="0"/>
              </a:rPr>
              <a:t>i</a:t>
            </a:r>
            <a:r>
              <a:rPr lang="en-US" sz="3000" baseline="30000" smtClean="0">
                <a:solidFill>
                  <a:srgbClr val="FF0000"/>
                </a:solidFill>
                <a:latin typeface="Times New Roman" charset="0"/>
              </a:rPr>
              <a:t>th</a:t>
            </a:r>
            <a:r>
              <a:rPr lang="en-US" sz="3000" smtClean="0">
                <a:solidFill>
                  <a:srgbClr val="FF0000"/>
                </a:solidFill>
                <a:latin typeface="Times New Roman" charset="0"/>
              </a:rPr>
              <a:t> round, respectively.</a:t>
            </a:r>
          </a:p>
          <a:p>
            <a:pPr eaLnBrk="1" hangingPunct="1">
              <a:lnSpc>
                <a:spcPct val="80000"/>
              </a:lnSpc>
              <a:defRPr/>
            </a:pPr>
            <a:r>
              <a:rPr lang="en-US" sz="3000" smtClean="0">
                <a:solidFill>
                  <a:srgbClr val="FF0000"/>
                </a:solidFill>
                <a:latin typeface="Times New Roman" charset="0"/>
              </a:rPr>
              <a:t>Weight update on all training data in </a:t>
            </a:r>
            <a:r>
              <a:rPr lang="en-US" sz="3000" i="1" smtClean="0">
                <a:solidFill>
                  <a:srgbClr val="FF0000"/>
                </a:solidFill>
                <a:latin typeface="Times New Roman" charset="0"/>
              </a:rPr>
              <a:t>D</a:t>
            </a:r>
            <a:r>
              <a:rPr lang="en-US" sz="3000" smtClean="0"/>
              <a:t>:</a:t>
            </a:r>
          </a:p>
          <a:p>
            <a:pPr eaLnBrk="1" hangingPunct="1">
              <a:lnSpc>
                <a:spcPct val="80000"/>
              </a:lnSpc>
              <a:defRPr/>
            </a:pPr>
            <a:endParaRPr lang="en-US" sz="3000" smtClean="0"/>
          </a:p>
          <a:p>
            <a:pPr eaLnBrk="1" hangingPunct="1">
              <a:lnSpc>
                <a:spcPct val="80000"/>
              </a:lnSpc>
              <a:defRPr/>
            </a:pPr>
            <a:endParaRPr lang="en-US" sz="3000" smtClean="0"/>
          </a:p>
          <a:p>
            <a:pPr eaLnBrk="1" hangingPunct="1">
              <a:lnSpc>
                <a:spcPct val="80000"/>
              </a:lnSpc>
              <a:defRPr/>
            </a:pPr>
            <a:endParaRPr lang="en-US" sz="3000" smtClean="0"/>
          </a:p>
          <a:p>
            <a:pPr eaLnBrk="1" hangingPunct="1">
              <a:lnSpc>
                <a:spcPct val="80000"/>
              </a:lnSpc>
              <a:defRPr/>
            </a:pPr>
            <a:endParaRPr lang="en-US" sz="3000" smtClean="0"/>
          </a:p>
          <a:p>
            <a:pPr lvl="4" eaLnBrk="1" hangingPunct="1">
              <a:lnSpc>
                <a:spcPct val="80000"/>
              </a:lnSpc>
              <a:defRPr/>
            </a:pPr>
            <a:endParaRPr lang="en-US" sz="1900" smtClean="0"/>
          </a:p>
          <a:p>
            <a:pPr lvl="4" eaLnBrk="1" hangingPunct="1">
              <a:lnSpc>
                <a:spcPct val="80000"/>
              </a:lnSpc>
              <a:defRPr/>
            </a:pPr>
            <a:endParaRPr lang="en-US" sz="1900" smtClean="0"/>
          </a:p>
          <a:p>
            <a:pPr eaLnBrk="1" hangingPunct="1">
              <a:lnSpc>
                <a:spcPct val="80000"/>
              </a:lnSpc>
              <a:defRPr/>
            </a:pPr>
            <a:endParaRPr lang="en-US" sz="3000" smtClean="0"/>
          </a:p>
        </p:txBody>
      </p:sp>
      <p:graphicFrame>
        <p:nvGraphicFramePr>
          <p:cNvPr id="35844" name="Object 2"/>
          <p:cNvGraphicFramePr>
            <a:graphicFrameLocks noChangeAspect="1"/>
          </p:cNvGraphicFramePr>
          <p:nvPr>
            <p:ph sz="half" idx="4294967295"/>
          </p:nvPr>
        </p:nvGraphicFramePr>
        <p:xfrm>
          <a:off x="1981200" y="3352800"/>
          <a:ext cx="4953000" cy="1604963"/>
        </p:xfrm>
        <a:graphic>
          <a:graphicData uri="http://schemas.openxmlformats.org/presentationml/2006/ole">
            <p:oleObj spid="_x0000_s61442" name="Equation" r:id="rId4" imgW="2273300" imgH="736600" progId="Equation.3">
              <p:embed/>
            </p:oleObj>
          </a:graphicData>
        </a:graphic>
      </p:graphicFrame>
      <p:graphicFrame>
        <p:nvGraphicFramePr>
          <p:cNvPr id="35845" name="Object 3"/>
          <p:cNvGraphicFramePr>
            <a:graphicFrameLocks noChangeAspect="1"/>
          </p:cNvGraphicFramePr>
          <p:nvPr>
            <p:ph sz="half" idx="4294967295"/>
          </p:nvPr>
        </p:nvGraphicFramePr>
        <p:xfrm>
          <a:off x="1219200" y="5105400"/>
          <a:ext cx="5486400" cy="971550"/>
        </p:xfrm>
        <a:graphic>
          <a:graphicData uri="http://schemas.openxmlformats.org/presentationml/2006/ole">
            <p:oleObj spid="_x0000_s61443" name="Equation" r:id="rId5" imgW="2438400" imgH="431800" progId="Equation.3">
              <p:embed/>
            </p:oleObj>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3"/>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7113B05E-3EE8-49B1-BF42-2F8D76B551B2}" type="slidenum">
              <a:rPr lang="en-US"/>
              <a:pPr/>
              <a:t>44</a:t>
            </a:fld>
            <a:endParaRPr lang="en-US"/>
          </a:p>
        </p:txBody>
      </p:sp>
      <p:graphicFrame>
        <p:nvGraphicFramePr>
          <p:cNvPr id="1105922" name="Object 2"/>
          <p:cNvGraphicFramePr>
            <a:graphicFrameLocks noChangeAspect="1"/>
          </p:cNvGraphicFramePr>
          <p:nvPr/>
        </p:nvGraphicFramePr>
        <p:xfrm>
          <a:off x="228600" y="3657600"/>
          <a:ext cx="8763000" cy="1644650"/>
        </p:xfrm>
        <a:graphic>
          <a:graphicData uri="http://schemas.openxmlformats.org/presentationml/2006/ole">
            <p:oleObj spid="_x0000_s62466" name="Visio" r:id="rId4" imgW="6986829" imgH="1311120" progId="">
              <p:embed/>
            </p:oleObj>
          </a:graphicData>
        </a:graphic>
      </p:graphicFrame>
      <p:sp>
        <p:nvSpPr>
          <p:cNvPr id="59395" name="Rectangle 3"/>
          <p:cNvSpPr>
            <a:spLocks noGrp="1" noChangeArrowheads="1"/>
          </p:cNvSpPr>
          <p:nvPr>
            <p:ph type="title" idx="4294967295"/>
          </p:nvPr>
        </p:nvSpPr>
        <p:spPr/>
        <p:txBody>
          <a:bodyPr/>
          <a:lstStyle/>
          <a:p>
            <a:pPr algn="l" eaLnBrk="1" hangingPunct="1">
              <a:defRPr/>
            </a:pPr>
            <a:r>
              <a:rPr lang="en-US" b="1" smtClean="0"/>
              <a:t>Illustrating AdaBoost</a:t>
            </a:r>
          </a:p>
        </p:txBody>
      </p:sp>
      <p:grpSp>
        <p:nvGrpSpPr>
          <p:cNvPr id="2" name="Group 4"/>
          <p:cNvGrpSpPr>
            <a:grpSpLocks/>
          </p:cNvGrpSpPr>
          <p:nvPr/>
        </p:nvGrpSpPr>
        <p:grpSpPr bwMode="auto">
          <a:xfrm>
            <a:off x="1828800" y="1295400"/>
            <a:ext cx="6781800" cy="1752600"/>
            <a:chOff x="1152" y="816"/>
            <a:chExt cx="4272" cy="1104"/>
          </a:xfrm>
        </p:grpSpPr>
        <p:grpSp>
          <p:nvGrpSpPr>
            <p:cNvPr id="3" name="Group 5"/>
            <p:cNvGrpSpPr>
              <a:grpSpLocks/>
            </p:cNvGrpSpPr>
            <p:nvPr/>
          </p:nvGrpSpPr>
          <p:grpSpPr bwMode="auto">
            <a:xfrm>
              <a:off x="1152" y="1584"/>
              <a:ext cx="2784" cy="336"/>
              <a:chOff x="1152" y="1584"/>
              <a:chExt cx="2784" cy="336"/>
            </a:xfrm>
          </p:grpSpPr>
          <p:sp>
            <p:nvSpPr>
              <p:cNvPr id="37909" name="Rectangle 6"/>
              <p:cNvSpPr>
                <a:spLocks noChangeArrowheads="1"/>
              </p:cNvSpPr>
              <p:nvPr/>
            </p:nvSpPr>
            <p:spPr bwMode="auto">
              <a:xfrm>
                <a:off x="1152" y="1584"/>
                <a:ext cx="240" cy="336"/>
              </a:xfrm>
              <a:prstGeom prst="rect">
                <a:avLst/>
              </a:prstGeom>
              <a:noFill/>
              <a:ln w="31750">
                <a:solidFill>
                  <a:srgbClr val="993300"/>
                </a:solidFill>
                <a:miter lim="800000"/>
                <a:headEnd/>
                <a:tailEnd/>
              </a:ln>
            </p:spPr>
            <p:txBody>
              <a:bodyPr wrap="none" anchor="ctr"/>
              <a:lstStyle/>
              <a:p>
                <a:endParaRPr lang="en-US">
                  <a:latin typeface="Calibri" pitchFamily="34" charset="0"/>
                </a:endParaRPr>
              </a:p>
            </p:txBody>
          </p:sp>
          <p:sp>
            <p:nvSpPr>
              <p:cNvPr id="37910" name="Rectangle 7"/>
              <p:cNvSpPr>
                <a:spLocks noChangeArrowheads="1"/>
              </p:cNvSpPr>
              <p:nvPr/>
            </p:nvSpPr>
            <p:spPr bwMode="auto">
              <a:xfrm>
                <a:off x="1632" y="1584"/>
                <a:ext cx="240" cy="336"/>
              </a:xfrm>
              <a:prstGeom prst="rect">
                <a:avLst/>
              </a:prstGeom>
              <a:noFill/>
              <a:ln w="31750">
                <a:solidFill>
                  <a:srgbClr val="993300"/>
                </a:solidFill>
                <a:miter lim="800000"/>
                <a:headEnd/>
                <a:tailEnd/>
              </a:ln>
            </p:spPr>
            <p:txBody>
              <a:bodyPr wrap="none" anchor="ctr"/>
              <a:lstStyle/>
              <a:p>
                <a:endParaRPr lang="en-US">
                  <a:latin typeface="Calibri" pitchFamily="34" charset="0"/>
                </a:endParaRPr>
              </a:p>
            </p:txBody>
          </p:sp>
          <p:sp>
            <p:nvSpPr>
              <p:cNvPr id="37911" name="Rectangle 8"/>
              <p:cNvSpPr>
                <a:spLocks noChangeArrowheads="1"/>
              </p:cNvSpPr>
              <p:nvPr/>
            </p:nvSpPr>
            <p:spPr bwMode="auto">
              <a:xfrm>
                <a:off x="2352" y="1584"/>
                <a:ext cx="240" cy="336"/>
              </a:xfrm>
              <a:prstGeom prst="rect">
                <a:avLst/>
              </a:prstGeom>
              <a:noFill/>
              <a:ln w="31750">
                <a:solidFill>
                  <a:srgbClr val="993300"/>
                </a:solidFill>
                <a:miter lim="800000"/>
                <a:headEnd/>
                <a:tailEnd/>
              </a:ln>
            </p:spPr>
            <p:txBody>
              <a:bodyPr wrap="none" anchor="ctr"/>
              <a:lstStyle/>
              <a:p>
                <a:endParaRPr lang="en-US">
                  <a:latin typeface="Calibri" pitchFamily="34" charset="0"/>
                </a:endParaRPr>
              </a:p>
            </p:txBody>
          </p:sp>
          <p:sp>
            <p:nvSpPr>
              <p:cNvPr id="37912" name="Rectangle 9"/>
              <p:cNvSpPr>
                <a:spLocks noChangeArrowheads="1"/>
              </p:cNvSpPr>
              <p:nvPr/>
            </p:nvSpPr>
            <p:spPr bwMode="auto">
              <a:xfrm>
                <a:off x="2592" y="1584"/>
                <a:ext cx="240" cy="336"/>
              </a:xfrm>
              <a:prstGeom prst="rect">
                <a:avLst/>
              </a:prstGeom>
              <a:noFill/>
              <a:ln w="31750">
                <a:solidFill>
                  <a:srgbClr val="993300"/>
                </a:solidFill>
                <a:miter lim="800000"/>
                <a:headEnd/>
                <a:tailEnd/>
              </a:ln>
            </p:spPr>
            <p:txBody>
              <a:bodyPr wrap="none" anchor="ctr"/>
              <a:lstStyle/>
              <a:p>
                <a:endParaRPr lang="en-US">
                  <a:latin typeface="Calibri" pitchFamily="34" charset="0"/>
                </a:endParaRPr>
              </a:p>
            </p:txBody>
          </p:sp>
          <p:sp>
            <p:nvSpPr>
              <p:cNvPr id="37913" name="Rectangle 10"/>
              <p:cNvSpPr>
                <a:spLocks noChangeArrowheads="1"/>
              </p:cNvSpPr>
              <p:nvPr/>
            </p:nvSpPr>
            <p:spPr bwMode="auto">
              <a:xfrm>
                <a:off x="3072" y="1584"/>
                <a:ext cx="240" cy="336"/>
              </a:xfrm>
              <a:prstGeom prst="rect">
                <a:avLst/>
              </a:prstGeom>
              <a:noFill/>
              <a:ln w="31750">
                <a:solidFill>
                  <a:srgbClr val="993300"/>
                </a:solidFill>
                <a:miter lim="800000"/>
                <a:headEnd/>
                <a:tailEnd/>
              </a:ln>
            </p:spPr>
            <p:txBody>
              <a:bodyPr wrap="none" anchor="ctr"/>
              <a:lstStyle/>
              <a:p>
                <a:endParaRPr lang="en-US">
                  <a:latin typeface="Calibri" pitchFamily="34" charset="0"/>
                </a:endParaRPr>
              </a:p>
            </p:txBody>
          </p:sp>
          <p:sp>
            <p:nvSpPr>
              <p:cNvPr id="37914" name="Rectangle 11"/>
              <p:cNvSpPr>
                <a:spLocks noChangeArrowheads="1"/>
              </p:cNvSpPr>
              <p:nvPr/>
            </p:nvSpPr>
            <p:spPr bwMode="auto">
              <a:xfrm>
                <a:off x="3696" y="1584"/>
                <a:ext cx="240" cy="336"/>
              </a:xfrm>
              <a:prstGeom prst="rect">
                <a:avLst/>
              </a:prstGeom>
              <a:noFill/>
              <a:ln w="31750">
                <a:solidFill>
                  <a:srgbClr val="993300"/>
                </a:solidFill>
                <a:miter lim="800000"/>
                <a:headEnd/>
                <a:tailEnd/>
              </a:ln>
            </p:spPr>
            <p:txBody>
              <a:bodyPr wrap="none" anchor="ctr"/>
              <a:lstStyle/>
              <a:p>
                <a:endParaRPr lang="en-US">
                  <a:latin typeface="Calibri" pitchFamily="34" charset="0"/>
                </a:endParaRPr>
              </a:p>
            </p:txBody>
          </p:sp>
        </p:grpSp>
        <p:sp>
          <p:nvSpPr>
            <p:cNvPr id="37907" name="Line 12"/>
            <p:cNvSpPr>
              <a:spLocks noChangeShapeType="1"/>
            </p:cNvSpPr>
            <p:nvPr/>
          </p:nvSpPr>
          <p:spPr bwMode="auto">
            <a:xfrm flipV="1">
              <a:off x="3936" y="1152"/>
              <a:ext cx="480" cy="480"/>
            </a:xfrm>
            <a:prstGeom prst="line">
              <a:avLst/>
            </a:prstGeom>
            <a:noFill/>
            <a:ln w="12700">
              <a:solidFill>
                <a:schemeClr val="tx1"/>
              </a:solidFill>
              <a:round/>
              <a:headEnd/>
              <a:tailEnd type="triangle" w="med" len="med"/>
            </a:ln>
          </p:spPr>
          <p:txBody>
            <a:bodyPr/>
            <a:lstStyle/>
            <a:p>
              <a:endParaRPr lang="en-US"/>
            </a:p>
          </p:txBody>
        </p:sp>
        <p:sp>
          <p:nvSpPr>
            <p:cNvPr id="37908" name="Text Box 13"/>
            <p:cNvSpPr txBox="1">
              <a:spLocks noChangeArrowheads="1"/>
            </p:cNvSpPr>
            <p:nvPr/>
          </p:nvSpPr>
          <p:spPr bwMode="auto">
            <a:xfrm>
              <a:off x="4464" y="816"/>
              <a:ext cx="960" cy="404"/>
            </a:xfrm>
            <a:prstGeom prst="rect">
              <a:avLst/>
            </a:prstGeom>
            <a:noFill/>
            <a:ln w="12700">
              <a:noFill/>
              <a:miter lim="800000"/>
              <a:headEnd/>
              <a:tailEnd/>
            </a:ln>
          </p:spPr>
          <p:txBody>
            <a:bodyPr>
              <a:spAutoFit/>
            </a:bodyPr>
            <a:lstStyle/>
            <a:p>
              <a:pPr>
                <a:spcBef>
                  <a:spcPct val="50000"/>
                </a:spcBef>
              </a:pPr>
              <a:r>
                <a:rPr lang="en-US">
                  <a:latin typeface="Calibri" pitchFamily="34" charset="0"/>
                </a:rPr>
                <a:t>Data points for training</a:t>
              </a:r>
            </a:p>
          </p:txBody>
        </p:sp>
      </p:grpSp>
      <p:grpSp>
        <p:nvGrpSpPr>
          <p:cNvPr id="4" name="Group 14"/>
          <p:cNvGrpSpPr>
            <a:grpSpLocks/>
          </p:cNvGrpSpPr>
          <p:nvPr/>
        </p:nvGrpSpPr>
        <p:grpSpPr bwMode="auto">
          <a:xfrm>
            <a:off x="304800" y="1295400"/>
            <a:ext cx="6781800" cy="1752600"/>
            <a:chOff x="192" y="816"/>
            <a:chExt cx="4272" cy="1104"/>
          </a:xfrm>
        </p:grpSpPr>
        <p:sp>
          <p:nvSpPr>
            <p:cNvPr id="37903" name="AutoShape 15"/>
            <p:cNvSpPr>
              <a:spLocks/>
            </p:cNvSpPr>
            <p:nvPr/>
          </p:nvSpPr>
          <p:spPr bwMode="auto">
            <a:xfrm rot="-5400000">
              <a:off x="2520" y="-15"/>
              <a:ext cx="240" cy="2496"/>
            </a:xfrm>
            <a:prstGeom prst="rightBrace">
              <a:avLst>
                <a:gd name="adj1" fmla="val 86667"/>
                <a:gd name="adj2" fmla="val 50000"/>
              </a:avLst>
            </a:prstGeom>
            <a:noFill/>
            <a:ln w="12700">
              <a:solidFill>
                <a:schemeClr val="tx1"/>
              </a:solidFill>
              <a:round/>
              <a:headEnd/>
              <a:tailEnd/>
            </a:ln>
          </p:spPr>
          <p:txBody>
            <a:bodyPr wrap="none" anchor="ctr"/>
            <a:lstStyle/>
            <a:p>
              <a:endParaRPr lang="en-US">
                <a:latin typeface="Calibri" pitchFamily="34" charset="0"/>
              </a:endParaRPr>
            </a:p>
          </p:txBody>
        </p:sp>
        <p:sp>
          <p:nvSpPr>
            <p:cNvPr id="37904" name="Text Box 16"/>
            <p:cNvSpPr txBox="1">
              <a:spLocks noChangeArrowheads="1"/>
            </p:cNvSpPr>
            <p:nvPr/>
          </p:nvSpPr>
          <p:spPr bwMode="auto">
            <a:xfrm>
              <a:off x="1488" y="816"/>
              <a:ext cx="2400" cy="231"/>
            </a:xfrm>
            <a:prstGeom prst="rect">
              <a:avLst/>
            </a:prstGeom>
            <a:noFill/>
            <a:ln w="12700">
              <a:noFill/>
              <a:miter lim="800000"/>
              <a:headEnd/>
              <a:tailEnd/>
            </a:ln>
          </p:spPr>
          <p:txBody>
            <a:bodyPr>
              <a:spAutoFit/>
            </a:bodyPr>
            <a:lstStyle/>
            <a:p>
              <a:pPr>
                <a:spcBef>
                  <a:spcPct val="50000"/>
                </a:spcBef>
              </a:pPr>
              <a:r>
                <a:rPr lang="en-US">
                  <a:latin typeface="Calibri" pitchFamily="34" charset="0"/>
                </a:rPr>
                <a:t>Initial weights for each data point</a:t>
              </a:r>
            </a:p>
          </p:txBody>
        </p:sp>
        <p:graphicFrame>
          <p:nvGraphicFramePr>
            <p:cNvPr id="37905" name="Object 3"/>
            <p:cNvGraphicFramePr>
              <a:graphicFrameLocks noChangeAspect="1"/>
            </p:cNvGraphicFramePr>
            <p:nvPr/>
          </p:nvGraphicFramePr>
          <p:xfrm>
            <a:off x="192" y="1373"/>
            <a:ext cx="4272" cy="547"/>
          </p:xfrm>
          <a:graphic>
            <a:graphicData uri="http://schemas.openxmlformats.org/presentationml/2006/ole">
              <p:oleObj spid="_x0000_s62467" name="Visio" r:id="rId5" imgW="5441391" imgH="704436" progId="">
                <p:embed/>
              </p:oleObj>
            </a:graphicData>
          </a:graphic>
        </p:graphicFrame>
      </p:grpSp>
      <p:grpSp>
        <p:nvGrpSpPr>
          <p:cNvPr id="5" name="Group 18"/>
          <p:cNvGrpSpPr>
            <a:grpSpLocks/>
          </p:cNvGrpSpPr>
          <p:nvPr/>
        </p:nvGrpSpPr>
        <p:grpSpPr bwMode="auto">
          <a:xfrm>
            <a:off x="2209800" y="2057400"/>
            <a:ext cx="5486400" cy="2895600"/>
            <a:chOff x="1392" y="1296"/>
            <a:chExt cx="3456" cy="1824"/>
          </a:xfrm>
        </p:grpSpPr>
        <p:grpSp>
          <p:nvGrpSpPr>
            <p:cNvPr id="6" name="Group 19"/>
            <p:cNvGrpSpPr>
              <a:grpSpLocks/>
            </p:cNvGrpSpPr>
            <p:nvPr/>
          </p:nvGrpSpPr>
          <p:grpSpPr bwMode="auto">
            <a:xfrm>
              <a:off x="1392" y="2784"/>
              <a:ext cx="2544" cy="336"/>
              <a:chOff x="1392" y="2496"/>
              <a:chExt cx="2544" cy="336"/>
            </a:xfrm>
          </p:grpSpPr>
          <p:sp>
            <p:nvSpPr>
              <p:cNvPr id="37897" name="Rectangle 20"/>
              <p:cNvSpPr>
                <a:spLocks noChangeArrowheads="1"/>
              </p:cNvSpPr>
              <p:nvPr/>
            </p:nvSpPr>
            <p:spPr bwMode="auto">
              <a:xfrm>
                <a:off x="3456" y="2496"/>
                <a:ext cx="240" cy="336"/>
              </a:xfrm>
              <a:prstGeom prst="rect">
                <a:avLst/>
              </a:prstGeom>
              <a:noFill/>
              <a:ln w="31750">
                <a:solidFill>
                  <a:srgbClr val="993300"/>
                </a:solidFill>
                <a:miter lim="800000"/>
                <a:headEnd/>
                <a:tailEnd/>
              </a:ln>
            </p:spPr>
            <p:txBody>
              <a:bodyPr wrap="none" anchor="ctr"/>
              <a:lstStyle/>
              <a:p>
                <a:endParaRPr lang="en-US">
                  <a:latin typeface="Calibri" pitchFamily="34" charset="0"/>
                </a:endParaRPr>
              </a:p>
            </p:txBody>
          </p:sp>
          <p:sp>
            <p:nvSpPr>
              <p:cNvPr id="37898" name="Rectangle 21"/>
              <p:cNvSpPr>
                <a:spLocks noChangeArrowheads="1"/>
              </p:cNvSpPr>
              <p:nvPr/>
            </p:nvSpPr>
            <p:spPr bwMode="auto">
              <a:xfrm>
                <a:off x="3696" y="2496"/>
                <a:ext cx="240" cy="336"/>
              </a:xfrm>
              <a:prstGeom prst="rect">
                <a:avLst/>
              </a:prstGeom>
              <a:noFill/>
              <a:ln w="31750">
                <a:solidFill>
                  <a:srgbClr val="993300"/>
                </a:solidFill>
                <a:miter lim="800000"/>
                <a:headEnd/>
                <a:tailEnd/>
              </a:ln>
            </p:spPr>
            <p:txBody>
              <a:bodyPr wrap="none" anchor="ctr"/>
              <a:lstStyle/>
              <a:p>
                <a:endParaRPr lang="en-US">
                  <a:latin typeface="Calibri" pitchFamily="34" charset="0"/>
                </a:endParaRPr>
              </a:p>
            </p:txBody>
          </p:sp>
          <p:sp>
            <p:nvSpPr>
              <p:cNvPr id="37899" name="Rectangle 22"/>
              <p:cNvSpPr>
                <a:spLocks noChangeArrowheads="1"/>
              </p:cNvSpPr>
              <p:nvPr/>
            </p:nvSpPr>
            <p:spPr bwMode="auto">
              <a:xfrm>
                <a:off x="2592" y="2496"/>
                <a:ext cx="240" cy="336"/>
              </a:xfrm>
              <a:prstGeom prst="rect">
                <a:avLst/>
              </a:prstGeom>
              <a:noFill/>
              <a:ln w="31750">
                <a:solidFill>
                  <a:srgbClr val="993300"/>
                </a:solidFill>
                <a:miter lim="800000"/>
                <a:headEnd/>
                <a:tailEnd/>
              </a:ln>
            </p:spPr>
            <p:txBody>
              <a:bodyPr wrap="none" anchor="ctr"/>
              <a:lstStyle/>
              <a:p>
                <a:endParaRPr lang="en-US">
                  <a:latin typeface="Calibri" pitchFamily="34" charset="0"/>
                </a:endParaRPr>
              </a:p>
            </p:txBody>
          </p:sp>
          <p:sp>
            <p:nvSpPr>
              <p:cNvPr id="37900" name="Rectangle 23"/>
              <p:cNvSpPr>
                <a:spLocks noChangeArrowheads="1"/>
              </p:cNvSpPr>
              <p:nvPr/>
            </p:nvSpPr>
            <p:spPr bwMode="auto">
              <a:xfrm>
                <a:off x="3072" y="2496"/>
                <a:ext cx="240" cy="336"/>
              </a:xfrm>
              <a:prstGeom prst="rect">
                <a:avLst/>
              </a:prstGeom>
              <a:noFill/>
              <a:ln w="31750">
                <a:solidFill>
                  <a:srgbClr val="993300"/>
                </a:solidFill>
                <a:miter lim="800000"/>
                <a:headEnd/>
                <a:tailEnd/>
              </a:ln>
            </p:spPr>
            <p:txBody>
              <a:bodyPr wrap="none" anchor="ctr"/>
              <a:lstStyle/>
              <a:p>
                <a:endParaRPr lang="en-US">
                  <a:latin typeface="Calibri" pitchFamily="34" charset="0"/>
                </a:endParaRPr>
              </a:p>
            </p:txBody>
          </p:sp>
          <p:sp>
            <p:nvSpPr>
              <p:cNvPr id="37901" name="Rectangle 24"/>
              <p:cNvSpPr>
                <a:spLocks noChangeArrowheads="1"/>
              </p:cNvSpPr>
              <p:nvPr/>
            </p:nvSpPr>
            <p:spPr bwMode="auto">
              <a:xfrm>
                <a:off x="2112" y="2496"/>
                <a:ext cx="240" cy="336"/>
              </a:xfrm>
              <a:prstGeom prst="rect">
                <a:avLst/>
              </a:prstGeom>
              <a:noFill/>
              <a:ln w="31750">
                <a:solidFill>
                  <a:srgbClr val="993300"/>
                </a:solidFill>
                <a:miter lim="800000"/>
                <a:headEnd/>
                <a:tailEnd/>
              </a:ln>
            </p:spPr>
            <p:txBody>
              <a:bodyPr wrap="none" anchor="ctr"/>
              <a:lstStyle/>
              <a:p>
                <a:endParaRPr lang="en-US">
                  <a:latin typeface="Calibri" pitchFamily="34" charset="0"/>
                </a:endParaRPr>
              </a:p>
            </p:txBody>
          </p:sp>
          <p:sp>
            <p:nvSpPr>
              <p:cNvPr id="37902" name="Rectangle 25"/>
              <p:cNvSpPr>
                <a:spLocks noChangeArrowheads="1"/>
              </p:cNvSpPr>
              <p:nvPr/>
            </p:nvSpPr>
            <p:spPr bwMode="auto">
              <a:xfrm>
                <a:off x="1392" y="2496"/>
                <a:ext cx="240" cy="336"/>
              </a:xfrm>
              <a:prstGeom prst="rect">
                <a:avLst/>
              </a:prstGeom>
              <a:noFill/>
              <a:ln w="31750">
                <a:solidFill>
                  <a:srgbClr val="993300"/>
                </a:solidFill>
                <a:miter lim="800000"/>
                <a:headEnd/>
                <a:tailEnd/>
              </a:ln>
            </p:spPr>
            <p:txBody>
              <a:bodyPr wrap="none" anchor="ctr"/>
              <a:lstStyle/>
              <a:p>
                <a:endParaRPr lang="en-US">
                  <a:latin typeface="Calibri" pitchFamily="34" charset="0"/>
                </a:endParaRPr>
              </a:p>
            </p:txBody>
          </p:sp>
        </p:grpSp>
        <p:sp>
          <p:nvSpPr>
            <p:cNvPr id="37896" name="Line 26"/>
            <p:cNvSpPr>
              <a:spLocks noChangeShapeType="1"/>
            </p:cNvSpPr>
            <p:nvPr/>
          </p:nvSpPr>
          <p:spPr bwMode="auto">
            <a:xfrm flipV="1">
              <a:off x="3936" y="1296"/>
              <a:ext cx="912" cy="1488"/>
            </a:xfrm>
            <a:prstGeom prst="line">
              <a:avLst/>
            </a:prstGeom>
            <a:noFill/>
            <a:ln w="12700">
              <a:solidFill>
                <a:schemeClr val="tx1"/>
              </a:solidFill>
              <a:round/>
              <a:headEnd/>
              <a:tailEnd type="triangle" w="med" len="me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10592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3"/>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D0CE0557-F6C3-4D8B-8955-A98A74A0517D}" type="slidenum">
              <a:rPr lang="en-US"/>
              <a:pPr/>
              <a:t>45</a:t>
            </a:fld>
            <a:endParaRPr lang="en-US"/>
          </a:p>
        </p:txBody>
      </p:sp>
      <p:sp>
        <p:nvSpPr>
          <p:cNvPr id="61442" name="Rectangle 2"/>
          <p:cNvSpPr>
            <a:spLocks noGrp="1" noChangeArrowheads="1"/>
          </p:cNvSpPr>
          <p:nvPr>
            <p:ph type="title" idx="4294967295"/>
          </p:nvPr>
        </p:nvSpPr>
        <p:spPr/>
        <p:txBody>
          <a:bodyPr/>
          <a:lstStyle/>
          <a:p>
            <a:pPr algn="l" eaLnBrk="1" hangingPunct="1">
              <a:defRPr/>
            </a:pPr>
            <a:r>
              <a:rPr lang="en-US" b="1" smtClean="0"/>
              <a:t>Illustrating AdaBoost</a:t>
            </a:r>
          </a:p>
        </p:txBody>
      </p:sp>
      <p:graphicFrame>
        <p:nvGraphicFramePr>
          <p:cNvPr id="39939" name="Object 2"/>
          <p:cNvGraphicFramePr>
            <a:graphicFrameLocks noChangeAspect="1"/>
          </p:cNvGraphicFramePr>
          <p:nvPr>
            <p:ph idx="4294967295"/>
          </p:nvPr>
        </p:nvGraphicFramePr>
        <p:xfrm>
          <a:off x="1066800" y="1066800"/>
          <a:ext cx="6961188" cy="5181600"/>
        </p:xfrm>
        <a:graphic>
          <a:graphicData uri="http://schemas.openxmlformats.org/presentationml/2006/ole">
            <p:oleObj spid="_x0000_s63490" name="Visio" r:id="rId4" imgW="7014921" imgH="5220826" progId="">
              <p:embed/>
            </p:oleObj>
          </a:graphicData>
        </a:graphic>
      </p:graphicFrame>
      <p:sp>
        <p:nvSpPr>
          <p:cNvPr id="39940" name="Rectangle 4"/>
          <p:cNvSpPr>
            <a:spLocks noChangeArrowheads="1"/>
          </p:cNvSpPr>
          <p:nvPr/>
        </p:nvSpPr>
        <p:spPr bwMode="auto">
          <a:xfrm>
            <a:off x="2590800" y="1600200"/>
            <a:ext cx="304800" cy="381000"/>
          </a:xfrm>
          <a:prstGeom prst="rect">
            <a:avLst/>
          </a:prstGeom>
          <a:noFill/>
          <a:ln w="38100">
            <a:solidFill>
              <a:srgbClr val="CC3300"/>
            </a:solidFill>
            <a:miter lim="800000"/>
            <a:headEnd/>
            <a:tailEnd/>
          </a:ln>
        </p:spPr>
        <p:txBody>
          <a:bodyPr wrap="none" anchor="ctr"/>
          <a:lstStyle/>
          <a:p>
            <a:endParaRPr lang="en-US">
              <a:latin typeface="Calibri" pitchFamily="34" charset="0"/>
            </a:endParaRPr>
          </a:p>
        </p:txBody>
      </p:sp>
      <p:sp>
        <p:nvSpPr>
          <p:cNvPr id="39941" name="Rectangle 5"/>
          <p:cNvSpPr>
            <a:spLocks noChangeArrowheads="1"/>
          </p:cNvSpPr>
          <p:nvPr/>
        </p:nvSpPr>
        <p:spPr bwMode="auto">
          <a:xfrm>
            <a:off x="4114800" y="1600200"/>
            <a:ext cx="304800" cy="381000"/>
          </a:xfrm>
          <a:prstGeom prst="rect">
            <a:avLst/>
          </a:prstGeom>
          <a:noFill/>
          <a:ln w="38100">
            <a:solidFill>
              <a:srgbClr val="CC3300"/>
            </a:solidFill>
            <a:miter lim="800000"/>
            <a:headEnd/>
            <a:tailEnd/>
          </a:ln>
        </p:spPr>
        <p:txBody>
          <a:bodyPr wrap="none" anchor="ctr"/>
          <a:lstStyle/>
          <a:p>
            <a:endParaRPr lang="en-US">
              <a:latin typeface="Calibri" pitchFamily="34" charset="0"/>
            </a:endParaRPr>
          </a:p>
        </p:txBody>
      </p:sp>
      <p:sp>
        <p:nvSpPr>
          <p:cNvPr id="39942" name="Rectangle 6"/>
          <p:cNvSpPr>
            <a:spLocks noChangeArrowheads="1"/>
          </p:cNvSpPr>
          <p:nvPr/>
        </p:nvSpPr>
        <p:spPr bwMode="auto">
          <a:xfrm>
            <a:off x="5181600" y="1600200"/>
            <a:ext cx="304800" cy="381000"/>
          </a:xfrm>
          <a:prstGeom prst="rect">
            <a:avLst/>
          </a:prstGeom>
          <a:noFill/>
          <a:ln w="38100">
            <a:solidFill>
              <a:srgbClr val="CC3300"/>
            </a:solidFill>
            <a:miter lim="800000"/>
            <a:headEnd/>
            <a:tailEnd/>
          </a:ln>
        </p:spPr>
        <p:txBody>
          <a:bodyPr wrap="none" anchor="ctr"/>
          <a:lstStyle/>
          <a:p>
            <a:endParaRPr lang="en-US">
              <a:latin typeface="Calibri" pitchFamily="34" charset="0"/>
            </a:endParaRPr>
          </a:p>
        </p:txBody>
      </p:sp>
      <p:sp>
        <p:nvSpPr>
          <p:cNvPr id="39943" name="Rectangle 7"/>
          <p:cNvSpPr>
            <a:spLocks noChangeArrowheads="1"/>
          </p:cNvSpPr>
          <p:nvPr/>
        </p:nvSpPr>
        <p:spPr bwMode="auto">
          <a:xfrm>
            <a:off x="4724400" y="1600200"/>
            <a:ext cx="304800" cy="381000"/>
          </a:xfrm>
          <a:prstGeom prst="rect">
            <a:avLst/>
          </a:prstGeom>
          <a:noFill/>
          <a:ln w="38100">
            <a:solidFill>
              <a:srgbClr val="CC3300"/>
            </a:solidFill>
            <a:miter lim="800000"/>
            <a:headEnd/>
            <a:tailEnd/>
          </a:ln>
        </p:spPr>
        <p:txBody>
          <a:bodyPr wrap="none" anchor="ctr"/>
          <a:lstStyle/>
          <a:p>
            <a:endParaRPr lang="en-US">
              <a:latin typeface="Calibri" pitchFamily="34" charset="0"/>
            </a:endParaRPr>
          </a:p>
        </p:txBody>
      </p:sp>
      <p:sp>
        <p:nvSpPr>
          <p:cNvPr id="39944" name="Rectangle 8"/>
          <p:cNvSpPr>
            <a:spLocks noChangeArrowheads="1"/>
          </p:cNvSpPr>
          <p:nvPr/>
        </p:nvSpPr>
        <p:spPr bwMode="auto">
          <a:xfrm>
            <a:off x="5486400" y="1600200"/>
            <a:ext cx="304800" cy="381000"/>
          </a:xfrm>
          <a:prstGeom prst="rect">
            <a:avLst/>
          </a:prstGeom>
          <a:noFill/>
          <a:ln w="38100">
            <a:solidFill>
              <a:srgbClr val="CC3300"/>
            </a:solidFill>
            <a:miter lim="800000"/>
            <a:headEnd/>
            <a:tailEnd/>
          </a:ln>
        </p:spPr>
        <p:txBody>
          <a:bodyPr wrap="none" anchor="ctr"/>
          <a:lstStyle/>
          <a:p>
            <a:endParaRPr lang="en-US">
              <a:latin typeface="Calibri" pitchFamily="34" charset="0"/>
            </a:endParaRPr>
          </a:p>
        </p:txBody>
      </p:sp>
      <p:sp>
        <p:nvSpPr>
          <p:cNvPr id="39945" name="Rectangle 9"/>
          <p:cNvSpPr>
            <a:spLocks noChangeArrowheads="1"/>
          </p:cNvSpPr>
          <p:nvPr/>
        </p:nvSpPr>
        <p:spPr bwMode="auto">
          <a:xfrm>
            <a:off x="3505200" y="1600200"/>
            <a:ext cx="304800" cy="381000"/>
          </a:xfrm>
          <a:prstGeom prst="rect">
            <a:avLst/>
          </a:prstGeom>
          <a:noFill/>
          <a:ln w="38100">
            <a:solidFill>
              <a:srgbClr val="CC3300"/>
            </a:solidFill>
            <a:miter lim="800000"/>
            <a:headEnd/>
            <a:tailEnd/>
          </a:ln>
        </p:spPr>
        <p:txBody>
          <a:bodyPr wrap="none" anchor="ctr"/>
          <a:lstStyle/>
          <a:p>
            <a:endParaRPr lang="en-US">
              <a:latin typeface="Calibri" pitchFamily="34" charset="0"/>
            </a:endParaRPr>
          </a:p>
        </p:txBody>
      </p:sp>
      <p:sp>
        <p:nvSpPr>
          <p:cNvPr id="39946" name="Rectangle 10"/>
          <p:cNvSpPr>
            <a:spLocks noChangeArrowheads="1"/>
          </p:cNvSpPr>
          <p:nvPr/>
        </p:nvSpPr>
        <p:spPr bwMode="auto">
          <a:xfrm>
            <a:off x="2286000" y="2971800"/>
            <a:ext cx="304800" cy="381000"/>
          </a:xfrm>
          <a:prstGeom prst="rect">
            <a:avLst/>
          </a:prstGeom>
          <a:noFill/>
          <a:ln w="38100">
            <a:solidFill>
              <a:srgbClr val="CC3300"/>
            </a:solidFill>
            <a:miter lim="800000"/>
            <a:headEnd/>
            <a:tailEnd/>
          </a:ln>
        </p:spPr>
        <p:txBody>
          <a:bodyPr wrap="none" anchor="ctr"/>
          <a:lstStyle/>
          <a:p>
            <a:endParaRPr lang="en-US">
              <a:latin typeface="Calibri" pitchFamily="34" charset="0"/>
            </a:endParaRPr>
          </a:p>
        </p:txBody>
      </p:sp>
      <p:sp>
        <p:nvSpPr>
          <p:cNvPr id="39947" name="Rectangle 11"/>
          <p:cNvSpPr>
            <a:spLocks noChangeArrowheads="1"/>
          </p:cNvSpPr>
          <p:nvPr/>
        </p:nvSpPr>
        <p:spPr bwMode="auto">
          <a:xfrm>
            <a:off x="2590800" y="2971800"/>
            <a:ext cx="304800" cy="381000"/>
          </a:xfrm>
          <a:prstGeom prst="rect">
            <a:avLst/>
          </a:prstGeom>
          <a:noFill/>
          <a:ln w="38100">
            <a:solidFill>
              <a:srgbClr val="CC3300"/>
            </a:solidFill>
            <a:miter lim="800000"/>
            <a:headEnd/>
            <a:tailEnd/>
          </a:ln>
        </p:spPr>
        <p:txBody>
          <a:bodyPr wrap="none" anchor="ctr"/>
          <a:lstStyle/>
          <a:p>
            <a:endParaRPr lang="en-US">
              <a:latin typeface="Calibri" pitchFamily="34" charset="0"/>
            </a:endParaRPr>
          </a:p>
        </p:txBody>
      </p:sp>
      <p:sp>
        <p:nvSpPr>
          <p:cNvPr id="39948" name="Rectangle 12"/>
          <p:cNvSpPr>
            <a:spLocks noChangeArrowheads="1"/>
          </p:cNvSpPr>
          <p:nvPr/>
        </p:nvSpPr>
        <p:spPr bwMode="auto">
          <a:xfrm>
            <a:off x="2895600" y="2971800"/>
            <a:ext cx="304800" cy="381000"/>
          </a:xfrm>
          <a:prstGeom prst="rect">
            <a:avLst/>
          </a:prstGeom>
          <a:noFill/>
          <a:ln w="38100">
            <a:solidFill>
              <a:srgbClr val="CC3300"/>
            </a:solidFill>
            <a:miter lim="800000"/>
            <a:headEnd/>
            <a:tailEnd/>
          </a:ln>
        </p:spPr>
        <p:txBody>
          <a:bodyPr wrap="none" anchor="ctr"/>
          <a:lstStyle/>
          <a:p>
            <a:endParaRPr lang="en-US">
              <a:latin typeface="Calibri" pitchFamily="34" charset="0"/>
            </a:endParaRPr>
          </a:p>
        </p:txBody>
      </p:sp>
      <p:sp>
        <p:nvSpPr>
          <p:cNvPr id="39949" name="Rectangle 13"/>
          <p:cNvSpPr>
            <a:spLocks noChangeArrowheads="1"/>
          </p:cNvSpPr>
          <p:nvPr/>
        </p:nvSpPr>
        <p:spPr bwMode="auto">
          <a:xfrm>
            <a:off x="5181600" y="2971800"/>
            <a:ext cx="304800" cy="381000"/>
          </a:xfrm>
          <a:prstGeom prst="rect">
            <a:avLst/>
          </a:prstGeom>
          <a:noFill/>
          <a:ln w="38100">
            <a:solidFill>
              <a:srgbClr val="CC3300"/>
            </a:solidFill>
            <a:miter lim="800000"/>
            <a:headEnd/>
            <a:tailEnd/>
          </a:ln>
        </p:spPr>
        <p:txBody>
          <a:bodyPr wrap="none" anchor="ctr"/>
          <a:lstStyle/>
          <a:p>
            <a:endParaRPr lang="en-US">
              <a:latin typeface="Calibri" pitchFamily="34" charset="0"/>
            </a:endParaRPr>
          </a:p>
        </p:txBody>
      </p:sp>
      <p:sp>
        <p:nvSpPr>
          <p:cNvPr id="39950" name="Rectangle 14"/>
          <p:cNvSpPr>
            <a:spLocks noChangeArrowheads="1"/>
          </p:cNvSpPr>
          <p:nvPr/>
        </p:nvSpPr>
        <p:spPr bwMode="auto">
          <a:xfrm>
            <a:off x="5486400" y="2971800"/>
            <a:ext cx="304800" cy="381000"/>
          </a:xfrm>
          <a:prstGeom prst="rect">
            <a:avLst/>
          </a:prstGeom>
          <a:noFill/>
          <a:ln w="38100">
            <a:solidFill>
              <a:srgbClr val="CC3300"/>
            </a:solidFill>
            <a:miter lim="800000"/>
            <a:headEnd/>
            <a:tailEnd/>
          </a:ln>
        </p:spPr>
        <p:txBody>
          <a:bodyPr wrap="none" anchor="ctr"/>
          <a:lstStyle/>
          <a:p>
            <a:endParaRPr lang="en-US">
              <a:latin typeface="Calibri" pitchFamily="34" charset="0"/>
            </a:endParaRPr>
          </a:p>
        </p:txBody>
      </p:sp>
      <p:sp>
        <p:nvSpPr>
          <p:cNvPr id="39951" name="Rectangle 15"/>
          <p:cNvSpPr>
            <a:spLocks noChangeArrowheads="1"/>
          </p:cNvSpPr>
          <p:nvPr/>
        </p:nvSpPr>
        <p:spPr bwMode="auto">
          <a:xfrm>
            <a:off x="4114800" y="2971800"/>
            <a:ext cx="304800" cy="381000"/>
          </a:xfrm>
          <a:prstGeom prst="rect">
            <a:avLst/>
          </a:prstGeom>
          <a:noFill/>
          <a:ln w="38100">
            <a:solidFill>
              <a:srgbClr val="CC3300"/>
            </a:solidFill>
            <a:miter lim="800000"/>
            <a:headEnd/>
            <a:tailEnd/>
          </a:ln>
        </p:spPr>
        <p:txBody>
          <a:bodyPr wrap="none" anchor="ctr"/>
          <a:lstStyle/>
          <a:p>
            <a:endParaRPr lang="en-US">
              <a:latin typeface="Calibri"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579438" y="2120900"/>
            <a:ext cx="982662" cy="0"/>
          </a:xfrm>
          <a:prstGeom prst="rect">
            <a:avLst/>
          </a:prstGeom>
          <a:solidFill>
            <a:srgbClr val="F79646"/>
          </a:solidFill>
          <a:ln w="9525">
            <a:noFill/>
            <a:miter lim="800000"/>
            <a:headEnd/>
            <a:tailEnd/>
          </a:ln>
        </p:spPr>
        <p:txBody>
          <a:bodyPr wrap="none" anchor="ctr">
            <a:spAutoFit/>
          </a:bodyPr>
          <a:lstStyle/>
          <a:p>
            <a:pPr algn="ctr" eaLnBrk="1" hangingPunct="1"/>
            <a:endParaRPr lang="en-US" altLang="en-US"/>
          </a:p>
        </p:txBody>
      </p:sp>
      <p:graphicFrame>
        <p:nvGraphicFramePr>
          <p:cNvPr id="10"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sp>
        <p:nvSpPr>
          <p:cNvPr id="7178" name="TextBox 11"/>
          <p:cNvSpPr txBox="1">
            <a:spLocks noChangeArrowheads="1"/>
          </p:cNvSpPr>
          <p:nvPr/>
        </p:nvSpPr>
        <p:spPr bwMode="auto">
          <a:xfrm>
            <a:off x="2868613" y="2084388"/>
            <a:ext cx="2930525" cy="769937"/>
          </a:xfrm>
          <a:prstGeom prst="rect">
            <a:avLst/>
          </a:prstGeom>
          <a:noFill/>
          <a:ln w="9525">
            <a:noFill/>
            <a:miter lim="800000"/>
            <a:headEnd/>
            <a:tailEnd/>
          </a:ln>
        </p:spPr>
        <p:txBody>
          <a:bodyPr>
            <a:spAutoFit/>
          </a:bodyPr>
          <a:lstStyle/>
          <a:p>
            <a:pPr algn="ctr" eaLnBrk="1" hangingPunct="1"/>
            <a:r>
              <a:rPr lang="en-IN" altLang="en-US" sz="4400" b="1">
                <a:latin typeface="Cambria" pitchFamily="18" charset="0"/>
              </a:rPr>
              <a:t>Thank You</a:t>
            </a:r>
          </a:p>
        </p:txBody>
      </p:sp>
      <p:pic>
        <p:nvPicPr>
          <p:cNvPr id="7180" name="Picture 8" descr="handshake-graphic-vector-1275087.jpg"/>
          <p:cNvPicPr>
            <a:picLocks noChangeAspect="1"/>
          </p:cNvPicPr>
          <p:nvPr/>
        </p:nvPicPr>
        <p:blipFill>
          <a:blip r:embed="rId2"/>
          <a:srcRect/>
          <a:stretch>
            <a:fillRect/>
          </a:stretch>
        </p:blipFill>
        <p:spPr bwMode="auto">
          <a:xfrm>
            <a:off x="3114675" y="3124200"/>
            <a:ext cx="2438400" cy="2209800"/>
          </a:xfrm>
          <a:prstGeom prst="rect">
            <a:avLst/>
          </a:prstGeom>
          <a:noFill/>
          <a:ln w="9525">
            <a:noFill/>
            <a:miter lim="800000"/>
            <a:headEnd/>
            <a:tailEnd/>
          </a:ln>
        </p:spPr>
      </p:pic>
      <p:pic>
        <p:nvPicPr>
          <p:cNvPr id="7181" name="Picture 7" descr="C:\Users\UEM\Desktop\UEM_New_Logo_05-04-2018.jpg"/>
          <p:cNvPicPr>
            <a:picLocks noChangeAspect="1" noChangeArrowheads="1"/>
          </p:cNvPicPr>
          <p:nvPr/>
        </p:nvPicPr>
        <p:blipFill>
          <a:blip r:embed="rId3"/>
          <a:srcRect/>
          <a:stretch>
            <a:fillRect/>
          </a:stretch>
        </p:blipFill>
        <p:spPr bwMode="auto">
          <a:xfrm>
            <a:off x="152400" y="152400"/>
            <a:ext cx="1262063" cy="1066800"/>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16BC4A68-792F-4D2A-A776-E54C02460492}" type="datetime1">
              <a:rPr lang="en-IN" smtClean="0"/>
              <a:pPr/>
              <a:t>08-04-2021</a:t>
            </a:fld>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43" y="260648"/>
            <a:ext cx="8229600" cy="1143000"/>
          </a:xfrm>
        </p:spPr>
        <p:txBody>
          <a:bodyPr>
            <a:normAutofit/>
          </a:bodyPr>
          <a:lstStyle/>
          <a:p>
            <a:r>
              <a:rPr lang="en-US" sz="4000" dirty="0" smtClean="0">
                <a:solidFill>
                  <a:srgbClr val="A50021"/>
                </a:solidFill>
                <a:latin typeface="Times New Roman" pitchFamily="18" charset="0"/>
                <a:cs typeface="Times New Roman" pitchFamily="18" charset="0"/>
              </a:rPr>
              <a:t>Basic Concept</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57222" y="1935480"/>
            <a:ext cx="8304237" cy="4389120"/>
          </a:xfrm>
        </p:spPr>
        <p:txBody>
          <a:bodyPr>
            <a:noAutofit/>
          </a:bodyPr>
          <a:lstStyle/>
          <a:p>
            <a:pPr>
              <a:buNone/>
            </a:pPr>
            <a:r>
              <a:rPr lang="en-US" sz="2400" b="1" cap="all" dirty="0" smtClean="0">
                <a:latin typeface="Cambria" pitchFamily="18" charset="0"/>
                <a:ea typeface="Cambria" pitchFamily="18" charset="0"/>
              </a:rPr>
              <a:t>DIFFERENCE BETWEEN DECISION TREES AND RANDOM FORESTS</a:t>
            </a:r>
          </a:p>
          <a:p>
            <a:r>
              <a:rPr lang="en-US" sz="1600" dirty="0" smtClean="0">
                <a:latin typeface="Cambria" pitchFamily="18" charset="0"/>
                <a:ea typeface="Cambria" pitchFamily="18" charset="0"/>
              </a:rPr>
              <a:t>While random forest is a collection of decision trees, there are some differences.</a:t>
            </a:r>
          </a:p>
          <a:p>
            <a:r>
              <a:rPr lang="en-US" sz="1600" dirty="0" smtClean="0">
                <a:latin typeface="Cambria" pitchFamily="18" charset="0"/>
                <a:ea typeface="Cambria" pitchFamily="18" charset="0"/>
              </a:rPr>
              <a:t>If you input a training dataset with features and labels into a decision tree, it will formulate some set of rules, which will be used to make the predictions.</a:t>
            </a:r>
          </a:p>
          <a:p>
            <a:r>
              <a:rPr lang="en-US" sz="1600" dirty="0" smtClean="0">
                <a:latin typeface="Cambria" pitchFamily="18" charset="0"/>
                <a:ea typeface="Cambria" pitchFamily="18" charset="0"/>
              </a:rPr>
              <a:t>For example, to predict whether a person will click on an online advertisement, you might collect the ads the person clicked on in the past and some features that describe his/her decision. If you put the features and labels into a decision tree, it will generate some rules that help predict whether the advertisement will be clicked or not. In comparison, the random forest algorithm randomly selects observations and features to build several decision trees and then averages the results.</a:t>
            </a:r>
          </a:p>
          <a:p>
            <a:r>
              <a:rPr lang="en-US" sz="1600" dirty="0" smtClean="0">
                <a:latin typeface="Cambria" pitchFamily="18" charset="0"/>
                <a:ea typeface="Cambria" pitchFamily="18" charset="0"/>
              </a:rPr>
              <a:t>Another difference is "deep" decision trees might suffer from </a:t>
            </a:r>
            <a:r>
              <a:rPr lang="en-US" sz="1600" dirty="0" err="1" smtClean="0">
                <a:latin typeface="Cambria" pitchFamily="18" charset="0"/>
                <a:ea typeface="Cambria" pitchFamily="18" charset="0"/>
              </a:rPr>
              <a:t>overfitting</a:t>
            </a:r>
            <a:r>
              <a:rPr lang="en-US" sz="1600" dirty="0" smtClean="0">
                <a:latin typeface="Cambria" pitchFamily="18" charset="0"/>
                <a:ea typeface="Cambria" pitchFamily="18" charset="0"/>
              </a:rPr>
              <a:t>. Most of the time, random forest prevents this by creating random subsets of the features and building smaller trees using those subsets. Afterwards, it combines the </a:t>
            </a:r>
            <a:r>
              <a:rPr lang="en-US" sz="1600" dirty="0" err="1" smtClean="0">
                <a:latin typeface="Cambria" pitchFamily="18" charset="0"/>
                <a:ea typeface="Cambria" pitchFamily="18" charset="0"/>
              </a:rPr>
              <a:t>subtrees</a:t>
            </a:r>
            <a:r>
              <a:rPr lang="en-US" sz="1600" dirty="0" smtClean="0">
                <a:latin typeface="Cambria" pitchFamily="18" charset="0"/>
                <a:ea typeface="Cambria" pitchFamily="18" charset="0"/>
              </a:rPr>
              <a:t>. It's important to note this doesn’t work every time and it also makes the computation slower, depending on how many trees the random forest builds.</a:t>
            </a:r>
          </a:p>
          <a:p>
            <a:endParaRPr lang="en-US" sz="2400" b="1" dirty="0" smtClean="0">
              <a:solidFill>
                <a:srgbClr val="0B5ED7"/>
              </a:solidFill>
              <a:latin typeface="Cambria" pitchFamily="18" charset="0"/>
              <a:ea typeface="Cambria" pitchFamily="18" charset="0"/>
              <a:cs typeface="Times New Roman" pitchFamily="18" charset="0"/>
            </a:endParaRPr>
          </a:p>
        </p:txBody>
      </p:sp>
      <p:sp>
        <p:nvSpPr>
          <p:cNvPr id="4" name="Date Placeholder 3"/>
          <p:cNvSpPr>
            <a:spLocks noGrp="1"/>
          </p:cNvSpPr>
          <p:nvPr>
            <p:ph type="dt" sz="half" idx="10"/>
          </p:nvPr>
        </p:nvSpPr>
        <p:spPr/>
        <p:txBody>
          <a:bodyPr/>
          <a:lstStyle/>
          <a:p>
            <a:fld id="{F592CDA4-40F8-4383-A510-CC6C8A106670}" type="datetime1">
              <a:rPr lang="en-IN" smtClean="0">
                <a:solidFill>
                  <a:srgbClr val="04617B">
                    <a:shade val="90000"/>
                  </a:srgbClr>
                </a:solidFill>
              </a:rPr>
              <a:pPr/>
              <a:t>08-04-2021</a:t>
            </a:fld>
            <a:endParaRPr lang="en-IN" dirty="0">
              <a:solidFill>
                <a:srgbClr val="04617B">
                  <a:shade val="90000"/>
                </a:srgbClr>
              </a:solidFill>
            </a:endParaRPr>
          </a:p>
        </p:txBody>
      </p:sp>
      <p:graphicFrame>
        <p:nvGraphicFramePr>
          <p:cNvPr id="7" name="Group 3"/>
          <p:cNvGraphicFramePr>
            <a:graphicFrameLocks noGrp="1"/>
          </p:cNvGraphicFramePr>
          <p:nvPr/>
        </p:nvGraphicFramePr>
        <p:xfrm>
          <a:off x="0" y="0"/>
          <a:ext cx="9144000" cy="1447800"/>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549174">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Tree>
    <p:extLst>
      <p:ext uri="{BB962C8B-B14F-4D97-AF65-F5344CB8AC3E}">
        <p14:creationId xmlns="" xmlns:p14="http://schemas.microsoft.com/office/powerpoint/2010/main" val="28050955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43" y="260648"/>
            <a:ext cx="8229600" cy="1143000"/>
          </a:xfrm>
        </p:spPr>
        <p:txBody>
          <a:bodyPr>
            <a:normAutofit/>
          </a:bodyPr>
          <a:lstStyle/>
          <a:p>
            <a:r>
              <a:rPr lang="en-US" sz="4000" dirty="0" smtClean="0">
                <a:solidFill>
                  <a:srgbClr val="A50021"/>
                </a:solidFill>
                <a:latin typeface="Times New Roman" pitchFamily="18" charset="0"/>
                <a:cs typeface="Times New Roman" pitchFamily="18" charset="0"/>
              </a:rPr>
              <a:t>Basic Concept</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57222" y="1935480"/>
            <a:ext cx="8304237" cy="4389120"/>
          </a:xfrm>
        </p:spPr>
        <p:txBody>
          <a:bodyPr>
            <a:noAutofit/>
          </a:bodyPr>
          <a:lstStyle/>
          <a:p>
            <a:r>
              <a:rPr lang="en-US" sz="2000" b="1" cap="all" dirty="0" smtClean="0">
                <a:latin typeface="Cambria" pitchFamily="18" charset="0"/>
                <a:ea typeface="Cambria" pitchFamily="18" charset="0"/>
              </a:rPr>
              <a:t>ADVANTAGES AND DISADVANTAGES OF THE RANDOM FOREST ALGORITHM</a:t>
            </a:r>
          </a:p>
          <a:p>
            <a:r>
              <a:rPr lang="en-US" sz="1400" dirty="0" smtClean="0">
                <a:latin typeface="Cambria" pitchFamily="18" charset="0"/>
                <a:ea typeface="Cambria" pitchFamily="18" charset="0"/>
              </a:rPr>
              <a:t>One of the biggest advantages of random forest is its versatility. It can be used for both regression and classification tasks, and it’s also easy to view the relative importance it assigns to the input features.</a:t>
            </a:r>
          </a:p>
          <a:p>
            <a:r>
              <a:rPr lang="en-US" sz="1400" dirty="0" smtClean="0">
                <a:latin typeface="Cambria" pitchFamily="18" charset="0"/>
                <a:ea typeface="Cambria" pitchFamily="18" charset="0"/>
              </a:rPr>
              <a:t>Random forest is also a very handy algorithm because the default </a:t>
            </a:r>
            <a:r>
              <a:rPr lang="en-US" sz="1400" dirty="0" err="1" smtClean="0">
                <a:latin typeface="Cambria" pitchFamily="18" charset="0"/>
                <a:ea typeface="Cambria" pitchFamily="18" charset="0"/>
              </a:rPr>
              <a:t>hyperparameters</a:t>
            </a:r>
            <a:r>
              <a:rPr lang="en-US" sz="1400" dirty="0" smtClean="0">
                <a:latin typeface="Cambria" pitchFamily="18" charset="0"/>
                <a:ea typeface="Cambria" pitchFamily="18" charset="0"/>
              </a:rPr>
              <a:t> it uses often produce a good prediction result. Understanding the </a:t>
            </a:r>
            <a:r>
              <a:rPr lang="en-US" sz="1400" dirty="0" err="1" smtClean="0">
                <a:latin typeface="Cambria" pitchFamily="18" charset="0"/>
                <a:ea typeface="Cambria" pitchFamily="18" charset="0"/>
              </a:rPr>
              <a:t>hyperparameters</a:t>
            </a:r>
            <a:r>
              <a:rPr lang="en-US" sz="1400" dirty="0" smtClean="0">
                <a:latin typeface="Cambria" pitchFamily="18" charset="0"/>
                <a:ea typeface="Cambria" pitchFamily="18" charset="0"/>
              </a:rPr>
              <a:t> is pretty straightforward, and there's also not that many of them. </a:t>
            </a:r>
          </a:p>
          <a:p>
            <a:r>
              <a:rPr lang="en-US" sz="1400" dirty="0" smtClean="0">
                <a:latin typeface="Cambria" pitchFamily="18" charset="0"/>
                <a:ea typeface="Cambria" pitchFamily="18" charset="0"/>
              </a:rPr>
              <a:t>One of the biggest problems in machine learning is </a:t>
            </a:r>
            <a:r>
              <a:rPr lang="en-US" sz="1400" dirty="0" err="1" smtClean="0">
                <a:latin typeface="Cambria" pitchFamily="18" charset="0"/>
                <a:ea typeface="Cambria" pitchFamily="18" charset="0"/>
              </a:rPr>
              <a:t>overfitting</a:t>
            </a:r>
            <a:r>
              <a:rPr lang="en-US" sz="1400" dirty="0" smtClean="0">
                <a:latin typeface="Cambria" pitchFamily="18" charset="0"/>
                <a:ea typeface="Cambria" pitchFamily="18" charset="0"/>
              </a:rPr>
              <a:t>, but most of the time this won’t happen thanks to the random forest classifier. If there are enough trees in the forest, the classifier won’t </a:t>
            </a:r>
            <a:r>
              <a:rPr lang="en-US" sz="1400" dirty="0" err="1" smtClean="0">
                <a:latin typeface="Cambria" pitchFamily="18" charset="0"/>
                <a:ea typeface="Cambria" pitchFamily="18" charset="0"/>
              </a:rPr>
              <a:t>overfit</a:t>
            </a:r>
            <a:r>
              <a:rPr lang="en-US" sz="1400" dirty="0" smtClean="0">
                <a:latin typeface="Cambria" pitchFamily="18" charset="0"/>
                <a:ea typeface="Cambria" pitchFamily="18" charset="0"/>
              </a:rPr>
              <a:t> the model.</a:t>
            </a:r>
          </a:p>
          <a:p>
            <a:r>
              <a:rPr lang="en-US" sz="1400" dirty="0" smtClean="0">
                <a:latin typeface="Cambria" pitchFamily="18" charset="0"/>
                <a:ea typeface="Cambria" pitchFamily="18" charset="0"/>
              </a:rPr>
              <a:t>The main limitation of random forest is that a large number of trees can make the algorithm too slow and ineffective for real-time predictions. In general, these algorithms are fast to train, but quite slow to create predictions once they are trained. A more accurate prediction requires more trees, which results in a slower model. In most real-world applications, the random forest algorithm is fast enough but there can certainly be situations where run-time performance is important and other approaches would be preferred.</a:t>
            </a:r>
          </a:p>
          <a:p>
            <a:r>
              <a:rPr lang="en-US" sz="1400" dirty="0" smtClean="0">
                <a:latin typeface="Cambria" pitchFamily="18" charset="0"/>
                <a:ea typeface="Cambria" pitchFamily="18" charset="0"/>
              </a:rPr>
              <a:t>And, of course, random forest is a predictive modeling tool and not a descriptive tool, meaning if you're looking for a description of the relationships in your data, other approaches would be better.</a:t>
            </a:r>
          </a:p>
          <a:p>
            <a:endParaRPr lang="en-US" sz="1400" b="1" cap="all" dirty="0" smtClean="0">
              <a:latin typeface="Cambria" pitchFamily="18" charset="0"/>
              <a:ea typeface="Cambria" pitchFamily="18" charset="0"/>
            </a:endParaRPr>
          </a:p>
          <a:p>
            <a:endParaRPr lang="en-US" sz="1400" b="1" dirty="0" smtClean="0">
              <a:solidFill>
                <a:srgbClr val="0B5ED7"/>
              </a:solidFill>
              <a:latin typeface="Cambria" pitchFamily="18" charset="0"/>
              <a:ea typeface="Cambria" pitchFamily="18" charset="0"/>
              <a:cs typeface="Times New Roman" pitchFamily="18" charset="0"/>
            </a:endParaRPr>
          </a:p>
        </p:txBody>
      </p:sp>
      <p:sp>
        <p:nvSpPr>
          <p:cNvPr id="4" name="Date Placeholder 3"/>
          <p:cNvSpPr>
            <a:spLocks noGrp="1"/>
          </p:cNvSpPr>
          <p:nvPr>
            <p:ph type="dt" sz="half" idx="10"/>
          </p:nvPr>
        </p:nvSpPr>
        <p:spPr/>
        <p:txBody>
          <a:bodyPr/>
          <a:lstStyle/>
          <a:p>
            <a:fld id="{1CEEBDBB-FCCB-4643-99B0-8529A122E6B4}" type="datetime1">
              <a:rPr lang="en-IN" smtClean="0">
                <a:solidFill>
                  <a:srgbClr val="04617B">
                    <a:shade val="90000"/>
                  </a:srgbClr>
                </a:solidFill>
              </a:rPr>
              <a:pPr/>
              <a:t>08-04-2021</a:t>
            </a:fld>
            <a:endParaRPr lang="en-IN" dirty="0">
              <a:solidFill>
                <a:srgbClr val="04617B">
                  <a:shade val="90000"/>
                </a:srgbClr>
              </a:solidFill>
            </a:endParaRPr>
          </a:p>
        </p:txBody>
      </p:sp>
      <p:graphicFrame>
        <p:nvGraphicFramePr>
          <p:cNvPr id="7" name="Group 3"/>
          <p:cNvGraphicFramePr>
            <a:graphicFrameLocks noGrp="1"/>
          </p:cNvGraphicFramePr>
          <p:nvPr/>
        </p:nvGraphicFramePr>
        <p:xfrm>
          <a:off x="0" y="0"/>
          <a:ext cx="9144000" cy="1447800"/>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549174">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Tree>
    <p:extLst>
      <p:ext uri="{BB962C8B-B14F-4D97-AF65-F5344CB8AC3E}">
        <p14:creationId xmlns="" xmlns:p14="http://schemas.microsoft.com/office/powerpoint/2010/main" val="28050955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43" y="260648"/>
            <a:ext cx="8229600" cy="1143000"/>
          </a:xfrm>
        </p:spPr>
        <p:txBody>
          <a:bodyPr>
            <a:normAutofit/>
          </a:bodyPr>
          <a:lstStyle/>
          <a:p>
            <a:r>
              <a:rPr lang="en-US" sz="4000" dirty="0" smtClean="0">
                <a:solidFill>
                  <a:srgbClr val="A50021"/>
                </a:solidFill>
                <a:latin typeface="Times New Roman" pitchFamily="18" charset="0"/>
                <a:cs typeface="Times New Roman" pitchFamily="18" charset="0"/>
              </a:rPr>
              <a:t>Basic Concept</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57222" y="1935480"/>
            <a:ext cx="8304237" cy="4389120"/>
          </a:xfrm>
        </p:spPr>
        <p:txBody>
          <a:bodyPr>
            <a:noAutofit/>
          </a:bodyPr>
          <a:lstStyle/>
          <a:p>
            <a:r>
              <a:rPr lang="en-US" sz="2000" dirty="0" smtClean="0">
                <a:latin typeface="Cambria" pitchFamily="18" charset="0"/>
                <a:ea typeface="Cambria" pitchFamily="18" charset="0"/>
              </a:rPr>
              <a:t>How does Random Forest algorithm work?</a:t>
            </a:r>
          </a:p>
          <a:p>
            <a:r>
              <a:rPr lang="en-US" sz="2000" dirty="0" smtClean="0"/>
              <a:t>Random Forest works in two-phase first is to create the random forest by combining N decision tree, and second is to make predictions for each tree created in the first phase.</a:t>
            </a:r>
          </a:p>
          <a:p>
            <a:pPr>
              <a:buNone/>
            </a:pPr>
            <a:r>
              <a:rPr lang="en-US" sz="2000" dirty="0" smtClean="0"/>
              <a:t>The Working process can be explained in the below steps and diagram:</a:t>
            </a:r>
          </a:p>
          <a:p>
            <a:r>
              <a:rPr lang="en-US" sz="2000" b="1" dirty="0" smtClean="0"/>
              <a:t>Step-1:</a:t>
            </a:r>
            <a:r>
              <a:rPr lang="en-US" sz="2000" dirty="0" smtClean="0"/>
              <a:t> Select random K data points from the training set.</a:t>
            </a:r>
          </a:p>
          <a:p>
            <a:r>
              <a:rPr lang="en-US" sz="2000" b="1" dirty="0" smtClean="0"/>
              <a:t>Step-2:</a:t>
            </a:r>
            <a:r>
              <a:rPr lang="en-US" sz="2000" dirty="0" smtClean="0"/>
              <a:t> Build the decision trees associated with the selected data points (Subsets).</a:t>
            </a:r>
          </a:p>
          <a:p>
            <a:r>
              <a:rPr lang="en-US" sz="2000" b="1" dirty="0" smtClean="0"/>
              <a:t>Step-3:</a:t>
            </a:r>
            <a:r>
              <a:rPr lang="en-US" sz="2000" dirty="0" smtClean="0"/>
              <a:t> Choose the number N for decision trees that you want to build.</a:t>
            </a:r>
          </a:p>
          <a:p>
            <a:r>
              <a:rPr lang="en-US" sz="2000" b="1" dirty="0" smtClean="0"/>
              <a:t>Step-4:</a:t>
            </a:r>
            <a:r>
              <a:rPr lang="en-US" sz="2000" dirty="0" smtClean="0"/>
              <a:t> Repeat Step 1 &amp; 2.</a:t>
            </a:r>
          </a:p>
          <a:p>
            <a:r>
              <a:rPr lang="en-US" sz="2000" b="1" dirty="0" smtClean="0"/>
              <a:t>Step-5:</a:t>
            </a:r>
            <a:r>
              <a:rPr lang="en-US" sz="2000" dirty="0" smtClean="0"/>
              <a:t> For new data points, find the predictions of each decision tree, and assign the new data points to the category that wins the majority votes.</a:t>
            </a:r>
          </a:p>
          <a:p>
            <a:endParaRPr lang="en-US" sz="2000" dirty="0" smtClean="0">
              <a:latin typeface="Cambria" pitchFamily="18" charset="0"/>
              <a:ea typeface="Cambria" pitchFamily="18" charset="0"/>
            </a:endParaRPr>
          </a:p>
          <a:p>
            <a:endParaRPr lang="en-US" sz="300" b="1" dirty="0" smtClean="0">
              <a:solidFill>
                <a:srgbClr val="0B5ED7"/>
              </a:solidFill>
              <a:cs typeface="Times New Roman" pitchFamily="18" charset="0"/>
            </a:endParaRPr>
          </a:p>
        </p:txBody>
      </p:sp>
      <p:sp>
        <p:nvSpPr>
          <p:cNvPr id="4" name="Date Placeholder 3"/>
          <p:cNvSpPr>
            <a:spLocks noGrp="1"/>
          </p:cNvSpPr>
          <p:nvPr>
            <p:ph type="dt" sz="half" idx="10"/>
          </p:nvPr>
        </p:nvSpPr>
        <p:spPr/>
        <p:txBody>
          <a:bodyPr/>
          <a:lstStyle/>
          <a:p>
            <a:fld id="{271AB706-5849-4FB3-8010-71BA696528DF}" type="datetime1">
              <a:rPr lang="en-IN" smtClean="0">
                <a:solidFill>
                  <a:srgbClr val="04617B">
                    <a:shade val="90000"/>
                  </a:srgbClr>
                </a:solidFill>
              </a:rPr>
              <a:pPr/>
              <a:t>08-04-2021</a:t>
            </a:fld>
            <a:endParaRPr lang="en-IN" dirty="0">
              <a:solidFill>
                <a:srgbClr val="04617B">
                  <a:shade val="90000"/>
                </a:srgbClr>
              </a:solidFill>
            </a:endParaRPr>
          </a:p>
        </p:txBody>
      </p:sp>
      <p:graphicFrame>
        <p:nvGraphicFramePr>
          <p:cNvPr id="7" name="Group 3"/>
          <p:cNvGraphicFramePr>
            <a:graphicFrameLocks noGrp="1"/>
          </p:cNvGraphicFramePr>
          <p:nvPr/>
        </p:nvGraphicFramePr>
        <p:xfrm>
          <a:off x="0" y="0"/>
          <a:ext cx="9144000" cy="1447800"/>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549174">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Tree>
    <p:extLst>
      <p:ext uri="{BB962C8B-B14F-4D97-AF65-F5344CB8AC3E}">
        <p14:creationId xmlns="" xmlns:p14="http://schemas.microsoft.com/office/powerpoint/2010/main" val="28050955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43" y="260648"/>
            <a:ext cx="8229600" cy="1143000"/>
          </a:xfrm>
        </p:spPr>
        <p:txBody>
          <a:bodyPr>
            <a:normAutofit/>
          </a:bodyPr>
          <a:lstStyle/>
          <a:p>
            <a:r>
              <a:rPr lang="en-US" sz="4000" dirty="0" smtClean="0">
                <a:solidFill>
                  <a:srgbClr val="A50021"/>
                </a:solidFill>
                <a:latin typeface="Times New Roman" pitchFamily="18" charset="0"/>
                <a:cs typeface="Times New Roman" pitchFamily="18" charset="0"/>
              </a:rPr>
              <a:t>Basic Concept</a:t>
            </a:r>
            <a:endParaRPr lang="en-IN" sz="4000" dirty="0">
              <a:solidFill>
                <a:srgbClr val="A50021"/>
              </a:solidFill>
              <a:latin typeface="Times New Roman" pitchFamily="18" charset="0"/>
              <a:cs typeface="Times New Roman" pitchFamily="18" charset="0"/>
            </a:endParaRPr>
          </a:p>
        </p:txBody>
      </p:sp>
      <p:pic>
        <p:nvPicPr>
          <p:cNvPr id="9" name="Content Placeholder 8" descr="random-forest-algorithm2.png"/>
          <p:cNvPicPr>
            <a:picLocks noGrp="1" noChangeAspect="1"/>
          </p:cNvPicPr>
          <p:nvPr>
            <p:ph idx="1"/>
          </p:nvPr>
        </p:nvPicPr>
        <p:blipFill>
          <a:blip r:embed="rId2"/>
          <a:stretch>
            <a:fillRect/>
          </a:stretch>
        </p:blipFill>
        <p:spPr>
          <a:xfrm>
            <a:off x="2323306" y="2224881"/>
            <a:ext cx="4572000" cy="3810000"/>
          </a:xfrm>
        </p:spPr>
      </p:pic>
      <p:sp>
        <p:nvSpPr>
          <p:cNvPr id="4" name="Date Placeholder 3"/>
          <p:cNvSpPr>
            <a:spLocks noGrp="1"/>
          </p:cNvSpPr>
          <p:nvPr>
            <p:ph type="dt" sz="half" idx="10"/>
          </p:nvPr>
        </p:nvSpPr>
        <p:spPr/>
        <p:txBody>
          <a:bodyPr/>
          <a:lstStyle/>
          <a:p>
            <a:fld id="{B29D433F-E483-4F6B-8120-5D82E9D46BA5}" type="datetime1">
              <a:rPr lang="en-IN" smtClean="0">
                <a:solidFill>
                  <a:srgbClr val="04617B">
                    <a:shade val="90000"/>
                  </a:srgbClr>
                </a:solidFill>
              </a:rPr>
              <a:pPr/>
              <a:t>08-04-2021</a:t>
            </a:fld>
            <a:endParaRPr lang="en-IN" dirty="0">
              <a:solidFill>
                <a:srgbClr val="04617B">
                  <a:shade val="90000"/>
                </a:srgbClr>
              </a:solidFill>
            </a:endParaRPr>
          </a:p>
        </p:txBody>
      </p:sp>
      <p:graphicFrame>
        <p:nvGraphicFramePr>
          <p:cNvPr id="7" name="Group 3"/>
          <p:cNvGraphicFramePr>
            <a:graphicFrameLocks noGrp="1"/>
          </p:cNvGraphicFramePr>
          <p:nvPr/>
        </p:nvGraphicFramePr>
        <p:xfrm>
          <a:off x="0" y="0"/>
          <a:ext cx="9144000" cy="1447800"/>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549174">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3"/>
          <a:srcRect/>
          <a:stretch>
            <a:fillRect/>
          </a:stretch>
        </p:blipFill>
        <p:spPr bwMode="auto">
          <a:xfrm>
            <a:off x="152400" y="152400"/>
            <a:ext cx="1262063" cy="1066800"/>
          </a:xfrm>
          <a:prstGeom prst="rect">
            <a:avLst/>
          </a:prstGeom>
          <a:noFill/>
          <a:ln w="9525">
            <a:noFill/>
            <a:miter lim="800000"/>
            <a:headEnd/>
            <a:tailEnd/>
          </a:ln>
        </p:spPr>
      </p:pic>
    </p:spTree>
    <p:extLst>
      <p:ext uri="{BB962C8B-B14F-4D97-AF65-F5344CB8AC3E}">
        <p14:creationId xmlns="" xmlns:p14="http://schemas.microsoft.com/office/powerpoint/2010/main" val="2805095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43" y="260648"/>
            <a:ext cx="8229600" cy="1143000"/>
          </a:xfrm>
        </p:spPr>
        <p:txBody>
          <a:bodyPr>
            <a:normAutofit/>
          </a:bodyPr>
          <a:lstStyle/>
          <a:p>
            <a:r>
              <a:rPr lang="en-US" sz="4000" dirty="0" smtClean="0">
                <a:solidFill>
                  <a:srgbClr val="A50021"/>
                </a:solidFill>
                <a:latin typeface="Times New Roman" pitchFamily="18" charset="0"/>
                <a:cs typeface="Times New Roman" pitchFamily="18" charset="0"/>
              </a:rPr>
              <a:t>Basic Concept</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57222" y="1935480"/>
            <a:ext cx="8304237" cy="4389120"/>
          </a:xfrm>
        </p:spPr>
        <p:txBody>
          <a:bodyPr>
            <a:noAutofit/>
          </a:bodyPr>
          <a:lstStyle/>
          <a:p>
            <a:r>
              <a:rPr lang="en-US" sz="2000" dirty="0" smtClean="0">
                <a:latin typeface="Cambria" pitchFamily="18" charset="0"/>
                <a:ea typeface="Cambria" pitchFamily="18" charset="0"/>
              </a:rPr>
              <a:t>Applications of Random Forest</a:t>
            </a:r>
          </a:p>
          <a:p>
            <a:r>
              <a:rPr lang="en-US" sz="2000" dirty="0" smtClean="0">
                <a:latin typeface="Cambria" pitchFamily="18" charset="0"/>
                <a:ea typeface="Cambria" pitchFamily="18" charset="0"/>
              </a:rPr>
              <a:t>There are mainly four sectors where Random forest mostly used:</a:t>
            </a:r>
          </a:p>
          <a:p>
            <a:r>
              <a:rPr lang="en-US" sz="2000" b="1" dirty="0" smtClean="0">
                <a:latin typeface="Cambria" pitchFamily="18" charset="0"/>
                <a:ea typeface="Cambria" pitchFamily="18" charset="0"/>
              </a:rPr>
              <a:t>Banking:</a:t>
            </a:r>
            <a:r>
              <a:rPr lang="en-US" sz="2000" dirty="0" smtClean="0">
                <a:latin typeface="Cambria" pitchFamily="18" charset="0"/>
                <a:ea typeface="Cambria" pitchFamily="18" charset="0"/>
              </a:rPr>
              <a:t> Banking sector mostly uses this algorithm for the identification of loan risk.</a:t>
            </a:r>
          </a:p>
          <a:p>
            <a:r>
              <a:rPr lang="en-US" sz="2000" b="1" dirty="0" smtClean="0">
                <a:latin typeface="Cambria" pitchFamily="18" charset="0"/>
                <a:ea typeface="Cambria" pitchFamily="18" charset="0"/>
              </a:rPr>
              <a:t>Medicine:</a:t>
            </a:r>
            <a:r>
              <a:rPr lang="en-US" sz="2000" dirty="0" smtClean="0">
                <a:latin typeface="Cambria" pitchFamily="18" charset="0"/>
                <a:ea typeface="Cambria" pitchFamily="18" charset="0"/>
              </a:rPr>
              <a:t> With the help of this algorithm, disease trends and risks of the disease can be identified.</a:t>
            </a:r>
          </a:p>
          <a:p>
            <a:r>
              <a:rPr lang="en-US" sz="2000" b="1" dirty="0" smtClean="0">
                <a:latin typeface="Cambria" pitchFamily="18" charset="0"/>
                <a:ea typeface="Cambria" pitchFamily="18" charset="0"/>
              </a:rPr>
              <a:t>Land Use:</a:t>
            </a:r>
            <a:r>
              <a:rPr lang="en-US" sz="2000" dirty="0" smtClean="0">
                <a:latin typeface="Cambria" pitchFamily="18" charset="0"/>
                <a:ea typeface="Cambria" pitchFamily="18" charset="0"/>
              </a:rPr>
              <a:t> We can identify the areas of similar land use by this algorithm.</a:t>
            </a:r>
          </a:p>
          <a:p>
            <a:r>
              <a:rPr lang="en-US" sz="2000" b="1" dirty="0" smtClean="0">
                <a:latin typeface="Cambria" pitchFamily="18" charset="0"/>
                <a:ea typeface="Cambria" pitchFamily="18" charset="0"/>
              </a:rPr>
              <a:t>Marketing:</a:t>
            </a:r>
            <a:r>
              <a:rPr lang="en-US" sz="2000" dirty="0" smtClean="0">
                <a:latin typeface="Cambria" pitchFamily="18" charset="0"/>
                <a:ea typeface="Cambria" pitchFamily="18" charset="0"/>
              </a:rPr>
              <a:t> Marketing trends can be identified using this algorithm.</a:t>
            </a:r>
          </a:p>
          <a:p>
            <a:endParaRPr lang="en-US" sz="2000" b="1" dirty="0" smtClean="0">
              <a:solidFill>
                <a:srgbClr val="0B5ED7"/>
              </a:solidFill>
              <a:latin typeface="Cambria" pitchFamily="18" charset="0"/>
              <a:ea typeface="Cambria" pitchFamily="18" charset="0"/>
              <a:cs typeface="Times New Roman" pitchFamily="18" charset="0"/>
            </a:endParaRPr>
          </a:p>
        </p:txBody>
      </p:sp>
      <p:sp>
        <p:nvSpPr>
          <p:cNvPr id="4" name="Date Placeholder 3"/>
          <p:cNvSpPr>
            <a:spLocks noGrp="1"/>
          </p:cNvSpPr>
          <p:nvPr>
            <p:ph type="dt" sz="half" idx="10"/>
          </p:nvPr>
        </p:nvSpPr>
        <p:spPr/>
        <p:txBody>
          <a:bodyPr/>
          <a:lstStyle/>
          <a:p>
            <a:fld id="{720BE37A-E662-4368-ACA8-7DF1E13D6D07}" type="datetime1">
              <a:rPr lang="en-IN" smtClean="0">
                <a:solidFill>
                  <a:srgbClr val="04617B">
                    <a:shade val="90000"/>
                  </a:srgbClr>
                </a:solidFill>
              </a:rPr>
              <a:pPr/>
              <a:t>08-04-2021</a:t>
            </a:fld>
            <a:endParaRPr lang="en-IN" dirty="0">
              <a:solidFill>
                <a:srgbClr val="04617B">
                  <a:shade val="90000"/>
                </a:srgbClr>
              </a:solidFill>
            </a:endParaRPr>
          </a:p>
        </p:txBody>
      </p:sp>
      <p:graphicFrame>
        <p:nvGraphicFramePr>
          <p:cNvPr id="7" name="Group 3"/>
          <p:cNvGraphicFramePr>
            <a:graphicFrameLocks noGrp="1"/>
          </p:cNvGraphicFramePr>
          <p:nvPr/>
        </p:nvGraphicFramePr>
        <p:xfrm>
          <a:off x="0" y="0"/>
          <a:ext cx="9144000" cy="1447800"/>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549174">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pic>
        <p:nvPicPr>
          <p:cNvPr id="8" name="Picture 6" descr="C:\Users\UEM\Desktop\UEM_New_Logo_05-04-2018.jpg"/>
          <p:cNvPicPr>
            <a:picLocks noChangeAspect="1" noChangeArrowheads="1"/>
          </p:cNvPicPr>
          <p:nvPr/>
        </p:nvPicPr>
        <p:blipFill>
          <a:blip r:embed="rId2"/>
          <a:srcRect/>
          <a:stretch>
            <a:fillRect/>
          </a:stretch>
        </p:blipFill>
        <p:spPr bwMode="auto">
          <a:xfrm>
            <a:off x="152400" y="152400"/>
            <a:ext cx="1262063" cy="1066800"/>
          </a:xfrm>
          <a:prstGeom prst="rect">
            <a:avLst/>
          </a:prstGeom>
          <a:noFill/>
          <a:ln w="9525">
            <a:noFill/>
            <a:miter lim="800000"/>
            <a:headEnd/>
            <a:tailEnd/>
          </a:ln>
        </p:spPr>
      </p:pic>
    </p:spTree>
    <p:extLst>
      <p:ext uri="{BB962C8B-B14F-4D97-AF65-F5344CB8AC3E}">
        <p14:creationId xmlns="" xmlns:p14="http://schemas.microsoft.com/office/powerpoint/2010/main" val="28050955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3824</TotalTime>
  <Words>2780</Words>
  <Application>Microsoft Office PowerPoint</Application>
  <PresentationFormat>On-screen Show (4:3)</PresentationFormat>
  <Paragraphs>315</Paragraphs>
  <Slides>46</Slides>
  <Notes>14</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46</vt:i4>
      </vt:variant>
    </vt:vector>
  </HeadingPairs>
  <TitlesOfParts>
    <vt:vector size="49" baseType="lpstr">
      <vt:lpstr>Office Theme</vt:lpstr>
      <vt:lpstr>Visio</vt:lpstr>
      <vt:lpstr>Equation</vt:lpstr>
      <vt:lpstr>UNIVERSITY OF ENGINEERING &amp; MANAGEMENT, KOLKATA</vt:lpstr>
      <vt:lpstr>Definition</vt:lpstr>
      <vt:lpstr>Slide 3</vt:lpstr>
      <vt:lpstr>Basic Concept</vt:lpstr>
      <vt:lpstr>Basic Concept</vt:lpstr>
      <vt:lpstr>Basic Concept</vt:lpstr>
      <vt:lpstr>Basic Concept</vt:lpstr>
      <vt:lpstr>Basic Concept</vt:lpstr>
      <vt:lpstr>Basic Concept</vt:lpstr>
      <vt:lpstr>Basic Concept</vt:lpstr>
      <vt:lpstr>Slide 11</vt:lpstr>
      <vt:lpstr>Slide 12</vt:lpstr>
      <vt:lpstr>Slide 13</vt:lpstr>
      <vt:lpstr>Slide 14</vt:lpstr>
      <vt:lpstr>Slide 15</vt:lpstr>
      <vt:lpstr>Slide 16</vt:lpstr>
      <vt:lpstr>Slide 17</vt:lpstr>
      <vt:lpstr>Basic Concept</vt:lpstr>
      <vt:lpstr>Basic Concept</vt:lpstr>
      <vt:lpstr>Basic Concept</vt:lpstr>
      <vt:lpstr>Basic Concept</vt:lpstr>
      <vt:lpstr>Basic Concept</vt:lpstr>
      <vt:lpstr>Slide 23</vt:lpstr>
      <vt:lpstr>Slide 24</vt:lpstr>
      <vt:lpstr>Slide 25</vt:lpstr>
      <vt:lpstr>Slide 26</vt:lpstr>
      <vt:lpstr>Slide 27</vt:lpstr>
      <vt:lpstr>Slide 28</vt:lpstr>
      <vt:lpstr>Slide 29</vt:lpstr>
      <vt:lpstr>Bagging (applied to training data)</vt:lpstr>
      <vt:lpstr>Slide 31</vt:lpstr>
      <vt:lpstr>Slide 32</vt:lpstr>
      <vt:lpstr>Slide 33</vt:lpstr>
      <vt:lpstr>Slide 34</vt:lpstr>
      <vt:lpstr>Slide 35</vt:lpstr>
      <vt:lpstr>Slide 36</vt:lpstr>
      <vt:lpstr>Boosting</vt:lpstr>
      <vt:lpstr>Slide 38</vt:lpstr>
      <vt:lpstr>Slide 39</vt:lpstr>
      <vt:lpstr>Slide 40</vt:lpstr>
      <vt:lpstr>Slide 41</vt:lpstr>
      <vt:lpstr>Example: Error and Classifier Weight in AdaBoost</vt:lpstr>
      <vt:lpstr>Example: Data Instance Weight in AdaBoost</vt:lpstr>
      <vt:lpstr>Illustrating AdaBoost</vt:lpstr>
      <vt:lpstr>Illustrating AdaBoost</vt:lpstr>
      <vt:lpstr>Slide 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&amp; Algorithm_02</dc:title>
  <dc:creator>USER</dc:creator>
  <cp:lastModifiedBy>USER</cp:lastModifiedBy>
  <cp:revision>172</cp:revision>
  <dcterms:created xsi:type="dcterms:W3CDTF">2006-08-16T00:00:00Z</dcterms:created>
  <dcterms:modified xsi:type="dcterms:W3CDTF">2021-04-08T10:22:27Z</dcterms:modified>
</cp:coreProperties>
</file>