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 id="268" r:id="rId14"/>
    <p:sldId id="272" r:id="rId15"/>
    <p:sldId id="271" r:id="rId16"/>
    <p:sldId id="273" r:id="rId17"/>
    <p:sldId id="274" r:id="rId18"/>
    <p:sldId id="275" r:id="rId19"/>
    <p:sldId id="276" r:id="rId20"/>
    <p:sldId id="277" r:id="rId21"/>
    <p:sldId id="278" r:id="rId22"/>
    <p:sldId id="279" r:id="rId23"/>
    <p:sldId id="283" r:id="rId24"/>
    <p:sldId id="284" r:id="rId25"/>
    <p:sldId id="281" r:id="rId26"/>
    <p:sldId id="282" r:id="rId27"/>
    <p:sldId id="285" r:id="rId28"/>
    <p:sldId id="293" r:id="rId29"/>
    <p:sldId id="294" r:id="rId30"/>
    <p:sldId id="286" r:id="rId31"/>
    <p:sldId id="287" r:id="rId32"/>
    <p:sldId id="288" r:id="rId33"/>
    <p:sldId id="289" r:id="rId34"/>
    <p:sldId id="290" r:id="rId35"/>
    <p:sldId id="291" r:id="rId36"/>
    <p:sldId id="292" r:id="rId37"/>
    <p:sldId id="295" r:id="rId38"/>
    <p:sldId id="296" r:id="rId39"/>
    <p:sldId id="297" r:id="rId40"/>
    <p:sldId id="299" r:id="rId41"/>
    <p:sldId id="298"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485" autoAdjust="0"/>
    <p:restoredTop sz="94660"/>
  </p:normalViewPr>
  <p:slideViewPr>
    <p:cSldViewPr>
      <p:cViewPr varScale="1">
        <p:scale>
          <a:sx n="68" d="100"/>
          <a:sy n="68" d="100"/>
        </p:scale>
        <p:origin x="-148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AD0577-18DA-4214-90A6-40E637A0F791}" type="datetimeFigureOut">
              <a:rPr lang="en-US" smtClean="0"/>
              <a:pPr/>
              <a:t>3/2/2021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04AB31-C974-44C9-98B3-6277A5FD7FB8}"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F04AB31-C974-44C9-98B3-6277A5FD7FB8}" type="slidenum">
              <a:rPr lang="en-IN" smtClean="0"/>
              <a:pPr/>
              <a:t>21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BDA60C8-FC24-4345-BB60-A49D3050AA7B}" type="datetimeFigureOut">
              <a:rPr lang="en-US" smtClean="0"/>
              <a:pPr/>
              <a:t>3/2/2021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48E862-CD46-48D9-8DFC-297EF8722AF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BDA60C8-FC24-4345-BB60-A49D3050AA7B}" type="datetimeFigureOut">
              <a:rPr lang="en-US" smtClean="0"/>
              <a:pPr/>
              <a:t>3/2/2021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48E862-CD46-48D9-8DFC-297EF8722AF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BDA60C8-FC24-4345-BB60-A49D3050AA7B}" type="datetimeFigureOut">
              <a:rPr lang="en-US" smtClean="0"/>
              <a:pPr/>
              <a:t>3/2/2021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48E862-CD46-48D9-8DFC-297EF8722AF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BDA60C8-FC24-4345-BB60-A49D3050AA7B}" type="datetimeFigureOut">
              <a:rPr lang="en-US" smtClean="0"/>
              <a:pPr/>
              <a:t>3/2/2021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48E862-CD46-48D9-8DFC-297EF8722AF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DA60C8-FC24-4345-BB60-A49D3050AA7B}" type="datetimeFigureOut">
              <a:rPr lang="en-US" smtClean="0"/>
              <a:pPr/>
              <a:t>3/2/2021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48E862-CD46-48D9-8DFC-297EF8722AF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BDA60C8-FC24-4345-BB60-A49D3050AA7B}" type="datetimeFigureOut">
              <a:rPr lang="en-US" smtClean="0"/>
              <a:pPr/>
              <a:t>3/2/2021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48E862-CD46-48D9-8DFC-297EF8722AF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BDA60C8-FC24-4345-BB60-A49D3050AA7B}" type="datetimeFigureOut">
              <a:rPr lang="en-US" smtClean="0"/>
              <a:pPr/>
              <a:t>3/2/2021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48E862-CD46-48D9-8DFC-297EF8722AF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BDA60C8-FC24-4345-BB60-A49D3050AA7B}" type="datetimeFigureOut">
              <a:rPr lang="en-US" smtClean="0"/>
              <a:pPr/>
              <a:t>3/2/2021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48E862-CD46-48D9-8DFC-297EF8722AF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DA60C8-FC24-4345-BB60-A49D3050AA7B}" type="datetimeFigureOut">
              <a:rPr lang="en-US" smtClean="0"/>
              <a:pPr/>
              <a:t>3/2/2021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748E862-CD46-48D9-8DFC-297EF8722AF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DA60C8-FC24-4345-BB60-A49D3050AA7B}" type="datetimeFigureOut">
              <a:rPr lang="en-US" smtClean="0"/>
              <a:pPr/>
              <a:t>3/2/2021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48E862-CD46-48D9-8DFC-297EF8722AF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DA60C8-FC24-4345-BB60-A49D3050AA7B}" type="datetimeFigureOut">
              <a:rPr lang="en-US" smtClean="0"/>
              <a:pPr/>
              <a:t>3/2/2021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48E862-CD46-48D9-8DFC-297EF8722AF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DA60C8-FC24-4345-BB60-A49D3050AA7B}" type="datetimeFigureOut">
              <a:rPr lang="en-US" smtClean="0"/>
              <a:pPr/>
              <a:t>3/2/2021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48E862-CD46-48D9-8DFC-297EF8722AF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searchnetworking.techtarget.com/definition/signal" TargetMode="External"/><Relationship Id="rId2" Type="http://schemas.openxmlformats.org/officeDocument/2006/relationships/hyperlink" Target="https://whatis.techtarget.com/definition/analog" TargetMode="Externa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6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Computer Networks</a:t>
            </a:r>
            <a:endParaRPr lang="en-IN" dirty="0"/>
          </a:p>
        </p:txBody>
      </p:sp>
      <p:sp>
        <p:nvSpPr>
          <p:cNvPr id="3" name="Subtitle 2"/>
          <p:cNvSpPr>
            <a:spLocks noGrp="1"/>
          </p:cNvSpPr>
          <p:nvPr>
            <p:ph type="subTitle" idx="1"/>
          </p:nvPr>
        </p:nvSpPr>
        <p:spPr>
          <a:xfrm>
            <a:off x="1428728" y="3071810"/>
            <a:ext cx="6400800" cy="1752600"/>
          </a:xfrm>
        </p:spPr>
        <p:txBody>
          <a:bodyPr/>
          <a:lstStyle/>
          <a:p>
            <a:r>
              <a:rPr lang="en-IN" dirty="0" smtClean="0">
                <a:solidFill>
                  <a:srgbClr val="FF0000"/>
                </a:solidFill>
              </a:rPr>
              <a:t>Data and Signal</a:t>
            </a:r>
            <a:endParaRPr lang="en-IN" dirty="0">
              <a:solidFill>
                <a:srgbClr val="FF0000"/>
              </a:solidFill>
            </a:endParaRPr>
          </a:p>
        </p:txBody>
      </p:sp>
      <p:sp>
        <p:nvSpPr>
          <p:cNvPr id="4" name="Rectangle 3"/>
          <p:cNvSpPr/>
          <p:nvPr/>
        </p:nvSpPr>
        <p:spPr>
          <a:xfrm>
            <a:off x="642910" y="5000636"/>
            <a:ext cx="8286776" cy="1261884"/>
          </a:xfrm>
          <a:prstGeom prst="rect">
            <a:avLst/>
          </a:prstGeom>
        </p:spPr>
        <p:txBody>
          <a:bodyPr wrap="square">
            <a:spAutoFit/>
          </a:bodyPr>
          <a:lstStyle/>
          <a:p>
            <a:pPr algn="ctr"/>
            <a:r>
              <a:rPr lang="en-US" sz="2000" b="1" dirty="0" smtClean="0">
                <a:solidFill>
                  <a:srgbClr val="C00000"/>
                </a:solidFill>
                <a:latin typeface="Times New Roman" panose="02020603050405020304" pitchFamily="18" charset="0"/>
                <a:cs typeface="Times New Roman" panose="02020603050405020304" pitchFamily="18" charset="0"/>
              </a:rPr>
              <a:t> </a:t>
            </a:r>
            <a:r>
              <a:rPr lang="en-US" sz="2000" b="1" dirty="0" err="1" smtClean="0">
                <a:solidFill>
                  <a:srgbClr val="C00000"/>
                </a:solidFill>
                <a:latin typeface="Times New Roman" panose="02020603050405020304" pitchFamily="18" charset="0"/>
                <a:cs typeface="Times New Roman" panose="02020603050405020304" pitchFamily="18" charset="0"/>
              </a:rPr>
              <a:t>Subhalaxmi</a:t>
            </a:r>
            <a:r>
              <a:rPr lang="en-US" sz="2000" b="1" dirty="0" smtClean="0">
                <a:solidFill>
                  <a:srgbClr val="C00000"/>
                </a:solidFill>
                <a:latin typeface="Times New Roman" panose="02020603050405020304" pitchFamily="18" charset="0"/>
                <a:cs typeface="Times New Roman" panose="02020603050405020304" pitchFamily="18" charset="0"/>
              </a:rPr>
              <a:t> </a:t>
            </a:r>
            <a:r>
              <a:rPr lang="en-US" sz="2000" b="1" dirty="0" err="1" smtClean="0">
                <a:solidFill>
                  <a:srgbClr val="C00000"/>
                </a:solidFill>
                <a:latin typeface="Times New Roman" panose="02020603050405020304" pitchFamily="18" charset="0"/>
                <a:cs typeface="Times New Roman" panose="02020603050405020304" pitchFamily="18" charset="0"/>
              </a:rPr>
              <a:t>Chakraborty</a:t>
            </a:r>
            <a:endParaRPr lang="en-US" sz="2000" b="1" dirty="0" smtClean="0">
              <a:solidFill>
                <a:srgbClr val="C00000"/>
              </a:solidFill>
              <a:latin typeface="Times New Roman" panose="02020603050405020304" pitchFamily="18" charset="0"/>
              <a:cs typeface="Times New Roman" panose="02020603050405020304" pitchFamily="18" charset="0"/>
            </a:endParaRPr>
          </a:p>
          <a:p>
            <a:pPr algn="ctr"/>
            <a:r>
              <a:rPr lang="en-US" sz="2000" b="1" dirty="0" smtClean="0">
                <a:latin typeface="Times New Roman" panose="02020603050405020304" pitchFamily="18" charset="0"/>
                <a:cs typeface="Times New Roman" panose="02020603050405020304" pitchFamily="18" charset="0"/>
              </a:rPr>
              <a:t>Email: Subhalaxmi.chakraborty@uem.edu.in</a:t>
            </a:r>
          </a:p>
          <a:p>
            <a:pPr algn="ctr"/>
            <a:r>
              <a:rPr lang="en-US" b="1" dirty="0" smtClean="0">
                <a:solidFill>
                  <a:srgbClr val="002060"/>
                </a:solidFill>
                <a:latin typeface="Times New Roman" panose="02020603050405020304" pitchFamily="18" charset="0"/>
                <a:cs typeface="Times New Roman" panose="02020603050405020304" pitchFamily="18" charset="0"/>
              </a:rPr>
              <a:t>Affiliation: Department of Computer Science  and  Engineering</a:t>
            </a:r>
          </a:p>
          <a:p>
            <a:pPr algn="ctr"/>
            <a:r>
              <a:rPr lang="en-US" b="1" dirty="0" smtClean="0">
                <a:solidFill>
                  <a:srgbClr val="002060"/>
                </a:solidFill>
                <a:latin typeface="Times New Roman" panose="02020603050405020304" pitchFamily="18" charset="0"/>
                <a:cs typeface="Times New Roman" panose="02020603050405020304" pitchFamily="18" charset="0"/>
              </a:rPr>
              <a:t>University Of Engineering &amp; Management</a:t>
            </a:r>
            <a:endParaRPr lang="en-US" b="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pic>
        <p:nvPicPr>
          <p:cNvPr id="7170" name="Picture 2"/>
          <p:cNvPicPr>
            <a:picLocks noChangeAspect="1" noChangeArrowheads="1"/>
          </p:cNvPicPr>
          <p:nvPr/>
        </p:nvPicPr>
        <p:blipFill>
          <a:blip r:embed="rId2"/>
          <a:srcRect/>
          <a:stretch>
            <a:fillRect/>
          </a:stretch>
        </p:blipFill>
        <p:spPr bwMode="auto">
          <a:xfrm>
            <a:off x="642910" y="571480"/>
            <a:ext cx="7901014" cy="463393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Wavelength</a:t>
            </a:r>
            <a:endParaRPr lang="en-IN" dirty="0"/>
          </a:p>
        </p:txBody>
      </p:sp>
      <p:pic>
        <p:nvPicPr>
          <p:cNvPr id="8194" name="Picture 2"/>
          <p:cNvPicPr>
            <a:picLocks noGrp="1" noChangeAspect="1" noChangeArrowheads="1"/>
          </p:cNvPicPr>
          <p:nvPr>
            <p:ph idx="1"/>
          </p:nvPr>
        </p:nvPicPr>
        <p:blipFill>
          <a:blip r:embed="rId3"/>
          <a:srcRect/>
          <a:stretch>
            <a:fillRect/>
          </a:stretch>
        </p:blipFill>
        <p:spPr bwMode="auto">
          <a:xfrm>
            <a:off x="581025" y="1428736"/>
            <a:ext cx="7981950" cy="3848909"/>
          </a:xfrm>
          <a:prstGeom prst="rect">
            <a:avLst/>
          </a:prstGeom>
          <a:noFill/>
          <a:ln w="9525">
            <a:noFill/>
            <a:miter lim="800000"/>
            <a:headEnd/>
            <a:tailEnd/>
          </a:ln>
          <a:effectLst/>
        </p:spPr>
      </p:pic>
      <p:graphicFrame>
        <p:nvGraphicFramePr>
          <p:cNvPr id="1027" name="Object 3"/>
          <p:cNvGraphicFramePr>
            <a:graphicFrameLocks noChangeAspect="1"/>
          </p:cNvGraphicFramePr>
          <p:nvPr/>
        </p:nvGraphicFramePr>
        <p:xfrm>
          <a:off x="3000364" y="5286388"/>
          <a:ext cx="1987560" cy="632405"/>
        </p:xfrm>
        <a:graphic>
          <a:graphicData uri="http://schemas.openxmlformats.org/presentationml/2006/ole">
            <p:oleObj spid="_x0000_s1027" name="Equation" r:id="rId4" imgW="558720" imgH="177480" progId="">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IN" dirty="0" smtClean="0"/>
              <a:t>Time-domain and frequency-domain plots of a sine wave</a:t>
            </a:r>
            <a:endParaRPr lang="en-IN" dirty="0"/>
          </a:p>
        </p:txBody>
      </p:sp>
      <p:pic>
        <p:nvPicPr>
          <p:cNvPr id="9218" name="Picture 2"/>
          <p:cNvPicPr>
            <a:picLocks noChangeAspect="1" noChangeArrowheads="1"/>
          </p:cNvPicPr>
          <p:nvPr/>
        </p:nvPicPr>
        <p:blipFill>
          <a:blip r:embed="rId2"/>
          <a:srcRect/>
          <a:stretch>
            <a:fillRect/>
          </a:stretch>
        </p:blipFill>
        <p:spPr bwMode="auto">
          <a:xfrm>
            <a:off x="428596" y="1357298"/>
            <a:ext cx="5857916" cy="5072074"/>
          </a:xfrm>
          <a:prstGeom prst="rect">
            <a:avLst/>
          </a:prstGeom>
          <a:noFill/>
          <a:ln w="9525">
            <a:solidFill>
              <a:schemeClr val="accent2"/>
            </a:solidFill>
            <a:miter lim="800000"/>
            <a:headEnd/>
            <a:tailEnd/>
          </a:ln>
          <a:effectLst/>
        </p:spPr>
      </p:pic>
      <p:sp>
        <p:nvSpPr>
          <p:cNvPr id="5" name="Rectangle 4"/>
          <p:cNvSpPr/>
          <p:nvPr/>
        </p:nvSpPr>
        <p:spPr>
          <a:xfrm>
            <a:off x="6429388" y="1785926"/>
            <a:ext cx="2357454" cy="2677656"/>
          </a:xfrm>
          <a:prstGeom prst="rect">
            <a:avLst/>
          </a:prstGeom>
        </p:spPr>
        <p:txBody>
          <a:bodyPr wrap="square">
            <a:spAutoFit/>
          </a:bodyPr>
          <a:lstStyle/>
          <a:p>
            <a:r>
              <a:rPr lang="en-IN" sz="2400" dirty="0" smtClean="0"/>
              <a:t>A complete sine wave in the time domain can be represented by one single spike in the frequency domain. </a:t>
            </a:r>
            <a:endParaRPr lang="en-IN"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The time domain and frequency domain of three sine waves</a:t>
            </a:r>
          </a:p>
          <a:p>
            <a:r>
              <a:rPr lang="en-IN" dirty="0" smtClean="0"/>
              <a:t>composite signal is a combination of simple sine waves with different frequencies, amplitudes, and phases. </a:t>
            </a:r>
          </a:p>
          <a:p>
            <a:r>
              <a:rPr lang="en-IN" dirty="0" smtClean="0"/>
              <a:t>Example: Voice Signal</a:t>
            </a:r>
          </a:p>
          <a:p>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Grp="1" noChangeAspect="1" noChangeArrowheads="1"/>
          </p:cNvPicPr>
          <p:nvPr>
            <p:ph idx="1"/>
          </p:nvPr>
        </p:nvPicPr>
        <p:blipFill>
          <a:blip r:embed="rId2"/>
          <a:srcRect/>
          <a:stretch>
            <a:fillRect/>
          </a:stretch>
        </p:blipFill>
        <p:spPr bwMode="auto">
          <a:xfrm>
            <a:off x="285720" y="571480"/>
            <a:ext cx="8562975" cy="547515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Fourier Analysis</a:t>
            </a:r>
            <a:endParaRPr lang="en-IN" dirty="0"/>
          </a:p>
        </p:txBody>
      </p:sp>
      <p:sp>
        <p:nvSpPr>
          <p:cNvPr id="3" name="Content Placeholder 2"/>
          <p:cNvSpPr>
            <a:spLocks noGrp="1"/>
          </p:cNvSpPr>
          <p:nvPr>
            <p:ph idx="1"/>
          </p:nvPr>
        </p:nvSpPr>
        <p:spPr/>
        <p:txBody>
          <a:bodyPr/>
          <a:lstStyle/>
          <a:p>
            <a:r>
              <a:rPr lang="en-IN" dirty="0" smtClean="0"/>
              <a:t>Fourier Series : For Periodic Signal</a:t>
            </a:r>
          </a:p>
          <a:p>
            <a:r>
              <a:rPr lang="en-IN" dirty="0" smtClean="0"/>
              <a:t>Fourier Transform: For </a:t>
            </a:r>
            <a:r>
              <a:rPr lang="en-IN" dirty="0" err="1" smtClean="0"/>
              <a:t>nonperiodic</a:t>
            </a:r>
            <a:r>
              <a:rPr lang="en-IN" dirty="0" smtClean="0"/>
              <a:t> Signal</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If the composite signal is periodic, the decomposition gives a series of signals with discrete frequencies (</a:t>
            </a:r>
            <a:r>
              <a:rPr lang="en-IN" dirty="0" smtClean="0">
                <a:solidFill>
                  <a:srgbClr val="FF0000"/>
                </a:solidFill>
              </a:rPr>
              <a:t>One fundamental frequency and other harmonics</a:t>
            </a:r>
            <a:r>
              <a:rPr lang="en-IN" dirty="0" smtClean="0"/>
              <a:t>)</a:t>
            </a:r>
          </a:p>
          <a:p>
            <a:endParaRPr lang="en-IN" dirty="0" smtClean="0"/>
          </a:p>
          <a:p>
            <a:r>
              <a:rPr lang="en-IN" dirty="0" smtClean="0"/>
              <a:t> if the composite signal is </a:t>
            </a:r>
            <a:r>
              <a:rPr lang="en-IN" dirty="0" err="1" smtClean="0"/>
              <a:t>nonperiodic</a:t>
            </a:r>
            <a:r>
              <a:rPr lang="en-IN" dirty="0" smtClean="0"/>
              <a:t>, the decomposition gives a combination of sine waves with continuous frequencies. </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i="1" dirty="0" smtClean="0"/>
              <a:t>The time and frequency domains of a periodic signal</a:t>
            </a:r>
            <a:endParaRPr lang="en-IN" dirty="0"/>
          </a:p>
        </p:txBody>
      </p:sp>
      <p:pic>
        <p:nvPicPr>
          <p:cNvPr id="3074" name="Picture 2"/>
          <p:cNvPicPr>
            <a:picLocks noGrp="1" noChangeAspect="1" noChangeArrowheads="1"/>
          </p:cNvPicPr>
          <p:nvPr>
            <p:ph idx="1"/>
          </p:nvPr>
        </p:nvPicPr>
        <p:blipFill>
          <a:blip r:embed="rId2"/>
          <a:srcRect/>
          <a:stretch>
            <a:fillRect/>
          </a:stretch>
        </p:blipFill>
        <p:spPr bwMode="auto">
          <a:xfrm>
            <a:off x="357158" y="1428736"/>
            <a:ext cx="8375490" cy="47149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i="1" dirty="0" smtClean="0"/>
              <a:t>The time and frequency domains of a </a:t>
            </a:r>
            <a:r>
              <a:rPr lang="en-IN" b="1" i="1" dirty="0" err="1" smtClean="0"/>
              <a:t>nonperiodic</a:t>
            </a:r>
            <a:r>
              <a:rPr lang="en-IN" b="1" i="1" dirty="0" smtClean="0"/>
              <a:t> signal</a:t>
            </a:r>
            <a:endParaRPr lang="en-IN" dirty="0"/>
          </a:p>
        </p:txBody>
      </p:sp>
      <p:pic>
        <p:nvPicPr>
          <p:cNvPr id="4098" name="Picture 2"/>
          <p:cNvPicPr>
            <a:picLocks noGrp="1" noChangeAspect="1" noChangeArrowheads="1"/>
          </p:cNvPicPr>
          <p:nvPr>
            <p:ph idx="1"/>
          </p:nvPr>
        </p:nvPicPr>
        <p:blipFill>
          <a:blip r:embed="rId2"/>
          <a:srcRect/>
          <a:stretch>
            <a:fillRect/>
          </a:stretch>
        </p:blipFill>
        <p:spPr bwMode="auto">
          <a:xfrm>
            <a:off x="714348" y="1714488"/>
            <a:ext cx="7715272" cy="48577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Bandwidth</a:t>
            </a:r>
            <a:endParaRPr lang="en-IN" dirty="0"/>
          </a:p>
        </p:txBody>
      </p:sp>
      <p:sp>
        <p:nvSpPr>
          <p:cNvPr id="3" name="Content Placeholder 2"/>
          <p:cNvSpPr>
            <a:spLocks noGrp="1"/>
          </p:cNvSpPr>
          <p:nvPr>
            <p:ph idx="1"/>
          </p:nvPr>
        </p:nvSpPr>
        <p:spPr/>
        <p:txBody>
          <a:bodyPr/>
          <a:lstStyle/>
          <a:p>
            <a:r>
              <a:rPr lang="en-IN" dirty="0" smtClean="0"/>
              <a:t>Definition-</a:t>
            </a:r>
          </a:p>
          <a:p>
            <a:pPr>
              <a:buNone/>
            </a:pPr>
            <a:r>
              <a:rPr lang="en-IN" b="1" dirty="0" smtClean="0"/>
              <a:t>  The bandwidth of a composite signal is</a:t>
            </a:r>
          </a:p>
          <a:p>
            <a:pPr>
              <a:buNone/>
            </a:pPr>
            <a:r>
              <a:rPr lang="en-IN" b="1" dirty="0" smtClean="0"/>
              <a:t>   the difference between the highest and the lowest frequencies contained in that signal.</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solidFill>
                  <a:srgbClr val="FF0000"/>
                </a:solidFill>
              </a:rPr>
              <a:t>Communication at the physical layer means exchanging signals.</a:t>
            </a:r>
          </a:p>
          <a:p>
            <a:r>
              <a:rPr lang="en-IN" dirty="0" smtClean="0">
                <a:solidFill>
                  <a:srgbClr val="FF0000"/>
                </a:solidFill>
              </a:rPr>
              <a:t> Data need to transmitted and received but the media have to change </a:t>
            </a:r>
            <a:r>
              <a:rPr lang="en-IN" dirty="0" smtClean="0"/>
              <a:t>data to signal</a:t>
            </a:r>
            <a:r>
              <a:rPr lang="en-IN" dirty="0" smtClean="0">
                <a:solidFill>
                  <a:srgbClr val="FF0000"/>
                </a:solidFill>
              </a:rPr>
              <a:t>.</a:t>
            </a:r>
          </a:p>
          <a:p>
            <a:endParaRPr lang="en-IN" dirty="0" smtClean="0">
              <a:solidFill>
                <a:srgbClr val="FF0000"/>
              </a:solidFill>
            </a:endParaRPr>
          </a:p>
          <a:p>
            <a:r>
              <a:rPr lang="en-IN" dirty="0" smtClean="0">
                <a:solidFill>
                  <a:srgbClr val="FF0000"/>
                </a:solidFill>
              </a:rPr>
              <a:t>Signal  can be </a:t>
            </a:r>
            <a:r>
              <a:rPr lang="en-IN" dirty="0" err="1" smtClean="0">
                <a:solidFill>
                  <a:srgbClr val="FF0000"/>
                </a:solidFill>
              </a:rPr>
              <a:t>analog</a:t>
            </a:r>
            <a:r>
              <a:rPr lang="en-IN" dirty="0" smtClean="0">
                <a:solidFill>
                  <a:srgbClr val="FF0000"/>
                </a:solidFill>
              </a:rPr>
              <a:t> or digital</a:t>
            </a:r>
          </a:p>
          <a:p>
            <a:r>
              <a:rPr lang="en-IN" dirty="0" err="1" smtClean="0"/>
              <a:t>Analog</a:t>
            </a:r>
            <a:r>
              <a:rPr lang="en-IN" dirty="0" smtClean="0"/>
              <a:t> signal- In this type of signal the amplitudes vary continuously with respect to time.</a:t>
            </a:r>
          </a:p>
          <a:p>
            <a:r>
              <a:rPr lang="en-IN" dirty="0" smtClean="0"/>
              <a:t>Digital Signal- In this type of signal the amplitude varies between certain fixed levels.</a:t>
            </a:r>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pic>
        <p:nvPicPr>
          <p:cNvPr id="5123" name="Picture 3"/>
          <p:cNvPicPr>
            <a:picLocks noChangeAspect="1" noChangeArrowheads="1"/>
          </p:cNvPicPr>
          <p:nvPr/>
        </p:nvPicPr>
        <p:blipFill>
          <a:blip r:embed="rId2"/>
          <a:srcRect/>
          <a:stretch>
            <a:fillRect/>
          </a:stretch>
        </p:blipFill>
        <p:spPr bwMode="auto">
          <a:xfrm>
            <a:off x="357158" y="357166"/>
            <a:ext cx="8429652" cy="622941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Question</a:t>
            </a:r>
            <a:endParaRPr lang="en-IN" dirty="0"/>
          </a:p>
        </p:txBody>
      </p:sp>
      <p:sp>
        <p:nvSpPr>
          <p:cNvPr id="3" name="Content Placeholder 2"/>
          <p:cNvSpPr>
            <a:spLocks noGrp="1"/>
          </p:cNvSpPr>
          <p:nvPr>
            <p:ph idx="1"/>
          </p:nvPr>
        </p:nvSpPr>
        <p:spPr/>
        <p:txBody>
          <a:bodyPr>
            <a:normAutofit fontScale="77500" lnSpcReduction="20000"/>
          </a:bodyPr>
          <a:lstStyle/>
          <a:p>
            <a:endParaRPr lang="en-IN" dirty="0" smtClean="0"/>
          </a:p>
          <a:p>
            <a:pPr algn="just">
              <a:buNone/>
            </a:pPr>
            <a:r>
              <a:rPr lang="en-IN" b="1" i="1" dirty="0" smtClean="0">
                <a:solidFill>
                  <a:srgbClr val="FF0000"/>
                </a:solidFill>
              </a:rPr>
              <a:t> Q1. If a periodic signal is decomposed into five sine waves with frequencies of 100, 300, 500, 700, and 900 Hz, what is its bandwidth? Draw the spectrum, assuming all components have a maximum amplitude of 10 V.</a:t>
            </a:r>
          </a:p>
          <a:p>
            <a:pPr algn="just">
              <a:buNone/>
            </a:pPr>
            <a:endParaRPr lang="en-IN" b="1" i="1" dirty="0" smtClean="0">
              <a:solidFill>
                <a:srgbClr val="FF0000"/>
              </a:solidFill>
            </a:endParaRPr>
          </a:p>
          <a:p>
            <a:pPr algn="just">
              <a:buNone/>
            </a:pPr>
            <a:r>
              <a:rPr lang="en-IN" b="1" i="1" dirty="0" smtClean="0"/>
              <a:t>Q2. A </a:t>
            </a:r>
            <a:r>
              <a:rPr lang="en-IN" b="1" i="1" dirty="0" err="1" smtClean="0"/>
              <a:t>nonperiodic</a:t>
            </a:r>
            <a:r>
              <a:rPr lang="en-IN" b="1" i="1" dirty="0" smtClean="0"/>
              <a:t> composite signal has a bandwidth of 200</a:t>
            </a:r>
          </a:p>
          <a:p>
            <a:pPr algn="just">
              <a:buNone/>
            </a:pPr>
            <a:r>
              <a:rPr lang="en-IN" b="1" i="1" dirty="0" smtClean="0"/>
              <a:t>     kHz, with a middle frequency of 140 kHz and peak</a:t>
            </a:r>
          </a:p>
          <a:p>
            <a:pPr algn="just">
              <a:buNone/>
            </a:pPr>
            <a:r>
              <a:rPr lang="en-IN" b="1" i="1" dirty="0" smtClean="0"/>
              <a:t>    amplitude of 20 V. The two extreme frequencies have an</a:t>
            </a:r>
          </a:p>
          <a:p>
            <a:pPr algn="just">
              <a:buNone/>
            </a:pPr>
            <a:r>
              <a:rPr lang="en-IN" b="1" i="1" dirty="0" smtClean="0"/>
              <a:t>     amplitude of 0. Draw the frequency domain of the</a:t>
            </a:r>
          </a:p>
          <a:p>
            <a:pPr algn="just">
              <a:buNone/>
            </a:pPr>
            <a:r>
              <a:rPr lang="en-IN" b="1" i="1" dirty="0" smtClean="0"/>
              <a:t>     signal.</a:t>
            </a:r>
            <a:endParaRPr lang="en-IN" dirty="0">
              <a:solidFill>
                <a:srgbClr val="FF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DIGITAL SIGNALS</a:t>
            </a:r>
            <a:endParaRPr lang="en-IN" dirty="0"/>
          </a:p>
        </p:txBody>
      </p:sp>
      <p:sp>
        <p:nvSpPr>
          <p:cNvPr id="6" name="Content Placeholder 5"/>
          <p:cNvSpPr>
            <a:spLocks noGrp="1"/>
          </p:cNvSpPr>
          <p:nvPr>
            <p:ph idx="1"/>
          </p:nvPr>
        </p:nvSpPr>
        <p:spPr>
          <a:xfrm>
            <a:off x="457200" y="1600200"/>
            <a:ext cx="3257544" cy="4329129"/>
          </a:xfrm>
        </p:spPr>
        <p:txBody>
          <a:bodyPr/>
          <a:lstStyle/>
          <a:p>
            <a:r>
              <a:rPr lang="en-IN" dirty="0" smtClean="0"/>
              <a:t>Two level signal</a:t>
            </a:r>
          </a:p>
          <a:p>
            <a:endParaRPr lang="en-IN" dirty="0" smtClean="0"/>
          </a:p>
          <a:p>
            <a:endParaRPr lang="en-IN" dirty="0" smtClean="0"/>
          </a:p>
          <a:p>
            <a:endParaRPr lang="en-IN" dirty="0" smtClean="0"/>
          </a:p>
          <a:p>
            <a:endParaRPr lang="en-IN" dirty="0" smtClean="0"/>
          </a:p>
          <a:p>
            <a:r>
              <a:rPr lang="en-IN" dirty="0" smtClean="0"/>
              <a:t>Multilevel signal</a:t>
            </a:r>
          </a:p>
          <a:p>
            <a:pPr>
              <a:buNone/>
            </a:pPr>
            <a:endParaRPr lang="en-IN" dirty="0"/>
          </a:p>
        </p:txBody>
      </p:sp>
      <p:pic>
        <p:nvPicPr>
          <p:cNvPr id="6148" name="Picture 4"/>
          <p:cNvPicPr>
            <a:picLocks noChangeAspect="1" noChangeArrowheads="1"/>
          </p:cNvPicPr>
          <p:nvPr/>
        </p:nvPicPr>
        <p:blipFill>
          <a:blip r:embed="rId2"/>
          <a:srcRect/>
          <a:stretch>
            <a:fillRect/>
          </a:stretch>
        </p:blipFill>
        <p:spPr bwMode="auto">
          <a:xfrm>
            <a:off x="3657600" y="1285860"/>
            <a:ext cx="5486400" cy="49720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IN" dirty="0" smtClean="0"/>
              <a:t>Both Bit rate and Baud rate are generally used in data communication.</a:t>
            </a:r>
          </a:p>
          <a:p>
            <a:pPr fontAlgn="base"/>
            <a:r>
              <a:rPr lang="en-IN" dirty="0" smtClean="0">
                <a:solidFill>
                  <a:srgbClr val="FF0000"/>
                </a:solidFill>
              </a:rPr>
              <a:t>Bit rate </a:t>
            </a:r>
            <a:r>
              <a:rPr lang="en-IN" dirty="0" smtClean="0"/>
              <a:t>is the transmission of number of bits per second.</a:t>
            </a:r>
          </a:p>
          <a:p>
            <a:pPr fontAlgn="base"/>
            <a:r>
              <a:rPr lang="en-IN" dirty="0" smtClean="0">
                <a:solidFill>
                  <a:srgbClr val="FF0000"/>
                </a:solidFill>
              </a:rPr>
              <a:t>Baud rate </a:t>
            </a:r>
            <a:r>
              <a:rPr lang="en-IN" dirty="0" smtClean="0"/>
              <a:t>is defined as the number of signal units per second.</a:t>
            </a:r>
          </a:p>
          <a:p>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Question</a:t>
            </a:r>
            <a:endParaRPr lang="en-IN" dirty="0"/>
          </a:p>
        </p:txBody>
      </p:sp>
      <p:sp>
        <p:nvSpPr>
          <p:cNvPr id="3" name="Content Placeholder 2"/>
          <p:cNvSpPr>
            <a:spLocks noGrp="1"/>
          </p:cNvSpPr>
          <p:nvPr>
            <p:ph idx="1"/>
          </p:nvPr>
        </p:nvSpPr>
        <p:spPr/>
        <p:txBody>
          <a:bodyPr/>
          <a:lstStyle/>
          <a:p>
            <a:r>
              <a:rPr lang="en-IN" b="1" i="1" dirty="0" smtClean="0"/>
              <a:t>A digital signal has eight levels. How many bits are needed per level?</a:t>
            </a:r>
            <a:endParaRPr lang="en-IN" dirty="0"/>
          </a:p>
        </p:txBody>
      </p:sp>
      <p:pic>
        <p:nvPicPr>
          <p:cNvPr id="7170" name="Picture 2"/>
          <p:cNvPicPr>
            <a:picLocks noChangeAspect="1" noChangeArrowheads="1"/>
          </p:cNvPicPr>
          <p:nvPr/>
        </p:nvPicPr>
        <p:blipFill>
          <a:blip r:embed="rId2"/>
          <a:srcRect/>
          <a:stretch>
            <a:fillRect/>
          </a:stretch>
        </p:blipFill>
        <p:spPr bwMode="auto">
          <a:xfrm>
            <a:off x="928662" y="2857496"/>
            <a:ext cx="6038850" cy="1714500"/>
          </a:xfrm>
          <a:prstGeom prst="rect">
            <a:avLst/>
          </a:prstGeom>
          <a:noFill/>
          <a:ln w="9525">
            <a:noFill/>
            <a:miter lim="800000"/>
            <a:headEnd/>
            <a:tailEnd/>
          </a:ln>
          <a:effectLst/>
        </p:spPr>
      </p:pic>
    </p:spTree>
  </p:cSld>
  <p:clrMapOvr>
    <a:masterClrMapping/>
  </p:clrMapOvr>
  <p:transition>
    <p:wipe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solidFill>
                  <a:srgbClr val="FF0000"/>
                </a:solidFill>
              </a:rPr>
              <a:t>Question</a:t>
            </a:r>
            <a:endParaRPr lang="en-IN" sz="3200" dirty="0">
              <a:solidFill>
                <a:srgbClr val="FF0000"/>
              </a:solidFill>
            </a:endParaRPr>
          </a:p>
        </p:txBody>
      </p:sp>
      <p:sp>
        <p:nvSpPr>
          <p:cNvPr id="3" name="Content Placeholder 2"/>
          <p:cNvSpPr>
            <a:spLocks noGrp="1"/>
          </p:cNvSpPr>
          <p:nvPr>
            <p:ph idx="1"/>
          </p:nvPr>
        </p:nvSpPr>
        <p:spPr/>
        <p:txBody>
          <a:bodyPr>
            <a:normAutofit lnSpcReduction="10000"/>
          </a:bodyPr>
          <a:lstStyle/>
          <a:p>
            <a:r>
              <a:rPr lang="en-IN" b="1" i="1" dirty="0" smtClean="0"/>
              <a:t>Q1.  A digital signal has nine levels. How many bits are needed per level? We calculate the number of bits. </a:t>
            </a:r>
          </a:p>
          <a:p>
            <a:endParaRPr lang="en-IN" b="1" i="1" dirty="0" smtClean="0"/>
          </a:p>
          <a:p>
            <a:r>
              <a:rPr lang="en-IN" b="1" i="1" dirty="0" smtClean="0"/>
              <a:t>Q2.Assume we need to download text documents at the rate of 100 pages per minute. What is the required bit rate of</a:t>
            </a:r>
          </a:p>
          <a:p>
            <a:pPr>
              <a:buNone/>
            </a:pPr>
            <a:r>
              <a:rPr lang="en-IN" b="1" i="1" dirty="0" smtClean="0"/>
              <a:t>    the channel?(Assume 1 page contains 24 lines and each line contains 80 characters</a:t>
            </a: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500043"/>
            <a:ext cx="8229600" cy="3643338"/>
          </a:xfrm>
        </p:spPr>
        <p:txBody>
          <a:bodyPr>
            <a:normAutofit/>
          </a:bodyPr>
          <a:lstStyle/>
          <a:p>
            <a:pPr>
              <a:buNone/>
            </a:pPr>
            <a:r>
              <a:rPr lang="en-IN" b="1" i="1" dirty="0" smtClean="0"/>
              <a:t>Q3. A digitized voice channel, is made by digitizing a 4-kHz bandwidth </a:t>
            </a:r>
            <a:r>
              <a:rPr lang="en-IN" b="1" i="1" dirty="0" err="1" smtClean="0"/>
              <a:t>analog</a:t>
            </a:r>
            <a:r>
              <a:rPr lang="en-IN" b="1" i="1" dirty="0" smtClean="0"/>
              <a:t> voice</a:t>
            </a:r>
          </a:p>
          <a:p>
            <a:pPr>
              <a:buNone/>
            </a:pPr>
            <a:r>
              <a:rPr lang="en-IN" b="1" i="1" dirty="0" smtClean="0"/>
              <a:t>    signal. We need to sample the signal at twice the highest frequency (two samples per hertz). We assume that each sample requires 8 bits. What is the required bit rate?</a:t>
            </a:r>
            <a:endParaRPr lang="en-IN" dirty="0"/>
          </a:p>
        </p:txBody>
      </p:sp>
      <p:pic>
        <p:nvPicPr>
          <p:cNvPr id="8194" name="Picture 2"/>
          <p:cNvPicPr>
            <a:picLocks noChangeAspect="1" noChangeArrowheads="1"/>
          </p:cNvPicPr>
          <p:nvPr/>
        </p:nvPicPr>
        <p:blipFill>
          <a:blip r:embed="rId2"/>
          <a:srcRect/>
          <a:stretch>
            <a:fillRect/>
          </a:stretch>
        </p:blipFill>
        <p:spPr bwMode="auto">
          <a:xfrm>
            <a:off x="1142976" y="4000504"/>
            <a:ext cx="6153150" cy="2200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571472" y="571480"/>
            <a:ext cx="8229600" cy="1185858"/>
          </a:xfrm>
        </p:spPr>
        <p:txBody>
          <a:bodyPr/>
          <a:lstStyle/>
          <a:p>
            <a:r>
              <a:rPr lang="en-IN" b="1" i="1" dirty="0" smtClean="0"/>
              <a:t>What is the bit rate for high-definition TV (HDTV)?</a:t>
            </a:r>
          </a:p>
          <a:p>
            <a:endParaRPr lang="en-IN" dirty="0"/>
          </a:p>
        </p:txBody>
      </p:sp>
      <p:pic>
        <p:nvPicPr>
          <p:cNvPr id="9219" name="Picture 3"/>
          <p:cNvPicPr>
            <a:picLocks noChangeAspect="1" noChangeArrowheads="1"/>
          </p:cNvPicPr>
          <p:nvPr/>
        </p:nvPicPr>
        <p:blipFill>
          <a:blip r:embed="rId2"/>
          <a:srcRect/>
          <a:stretch>
            <a:fillRect/>
          </a:stretch>
        </p:blipFill>
        <p:spPr bwMode="auto">
          <a:xfrm>
            <a:off x="642910" y="2143116"/>
            <a:ext cx="7315200" cy="3676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dirty="0" smtClean="0"/>
              <a:t>Digital Signal as a Composite Analog Signal</a:t>
            </a:r>
            <a:endParaRPr lang="en-IN" dirty="0"/>
          </a:p>
        </p:txBody>
      </p:sp>
      <p:sp>
        <p:nvSpPr>
          <p:cNvPr id="3" name="Content Placeholder 2"/>
          <p:cNvSpPr>
            <a:spLocks noGrp="1"/>
          </p:cNvSpPr>
          <p:nvPr>
            <p:ph idx="1"/>
          </p:nvPr>
        </p:nvSpPr>
        <p:spPr/>
        <p:txBody>
          <a:bodyPr/>
          <a:lstStyle/>
          <a:p>
            <a:r>
              <a:rPr lang="en-IN" dirty="0" smtClean="0"/>
              <a:t>Based on Fourier analysis, a digital signal is a composite </a:t>
            </a:r>
            <a:r>
              <a:rPr lang="en-IN" dirty="0" err="1" smtClean="0"/>
              <a:t>analog</a:t>
            </a:r>
            <a:r>
              <a:rPr lang="en-IN" dirty="0" smtClean="0"/>
              <a:t> signal. The bandwidth</a:t>
            </a:r>
          </a:p>
          <a:p>
            <a:pPr>
              <a:buNone/>
            </a:pPr>
            <a:r>
              <a:rPr lang="en-IN" dirty="0" smtClean="0"/>
              <a:t>    is infinite.</a:t>
            </a:r>
            <a:endParaRPr lang="en-IN" dirty="0"/>
          </a:p>
        </p:txBody>
      </p:sp>
      <p:pic>
        <p:nvPicPr>
          <p:cNvPr id="25602" name="Picture 2"/>
          <p:cNvPicPr>
            <a:picLocks noChangeAspect="1" noChangeArrowheads="1"/>
          </p:cNvPicPr>
          <p:nvPr/>
        </p:nvPicPr>
        <p:blipFill>
          <a:blip r:embed="rId2"/>
          <a:srcRect/>
          <a:stretch>
            <a:fillRect/>
          </a:stretch>
        </p:blipFill>
        <p:spPr bwMode="auto">
          <a:xfrm>
            <a:off x="2071670" y="3357562"/>
            <a:ext cx="5762586" cy="29289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Transmission of Digital Signals</a:t>
            </a:r>
            <a:endParaRPr lang="en-IN" dirty="0"/>
          </a:p>
        </p:txBody>
      </p:sp>
      <p:sp>
        <p:nvSpPr>
          <p:cNvPr id="3" name="Content Placeholder 2"/>
          <p:cNvSpPr>
            <a:spLocks noGrp="1"/>
          </p:cNvSpPr>
          <p:nvPr>
            <p:ph idx="1"/>
          </p:nvPr>
        </p:nvSpPr>
        <p:spPr/>
        <p:txBody>
          <a:bodyPr/>
          <a:lstStyle/>
          <a:p>
            <a:r>
              <a:rPr lang="en-IN" i="1" dirty="0" smtClean="0"/>
              <a:t>Baseband Transmission</a:t>
            </a:r>
          </a:p>
          <a:p>
            <a:r>
              <a:rPr lang="en-IN" i="1" dirty="0" smtClean="0"/>
              <a:t>Broadband Transmission (Using Modulation)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Waveform of </a:t>
            </a:r>
            <a:r>
              <a:rPr lang="en-IN" dirty="0" err="1" smtClean="0"/>
              <a:t>Analog</a:t>
            </a:r>
            <a:r>
              <a:rPr lang="en-IN" dirty="0" smtClean="0"/>
              <a:t> and Digital Signal</a:t>
            </a:r>
            <a:endParaRPr lang="en-IN" dirty="0"/>
          </a:p>
        </p:txBody>
      </p:sp>
      <p:pic>
        <p:nvPicPr>
          <p:cNvPr id="1026" name="Picture 2"/>
          <p:cNvPicPr>
            <a:picLocks noChangeAspect="1" noChangeArrowheads="1"/>
          </p:cNvPicPr>
          <p:nvPr/>
        </p:nvPicPr>
        <p:blipFill>
          <a:blip r:embed="rId2"/>
          <a:srcRect/>
          <a:stretch>
            <a:fillRect/>
          </a:stretch>
        </p:blipFill>
        <p:spPr bwMode="auto">
          <a:xfrm>
            <a:off x="247650" y="1500174"/>
            <a:ext cx="8648700" cy="34147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Transmission Impairments</a:t>
            </a:r>
            <a:endParaRPr lang="en-IN" dirty="0"/>
          </a:p>
        </p:txBody>
      </p:sp>
      <p:sp>
        <p:nvSpPr>
          <p:cNvPr id="3" name="Content Placeholder 2"/>
          <p:cNvSpPr>
            <a:spLocks noGrp="1"/>
          </p:cNvSpPr>
          <p:nvPr>
            <p:ph idx="1"/>
          </p:nvPr>
        </p:nvSpPr>
        <p:spPr/>
        <p:txBody>
          <a:bodyPr>
            <a:normAutofit/>
          </a:bodyPr>
          <a:lstStyle/>
          <a:p>
            <a:r>
              <a:rPr lang="en-IN" b="1" i="1" dirty="0" smtClean="0"/>
              <a:t>Signals travel through transmission media, which are not perfect. The imperfection causes signal impairment. This means that the signal at the beginning of the medium is not the same as the signal at the end of the medium.</a:t>
            </a:r>
          </a:p>
          <a:p>
            <a:r>
              <a:rPr lang="en-IN" b="1" i="1" dirty="0" smtClean="0"/>
              <a:t>What is sent is not what is received. </a:t>
            </a:r>
          </a:p>
          <a:p>
            <a:endParaRPr lang="en-IN" dirty="0">
              <a:solidFill>
                <a:srgbClr val="FF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0242" name="Picture 2"/>
          <p:cNvPicPr>
            <a:picLocks noChangeAspect="1" noChangeArrowheads="1"/>
          </p:cNvPicPr>
          <p:nvPr/>
        </p:nvPicPr>
        <p:blipFill>
          <a:blip r:embed="rId2"/>
          <a:srcRect/>
          <a:stretch>
            <a:fillRect/>
          </a:stretch>
        </p:blipFill>
        <p:spPr bwMode="auto">
          <a:xfrm>
            <a:off x="714348" y="642918"/>
            <a:ext cx="7853923" cy="39290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Attenuation</a:t>
            </a:r>
            <a:endParaRPr lang="en-IN" dirty="0"/>
          </a:p>
        </p:txBody>
      </p:sp>
      <p:sp>
        <p:nvSpPr>
          <p:cNvPr id="3" name="Content Placeholder 2"/>
          <p:cNvSpPr>
            <a:spLocks noGrp="1"/>
          </p:cNvSpPr>
          <p:nvPr>
            <p:ph idx="1"/>
          </p:nvPr>
        </p:nvSpPr>
        <p:spPr>
          <a:xfrm>
            <a:off x="457200" y="1600201"/>
            <a:ext cx="8229600" cy="900105"/>
          </a:xfrm>
        </p:spPr>
        <p:txBody>
          <a:bodyPr>
            <a:normAutofit fontScale="85000" lnSpcReduction="20000"/>
          </a:bodyPr>
          <a:lstStyle/>
          <a:p>
            <a:r>
              <a:rPr lang="en-IN" dirty="0" smtClean="0"/>
              <a:t>Attenuation</a:t>
            </a:r>
          </a:p>
          <a:p>
            <a:pPr>
              <a:buNone/>
            </a:pPr>
            <a:r>
              <a:rPr lang="en-IN" dirty="0" smtClean="0"/>
              <a:t>  Unit –(Decibel)</a:t>
            </a:r>
          </a:p>
          <a:p>
            <a:endParaRPr lang="en-IN" dirty="0"/>
          </a:p>
        </p:txBody>
      </p:sp>
      <p:pic>
        <p:nvPicPr>
          <p:cNvPr id="11266" name="Picture 2"/>
          <p:cNvPicPr>
            <a:picLocks noChangeAspect="1" noChangeArrowheads="1"/>
          </p:cNvPicPr>
          <p:nvPr/>
        </p:nvPicPr>
        <p:blipFill>
          <a:blip r:embed="rId2"/>
          <a:srcRect/>
          <a:stretch>
            <a:fillRect/>
          </a:stretch>
        </p:blipFill>
        <p:spPr bwMode="auto">
          <a:xfrm>
            <a:off x="1000100" y="3143248"/>
            <a:ext cx="6467475" cy="2571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2290" name="Picture 2"/>
          <p:cNvPicPr>
            <a:picLocks noChangeAspect="1" noChangeArrowheads="1"/>
          </p:cNvPicPr>
          <p:nvPr/>
        </p:nvPicPr>
        <p:blipFill>
          <a:blip r:embed="rId2"/>
          <a:srcRect/>
          <a:stretch>
            <a:fillRect/>
          </a:stretch>
        </p:blipFill>
        <p:spPr bwMode="auto">
          <a:xfrm>
            <a:off x="199921" y="214290"/>
            <a:ext cx="8515483" cy="62151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3314" name="Picture 2"/>
          <p:cNvPicPr>
            <a:picLocks noChangeAspect="1" noChangeArrowheads="1"/>
          </p:cNvPicPr>
          <p:nvPr/>
        </p:nvPicPr>
        <p:blipFill>
          <a:blip r:embed="rId2"/>
          <a:srcRect/>
          <a:stretch>
            <a:fillRect/>
          </a:stretch>
        </p:blipFill>
        <p:spPr bwMode="auto">
          <a:xfrm>
            <a:off x="661988" y="357167"/>
            <a:ext cx="7820025" cy="49339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a:t>
            </a:r>
            <a:endParaRPr lang="en-IN" dirty="0"/>
          </a:p>
        </p:txBody>
      </p:sp>
      <p:sp>
        <p:nvSpPr>
          <p:cNvPr id="3" name="Content Placeholder 2"/>
          <p:cNvSpPr>
            <a:spLocks noGrp="1"/>
          </p:cNvSpPr>
          <p:nvPr>
            <p:ph idx="1"/>
          </p:nvPr>
        </p:nvSpPr>
        <p:spPr/>
        <p:txBody>
          <a:bodyPr/>
          <a:lstStyle/>
          <a:p>
            <a:endParaRPr lang="en-IN"/>
          </a:p>
        </p:txBody>
      </p:sp>
      <p:pic>
        <p:nvPicPr>
          <p:cNvPr id="14338" name="Picture 2"/>
          <p:cNvPicPr>
            <a:picLocks noChangeAspect="1" noChangeArrowheads="1"/>
          </p:cNvPicPr>
          <p:nvPr/>
        </p:nvPicPr>
        <p:blipFill>
          <a:blip r:embed="rId2"/>
          <a:srcRect/>
          <a:stretch>
            <a:fillRect/>
          </a:stretch>
        </p:blipFill>
        <p:spPr bwMode="auto">
          <a:xfrm>
            <a:off x="571472" y="1428736"/>
            <a:ext cx="7943850" cy="2514600"/>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857224" y="4357694"/>
            <a:ext cx="6410325" cy="137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4" name="Content Placeholder 3"/>
          <p:cNvSpPr>
            <a:spLocks noGrp="1"/>
          </p:cNvSpPr>
          <p:nvPr>
            <p:ph idx="1"/>
          </p:nvPr>
        </p:nvSpPr>
        <p:spPr/>
        <p:txBody>
          <a:bodyPr/>
          <a:lstStyle/>
          <a:p>
            <a:endParaRPr lang="en-IN"/>
          </a:p>
        </p:txBody>
      </p:sp>
      <p:pic>
        <p:nvPicPr>
          <p:cNvPr id="27650" name="Picture 2"/>
          <p:cNvPicPr>
            <a:picLocks noChangeAspect="1" noChangeArrowheads="1"/>
          </p:cNvPicPr>
          <p:nvPr/>
        </p:nvPicPr>
        <p:blipFill>
          <a:blip r:embed="rId2"/>
          <a:srcRect/>
          <a:stretch>
            <a:fillRect/>
          </a:stretch>
        </p:blipFill>
        <p:spPr bwMode="auto">
          <a:xfrm>
            <a:off x="500034" y="357166"/>
            <a:ext cx="8143906" cy="59293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Distortion</a:t>
            </a:r>
            <a:endParaRPr lang="en-IN" dirty="0"/>
          </a:p>
        </p:txBody>
      </p:sp>
      <p:sp>
        <p:nvSpPr>
          <p:cNvPr id="3" name="Content Placeholder 2"/>
          <p:cNvSpPr>
            <a:spLocks noGrp="1"/>
          </p:cNvSpPr>
          <p:nvPr>
            <p:ph idx="1"/>
          </p:nvPr>
        </p:nvSpPr>
        <p:spPr/>
        <p:txBody>
          <a:bodyPr/>
          <a:lstStyle/>
          <a:p>
            <a:r>
              <a:rPr lang="en-IN" b="1" dirty="0" smtClean="0"/>
              <a:t>Distortion means that the signal changes its form or shape. Distortion can occur in a</a:t>
            </a:r>
          </a:p>
          <a:p>
            <a:pPr>
              <a:buNone/>
            </a:pPr>
            <a:r>
              <a:rPr lang="en-IN" dirty="0" smtClean="0"/>
              <a:t>    composite signal made of different frequencies.</a:t>
            </a:r>
            <a:endParaRPr lang="en-IN" dirty="0"/>
          </a:p>
        </p:txBody>
      </p:sp>
      <p:pic>
        <p:nvPicPr>
          <p:cNvPr id="28674" name="Picture 2"/>
          <p:cNvPicPr>
            <a:picLocks noChangeAspect="1" noChangeArrowheads="1"/>
          </p:cNvPicPr>
          <p:nvPr/>
        </p:nvPicPr>
        <p:blipFill>
          <a:blip r:embed="rId2"/>
          <a:srcRect/>
          <a:stretch>
            <a:fillRect/>
          </a:stretch>
        </p:blipFill>
        <p:spPr bwMode="auto">
          <a:xfrm>
            <a:off x="571472" y="4000504"/>
            <a:ext cx="7991475" cy="23002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642918"/>
            <a:ext cx="8229600" cy="4525963"/>
          </a:xfrm>
        </p:spPr>
        <p:txBody>
          <a:bodyPr/>
          <a:lstStyle/>
          <a:p>
            <a:r>
              <a:rPr lang="en-IN" dirty="0" smtClean="0"/>
              <a:t>Each signal component has its own</a:t>
            </a:r>
          </a:p>
          <a:p>
            <a:pPr>
              <a:buNone/>
            </a:pPr>
            <a:r>
              <a:rPr lang="en-IN" dirty="0" smtClean="0"/>
              <a:t>   propagation speed (see the next section) through a medium and, therefore, its own</a:t>
            </a:r>
          </a:p>
          <a:p>
            <a:pPr>
              <a:buNone/>
            </a:pPr>
            <a:r>
              <a:rPr lang="en-IN" dirty="0" smtClean="0"/>
              <a:t>   delay in arriving at the final destination.</a:t>
            </a:r>
          </a:p>
          <a:p>
            <a:r>
              <a:rPr lang="en-IN" dirty="0" smtClean="0"/>
              <a:t>Signal components at the receiver have phases different from what they had at the sender.</a:t>
            </a:r>
            <a:endParaRPr lang="en-I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Noise</a:t>
            </a:r>
            <a:br>
              <a:rPr lang="en-IN" dirty="0" smtClean="0"/>
            </a:b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Noise is another cause of impairment. Several types of noise, such as thermal </a:t>
            </a:r>
            <a:r>
              <a:rPr lang="en-IN" dirty="0" err="1" smtClean="0"/>
              <a:t>noise,induced</a:t>
            </a:r>
            <a:r>
              <a:rPr lang="en-IN" dirty="0" smtClean="0"/>
              <a:t> noise, crosstalk, and impulse noise, may corrupt the signal. </a:t>
            </a:r>
          </a:p>
          <a:p>
            <a:r>
              <a:rPr lang="en-IN" dirty="0" smtClean="0"/>
              <a:t>Thermal noise is the random motion of electrons in a wire which creates an extra signal not originally sent by the transmitter. Induced noise comes from sources such as motors and appliances.</a:t>
            </a:r>
          </a:p>
          <a:p>
            <a:pPr>
              <a:buNone/>
            </a:pPr>
            <a:r>
              <a:rPr lang="en-IN" dirty="0" smtClean="0"/>
              <a:t>      These devices act as a sending antenna, and the transmission medium acts as the receiving antenna. Crosstalk is the effect of one wire on the other. One wire acts as a sending antenna and the other as the receiving antenna. </a:t>
            </a:r>
          </a:p>
          <a:p>
            <a:pPr>
              <a:buNone/>
            </a:pPr>
            <a:r>
              <a:rPr lang="en-IN" dirty="0" smtClean="0"/>
              <a:t>     Impulse noise is a spike (a signal with high energy in a very short time) that comes from power lines, lightning, and so on. shows the effect of noise on a signal.</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lstStyle/>
          <a:p>
            <a:r>
              <a:rPr lang="en-IN" dirty="0" smtClean="0"/>
              <a:t>In data communications, we commonly use periodic </a:t>
            </a:r>
            <a:r>
              <a:rPr lang="en-IN" dirty="0" err="1" smtClean="0"/>
              <a:t>analog</a:t>
            </a:r>
            <a:r>
              <a:rPr lang="en-IN" dirty="0" smtClean="0"/>
              <a:t> signals (Sine or </a:t>
            </a:r>
            <a:r>
              <a:rPr lang="en-IN" dirty="0" err="1" smtClean="0"/>
              <a:t>cos</a:t>
            </a:r>
            <a:r>
              <a:rPr lang="en-IN" dirty="0" smtClean="0"/>
              <a:t>) and </a:t>
            </a:r>
            <a:r>
              <a:rPr lang="en-IN" dirty="0" err="1" smtClean="0"/>
              <a:t>nonperiodic</a:t>
            </a:r>
            <a:r>
              <a:rPr lang="en-IN" dirty="0" smtClean="0"/>
              <a:t> digital signals (11001101010000).</a:t>
            </a:r>
          </a:p>
          <a:p>
            <a:endParaRPr lang="en-IN" dirty="0" smtClean="0"/>
          </a:p>
          <a:p>
            <a:r>
              <a:rPr lang="en-IN" dirty="0" smtClean="0"/>
              <a:t>Periodic </a:t>
            </a:r>
            <a:r>
              <a:rPr lang="en-IN" dirty="0" err="1" smtClean="0"/>
              <a:t>analog</a:t>
            </a:r>
            <a:r>
              <a:rPr lang="en-IN" dirty="0" smtClean="0"/>
              <a:t> signals can be classified as </a:t>
            </a:r>
            <a:r>
              <a:rPr lang="en-IN" dirty="0" smtClean="0">
                <a:solidFill>
                  <a:srgbClr val="FF0000"/>
                </a:solidFill>
              </a:rPr>
              <a:t>simple or composite</a:t>
            </a:r>
            <a:r>
              <a:rPr lang="en-IN" dirty="0" smtClean="0"/>
              <a:t>.</a:t>
            </a:r>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30722" name="Picture 2" descr="Image result for SNR definition"/>
          <p:cNvPicPr>
            <a:picLocks noChangeAspect="1" noChangeArrowheads="1"/>
          </p:cNvPicPr>
          <p:nvPr/>
        </p:nvPicPr>
        <p:blipFill>
          <a:blip r:embed="rId2"/>
          <a:srcRect/>
          <a:stretch>
            <a:fillRect/>
          </a:stretch>
        </p:blipFill>
        <p:spPr bwMode="auto">
          <a:xfrm>
            <a:off x="500034" y="1643050"/>
            <a:ext cx="7753000" cy="2833699"/>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9698" name="Picture 2"/>
          <p:cNvPicPr>
            <a:picLocks noChangeAspect="1" noChangeArrowheads="1"/>
          </p:cNvPicPr>
          <p:nvPr/>
        </p:nvPicPr>
        <p:blipFill>
          <a:blip r:embed="rId2"/>
          <a:srcRect/>
          <a:stretch>
            <a:fillRect/>
          </a:stretch>
        </p:blipFill>
        <p:spPr bwMode="auto">
          <a:xfrm>
            <a:off x="533400" y="571480"/>
            <a:ext cx="8077200" cy="56436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What is the bandwidth of a signal that can be decomposed into five sine waves with frequencies at 0, 20, 50, 100, and 200 Hz? All peak amplitudes are the same.</a:t>
            </a:r>
          </a:p>
          <a:p>
            <a:pPr>
              <a:buNone/>
            </a:pPr>
            <a:r>
              <a:rPr lang="en-IN" smtClean="0"/>
              <a:t>   Draw </a:t>
            </a:r>
            <a:r>
              <a:rPr lang="en-IN" dirty="0" smtClean="0"/>
              <a:t>the bandwidth.</a:t>
            </a:r>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endParaRPr lang="en-IN" dirty="0"/>
          </a:p>
        </p:txBody>
      </p:sp>
      <p:sp>
        <p:nvSpPr>
          <p:cNvPr id="3" name="Content Placeholder 2"/>
          <p:cNvSpPr>
            <a:spLocks noGrp="1"/>
          </p:cNvSpPr>
          <p:nvPr>
            <p:ph idx="1"/>
          </p:nvPr>
        </p:nvSpPr>
        <p:spPr>
          <a:xfrm>
            <a:off x="457200" y="1071546"/>
            <a:ext cx="8229600" cy="5054617"/>
          </a:xfrm>
        </p:spPr>
        <p:txBody>
          <a:bodyPr/>
          <a:lstStyle/>
          <a:p>
            <a:r>
              <a:rPr lang="en-IN" dirty="0" smtClean="0"/>
              <a:t>There are two types channel </a:t>
            </a:r>
          </a:p>
          <a:p>
            <a:r>
              <a:rPr lang="en-IN" dirty="0" smtClean="0"/>
              <a:t>1. Noiseless Channel</a:t>
            </a:r>
          </a:p>
          <a:p>
            <a:r>
              <a:rPr lang="en-IN" dirty="0" smtClean="0"/>
              <a:t>2. Noisy Channel</a:t>
            </a:r>
            <a:endParaRPr lang="en-IN" dirty="0"/>
          </a:p>
        </p:txBody>
      </p:sp>
      <p:pic>
        <p:nvPicPr>
          <p:cNvPr id="25602" name="Picture 2"/>
          <p:cNvPicPr>
            <a:picLocks noChangeAspect="1" noChangeArrowheads="1"/>
          </p:cNvPicPr>
          <p:nvPr/>
        </p:nvPicPr>
        <p:blipFill>
          <a:blip r:embed="rId2"/>
          <a:srcRect/>
          <a:stretch>
            <a:fillRect/>
          </a:stretch>
        </p:blipFill>
        <p:spPr bwMode="auto">
          <a:xfrm>
            <a:off x="428596" y="3000348"/>
            <a:ext cx="8343900" cy="3857652"/>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fontScale="90000"/>
          </a:bodyPr>
          <a:lstStyle/>
          <a:p>
            <a:r>
              <a:rPr lang="en-IN" b="1" i="1" dirty="0" smtClean="0"/>
              <a:t>Two cases of SNR: a high SNR and a low SNR</a:t>
            </a:r>
            <a:endParaRPr lang="en-IN" dirty="0"/>
          </a:p>
        </p:txBody>
      </p:sp>
      <p:sp>
        <p:nvSpPr>
          <p:cNvPr id="3" name="Content Placeholder 2"/>
          <p:cNvSpPr>
            <a:spLocks noGrp="1"/>
          </p:cNvSpPr>
          <p:nvPr>
            <p:ph idx="1"/>
          </p:nvPr>
        </p:nvSpPr>
        <p:spPr/>
        <p:txBody>
          <a:bodyPr/>
          <a:lstStyle/>
          <a:p>
            <a:endParaRPr lang="en-IN" dirty="0"/>
          </a:p>
        </p:txBody>
      </p:sp>
      <p:pic>
        <p:nvPicPr>
          <p:cNvPr id="26626" name="Picture 2"/>
          <p:cNvPicPr>
            <a:picLocks noChangeAspect="1" noChangeArrowheads="1"/>
          </p:cNvPicPr>
          <p:nvPr/>
        </p:nvPicPr>
        <p:blipFill>
          <a:blip r:embed="rId2"/>
          <a:srcRect/>
          <a:stretch>
            <a:fillRect/>
          </a:stretch>
        </p:blipFill>
        <p:spPr bwMode="auto">
          <a:xfrm>
            <a:off x="428596" y="1285860"/>
            <a:ext cx="7991475" cy="4995867"/>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DATA RATE LIMITS</a:t>
            </a:r>
            <a:endParaRPr lang="en-IN" dirty="0"/>
          </a:p>
        </p:txBody>
      </p:sp>
      <p:sp>
        <p:nvSpPr>
          <p:cNvPr id="3" name="Content Placeholder 2"/>
          <p:cNvSpPr>
            <a:spLocks noGrp="1"/>
          </p:cNvSpPr>
          <p:nvPr>
            <p:ph idx="1"/>
          </p:nvPr>
        </p:nvSpPr>
        <p:spPr/>
        <p:txBody>
          <a:bodyPr>
            <a:normAutofit/>
          </a:bodyPr>
          <a:lstStyle/>
          <a:p>
            <a:r>
              <a:rPr lang="en-IN" b="1" i="1" dirty="0" smtClean="0"/>
              <a:t>A very important consideration in data communications is how fast we can send data, in bits per second, over a channel. Data rate depends on three factors:</a:t>
            </a:r>
          </a:p>
          <a:p>
            <a:r>
              <a:rPr lang="en-IN" b="1" i="1" dirty="0" smtClean="0">
                <a:solidFill>
                  <a:srgbClr val="FF0000"/>
                </a:solidFill>
              </a:rPr>
              <a:t>1. The bandwidth available</a:t>
            </a:r>
          </a:p>
          <a:p>
            <a:r>
              <a:rPr lang="en-IN" b="1" i="1" dirty="0" smtClean="0">
                <a:solidFill>
                  <a:srgbClr val="FF0000"/>
                </a:solidFill>
              </a:rPr>
              <a:t>2. The level of the signals</a:t>
            </a:r>
          </a:p>
          <a:p>
            <a:r>
              <a:rPr lang="en-IN" b="1" i="1" dirty="0" smtClean="0">
                <a:solidFill>
                  <a:srgbClr val="FF0000"/>
                </a:solidFill>
              </a:rPr>
              <a:t>3. The quality of the channel (the level of noise)</a:t>
            </a:r>
            <a:endParaRPr lang="en-IN" dirty="0">
              <a:solidFill>
                <a:srgbClr val="FF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endParaRPr lang="en-IN" dirty="0"/>
          </a:p>
        </p:txBody>
      </p:sp>
      <p:sp>
        <p:nvSpPr>
          <p:cNvPr id="3" name="Content Placeholder 2"/>
          <p:cNvSpPr>
            <a:spLocks noGrp="1"/>
          </p:cNvSpPr>
          <p:nvPr>
            <p:ph idx="1"/>
          </p:nvPr>
        </p:nvSpPr>
        <p:spPr/>
        <p:txBody>
          <a:bodyPr/>
          <a:lstStyle/>
          <a:p>
            <a:r>
              <a:rPr lang="en-IN" dirty="0" smtClean="0"/>
              <a:t>Two theoretical formulas were developed to calculate the data rate</a:t>
            </a:r>
          </a:p>
          <a:p>
            <a:r>
              <a:rPr lang="en-IN" dirty="0" smtClean="0"/>
              <a:t>one by </a:t>
            </a:r>
            <a:r>
              <a:rPr lang="en-IN" dirty="0" err="1" smtClean="0"/>
              <a:t>Nyquist</a:t>
            </a:r>
            <a:r>
              <a:rPr lang="en-IN" dirty="0" smtClean="0"/>
              <a:t> for a noiseless channel. </a:t>
            </a:r>
          </a:p>
          <a:p>
            <a:r>
              <a:rPr lang="en-IN" dirty="0" smtClean="0"/>
              <a:t>another by Shannon for a noisy channel.</a:t>
            </a:r>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FF0000"/>
                </a:solidFill>
              </a:rPr>
              <a:t>Noiseless Channel: </a:t>
            </a:r>
            <a:r>
              <a:rPr lang="en-IN" dirty="0" err="1" smtClean="0">
                <a:solidFill>
                  <a:srgbClr val="FF0000"/>
                </a:solidFill>
              </a:rPr>
              <a:t>Nyquist</a:t>
            </a:r>
            <a:r>
              <a:rPr lang="en-IN" dirty="0" smtClean="0">
                <a:solidFill>
                  <a:srgbClr val="FF0000"/>
                </a:solidFill>
              </a:rPr>
              <a:t> Bit Rate</a:t>
            </a:r>
            <a:br>
              <a:rPr lang="en-IN" dirty="0" smtClean="0">
                <a:solidFill>
                  <a:srgbClr val="FF0000"/>
                </a:solidFill>
              </a:rPr>
            </a:b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For a noiseless channel, the </a:t>
            </a:r>
            <a:r>
              <a:rPr lang="en-IN" dirty="0" err="1" smtClean="0"/>
              <a:t>Nyquist</a:t>
            </a:r>
            <a:r>
              <a:rPr lang="en-IN" dirty="0" smtClean="0"/>
              <a:t> bit rate formula defines the theoretical maximum bit rate</a:t>
            </a:r>
          </a:p>
          <a:p>
            <a:pPr>
              <a:buNone/>
            </a:pPr>
            <a:endParaRPr lang="en-IN" dirty="0" smtClean="0"/>
          </a:p>
          <a:p>
            <a:r>
              <a:rPr lang="de-DE" dirty="0" smtClean="0">
                <a:solidFill>
                  <a:srgbClr val="FF0000"/>
                </a:solidFill>
              </a:rPr>
              <a:t>BitRate = 2 x bandwidth x log2 </a:t>
            </a:r>
            <a:r>
              <a:rPr lang="de-DE" i="1" dirty="0" smtClean="0">
                <a:solidFill>
                  <a:srgbClr val="FF0000"/>
                </a:solidFill>
              </a:rPr>
              <a:t>L</a:t>
            </a:r>
          </a:p>
          <a:p>
            <a:r>
              <a:rPr lang="en-IN" dirty="0" smtClean="0"/>
              <a:t>In this formula, bandwidth is the bandwidth of the channel, </a:t>
            </a:r>
            <a:r>
              <a:rPr lang="en-IN" i="1" dirty="0" smtClean="0"/>
              <a:t>L is the number of signal </a:t>
            </a:r>
            <a:r>
              <a:rPr lang="en-IN" dirty="0" smtClean="0"/>
              <a:t>levels used to represent data, and </a:t>
            </a:r>
            <a:r>
              <a:rPr lang="en-IN" dirty="0" err="1" smtClean="0"/>
              <a:t>BitRate</a:t>
            </a:r>
            <a:r>
              <a:rPr lang="en-IN" dirty="0" smtClean="0"/>
              <a:t> is the bit rate in bits per second.</a:t>
            </a:r>
          </a:p>
          <a:p>
            <a:endParaRPr lang="en-IN" dirty="0" smtClean="0"/>
          </a:p>
          <a:p>
            <a:pPr>
              <a:buNone/>
            </a:pPr>
            <a:r>
              <a:rPr lang="en-IN" dirty="0" smtClean="0"/>
              <a:t>**</a:t>
            </a:r>
            <a:r>
              <a:rPr lang="en-IN" b="1" dirty="0" smtClean="0"/>
              <a:t>Increasing the levels of a signal may  reduce the   reliability of the system.</a:t>
            </a:r>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571480"/>
            <a:ext cx="8501122" cy="4525963"/>
          </a:xfrm>
        </p:spPr>
        <p:txBody>
          <a:bodyPr>
            <a:normAutofit/>
          </a:bodyPr>
          <a:lstStyle/>
          <a:p>
            <a:r>
              <a:rPr lang="en-IN" sz="2400" b="1" i="1" dirty="0" err="1" smtClean="0"/>
              <a:t>Nyquist</a:t>
            </a:r>
            <a:r>
              <a:rPr lang="en-IN" sz="2400" b="1" i="1" dirty="0" smtClean="0"/>
              <a:t> theorem:</a:t>
            </a:r>
          </a:p>
          <a:p>
            <a:r>
              <a:rPr lang="en-IN" sz="2400" dirty="0" smtClean="0"/>
              <a:t>The </a:t>
            </a:r>
            <a:r>
              <a:rPr lang="en-IN" sz="2400" dirty="0" err="1" smtClean="0"/>
              <a:t>Nyquist</a:t>
            </a:r>
            <a:r>
              <a:rPr lang="en-IN" sz="2400" dirty="0" smtClean="0"/>
              <a:t> Theorem, also known as the sampling theorem, is a principle that is followed in the digitization of </a:t>
            </a:r>
            <a:r>
              <a:rPr lang="en-IN" sz="2400" u="sng" dirty="0" err="1" smtClean="0">
                <a:hlinkClick r:id="rId2"/>
              </a:rPr>
              <a:t>analog</a:t>
            </a:r>
            <a:r>
              <a:rPr lang="en-IN" sz="2400" dirty="0" smtClean="0"/>
              <a:t> </a:t>
            </a:r>
            <a:r>
              <a:rPr lang="en-IN" sz="2400" u="sng" dirty="0" smtClean="0">
                <a:hlinkClick r:id="rId3"/>
              </a:rPr>
              <a:t>signal</a:t>
            </a:r>
            <a:r>
              <a:rPr lang="en-IN" sz="2400" dirty="0" smtClean="0"/>
              <a:t>s. </a:t>
            </a:r>
          </a:p>
          <a:p>
            <a:r>
              <a:rPr lang="en-IN" sz="2400" dirty="0" smtClean="0">
                <a:solidFill>
                  <a:srgbClr val="FF0000"/>
                </a:solidFill>
              </a:rPr>
              <a:t>A </a:t>
            </a:r>
            <a:r>
              <a:rPr lang="en-IN" sz="2400" dirty="0" err="1" smtClean="0">
                <a:solidFill>
                  <a:srgbClr val="FF0000"/>
                </a:solidFill>
              </a:rPr>
              <a:t>bandlimited</a:t>
            </a:r>
            <a:r>
              <a:rPr lang="en-IN" sz="2400" dirty="0" smtClean="0">
                <a:solidFill>
                  <a:srgbClr val="FF0000"/>
                </a:solidFill>
              </a:rPr>
              <a:t> continuous-time signal can be sampled and perfectly reconstructed from its samples if the waveform is sampled over twice as fast as it's highest frequency component</a:t>
            </a:r>
            <a:r>
              <a:rPr lang="en-IN" sz="2400" dirty="0" smtClean="0"/>
              <a:t>.</a:t>
            </a:r>
            <a:endParaRPr lang="en-IN" sz="2400" dirty="0"/>
          </a:p>
        </p:txBody>
      </p:sp>
      <p:pic>
        <p:nvPicPr>
          <p:cNvPr id="27652" name="Picture 4" descr="Continuous-Time and sampled Signal"/>
          <p:cNvPicPr>
            <a:picLocks noChangeAspect="1" noChangeArrowheads="1"/>
          </p:cNvPicPr>
          <p:nvPr/>
        </p:nvPicPr>
        <p:blipFill>
          <a:blip r:embed="rId4"/>
          <a:srcRect/>
          <a:stretch>
            <a:fillRect/>
          </a:stretch>
        </p:blipFill>
        <p:spPr bwMode="auto">
          <a:xfrm>
            <a:off x="1142976" y="3214686"/>
            <a:ext cx="5429288" cy="3227117"/>
          </a:xfrm>
          <a:prstGeom prst="rect">
            <a:avLst/>
          </a:prstGeom>
          <a:noFill/>
          <a:ln>
            <a:solidFill>
              <a:schemeClr val="accent1"/>
            </a:solid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4514" name="Picture 2"/>
          <p:cNvPicPr>
            <a:picLocks noChangeAspect="1" noChangeArrowheads="1"/>
          </p:cNvPicPr>
          <p:nvPr/>
        </p:nvPicPr>
        <p:blipFill>
          <a:blip r:embed="rId2"/>
          <a:srcRect/>
          <a:stretch>
            <a:fillRect/>
          </a:stretch>
        </p:blipFill>
        <p:spPr bwMode="auto">
          <a:xfrm>
            <a:off x="500034" y="357166"/>
            <a:ext cx="7915275" cy="2114550"/>
          </a:xfrm>
          <a:prstGeom prst="rect">
            <a:avLst/>
          </a:prstGeom>
          <a:noFill/>
          <a:ln w="9525">
            <a:solidFill>
              <a:schemeClr val="accent2"/>
            </a:solidFill>
            <a:miter lim="800000"/>
            <a:headEnd/>
            <a:tailEnd/>
          </a:ln>
          <a:effectLst/>
        </p:spPr>
      </p:pic>
      <p:pic>
        <p:nvPicPr>
          <p:cNvPr id="64515" name="Picture 3"/>
          <p:cNvPicPr>
            <a:picLocks noGrp="1" noChangeAspect="1" noChangeArrowheads="1"/>
          </p:cNvPicPr>
          <p:nvPr>
            <p:ph idx="1"/>
          </p:nvPr>
        </p:nvPicPr>
        <p:blipFill>
          <a:blip r:embed="rId3"/>
          <a:srcRect/>
          <a:stretch>
            <a:fillRect/>
          </a:stretch>
        </p:blipFill>
        <p:spPr bwMode="auto">
          <a:xfrm>
            <a:off x="576262" y="2758281"/>
            <a:ext cx="7991475" cy="2209800"/>
          </a:xfrm>
          <a:prstGeom prst="rect">
            <a:avLst/>
          </a:prstGeom>
          <a:noFill/>
          <a:ln w="9525">
            <a:solidFill>
              <a:schemeClr val="accent1"/>
            </a:solid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ANALOG SIGNALS</a:t>
            </a:r>
            <a:endParaRPr lang="en-IN" dirty="0"/>
          </a:p>
        </p:txBody>
      </p:sp>
      <p:sp>
        <p:nvSpPr>
          <p:cNvPr id="3" name="Content Placeholder 2"/>
          <p:cNvSpPr>
            <a:spLocks noGrp="1"/>
          </p:cNvSpPr>
          <p:nvPr>
            <p:ph idx="1"/>
          </p:nvPr>
        </p:nvSpPr>
        <p:spPr>
          <a:xfrm>
            <a:off x="457200" y="1600200"/>
            <a:ext cx="8229600" cy="2471741"/>
          </a:xfrm>
        </p:spPr>
        <p:txBody>
          <a:bodyPr>
            <a:normAutofit fontScale="70000" lnSpcReduction="20000"/>
          </a:bodyPr>
          <a:lstStyle/>
          <a:p>
            <a:r>
              <a:rPr lang="en-IN" dirty="0" smtClean="0"/>
              <a:t>The sine wave is the most fundamental form of a periodic </a:t>
            </a:r>
            <a:r>
              <a:rPr lang="en-IN" dirty="0" err="1" smtClean="0"/>
              <a:t>analog</a:t>
            </a:r>
            <a:r>
              <a:rPr lang="en-IN" dirty="0" smtClean="0"/>
              <a:t> signal.</a:t>
            </a:r>
          </a:p>
          <a:p>
            <a:r>
              <a:rPr lang="en-IN" dirty="0" smtClean="0"/>
              <a:t> Peak amplitude of a signal is the absolute value of its highest intensity</a:t>
            </a:r>
          </a:p>
          <a:p>
            <a:r>
              <a:rPr lang="en-IN" dirty="0" smtClean="0"/>
              <a:t>Unit-(volts)</a:t>
            </a:r>
          </a:p>
          <a:p>
            <a:r>
              <a:rPr lang="en-IN" dirty="0" smtClean="0"/>
              <a:t>Period refers to amount of time a signal needs to complete 1 cycle.</a:t>
            </a:r>
          </a:p>
          <a:p>
            <a:r>
              <a:rPr lang="en-IN" dirty="0" smtClean="0"/>
              <a:t>Unit-(sec)</a:t>
            </a:r>
            <a:endParaRPr lang="en-IN" dirty="0"/>
          </a:p>
        </p:txBody>
      </p:sp>
      <p:pic>
        <p:nvPicPr>
          <p:cNvPr id="2051" name="Picture 3"/>
          <p:cNvPicPr>
            <a:picLocks noChangeAspect="1" noChangeArrowheads="1"/>
          </p:cNvPicPr>
          <p:nvPr/>
        </p:nvPicPr>
        <p:blipFill>
          <a:blip r:embed="rId2"/>
          <a:srcRect/>
          <a:stretch>
            <a:fillRect/>
          </a:stretch>
        </p:blipFill>
        <p:spPr bwMode="auto">
          <a:xfrm>
            <a:off x="1071538" y="4214818"/>
            <a:ext cx="3590925" cy="2105025"/>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5357818" y="4786322"/>
            <a:ext cx="3219450" cy="809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65538" name="Picture 2"/>
          <p:cNvPicPr>
            <a:picLocks noChangeAspect="1" noChangeArrowheads="1"/>
          </p:cNvPicPr>
          <p:nvPr/>
        </p:nvPicPr>
        <p:blipFill>
          <a:blip r:embed="rId2"/>
          <a:srcRect/>
          <a:stretch>
            <a:fillRect/>
          </a:stretch>
        </p:blipFill>
        <p:spPr bwMode="auto">
          <a:xfrm>
            <a:off x="500034" y="285728"/>
            <a:ext cx="8215370" cy="5786478"/>
          </a:xfrm>
          <a:prstGeom prst="rect">
            <a:avLst/>
          </a:prstGeom>
          <a:noFill/>
          <a:ln w="9525">
            <a:solidFill>
              <a:schemeClr val="accent6"/>
            </a:solid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Noisy Channel: Shannon Capacity</a:t>
            </a:r>
            <a:endParaRPr lang="en-IN" dirty="0"/>
          </a:p>
        </p:txBody>
      </p:sp>
      <p:sp>
        <p:nvSpPr>
          <p:cNvPr id="3" name="Content Placeholder 2"/>
          <p:cNvSpPr>
            <a:spLocks noGrp="1"/>
          </p:cNvSpPr>
          <p:nvPr>
            <p:ph idx="1"/>
          </p:nvPr>
        </p:nvSpPr>
        <p:spPr>
          <a:xfrm>
            <a:off x="457200" y="1600201"/>
            <a:ext cx="8229600" cy="2686055"/>
          </a:xfrm>
        </p:spPr>
        <p:txBody>
          <a:bodyPr/>
          <a:lstStyle/>
          <a:p>
            <a:r>
              <a:rPr lang="en-IN" dirty="0" smtClean="0"/>
              <a:t>In reality, we cannot have a noiseless channel; the channel is always noisy</a:t>
            </a:r>
          </a:p>
          <a:p>
            <a:pPr>
              <a:buNone/>
            </a:pPr>
            <a:r>
              <a:rPr lang="en-IN" sz="2400" dirty="0" smtClean="0">
                <a:solidFill>
                  <a:srgbClr val="FF0000"/>
                </a:solidFill>
              </a:rPr>
              <a:t>     Claude Shannon introduced a formula, called the Shannon capacity, to determine the theoretical highest data rate for a noisy channel:</a:t>
            </a:r>
            <a:endParaRPr lang="en-IN" sz="2400" dirty="0">
              <a:solidFill>
                <a:srgbClr val="FF0000"/>
              </a:solidFill>
            </a:endParaRPr>
          </a:p>
        </p:txBody>
      </p:sp>
      <p:pic>
        <p:nvPicPr>
          <p:cNvPr id="66563" name="Picture 3"/>
          <p:cNvPicPr>
            <a:picLocks noChangeAspect="1" noChangeArrowheads="1"/>
          </p:cNvPicPr>
          <p:nvPr/>
        </p:nvPicPr>
        <p:blipFill>
          <a:blip r:embed="rId2"/>
          <a:srcRect/>
          <a:stretch>
            <a:fillRect/>
          </a:stretch>
        </p:blipFill>
        <p:spPr bwMode="auto">
          <a:xfrm>
            <a:off x="2285984" y="4071942"/>
            <a:ext cx="3444470" cy="571504"/>
          </a:xfrm>
          <a:prstGeom prst="rect">
            <a:avLst/>
          </a:prstGeom>
          <a:noFill/>
          <a:ln w="9525">
            <a:solidFill>
              <a:schemeClr val="tx2"/>
            </a:solid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67586" name="Picture 2"/>
          <p:cNvPicPr>
            <a:picLocks noChangeAspect="1" noChangeArrowheads="1"/>
          </p:cNvPicPr>
          <p:nvPr/>
        </p:nvPicPr>
        <p:blipFill>
          <a:blip r:embed="rId2"/>
          <a:srcRect/>
          <a:stretch>
            <a:fillRect/>
          </a:stretch>
        </p:blipFill>
        <p:spPr bwMode="auto">
          <a:xfrm>
            <a:off x="500034" y="500042"/>
            <a:ext cx="8072494" cy="4714908"/>
          </a:xfrm>
          <a:prstGeom prst="rect">
            <a:avLst/>
          </a:prstGeom>
          <a:noFill/>
          <a:ln w="9525">
            <a:solidFill>
              <a:schemeClr val="accent1"/>
            </a:solid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68610" name="Picture 2"/>
          <p:cNvPicPr>
            <a:picLocks noChangeAspect="1" noChangeArrowheads="1"/>
          </p:cNvPicPr>
          <p:nvPr/>
        </p:nvPicPr>
        <p:blipFill>
          <a:blip r:embed="rId2"/>
          <a:srcRect/>
          <a:stretch>
            <a:fillRect/>
          </a:stretch>
        </p:blipFill>
        <p:spPr bwMode="auto">
          <a:xfrm>
            <a:off x="428596" y="285728"/>
            <a:ext cx="8238997" cy="5857916"/>
          </a:xfrm>
          <a:prstGeom prst="rect">
            <a:avLst/>
          </a:prstGeom>
          <a:noFill/>
          <a:ln w="9525">
            <a:solidFill>
              <a:schemeClr val="accent2"/>
            </a:solid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9634" name="Picture 2"/>
          <p:cNvPicPr>
            <a:picLocks noChangeAspect="1" noChangeArrowheads="1"/>
          </p:cNvPicPr>
          <p:nvPr/>
        </p:nvPicPr>
        <p:blipFill>
          <a:blip r:embed="rId2"/>
          <a:srcRect/>
          <a:stretch>
            <a:fillRect/>
          </a:stretch>
        </p:blipFill>
        <p:spPr bwMode="auto">
          <a:xfrm>
            <a:off x="357158" y="285728"/>
            <a:ext cx="8358246" cy="2357454"/>
          </a:xfrm>
          <a:prstGeom prst="rect">
            <a:avLst/>
          </a:prstGeom>
          <a:solidFill>
            <a:schemeClr val="accent2">
              <a:lumMod val="75000"/>
            </a:schemeClr>
          </a:solidFill>
          <a:ln w="9525">
            <a:solidFill>
              <a:schemeClr val="accent2">
                <a:lumMod val="75000"/>
              </a:schemeClr>
            </a:solidFill>
            <a:miter lim="800000"/>
            <a:headEnd/>
            <a:tailEnd/>
          </a:ln>
          <a:effectLst/>
        </p:spPr>
      </p:pic>
      <p:pic>
        <p:nvPicPr>
          <p:cNvPr id="69635" name="Picture 3"/>
          <p:cNvPicPr>
            <a:picLocks noGrp="1" noChangeAspect="1" noChangeArrowheads="1"/>
          </p:cNvPicPr>
          <p:nvPr>
            <p:ph idx="1"/>
          </p:nvPr>
        </p:nvPicPr>
        <p:blipFill>
          <a:blip r:embed="rId3"/>
          <a:srcRect/>
          <a:stretch>
            <a:fillRect/>
          </a:stretch>
        </p:blipFill>
        <p:spPr bwMode="auto">
          <a:xfrm>
            <a:off x="357158" y="2928934"/>
            <a:ext cx="8358246" cy="3039272"/>
          </a:xfrm>
          <a:prstGeom prst="rect">
            <a:avLst/>
          </a:prstGeom>
          <a:noFill/>
          <a:ln w="9525">
            <a:solidFill>
              <a:schemeClr val="accent2"/>
            </a:solid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70658" name="Picture 2"/>
          <p:cNvPicPr>
            <a:picLocks noChangeAspect="1" noChangeArrowheads="1"/>
          </p:cNvPicPr>
          <p:nvPr/>
        </p:nvPicPr>
        <p:blipFill>
          <a:blip r:embed="rId2"/>
          <a:srcRect/>
          <a:stretch>
            <a:fillRect/>
          </a:stretch>
        </p:blipFill>
        <p:spPr bwMode="auto">
          <a:xfrm>
            <a:off x="500034" y="500042"/>
            <a:ext cx="8072494" cy="5214974"/>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t>Performance of the network</a:t>
            </a:r>
            <a:endParaRPr lang="en-IN" dirty="0"/>
          </a:p>
        </p:txBody>
      </p:sp>
      <p:sp>
        <p:nvSpPr>
          <p:cNvPr id="3" name="Content Placeholder 2"/>
          <p:cNvSpPr>
            <a:spLocks noGrp="1"/>
          </p:cNvSpPr>
          <p:nvPr>
            <p:ph idx="1"/>
          </p:nvPr>
        </p:nvSpPr>
        <p:spPr>
          <a:xfrm>
            <a:off x="457200" y="1600201"/>
            <a:ext cx="8229600" cy="1685924"/>
          </a:xfrm>
        </p:spPr>
        <p:txBody>
          <a:bodyPr>
            <a:normAutofit fontScale="92500" lnSpcReduction="20000"/>
          </a:bodyPr>
          <a:lstStyle/>
          <a:p>
            <a:r>
              <a:rPr lang="en-IN" b="1" i="1" dirty="0" smtClean="0"/>
              <a:t>One important issue in networking is the performance of the network—how good is it?</a:t>
            </a:r>
            <a:r>
              <a:rPr lang="en-IN" dirty="0" smtClean="0"/>
              <a:t> One characteristic that measures network performance is </a:t>
            </a:r>
            <a:r>
              <a:rPr lang="en-IN" dirty="0" smtClean="0">
                <a:solidFill>
                  <a:srgbClr val="FF0000"/>
                </a:solidFill>
              </a:rPr>
              <a:t>bandwidth</a:t>
            </a:r>
            <a:r>
              <a:rPr lang="en-IN" dirty="0" smtClean="0"/>
              <a:t>.</a:t>
            </a:r>
            <a:endParaRPr lang="en-IN" dirty="0"/>
          </a:p>
        </p:txBody>
      </p:sp>
      <p:pic>
        <p:nvPicPr>
          <p:cNvPr id="71683" name="Picture 3"/>
          <p:cNvPicPr>
            <a:picLocks noChangeAspect="1" noChangeArrowheads="1"/>
          </p:cNvPicPr>
          <p:nvPr/>
        </p:nvPicPr>
        <p:blipFill>
          <a:blip r:embed="rId2"/>
          <a:srcRect/>
          <a:stretch>
            <a:fillRect/>
          </a:stretch>
        </p:blipFill>
        <p:spPr bwMode="auto">
          <a:xfrm>
            <a:off x="857224" y="3500438"/>
            <a:ext cx="7643866" cy="2857496"/>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Throughput</a:t>
            </a:r>
            <a:endParaRPr lang="en-IN" dirty="0"/>
          </a:p>
        </p:txBody>
      </p:sp>
      <p:sp>
        <p:nvSpPr>
          <p:cNvPr id="3" name="Content Placeholder 2"/>
          <p:cNvSpPr>
            <a:spLocks noGrp="1"/>
          </p:cNvSpPr>
          <p:nvPr>
            <p:ph idx="1"/>
          </p:nvPr>
        </p:nvSpPr>
        <p:spPr>
          <a:xfrm>
            <a:off x="500034" y="1285860"/>
            <a:ext cx="8229600" cy="5311781"/>
          </a:xfrm>
        </p:spPr>
        <p:txBody>
          <a:bodyPr>
            <a:normAutofit fontScale="85000" lnSpcReduction="10000"/>
          </a:bodyPr>
          <a:lstStyle/>
          <a:p>
            <a:r>
              <a:rPr lang="en-IN" dirty="0" smtClean="0"/>
              <a:t>The throughput is a measure of how fast we can actually  A link may have a bandwidth of </a:t>
            </a:r>
            <a:r>
              <a:rPr lang="en-IN" i="1" dirty="0" smtClean="0"/>
              <a:t>B bps, but we can only send T bps </a:t>
            </a:r>
            <a:r>
              <a:rPr lang="en-IN" dirty="0" smtClean="0"/>
              <a:t>through this link with </a:t>
            </a:r>
            <a:r>
              <a:rPr lang="en-IN" i="1" dirty="0" smtClean="0"/>
              <a:t>T always less than B. </a:t>
            </a:r>
          </a:p>
          <a:p>
            <a:r>
              <a:rPr lang="en-IN" i="1" dirty="0" smtClean="0">
                <a:solidFill>
                  <a:srgbClr val="FF0000"/>
                </a:solidFill>
              </a:rPr>
              <a:t>In other words, the bandwidth is a potential </a:t>
            </a:r>
            <a:r>
              <a:rPr lang="en-IN" dirty="0" smtClean="0">
                <a:solidFill>
                  <a:srgbClr val="FF0000"/>
                </a:solidFill>
              </a:rPr>
              <a:t>measurement of a link; the throughput is an actual measurement of how fast we can send data. </a:t>
            </a:r>
          </a:p>
          <a:p>
            <a:endParaRPr lang="en-IN" dirty="0" smtClean="0"/>
          </a:p>
          <a:p>
            <a:r>
              <a:rPr lang="en-IN" dirty="0" smtClean="0"/>
              <a:t>For example, we may have a link with a bandwidth of 1 Mbps, but the devices connected to the end of the link may handle only 200 kbps. This means that we cannot send more than 200 kbps through this link. send data through a network.</a:t>
            </a:r>
            <a:endParaRPr lang="en-I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72706" name="Picture 2"/>
          <p:cNvPicPr>
            <a:picLocks noChangeAspect="1" noChangeArrowheads="1"/>
          </p:cNvPicPr>
          <p:nvPr/>
        </p:nvPicPr>
        <p:blipFill>
          <a:blip r:embed="rId2"/>
          <a:srcRect/>
          <a:stretch>
            <a:fillRect/>
          </a:stretch>
        </p:blipFill>
        <p:spPr bwMode="auto">
          <a:xfrm>
            <a:off x="571472" y="357166"/>
            <a:ext cx="8072494" cy="5715040"/>
          </a:xfrm>
          <a:prstGeom prst="rect">
            <a:avLst/>
          </a:prstGeom>
          <a:noFill/>
          <a:ln w="9525">
            <a:solidFill>
              <a:schemeClr val="accent2"/>
            </a:solid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Latency (Delay)</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The latency or delay defines how long it takes for an entire message </a:t>
            </a:r>
            <a:r>
              <a:rPr lang="en-IN" smtClean="0"/>
              <a:t>to completely arrive </a:t>
            </a:r>
            <a:r>
              <a:rPr lang="en-IN" dirty="0" smtClean="0"/>
              <a:t>at the destination from the time the first bit is sent out from the source.</a:t>
            </a:r>
          </a:p>
          <a:p>
            <a:pPr>
              <a:buNone/>
            </a:pPr>
            <a:r>
              <a:rPr lang="en-IN" dirty="0" smtClean="0"/>
              <a:t>    latency is made of </a:t>
            </a:r>
            <a:r>
              <a:rPr lang="en-IN" dirty="0" smtClean="0">
                <a:solidFill>
                  <a:srgbClr val="FF0000"/>
                </a:solidFill>
              </a:rPr>
              <a:t>four components</a:t>
            </a:r>
            <a:r>
              <a:rPr lang="en-IN" dirty="0" smtClean="0"/>
              <a:t>:</a:t>
            </a:r>
          </a:p>
          <a:p>
            <a:r>
              <a:rPr lang="en-IN" dirty="0" smtClean="0">
                <a:solidFill>
                  <a:srgbClr val="FF0000"/>
                </a:solidFill>
              </a:rPr>
              <a:t>propagation time</a:t>
            </a:r>
          </a:p>
          <a:p>
            <a:r>
              <a:rPr lang="en-IN" dirty="0" smtClean="0">
                <a:solidFill>
                  <a:srgbClr val="FF0000"/>
                </a:solidFill>
              </a:rPr>
              <a:t> transmission time,</a:t>
            </a:r>
          </a:p>
          <a:p>
            <a:r>
              <a:rPr lang="en-IN" dirty="0" smtClean="0">
                <a:solidFill>
                  <a:srgbClr val="FF0000"/>
                </a:solidFill>
              </a:rPr>
              <a:t>queuing time </a:t>
            </a:r>
          </a:p>
          <a:p>
            <a:r>
              <a:rPr lang="en-IN" dirty="0" smtClean="0">
                <a:solidFill>
                  <a:srgbClr val="FF0000"/>
                </a:solidFill>
              </a:rPr>
              <a:t> processing delay</a:t>
            </a:r>
          </a:p>
          <a:p>
            <a:r>
              <a:rPr lang="en-IN" dirty="0" smtClean="0">
                <a:solidFill>
                  <a:srgbClr val="0070C0"/>
                </a:solidFill>
              </a:rPr>
              <a:t>Latency =propagation time +transmission time +queuing time + processing delay</a:t>
            </a:r>
            <a:endParaRPr lang="en-IN" dirty="0">
              <a:solidFill>
                <a:srgbClr val="0070C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Different units of Time period and frequency </a:t>
            </a:r>
            <a:endParaRPr lang="en-IN" dirty="0"/>
          </a:p>
        </p:txBody>
      </p:sp>
      <p:sp>
        <p:nvSpPr>
          <p:cNvPr id="3" name="Content Placeholder 2"/>
          <p:cNvSpPr>
            <a:spLocks noGrp="1"/>
          </p:cNvSpPr>
          <p:nvPr>
            <p:ph idx="1"/>
          </p:nvPr>
        </p:nvSpPr>
        <p:spPr/>
        <p:txBody>
          <a:bodyPr/>
          <a:lstStyle/>
          <a:p>
            <a:endParaRPr lang="en-IN" dirty="0"/>
          </a:p>
        </p:txBody>
      </p:sp>
      <p:pic>
        <p:nvPicPr>
          <p:cNvPr id="4098" name="Picture 2"/>
          <p:cNvPicPr>
            <a:picLocks noChangeAspect="1" noChangeArrowheads="1"/>
          </p:cNvPicPr>
          <p:nvPr/>
        </p:nvPicPr>
        <p:blipFill>
          <a:blip r:embed="rId2"/>
          <a:srcRect/>
          <a:stretch>
            <a:fillRect/>
          </a:stretch>
        </p:blipFill>
        <p:spPr bwMode="auto">
          <a:xfrm>
            <a:off x="500034" y="1714488"/>
            <a:ext cx="7905750" cy="33575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5602" name="Picture 2"/>
          <p:cNvPicPr>
            <a:picLocks noChangeAspect="1" noChangeArrowheads="1"/>
          </p:cNvPicPr>
          <p:nvPr/>
        </p:nvPicPr>
        <p:blipFill>
          <a:blip r:embed="rId2"/>
          <a:srcRect/>
          <a:stretch>
            <a:fillRect/>
          </a:stretch>
        </p:blipFill>
        <p:spPr bwMode="auto">
          <a:xfrm>
            <a:off x="500034" y="357166"/>
            <a:ext cx="8215370" cy="5786478"/>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26626" name="Picture 2"/>
          <p:cNvPicPr>
            <a:picLocks noGrp="1" noChangeAspect="1" noChangeArrowheads="1"/>
          </p:cNvPicPr>
          <p:nvPr>
            <p:ph idx="1"/>
          </p:nvPr>
        </p:nvPicPr>
        <p:blipFill>
          <a:blip r:embed="rId2"/>
          <a:srcRect/>
          <a:stretch>
            <a:fillRect/>
          </a:stretch>
        </p:blipFill>
        <p:spPr bwMode="auto">
          <a:xfrm>
            <a:off x="285720" y="357166"/>
            <a:ext cx="8072494" cy="2162175"/>
          </a:xfrm>
          <a:prstGeom prst="rect">
            <a:avLst/>
          </a:prstGeom>
          <a:noFill/>
          <a:ln w="9525">
            <a:noFill/>
            <a:miter lim="800000"/>
            <a:headEnd/>
            <a:tailEnd/>
          </a:ln>
          <a:effectLst/>
        </p:spPr>
      </p:pic>
      <p:pic>
        <p:nvPicPr>
          <p:cNvPr id="26627" name="Picture 3"/>
          <p:cNvPicPr>
            <a:picLocks noChangeAspect="1" noChangeArrowheads="1"/>
          </p:cNvPicPr>
          <p:nvPr/>
        </p:nvPicPr>
        <p:blipFill>
          <a:blip r:embed="rId3"/>
          <a:srcRect/>
          <a:stretch>
            <a:fillRect/>
          </a:stretch>
        </p:blipFill>
        <p:spPr bwMode="auto">
          <a:xfrm>
            <a:off x="1214414" y="4143380"/>
            <a:ext cx="5715040" cy="2509841"/>
          </a:xfrm>
          <a:prstGeom prst="rect">
            <a:avLst/>
          </a:prstGeom>
          <a:noFill/>
          <a:ln w="9525">
            <a:noFill/>
            <a:miter lim="800000"/>
            <a:headEnd/>
            <a:tailEnd/>
          </a:ln>
          <a:effectLst/>
        </p:spPr>
      </p:pic>
      <p:pic>
        <p:nvPicPr>
          <p:cNvPr id="26628" name="Picture 4"/>
          <p:cNvPicPr>
            <a:picLocks noChangeAspect="1" noChangeArrowheads="1"/>
          </p:cNvPicPr>
          <p:nvPr/>
        </p:nvPicPr>
        <p:blipFill>
          <a:blip r:embed="rId4"/>
          <a:srcRect/>
          <a:stretch>
            <a:fillRect/>
          </a:stretch>
        </p:blipFill>
        <p:spPr bwMode="auto">
          <a:xfrm>
            <a:off x="1384692" y="3286124"/>
            <a:ext cx="3825468" cy="909639"/>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457200" y="4286256"/>
            <a:ext cx="8229600" cy="1839907"/>
          </a:xfrm>
        </p:spPr>
        <p:txBody>
          <a:bodyPr/>
          <a:lstStyle/>
          <a:p>
            <a:r>
              <a:rPr lang="en-IN" dirty="0" smtClean="0"/>
              <a:t> If the message is very long and the bandwidth is not very high, the dominant factor is the transmission time, not the propagation time</a:t>
            </a:r>
            <a:endParaRPr lang="en-IN" dirty="0"/>
          </a:p>
        </p:txBody>
      </p:sp>
      <p:pic>
        <p:nvPicPr>
          <p:cNvPr id="27651" name="Picture 3"/>
          <p:cNvPicPr>
            <a:picLocks noChangeAspect="1" noChangeArrowheads="1"/>
          </p:cNvPicPr>
          <p:nvPr/>
        </p:nvPicPr>
        <p:blipFill>
          <a:blip r:embed="rId2"/>
          <a:srcRect/>
          <a:stretch>
            <a:fillRect/>
          </a:stretch>
        </p:blipFill>
        <p:spPr bwMode="auto">
          <a:xfrm>
            <a:off x="428596" y="1714488"/>
            <a:ext cx="7848600" cy="1971675"/>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Queuing time</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The third component in latency is the queuing time</a:t>
            </a:r>
            <a:r>
              <a:rPr lang="en-IN" dirty="0" smtClean="0">
                <a:solidFill>
                  <a:srgbClr val="FF0000"/>
                </a:solidFill>
              </a:rPr>
              <a:t>, the time needed for each intermediate</a:t>
            </a:r>
          </a:p>
          <a:p>
            <a:pPr>
              <a:buNone/>
            </a:pPr>
            <a:r>
              <a:rPr lang="en-IN" dirty="0" smtClean="0">
                <a:solidFill>
                  <a:srgbClr val="FF0000"/>
                </a:solidFill>
              </a:rPr>
              <a:t>    or end device to hold the message before it can be processed</a:t>
            </a:r>
            <a:r>
              <a:rPr lang="en-IN" dirty="0" smtClean="0"/>
              <a:t>. </a:t>
            </a:r>
          </a:p>
          <a:p>
            <a:r>
              <a:rPr lang="en-IN" b="1" dirty="0" smtClean="0"/>
              <a:t>The queuing time is </a:t>
            </a:r>
            <a:r>
              <a:rPr lang="en-IN" b="1" dirty="0" smtClean="0">
                <a:solidFill>
                  <a:srgbClr val="FF0000"/>
                </a:solidFill>
              </a:rPr>
              <a:t>not a fixed factor</a:t>
            </a:r>
            <a:r>
              <a:rPr lang="en-IN" b="1" dirty="0" smtClean="0"/>
              <a:t>; it </a:t>
            </a:r>
            <a:r>
              <a:rPr lang="en-IN" b="1" dirty="0" smtClean="0">
                <a:solidFill>
                  <a:srgbClr val="FF0000"/>
                </a:solidFill>
              </a:rPr>
              <a:t>changes with the load imposed on the network</a:t>
            </a:r>
            <a:r>
              <a:rPr lang="en-IN" b="1" dirty="0" smtClean="0"/>
              <a:t>. When there is heavy traffic on the network, the queuing time increases. An intermediate device, such  as a router, queues the arrived messages and processes them one by one.</a:t>
            </a:r>
            <a:endParaRPr lang="en-IN" b="1"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Bandwidth-Delay Product</a:t>
            </a:r>
            <a:endParaRPr lang="en-IN" dirty="0"/>
          </a:p>
        </p:txBody>
      </p:sp>
      <p:sp>
        <p:nvSpPr>
          <p:cNvPr id="3" name="Content Placeholder 2"/>
          <p:cNvSpPr>
            <a:spLocks noGrp="1"/>
          </p:cNvSpPr>
          <p:nvPr>
            <p:ph idx="1"/>
          </p:nvPr>
        </p:nvSpPr>
        <p:spPr/>
        <p:txBody>
          <a:bodyPr/>
          <a:lstStyle/>
          <a:p>
            <a:r>
              <a:rPr lang="en-IN" dirty="0" smtClean="0"/>
              <a:t>Bandwidth and delay are two performance metrics of a link.</a:t>
            </a:r>
          </a:p>
          <a:p>
            <a:r>
              <a:rPr lang="en-IN" b="1" dirty="0" smtClean="0">
                <a:solidFill>
                  <a:srgbClr val="0070C0"/>
                </a:solidFill>
              </a:rPr>
              <a:t>The bandwidth-delay product defines</a:t>
            </a:r>
          </a:p>
          <a:p>
            <a:pPr>
              <a:buNone/>
            </a:pPr>
            <a:r>
              <a:rPr lang="en-IN" b="1" dirty="0" smtClean="0">
                <a:solidFill>
                  <a:srgbClr val="0070C0"/>
                </a:solidFill>
              </a:rPr>
              <a:t>    the number of bits that can fill the link.</a:t>
            </a:r>
            <a:endParaRPr lang="en-IN" dirty="0">
              <a:solidFill>
                <a:srgbClr val="0070C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Case1</a:t>
            </a:r>
            <a:endParaRPr lang="en-IN" dirty="0"/>
          </a:p>
        </p:txBody>
      </p:sp>
      <p:pic>
        <p:nvPicPr>
          <p:cNvPr id="28674" name="Picture 2"/>
          <p:cNvPicPr>
            <a:picLocks noGrp="1" noChangeAspect="1" noChangeArrowheads="1"/>
          </p:cNvPicPr>
          <p:nvPr>
            <p:ph idx="1"/>
          </p:nvPr>
        </p:nvPicPr>
        <p:blipFill>
          <a:blip r:embed="rId2"/>
          <a:srcRect/>
          <a:stretch>
            <a:fillRect/>
          </a:stretch>
        </p:blipFill>
        <p:spPr bwMode="auto">
          <a:xfrm>
            <a:off x="214282" y="1492774"/>
            <a:ext cx="8572560" cy="4865184"/>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Case2</a:t>
            </a:r>
            <a:endParaRPr lang="en-IN" dirty="0"/>
          </a:p>
        </p:txBody>
      </p:sp>
      <p:sp>
        <p:nvSpPr>
          <p:cNvPr id="3" name="Content Placeholder 2"/>
          <p:cNvSpPr>
            <a:spLocks noGrp="1"/>
          </p:cNvSpPr>
          <p:nvPr>
            <p:ph idx="1"/>
          </p:nvPr>
        </p:nvSpPr>
        <p:spPr/>
        <p:txBody>
          <a:bodyPr/>
          <a:lstStyle/>
          <a:p>
            <a:endParaRPr lang="en-IN"/>
          </a:p>
        </p:txBody>
      </p:sp>
      <p:pic>
        <p:nvPicPr>
          <p:cNvPr id="29698" name="Picture 2"/>
          <p:cNvPicPr>
            <a:picLocks noChangeAspect="1" noChangeArrowheads="1"/>
          </p:cNvPicPr>
          <p:nvPr/>
        </p:nvPicPr>
        <p:blipFill>
          <a:blip r:embed="rId2"/>
          <a:srcRect/>
          <a:stretch>
            <a:fillRect/>
          </a:stretch>
        </p:blipFill>
        <p:spPr bwMode="auto">
          <a:xfrm>
            <a:off x="319810" y="1428736"/>
            <a:ext cx="8538470" cy="4872043"/>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p:cNvPicPr>
            <a:picLocks noGrp="1" noChangeAspect="1" noChangeArrowheads="1"/>
          </p:cNvPicPr>
          <p:nvPr>
            <p:ph idx="1"/>
          </p:nvPr>
        </p:nvPicPr>
        <p:blipFill>
          <a:blip r:embed="rId2"/>
          <a:srcRect/>
          <a:stretch>
            <a:fillRect/>
          </a:stretch>
        </p:blipFill>
        <p:spPr bwMode="auto">
          <a:xfrm>
            <a:off x="571472" y="357166"/>
            <a:ext cx="7863405" cy="590076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122" name="Picture 2"/>
          <p:cNvPicPr>
            <a:picLocks noGrp="1" noChangeAspect="1" noChangeArrowheads="1"/>
          </p:cNvPicPr>
          <p:nvPr>
            <p:ph idx="1"/>
          </p:nvPr>
        </p:nvPicPr>
        <p:blipFill>
          <a:blip r:embed="rId2"/>
          <a:srcRect/>
          <a:stretch>
            <a:fillRect/>
          </a:stretch>
        </p:blipFill>
        <p:spPr bwMode="auto">
          <a:xfrm>
            <a:off x="642910" y="500042"/>
            <a:ext cx="7896225" cy="22479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571472" y="2928934"/>
            <a:ext cx="7929618" cy="3476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357158" y="571480"/>
            <a:ext cx="8553450" cy="56436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1256</TotalTime>
  <Words>1615</Words>
  <Application>Microsoft Office PowerPoint</Application>
  <PresentationFormat>On-screen Show (4:3)</PresentationFormat>
  <Paragraphs>151</Paragraphs>
  <Slides>66</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68" baseType="lpstr">
      <vt:lpstr>Office Theme</vt:lpstr>
      <vt:lpstr>Equation</vt:lpstr>
      <vt:lpstr>Computer Networks</vt:lpstr>
      <vt:lpstr>Slide 2</vt:lpstr>
      <vt:lpstr>Waveform of Analog and Digital Signal</vt:lpstr>
      <vt:lpstr>   </vt:lpstr>
      <vt:lpstr>ANALOG SIGNALS</vt:lpstr>
      <vt:lpstr>Different units of Time period and frequency </vt:lpstr>
      <vt:lpstr>Slide 7</vt:lpstr>
      <vt:lpstr>Slide 8</vt:lpstr>
      <vt:lpstr>Slide 9</vt:lpstr>
      <vt:lpstr> </vt:lpstr>
      <vt:lpstr>Wavelength</vt:lpstr>
      <vt:lpstr>Time-domain and frequency-domain plots of a sine wave</vt:lpstr>
      <vt:lpstr>Slide 13</vt:lpstr>
      <vt:lpstr>Slide 14</vt:lpstr>
      <vt:lpstr>Fourier Analysis</vt:lpstr>
      <vt:lpstr>Slide 16</vt:lpstr>
      <vt:lpstr>The time and frequency domains of a periodic signal</vt:lpstr>
      <vt:lpstr>The time and frequency domains of a nonperiodic signal</vt:lpstr>
      <vt:lpstr>Bandwidth</vt:lpstr>
      <vt:lpstr>Slide 20</vt:lpstr>
      <vt:lpstr>Question</vt:lpstr>
      <vt:lpstr>DIGITAL SIGNALS</vt:lpstr>
      <vt:lpstr>Slide 23</vt:lpstr>
      <vt:lpstr>Question</vt:lpstr>
      <vt:lpstr>Question</vt:lpstr>
      <vt:lpstr>Slide 26</vt:lpstr>
      <vt:lpstr>Slide 27</vt:lpstr>
      <vt:lpstr>Digital Signal as a Composite Analog Signal</vt:lpstr>
      <vt:lpstr>Transmission of Digital Signals</vt:lpstr>
      <vt:lpstr>Transmission Impairments</vt:lpstr>
      <vt:lpstr>Slide 31</vt:lpstr>
      <vt:lpstr>Attenuation</vt:lpstr>
      <vt:lpstr>Slide 33</vt:lpstr>
      <vt:lpstr>Slide 34</vt:lpstr>
      <vt:lpstr>Q</vt:lpstr>
      <vt:lpstr>Slide 36</vt:lpstr>
      <vt:lpstr>Distortion</vt:lpstr>
      <vt:lpstr>Slide 38</vt:lpstr>
      <vt:lpstr>Noise </vt:lpstr>
      <vt:lpstr>Slide 40</vt:lpstr>
      <vt:lpstr>Slide 41</vt:lpstr>
      <vt:lpstr>Slide 42</vt:lpstr>
      <vt:lpstr>Slide 43</vt:lpstr>
      <vt:lpstr>Two cases of SNR: a high SNR and a low SNR</vt:lpstr>
      <vt:lpstr>DATA RATE LIMITS</vt:lpstr>
      <vt:lpstr>Slide 46</vt:lpstr>
      <vt:lpstr>Noiseless Channel: Nyquist Bit Rate </vt:lpstr>
      <vt:lpstr>Slide 48</vt:lpstr>
      <vt:lpstr>Slide 49</vt:lpstr>
      <vt:lpstr>Slide 50</vt:lpstr>
      <vt:lpstr>Noisy Channel: Shannon Capacity</vt:lpstr>
      <vt:lpstr>Slide 52</vt:lpstr>
      <vt:lpstr>Slide 53</vt:lpstr>
      <vt:lpstr>Slide 54</vt:lpstr>
      <vt:lpstr>Slide 55</vt:lpstr>
      <vt:lpstr>Performance of the network</vt:lpstr>
      <vt:lpstr>Throughput</vt:lpstr>
      <vt:lpstr>Slide 58</vt:lpstr>
      <vt:lpstr>Latency (Delay)</vt:lpstr>
      <vt:lpstr>Slide 60</vt:lpstr>
      <vt:lpstr>Slide 61</vt:lpstr>
      <vt:lpstr>Slide 62</vt:lpstr>
      <vt:lpstr>Queuing time</vt:lpstr>
      <vt:lpstr>Bandwidth-Delay Product</vt:lpstr>
      <vt:lpstr>Case1</vt:lpstr>
      <vt:lpstr>Case2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Communication</dc:title>
  <dc:creator>UEM</dc:creator>
  <cp:lastModifiedBy>UEM</cp:lastModifiedBy>
  <cp:revision>115</cp:revision>
  <dcterms:created xsi:type="dcterms:W3CDTF">2020-01-27T07:35:59Z</dcterms:created>
  <dcterms:modified xsi:type="dcterms:W3CDTF">2021-03-02T08:27:42Z</dcterms:modified>
</cp:coreProperties>
</file>