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sldIdLst>
    <p:sldId id="256" r:id="rId2"/>
    <p:sldId id="276" r:id="rId3"/>
    <p:sldId id="277" r:id="rId4"/>
    <p:sldId id="261" r:id="rId5"/>
    <p:sldId id="292" r:id="rId6"/>
    <p:sldId id="278" r:id="rId7"/>
    <p:sldId id="280" r:id="rId8"/>
    <p:sldId id="279" r:id="rId9"/>
    <p:sldId id="260" r:id="rId10"/>
    <p:sldId id="259" r:id="rId11"/>
    <p:sldId id="265" r:id="rId12"/>
    <p:sldId id="266" r:id="rId13"/>
    <p:sldId id="267" r:id="rId14"/>
    <p:sldId id="288" r:id="rId15"/>
    <p:sldId id="268" r:id="rId16"/>
    <p:sldId id="270" r:id="rId17"/>
    <p:sldId id="293" r:id="rId18"/>
    <p:sldId id="271" r:id="rId19"/>
    <p:sldId id="282" r:id="rId20"/>
    <p:sldId id="273" r:id="rId21"/>
    <p:sldId id="285" r:id="rId22"/>
    <p:sldId id="281" r:id="rId23"/>
    <p:sldId id="269" r:id="rId24"/>
    <p:sldId id="274" r:id="rId25"/>
    <p:sldId id="275" r:id="rId26"/>
    <p:sldId id="290" r:id="rId27"/>
    <p:sldId id="283" r:id="rId28"/>
    <p:sldId id="286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BC22-1F50-4978-8A9F-1B0E327499E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56C29-794C-429C-99A9-8400114373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3BC24-F9B0-4EF6-AD1F-E4C9DF2C3BF5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</p:spPr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6EFF2-3C9D-4B34-A57B-9F2B5D983739}" type="slidenum">
              <a:rPr lang="en-US"/>
              <a:pPr/>
              <a:t>28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AA0DBC7-B666-45B6-A76A-9329E275A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5307-0154-4050-9ABD-D2EC26041A58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E00E-0DA4-4EF5-AA2F-2BC4F02FB2C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Computer Networks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Week2</a:t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OSI Model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4429132"/>
            <a:ext cx="6400800" cy="17526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</a:rPr>
              <a:t>Presented By </a:t>
            </a:r>
          </a:p>
          <a:p>
            <a:r>
              <a:rPr lang="en-IN" sz="2800" b="1" dirty="0" err="1" smtClean="0">
                <a:solidFill>
                  <a:schemeClr val="tx1"/>
                </a:solidFill>
              </a:rPr>
              <a:t>Subhalaxmi</a:t>
            </a:r>
            <a:r>
              <a:rPr lang="en-IN" sz="2800" b="1" dirty="0" smtClean="0">
                <a:solidFill>
                  <a:schemeClr val="tx1"/>
                </a:solidFill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</a:rPr>
              <a:t>Chakraborty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Application layer defines how application processes(clients and servers) are running on different end systems and pass messages to each other.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Protocols of Application layer</a:t>
            </a:r>
          </a:p>
          <a:p>
            <a:r>
              <a:rPr lang="en-IN" dirty="0" smtClean="0"/>
              <a:t>HTTP- </a:t>
            </a:r>
            <a:r>
              <a:rPr lang="en-IN" dirty="0" smtClean="0">
                <a:solidFill>
                  <a:srgbClr val="FF0000"/>
                </a:solidFill>
              </a:rPr>
              <a:t>Hypertext Transfer Protocol</a:t>
            </a:r>
          </a:p>
          <a:p>
            <a:r>
              <a:rPr lang="en-IN" dirty="0" smtClean="0"/>
              <a:t>SMTP- </a:t>
            </a:r>
            <a:r>
              <a:rPr lang="en-IN" dirty="0" smtClean="0">
                <a:solidFill>
                  <a:srgbClr val="FF0000"/>
                </a:solidFill>
              </a:rPr>
              <a:t>Simple Mail Transfer Protocol</a:t>
            </a:r>
          </a:p>
          <a:p>
            <a:r>
              <a:rPr lang="en-IN" dirty="0" smtClean="0"/>
              <a:t>FTP- </a:t>
            </a:r>
            <a:r>
              <a:rPr lang="en-IN" dirty="0" smtClean="0">
                <a:solidFill>
                  <a:srgbClr val="FF0000"/>
                </a:solidFill>
              </a:rPr>
              <a:t>File Transfer Protocol</a:t>
            </a:r>
          </a:p>
          <a:p>
            <a:r>
              <a:rPr lang="en-IN" dirty="0" smtClean="0"/>
              <a:t>TELNET- </a:t>
            </a:r>
            <a:r>
              <a:rPr lang="en-IN" dirty="0" smtClean="0">
                <a:solidFill>
                  <a:srgbClr val="FF0000"/>
                </a:solidFill>
              </a:rPr>
              <a:t>Terminal Network- (for accessing a site remotely)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Presentation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presentation layer</a:t>
            </a:r>
            <a:r>
              <a:rPr lang="en-IN" dirty="0"/>
              <a:t> is an important layer in the OSI model because it is responsible for some of the important services like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 Data conversion 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 smtClean="0">
                <a:solidFill>
                  <a:srgbClr val="FF0000"/>
                </a:solidFill>
              </a:rPr>
              <a:t>ata compression (JPEG)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Data  </a:t>
            </a:r>
            <a:r>
              <a:rPr lang="en-IN" dirty="0">
                <a:solidFill>
                  <a:srgbClr val="FF0000"/>
                </a:solidFill>
              </a:rPr>
              <a:t>encryption, and </a:t>
            </a:r>
            <a:r>
              <a:rPr lang="en-IN" dirty="0" smtClean="0">
                <a:solidFill>
                  <a:srgbClr val="FF0000"/>
                </a:solidFill>
              </a:rPr>
              <a:t>decryption (PGP=</a:t>
            </a:r>
            <a:r>
              <a:rPr lang="en-IN" dirty="0"/>
              <a:t> </a:t>
            </a:r>
            <a:r>
              <a:rPr lang="en-IN" b="1" dirty="0"/>
              <a:t>Pretty Good </a:t>
            </a:r>
            <a:r>
              <a:rPr lang="en-IN" b="1" dirty="0" smtClean="0"/>
              <a:t>Privacy</a:t>
            </a:r>
            <a:r>
              <a:rPr lang="en-IN" dirty="0" smtClean="0">
                <a:solidFill>
                  <a:srgbClr val="FF0000"/>
                </a:solidFill>
              </a:rPr>
              <a:t>), SSL (</a:t>
            </a:r>
            <a:r>
              <a:rPr lang="en-IN" b="1" dirty="0" smtClean="0"/>
              <a:t>Secured Socket Layer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The session layer </a:t>
            </a:r>
            <a:r>
              <a:rPr lang="en-IN" dirty="0" smtClean="0">
                <a:solidFill>
                  <a:srgbClr val="FF0000"/>
                </a:solidFill>
              </a:rPr>
              <a:t>establishes </a:t>
            </a:r>
            <a:r>
              <a:rPr lang="en-IN" dirty="0">
                <a:solidFill>
                  <a:srgbClr val="FF0000"/>
                </a:solidFill>
              </a:rPr>
              <a:t>a session </a:t>
            </a:r>
            <a:r>
              <a:rPr lang="en-IN" dirty="0"/>
              <a:t>between the source and the destination nodes 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, manages </a:t>
            </a:r>
            <a:r>
              <a:rPr lang="en-IN" dirty="0" smtClean="0"/>
              <a:t>and  </a:t>
            </a:r>
            <a:r>
              <a:rPr lang="en-IN" dirty="0">
                <a:solidFill>
                  <a:srgbClr val="FF0000"/>
                </a:solidFill>
              </a:rPr>
              <a:t>terminates sessions </a:t>
            </a:r>
            <a:r>
              <a:rPr lang="en-IN" dirty="0"/>
              <a:t>on completion of the communication process.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protocols used are: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PPTP- </a:t>
            </a:r>
            <a:r>
              <a:rPr lang="en-IN" dirty="0"/>
              <a:t>Point-to-Point </a:t>
            </a:r>
            <a:r>
              <a:rPr lang="en-IN" b="1" dirty="0"/>
              <a:t>Protocol</a:t>
            </a:r>
            <a:r>
              <a:rPr lang="en-IN" dirty="0"/>
              <a:t> 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 SAP-</a:t>
            </a:r>
            <a:r>
              <a:rPr lang="en-IN" dirty="0"/>
              <a:t>Session Announcement </a:t>
            </a:r>
            <a:r>
              <a:rPr lang="en-IN" b="1" dirty="0"/>
              <a:t>Protocol</a:t>
            </a:r>
            <a:r>
              <a:rPr lang="en-IN" dirty="0"/>
              <a:t> 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Transport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transport layer works on two determined communication modes: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Connection </a:t>
            </a:r>
            <a:r>
              <a:rPr lang="en-IN" dirty="0">
                <a:solidFill>
                  <a:srgbClr val="FF0000"/>
                </a:solidFill>
              </a:rPr>
              <a:t>oriented </a:t>
            </a:r>
            <a:r>
              <a:rPr lang="en-IN" dirty="0"/>
              <a:t>and </a:t>
            </a:r>
            <a:r>
              <a:rPr lang="en-IN" dirty="0" smtClean="0">
                <a:solidFill>
                  <a:srgbClr val="FF0000"/>
                </a:solidFill>
              </a:rPr>
              <a:t>connectionless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This layer transmits data from source to destination node.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uses the most important protocols of OSI protocol family, which are</a:t>
            </a:r>
            <a:r>
              <a:rPr lang="en-IN" dirty="0" smtClean="0"/>
              <a:t>: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Transmission Control </a:t>
            </a:r>
            <a:r>
              <a:rPr lang="en-IN" dirty="0" smtClean="0">
                <a:solidFill>
                  <a:srgbClr val="FF0000"/>
                </a:solidFill>
              </a:rPr>
              <a:t>Protocol </a:t>
            </a:r>
            <a:r>
              <a:rPr lang="en-IN" dirty="0">
                <a:solidFill>
                  <a:srgbClr val="FF0000"/>
                </a:solidFill>
              </a:rPr>
              <a:t>(TCP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User Datagram </a:t>
            </a:r>
            <a:r>
              <a:rPr lang="en-IN" dirty="0" smtClean="0">
                <a:solidFill>
                  <a:srgbClr val="FF0000"/>
                </a:solidFill>
              </a:rPr>
              <a:t>Protocol (UDP)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TCP </a:t>
            </a:r>
            <a:r>
              <a:rPr lang="en-IN" dirty="0" err="1" smtClean="0"/>
              <a:t>vs</a:t>
            </a:r>
            <a:r>
              <a:rPr lang="en-IN" dirty="0" smtClean="0"/>
              <a:t> UDP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TCP is a connection oriented protocol which establishes a connection a logical connection between transport layers at two hosts</a:t>
            </a:r>
          </a:p>
          <a:p>
            <a:r>
              <a:rPr lang="en-IN" dirty="0" smtClean="0"/>
              <a:t>TCP provides flow control, error control</a:t>
            </a:r>
          </a:p>
          <a:p>
            <a:r>
              <a:rPr lang="en-IN" dirty="0" smtClean="0"/>
              <a:t>TCP allows retransmission of packets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UDP is a connectionless protocol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UDP does not provide flow control, error control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UDP does not allow retransmission of packets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000" dirty="0" smtClean="0"/>
              <a:t>The network layer is responsible for the delivery of individual </a:t>
            </a:r>
            <a:r>
              <a:rPr lang="en-US" sz="3000" dirty="0" smtClean="0">
                <a:solidFill>
                  <a:srgbClr val="FF0000"/>
                </a:solidFill>
              </a:rPr>
              <a:t>packets</a:t>
            </a:r>
            <a:r>
              <a:rPr lang="en-US" sz="3000" dirty="0" smtClean="0"/>
              <a:t> from the source host to the destination host.</a:t>
            </a:r>
          </a:p>
          <a:p>
            <a:pPr lvl="1" algn="just"/>
            <a:r>
              <a:rPr lang="en-US" sz="3000" dirty="0" smtClean="0">
                <a:solidFill>
                  <a:srgbClr val="FF0000"/>
                </a:solidFill>
              </a:rPr>
              <a:t>Logical addressing</a:t>
            </a:r>
          </a:p>
          <a:p>
            <a:pPr lvl="1" algn="just"/>
            <a:r>
              <a:rPr lang="en-US" sz="3000" dirty="0" smtClean="0">
                <a:solidFill>
                  <a:srgbClr val="FF0000"/>
                </a:solidFill>
              </a:rPr>
              <a:t>Routing</a:t>
            </a:r>
            <a:endParaRPr lang="en-US" sz="4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The </a:t>
            </a:r>
            <a:r>
              <a:rPr lang="en-IN" dirty="0"/>
              <a:t>network layer assists the following protocols: 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Internet </a:t>
            </a:r>
            <a:r>
              <a:rPr lang="en-IN" dirty="0">
                <a:solidFill>
                  <a:srgbClr val="FF0000"/>
                </a:solidFill>
              </a:rPr>
              <a:t>Protocol (IPv4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Internet </a:t>
            </a:r>
            <a:r>
              <a:rPr lang="en-IN" dirty="0">
                <a:solidFill>
                  <a:srgbClr val="FF0000"/>
                </a:solidFill>
              </a:rPr>
              <a:t>Protocol (IPv6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ICMP- Internet Control Message </a:t>
            </a:r>
            <a:r>
              <a:rPr lang="en-IN" dirty="0" smtClean="0">
                <a:solidFill>
                  <a:srgbClr val="FF0000"/>
                </a:solidFill>
              </a:rPr>
              <a:t>Protocol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    It  helps IP to report some problems when routing a packet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End to end delivery of packets</a:t>
            </a:r>
          </a:p>
          <a:p>
            <a:r>
              <a:rPr lang="en-US" dirty="0" smtClean="0"/>
              <a:t>Creates logical paths</a:t>
            </a:r>
          </a:p>
          <a:p>
            <a:r>
              <a:rPr lang="en-US" dirty="0" smtClean="0"/>
              <a:t>Path determination (routing)</a:t>
            </a:r>
          </a:p>
          <a:p>
            <a:r>
              <a:rPr lang="en-US" dirty="0" smtClean="0"/>
              <a:t>Hides the lower layers making things hardware independent</a:t>
            </a:r>
          </a:p>
          <a:p>
            <a:r>
              <a:rPr lang="en-US" dirty="0" smtClean="0"/>
              <a:t>Uses logical hierarchical addresses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Devices: routers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IP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7106" name="Picture 2" descr="Image result for different classes of ip addr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86808" cy="4500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link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Devices: </a:t>
            </a:r>
            <a:r>
              <a:rPr lang="en-US" dirty="0" smtClean="0">
                <a:solidFill>
                  <a:srgbClr val="FF0000"/>
                </a:solidFill>
              </a:rPr>
              <a:t>switches, bridges, NIC(Network Interface card)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Data </a:t>
            </a:r>
            <a:r>
              <a:rPr lang="en-IN" dirty="0"/>
              <a:t>link layer has </a:t>
            </a:r>
            <a:r>
              <a:rPr lang="en-IN" dirty="0">
                <a:solidFill>
                  <a:srgbClr val="FF0000"/>
                </a:solidFill>
              </a:rPr>
              <a:t>two sub-layers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Logical Link </a:t>
            </a:r>
            <a:r>
              <a:rPr lang="en-IN" b="1" dirty="0" smtClean="0">
                <a:solidFill>
                  <a:srgbClr val="FF0000"/>
                </a:solidFill>
              </a:rPr>
              <a:t>Control(LLC)</a:t>
            </a:r>
            <a:r>
              <a:rPr lang="en-IN" b="1" dirty="0" smtClean="0"/>
              <a:t>:</a:t>
            </a:r>
            <a:r>
              <a:rPr lang="en-IN" dirty="0"/>
              <a:t> It deals with protocols, flow-control, and error control</a:t>
            </a:r>
          </a:p>
          <a:p>
            <a:r>
              <a:rPr lang="en-IN" b="1" dirty="0">
                <a:solidFill>
                  <a:srgbClr val="FF0000"/>
                </a:solidFill>
              </a:rPr>
              <a:t>Media Access </a:t>
            </a:r>
            <a:r>
              <a:rPr lang="en-IN" b="1" dirty="0" smtClean="0">
                <a:solidFill>
                  <a:srgbClr val="FF0000"/>
                </a:solidFill>
              </a:rPr>
              <a:t>Control</a:t>
            </a:r>
            <a:r>
              <a:rPr lang="en-IN" b="1" dirty="0" smtClean="0"/>
              <a:t>:</a:t>
            </a:r>
            <a:r>
              <a:rPr lang="en-IN" dirty="0"/>
              <a:t> It deals with actual control of </a:t>
            </a:r>
            <a:r>
              <a:rPr lang="en-IN" dirty="0" smtClean="0"/>
              <a:t>media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link layer is responsible for moving </a:t>
            </a:r>
            <a:r>
              <a:rPr lang="en-US" dirty="0" smtClean="0">
                <a:solidFill>
                  <a:srgbClr val="FF0000"/>
                </a:solidFill>
              </a:rPr>
              <a:t>frames </a:t>
            </a:r>
            <a:r>
              <a:rPr lang="en-US" dirty="0" smtClean="0"/>
              <a:t>from one hop (node) to the next.</a:t>
            </a:r>
          </a:p>
          <a:p>
            <a:pPr lvl="1"/>
            <a:r>
              <a:rPr lang="en-US" dirty="0" smtClean="0"/>
              <a:t>Framing</a:t>
            </a:r>
          </a:p>
          <a:p>
            <a:pPr lvl="1"/>
            <a:r>
              <a:rPr lang="en-US" dirty="0" smtClean="0"/>
              <a:t>Physical addressing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Error control</a:t>
            </a:r>
          </a:p>
          <a:p>
            <a:pPr lvl="1"/>
            <a:r>
              <a:rPr lang="en-US" dirty="0" smtClean="0"/>
              <a:t>Access control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642918"/>
            <a:ext cx="792961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800" dirty="0"/>
              <a:t>In 1984, the </a:t>
            </a:r>
            <a:r>
              <a:rPr lang="en-IN" sz="2800" dirty="0" smtClean="0"/>
              <a:t>OSI model was </a:t>
            </a:r>
            <a:r>
              <a:rPr lang="en-IN" sz="2800" dirty="0"/>
              <a:t>formally adopted by ISO as an international </a:t>
            </a:r>
            <a:r>
              <a:rPr lang="en-IN" sz="2800" dirty="0" smtClean="0"/>
              <a:t>standard</a:t>
            </a:r>
          </a:p>
          <a:p>
            <a:pPr algn="just"/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OSI stands for </a:t>
            </a:r>
            <a:r>
              <a:rPr lang="en-US" sz="2800" dirty="0" smtClean="0">
                <a:solidFill>
                  <a:srgbClr val="FF0000"/>
                </a:solidFill>
              </a:rPr>
              <a:t>Open Systems Interconnection </a:t>
            </a:r>
            <a:r>
              <a:rPr lang="en-US" sz="2800" dirty="0" smtClean="0"/>
              <a:t>and consists of 7 Layers</a:t>
            </a:r>
          </a:p>
          <a:p>
            <a:pPr algn="just">
              <a:buFont typeface="Arial" pitchFamily="34" charset="0"/>
              <a:buChar char="•"/>
            </a:pPr>
            <a:endParaRPr lang="en-IN" sz="2000" b="1" dirty="0" smtClean="0">
              <a:solidFill>
                <a:srgbClr val="FF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800" b="1" dirty="0" smtClean="0">
                <a:solidFill>
                  <a:srgbClr val="FF0000"/>
                </a:solidFill>
              </a:rPr>
              <a:t>Open </a:t>
            </a:r>
            <a:r>
              <a:rPr lang="en-IN" sz="2800" b="1" dirty="0">
                <a:solidFill>
                  <a:srgbClr val="FF0000"/>
                </a:solidFill>
              </a:rPr>
              <a:t>Systems Interconnection (OSI) model</a:t>
            </a:r>
            <a:r>
              <a:rPr lang="en-IN" sz="2800" b="1" dirty="0"/>
              <a:t>,</a:t>
            </a:r>
          </a:p>
          <a:p>
            <a:pPr algn="just"/>
            <a:r>
              <a:rPr lang="en-IN" sz="2800" b="1" dirty="0"/>
              <a:t> a conceptual framework that describes the functions of a </a:t>
            </a:r>
            <a:r>
              <a:rPr lang="en-IN" sz="2800" b="1" dirty="0" smtClean="0"/>
              <a:t>  networking </a:t>
            </a:r>
            <a:r>
              <a:rPr lang="en-IN" sz="2800" b="1" dirty="0"/>
              <a:t>or telecommunication system</a:t>
            </a:r>
            <a:r>
              <a:rPr lang="en-IN" sz="2800" b="1" dirty="0" smtClean="0"/>
              <a:t>.</a:t>
            </a:r>
          </a:p>
          <a:p>
            <a:endParaRPr lang="en-IN" sz="2800" b="1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 In this case, we may need </a:t>
            </a:r>
            <a:r>
              <a:rPr lang="en-US" sz="2800" b="1" dirty="0">
                <a:solidFill>
                  <a:srgbClr val="FF0000"/>
                </a:solidFill>
              </a:rPr>
              <a:t>several protocols</a:t>
            </a:r>
            <a:r>
              <a:rPr lang="en-US" sz="2800" b="1" dirty="0"/>
              <a:t>, </a:t>
            </a:r>
            <a:r>
              <a:rPr lang="en-US" sz="2800" b="1" dirty="0" smtClean="0"/>
              <a:t>for </a:t>
            </a:r>
            <a:r>
              <a:rPr lang="en-US" sz="2800" b="1" dirty="0"/>
              <a:t>each layer.</a:t>
            </a:r>
            <a:endParaRPr lang="en-IN" sz="2800" b="1" dirty="0"/>
          </a:p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Functionality of Data-link Layer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Framing</a:t>
            </a:r>
            <a:endParaRPr lang="en-IN" dirty="0"/>
          </a:p>
          <a:p>
            <a:r>
              <a:rPr lang="en-IN" dirty="0"/>
              <a:t>Data-link layer </a:t>
            </a:r>
            <a:r>
              <a:rPr lang="en-IN" dirty="0">
                <a:solidFill>
                  <a:srgbClr val="FF0000"/>
                </a:solidFill>
              </a:rPr>
              <a:t>takes packets from Network Layer and encapsulates them into Frames</a:t>
            </a:r>
            <a:r>
              <a:rPr lang="en-IN" dirty="0" smtClean="0"/>
              <a:t>. Then</a:t>
            </a:r>
            <a:r>
              <a:rPr lang="en-IN" dirty="0"/>
              <a:t>, it sends each frame bit-by-bit on the hardware. At receiver’ end, data link layer picks up signals from hardware and assembles them into frames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-Character oriented framing</a:t>
            </a:r>
          </a:p>
          <a:p>
            <a:r>
              <a:rPr lang="en-IN" dirty="0" smtClean="0"/>
              <a:t>-Bit oriented framing</a:t>
            </a: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Addressing</a:t>
            </a:r>
            <a:endParaRPr lang="en-IN" dirty="0" smtClean="0"/>
          </a:p>
          <a:p>
            <a:r>
              <a:rPr lang="en-IN" dirty="0" smtClean="0"/>
              <a:t>Data-link layer provides layer-2 hardware addressing mechanism. </a:t>
            </a:r>
            <a:r>
              <a:rPr lang="en-IN" dirty="0" smtClean="0">
                <a:solidFill>
                  <a:srgbClr val="FF0000"/>
                </a:solidFill>
              </a:rPr>
              <a:t>Hardware address /Physical Address/MAC address</a:t>
            </a:r>
            <a:r>
              <a:rPr lang="en-IN" dirty="0" smtClean="0"/>
              <a:t> is assumed to be unique on the link. It is encoded into hardware at the time of manufacturing.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MAC is  6 byte code embedded in NIC.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214290"/>
            <a:ext cx="8305800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 rot="5400000">
            <a:off x="6143636" y="4429132"/>
            <a:ext cx="357190" cy="264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Error Control</a:t>
            </a:r>
            <a:endParaRPr lang="en-IN" dirty="0"/>
          </a:p>
          <a:p>
            <a:r>
              <a:rPr lang="en-IN" dirty="0"/>
              <a:t>Sometimes signals may have encountered problem in transition and the bits are flipped</a:t>
            </a:r>
            <a:r>
              <a:rPr lang="en-IN" dirty="0" smtClean="0"/>
              <a:t>. </a:t>
            </a:r>
            <a:r>
              <a:rPr lang="en-IN" dirty="0" smtClean="0">
                <a:solidFill>
                  <a:srgbClr val="FF0000"/>
                </a:solidFill>
              </a:rPr>
              <a:t>These </a:t>
            </a:r>
            <a:r>
              <a:rPr lang="en-IN" dirty="0">
                <a:solidFill>
                  <a:srgbClr val="FF0000"/>
                </a:solidFill>
              </a:rPr>
              <a:t>errors are detected and attempted to recover actual data bits</a:t>
            </a:r>
            <a:r>
              <a:rPr lang="en-IN" dirty="0"/>
              <a:t>. It also provides error reporting mechanism to the sender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  <a:p>
            <a:r>
              <a:rPr lang="en-IN" b="1" dirty="0"/>
              <a:t>Flow Control</a:t>
            </a:r>
            <a:endParaRPr lang="en-IN" dirty="0"/>
          </a:p>
          <a:p>
            <a:r>
              <a:rPr lang="en-IN" dirty="0"/>
              <a:t>Stations on same link may have different speed or capacity. Data-link layer ensures flow control that enables both machine to exchange data on same speed.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Multi-Access</a:t>
            </a:r>
            <a:endParaRPr lang="en-IN" dirty="0"/>
          </a:p>
          <a:p>
            <a:r>
              <a:rPr lang="en-IN" dirty="0"/>
              <a:t>When host on the shared link tries to transfer the data, it has a high probability of collision.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Data-link </a:t>
            </a:r>
            <a:r>
              <a:rPr lang="en-IN" dirty="0"/>
              <a:t>layer provides mechanism such as </a:t>
            </a:r>
            <a:r>
              <a:rPr lang="en-IN" dirty="0" smtClean="0">
                <a:solidFill>
                  <a:srgbClr val="FF0000"/>
                </a:solidFill>
              </a:rPr>
              <a:t>CSMA/CD and CSMA/CA</a:t>
            </a:r>
            <a:r>
              <a:rPr lang="en-IN" dirty="0" smtClean="0"/>
              <a:t> </a:t>
            </a:r>
            <a:r>
              <a:rPr lang="en-IN" dirty="0"/>
              <a:t>to equip capability of accessing a shared media among multiple Systems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*</a:t>
            </a:r>
            <a:r>
              <a:rPr lang="en-IN" dirty="0" smtClean="0">
                <a:solidFill>
                  <a:srgbClr val="7030A0"/>
                </a:solidFill>
              </a:rPr>
              <a:t>CSMA/CD</a:t>
            </a:r>
            <a:r>
              <a:rPr lang="en-IN" dirty="0" smtClean="0"/>
              <a:t>- Carrier Sense Multiple Access/ Collision Detection</a:t>
            </a:r>
          </a:p>
          <a:p>
            <a:r>
              <a:rPr lang="en-IN" dirty="0" smtClean="0"/>
              <a:t>*</a:t>
            </a:r>
            <a:r>
              <a:rPr lang="en-IN" dirty="0" smtClean="0">
                <a:solidFill>
                  <a:srgbClr val="FF0000"/>
                </a:solidFill>
              </a:rPr>
              <a:t> CSMA/CA-</a:t>
            </a:r>
            <a:r>
              <a:rPr lang="en-IN" dirty="0" smtClean="0"/>
              <a:t> Carrier Sense Multiple Access/ Collision Avoidance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Physical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physical layer is responsible for movements of individual </a:t>
            </a:r>
            <a:r>
              <a:rPr lang="en-US" sz="2800" dirty="0" smtClean="0">
                <a:solidFill>
                  <a:srgbClr val="FF0000"/>
                </a:solidFill>
              </a:rPr>
              <a:t>bits </a:t>
            </a:r>
            <a:r>
              <a:rPr lang="en-US" sz="2800" dirty="0" smtClean="0"/>
              <a:t>from one hop (node) to the next.</a:t>
            </a:r>
          </a:p>
          <a:p>
            <a:pPr lvl="1"/>
            <a:r>
              <a:rPr lang="en-US" sz="2400" dirty="0" smtClean="0"/>
              <a:t>Physical characteristics of interface and medium: pin assignment, connector, cables</a:t>
            </a:r>
          </a:p>
          <a:p>
            <a:pPr lvl="1"/>
            <a:r>
              <a:rPr lang="en-US" sz="2400" dirty="0" smtClean="0"/>
              <a:t>Representation of bits: </a:t>
            </a:r>
            <a:r>
              <a:rPr lang="en-US" sz="2400" dirty="0" err="1" smtClean="0">
                <a:solidFill>
                  <a:srgbClr val="FF0000"/>
                </a:solidFill>
              </a:rPr>
              <a:t>Linecoding</a:t>
            </a:r>
            <a:r>
              <a:rPr lang="en-US" sz="2400" dirty="0" smtClean="0">
                <a:solidFill>
                  <a:srgbClr val="FF0000"/>
                </a:solidFill>
              </a:rPr>
              <a:t>, Modulation</a:t>
            </a:r>
          </a:p>
          <a:p>
            <a:pPr lvl="1"/>
            <a:r>
              <a:rPr lang="en-US" sz="2400" dirty="0" smtClean="0"/>
              <a:t>Data rate- </a:t>
            </a:r>
            <a:r>
              <a:rPr lang="en-US" sz="2400" dirty="0" smtClean="0">
                <a:solidFill>
                  <a:srgbClr val="FF0000"/>
                </a:solidFill>
              </a:rPr>
              <a:t>Bit rate, Baud rate</a:t>
            </a:r>
          </a:p>
          <a:p>
            <a:pPr lvl="1"/>
            <a:r>
              <a:rPr lang="en-US" sz="2400" dirty="0" smtClean="0"/>
              <a:t>Synchronization of bits</a:t>
            </a:r>
          </a:p>
          <a:p>
            <a:pPr lvl="1"/>
            <a:r>
              <a:rPr lang="en-US" sz="2400" dirty="0" smtClean="0"/>
              <a:t>Line configuration: </a:t>
            </a:r>
            <a:r>
              <a:rPr lang="en-US" sz="2400" dirty="0" smtClean="0">
                <a:solidFill>
                  <a:srgbClr val="FF0000"/>
                </a:solidFill>
              </a:rPr>
              <a:t>point-to-point, multipoint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Physical topology</a:t>
            </a:r>
          </a:p>
          <a:p>
            <a:pPr lvl="1"/>
            <a:r>
              <a:rPr lang="en-US" sz="2400" dirty="0" smtClean="0"/>
              <a:t>Transmission mode: </a:t>
            </a:r>
            <a:r>
              <a:rPr lang="en-US" sz="2400" dirty="0" smtClean="0">
                <a:solidFill>
                  <a:srgbClr val="FF0000"/>
                </a:solidFill>
              </a:rPr>
              <a:t>simplex, half-duplex, full-duplex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8400" y="285728"/>
            <a:ext cx="8428442" cy="626826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The TCP/IP protocol suite was developed prior to the OSI model</a:t>
            </a:r>
            <a:r>
              <a:rPr lang="en-US" dirty="0" smtClean="0">
                <a:latin typeface="Arial Unicode MS" pitchFamily="34" charset="-128"/>
              </a:rPr>
              <a:t>.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</a:rPr>
              <a:t> Therefore, the layers in the TCP/IP protocol suite do not match exactly with those in the OSI model. 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</a:rPr>
              <a:t>Today, however, TCP/IP is thought of as 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a five-layer model with the layers named </a:t>
            </a:r>
            <a:r>
              <a:rPr lang="en-US" dirty="0" smtClean="0">
                <a:latin typeface="Arial Unicode MS" pitchFamily="34" charset="-128"/>
              </a:rPr>
              <a:t>similarly to the ones in the OSI model.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TCP/IP Protocol Suite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79FF-71ED-4F15-BB33-AC7C4FA288C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dirty="0" smtClean="0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en-US" altLang="en-US" i="1" dirty="0">
                <a:latin typeface="Times New Roman" pitchFamily="18" charset="0"/>
              </a:rPr>
              <a:t>TCP/IP and OSI model</a:t>
            </a:r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 sz="2400" b="0"/>
          </a:p>
        </p:txBody>
      </p:sp>
      <p:pic>
        <p:nvPicPr>
          <p:cNvPr id="58164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18589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164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8" y="1143000"/>
            <a:ext cx="5491162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5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85720" y="517803"/>
            <a:ext cx="8358214" cy="729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800" b="1" i="0" u="none" strike="noStrike" cap="none" normalizeH="0" baseline="0" dirty="0" smtClean="0">
              <a:ln>
                <a:noFill/>
              </a:ln>
              <a:solidFill>
                <a:srgbClr val="00000A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800" b="1" u="sng" dirty="0" smtClean="0">
                <a:solidFill>
                  <a:schemeClr val="accent4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Q &amp;A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800" b="1" i="0" u="none" strike="noStrike" cap="none" normalizeH="0" baseline="0" dirty="0" smtClean="0">
              <a:ln>
                <a:noFill/>
              </a:ln>
              <a:solidFill>
                <a:srgbClr val="00000A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What are the advantages of a multipoint connection over a point-to-point connection?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What is the difference between half-duplex and full-duplex transmission modes?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Name the four basic network topologies, and cite an advantage of each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For </a:t>
            </a:r>
            <a:r>
              <a:rPr kumimoji="0" lang="en-US" altLang="zh-CN" b="1" i="1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 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devices in a network, what is the number of cable links required for a mesh, ring, bus, and star topology?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What is an internet? What is the Internet?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00000A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Why are protocols needed?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1" dirty="0" smtClean="0">
                <a:solidFill>
                  <a:srgbClr val="00000A"/>
                </a:solidFill>
                <a:latin typeface="Arial" pitchFamily="34" charset="0"/>
                <a:ea typeface="Calibri" pitchFamily="34" charset="0"/>
                <a:cs typeface="Times New Roman" pitchFamily="18" charset="0"/>
              </a:rPr>
              <a:t>What is standard?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A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A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IN" sz="2000" b="1" dirty="0" smtClean="0"/>
              <a:t>In the ring topology in what happens if one of the stations is unplugged?</a:t>
            </a:r>
          </a:p>
          <a:p>
            <a:pPr lvl="0">
              <a:buFont typeface="Arial" pitchFamily="34" charset="0"/>
              <a:buChar char="•"/>
            </a:pPr>
            <a:r>
              <a:rPr lang="en-IN" sz="2000" b="1" dirty="0" smtClean="0"/>
              <a:t>In the bus topology, what happens if one of the stations is unplugged?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Explain why do we need n(n-1)/2 number of links in mesh topology?</a:t>
            </a:r>
            <a:endParaRPr lang="en-IN" sz="2000" b="1" dirty="0" smtClean="0"/>
          </a:p>
          <a:p>
            <a:pPr lvl="0">
              <a:buFont typeface="Arial" pitchFamily="34" charset="0"/>
              <a:buChar char="•"/>
            </a:pPr>
            <a:endParaRPr lang="en-IN" sz="20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00000A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Unicode MS" pitchFamily="34" charset="-128"/>
              </a:rPr>
              <a:t>A</a:t>
            </a:r>
            <a:r>
              <a:rPr lang="en-US" dirty="0" smtClean="0">
                <a:latin typeface="Arial Unicode MS" pitchFamily="34" charset="-128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protocol</a:t>
            </a:r>
            <a:r>
              <a:rPr lang="en-US" dirty="0" smtClean="0">
                <a:latin typeface="Arial Unicode MS" pitchFamily="34" charset="-128"/>
              </a:rPr>
              <a:t> is a set of rules that govern the data communication .It represents the agreement between two communicating devices.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</a:endParaRPr>
          </a:p>
          <a:p>
            <a:r>
              <a:rPr lang="en-US" dirty="0" smtClean="0">
                <a:latin typeface="Arial Unicode MS" pitchFamily="34" charset="-128"/>
              </a:rPr>
              <a:t>When communication is not simple, we may divide the complex task of  communication into </a:t>
            </a:r>
            <a:r>
              <a:rPr lang="en-US" dirty="0" smtClean="0">
                <a:solidFill>
                  <a:srgbClr val="FF0000"/>
                </a:solidFill>
                <a:latin typeface="Arial Unicode MS" pitchFamily="34" charset="-128"/>
              </a:rPr>
              <a:t>several layers</a:t>
            </a:r>
            <a:r>
              <a:rPr lang="en-US" dirty="0" smtClean="0">
                <a:latin typeface="Arial Unicode MS" pitchFamily="34" charset="-128"/>
              </a:rPr>
              <a:t>.</a:t>
            </a:r>
          </a:p>
          <a:p>
            <a:pPr>
              <a:buNone/>
            </a:pPr>
            <a:endParaRPr lang="en-US" dirty="0" smtClean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7 layers of OSI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080" y="1357298"/>
            <a:ext cx="827132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/>
              <a:t>Interfaces b/w Layers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575" y="1000108"/>
            <a:ext cx="8287829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  <a:ln/>
        </p:spPr>
        <p:txBody>
          <a:bodyPr lIns="0" tIns="0" rIns="0" bIns="0"/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b="1" dirty="0">
                <a:solidFill>
                  <a:srgbClr val="E4005C"/>
                </a:solidFill>
              </a:rPr>
              <a:t>OSI in Action</a:t>
            </a:r>
            <a:endParaRPr lang="en-GB" sz="4000" b="1" dirty="0">
              <a:solidFill>
                <a:srgbClr val="E4005C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8186766" cy="4400568"/>
          </a:xfrm>
        </p:spPr>
        <p:txBody>
          <a:bodyPr>
            <a:normAutofit fontScale="92500" lnSpcReduction="10000"/>
          </a:bodyPr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b="1" dirty="0">
                <a:solidFill>
                  <a:srgbClr val="000066"/>
                </a:solidFill>
                <a:cs typeface="Arial" charset="0"/>
              </a:rPr>
              <a:t>A message begins at the top application layer and moves down the OSI layers to the bottom physical layer.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b="1" dirty="0">
                <a:solidFill>
                  <a:srgbClr val="000066"/>
                </a:solidFill>
                <a:cs typeface="Arial" charset="0"/>
              </a:rPr>
              <a:t>As the message descends, each successive OSI model layer adds a header to it.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b="1" dirty="0">
                <a:solidFill>
                  <a:srgbClr val="000066"/>
                </a:solidFill>
                <a:cs typeface="Arial" charset="0"/>
              </a:rPr>
              <a:t>A header is layer-specific information that basically explains what functions the layer carried out.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r>
              <a:rPr lang="en-US" b="1" dirty="0">
                <a:solidFill>
                  <a:srgbClr val="000066"/>
                </a:solidFill>
                <a:cs typeface="Arial" charset="0"/>
              </a:rPr>
              <a:t>Conversely, at the receiving end, headers are striped from the message as it travels up the corresponding layers.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Blip>
                <a:blip r:embed="rId3"/>
              </a:buBlip>
            </a:pPr>
            <a:endParaRPr lang="en-US" sz="2000" b="1" dirty="0">
              <a:solidFill>
                <a:srgbClr val="000066"/>
              </a:solidFill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511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635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969963" y="1552575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r>
              <a:rPr lang="en-GB" b="1">
                <a:solidFill>
                  <a:schemeClr val="bg1"/>
                </a:solidFill>
              </a:rPr>
              <a:t>OSI Model</a:t>
            </a:r>
          </a:p>
          <a:p>
            <a:pPr defTabSz="828675"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</a:pPr>
            <a:endParaRPr lang="en-GB" sz="2000" b="1">
              <a:solidFill>
                <a:schemeClr val="bg1"/>
              </a:solidFill>
            </a:endParaRP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28604"/>
            <a:ext cx="6849353" cy="598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Communication using the OSI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786965" cy="562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Layer7- Application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In the OSI model, this is the layer that is the “</a:t>
            </a:r>
            <a:r>
              <a:rPr lang="en-IN" dirty="0">
                <a:solidFill>
                  <a:srgbClr val="FF0000"/>
                </a:solidFill>
              </a:rPr>
              <a:t>closest to the end user</a:t>
            </a:r>
            <a:r>
              <a:rPr lang="en-IN" dirty="0" smtClean="0"/>
              <a:t>”.</a:t>
            </a:r>
          </a:p>
          <a:p>
            <a:r>
              <a:rPr lang="en-IN" dirty="0" smtClean="0"/>
              <a:t> Communication at the application layer is between </a:t>
            </a:r>
            <a:r>
              <a:rPr lang="en-IN" b="1" i="1" dirty="0" smtClean="0">
                <a:solidFill>
                  <a:schemeClr val="accent4"/>
                </a:solidFill>
              </a:rPr>
              <a:t>two processes </a:t>
            </a:r>
            <a:r>
              <a:rPr lang="en-IN" i="1" dirty="0" smtClean="0"/>
              <a:t>running at the two host.</a:t>
            </a:r>
            <a:endParaRPr lang="en-IN" i="1" dirty="0"/>
          </a:p>
          <a:p>
            <a:r>
              <a:rPr lang="en-IN" dirty="0" smtClean="0"/>
              <a:t>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web browser </a:t>
            </a:r>
            <a:r>
              <a:rPr lang="en-IN" dirty="0"/>
              <a:t>(Google </a:t>
            </a:r>
            <a:r>
              <a:rPr lang="en-IN" dirty="0">
                <a:solidFill>
                  <a:srgbClr val="FF0000"/>
                </a:solidFill>
              </a:rPr>
              <a:t>Chrome, Firefox, Safari</a:t>
            </a:r>
            <a:r>
              <a:rPr lang="en-IN" dirty="0"/>
              <a:t>, etc.) or other app - Skype, Outlook, Office - are examples of Layer 7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1010</Words>
  <Application>Microsoft Office PowerPoint</Application>
  <PresentationFormat>On-screen Show (4:3)</PresentationFormat>
  <Paragraphs>148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Computer Networks Week2 OSI Model</vt:lpstr>
      <vt:lpstr>Slide 2</vt:lpstr>
      <vt:lpstr>Slide 3</vt:lpstr>
      <vt:lpstr>7 layers of OSI Model </vt:lpstr>
      <vt:lpstr>Interfaces b/w Layers</vt:lpstr>
      <vt:lpstr>OSI in Action</vt:lpstr>
      <vt:lpstr>Slide 7</vt:lpstr>
      <vt:lpstr>Data Communication using the OSI Model</vt:lpstr>
      <vt:lpstr>Layer7- Application Layer</vt:lpstr>
      <vt:lpstr>Slide 10</vt:lpstr>
      <vt:lpstr>Presentation Layer</vt:lpstr>
      <vt:lpstr>Session Layer</vt:lpstr>
      <vt:lpstr>Transport Layer</vt:lpstr>
      <vt:lpstr>TCP vs UDP</vt:lpstr>
      <vt:lpstr>Network Layer</vt:lpstr>
      <vt:lpstr>Slide 16</vt:lpstr>
      <vt:lpstr>Different IP classes</vt:lpstr>
      <vt:lpstr>Data link Layer</vt:lpstr>
      <vt:lpstr>Slide 19</vt:lpstr>
      <vt:lpstr>Functionality of Data-link Layer </vt:lpstr>
      <vt:lpstr>Slide 21</vt:lpstr>
      <vt:lpstr>Slide 22</vt:lpstr>
      <vt:lpstr>Slide 23</vt:lpstr>
      <vt:lpstr>Slide 24</vt:lpstr>
      <vt:lpstr>Physical Layer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</dc:title>
  <dc:creator>UEM</dc:creator>
  <cp:lastModifiedBy>UEM</cp:lastModifiedBy>
  <cp:revision>80</cp:revision>
  <dcterms:created xsi:type="dcterms:W3CDTF">2020-01-17T04:51:45Z</dcterms:created>
  <dcterms:modified xsi:type="dcterms:W3CDTF">2021-02-22T10:14:37Z</dcterms:modified>
</cp:coreProperties>
</file>