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6" r:id="rId4"/>
    <p:sldId id="277" r:id="rId5"/>
    <p:sldId id="278" r:id="rId6"/>
    <p:sldId id="279" r:id="rId7"/>
    <p:sldId id="285" r:id="rId8"/>
    <p:sldId id="292" r:id="rId9"/>
    <p:sldId id="286" r:id="rId10"/>
    <p:sldId id="287" r:id="rId11"/>
    <p:sldId id="291" r:id="rId12"/>
    <p:sldId id="288" r:id="rId13"/>
    <p:sldId id="289" r:id="rId14"/>
    <p:sldId id="290" r:id="rId15"/>
    <p:sldId id="293" r:id="rId16"/>
    <p:sldId id="294" r:id="rId17"/>
    <p:sldId id="323" r:id="rId18"/>
    <p:sldId id="296"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699" autoAdjust="0"/>
    <p:restoredTop sz="94660"/>
  </p:normalViewPr>
  <p:slideViewPr>
    <p:cSldViewPr>
      <p:cViewPr>
        <p:scale>
          <a:sx n="71" d="100"/>
          <a:sy n="71" d="100"/>
        </p:scale>
        <p:origin x="-1260"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AF3D0D7-888A-4D24-936F-74633B7247AD}" type="datetimeFigureOut">
              <a:rPr lang="en-US" smtClean="0"/>
              <a:pPr/>
              <a:t>2/10/2021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420F242-42DA-4650-8073-5775C0D35E2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F3D0D7-888A-4D24-936F-74633B7247AD}"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0F242-42DA-4650-8073-5775C0D35E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6AF3D0D7-888A-4D24-936F-74633B7247AD}" type="datetimeFigureOut">
              <a:rPr lang="en-US" smtClean="0"/>
              <a:pPr/>
              <a:t>2/10/2021</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420F242-42DA-4650-8073-5775C0D35E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F3D0D7-888A-4D24-936F-74633B7247AD}"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0F242-42DA-4650-8073-5775C0D35E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AF3D0D7-888A-4D24-936F-74633B7247AD}" type="datetimeFigureOut">
              <a:rPr lang="en-US" smtClean="0"/>
              <a:pPr/>
              <a:t>2/10/2021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0420F242-42DA-4650-8073-5775C0D35E2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AF3D0D7-888A-4D24-936F-74633B7247AD}" type="datetimeFigureOut">
              <a:rPr lang="en-US" smtClean="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0F242-42DA-4650-8073-5775C0D35E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AF3D0D7-888A-4D24-936F-74633B7247AD}" type="datetimeFigureOut">
              <a:rPr lang="en-US" smtClean="0"/>
              <a:pPr/>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20F242-42DA-4650-8073-5775C0D35E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F3D0D7-888A-4D24-936F-74633B7247AD}" type="datetimeFigureOut">
              <a:rPr lang="en-US" smtClean="0"/>
              <a:pPr/>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20F242-42DA-4650-8073-5775C0D35E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6AF3D0D7-888A-4D24-936F-74633B7247AD}" type="datetimeFigureOut">
              <a:rPr lang="en-US" smtClean="0"/>
              <a:pPr/>
              <a:t>2/10/2021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0420F242-42DA-4650-8073-5775C0D35E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AF3D0D7-888A-4D24-936F-74633B7247AD}" type="datetimeFigureOut">
              <a:rPr lang="en-US" smtClean="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0F242-42DA-4650-8073-5775C0D35E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6AF3D0D7-888A-4D24-936F-74633B7247AD}" type="datetimeFigureOut">
              <a:rPr lang="en-US" smtClean="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0F242-42DA-4650-8073-5775C0D35E2A}"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AF3D0D7-888A-4D24-936F-74633B7247AD}" type="datetimeFigureOut">
              <a:rPr lang="en-US" smtClean="0"/>
              <a:pPr/>
              <a:t>2/10/2021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420F242-42DA-4650-8073-5775C0D35E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analysis and algorithm</a:t>
            </a:r>
          </a:p>
        </p:txBody>
      </p:sp>
      <p:sp>
        <p:nvSpPr>
          <p:cNvPr id="3" name="Subtitle 2"/>
          <p:cNvSpPr>
            <a:spLocks noGrp="1"/>
          </p:cNvSpPr>
          <p:nvPr>
            <p:ph type="subTitle" idx="1"/>
          </p:nvPr>
        </p:nvSpPr>
        <p:spPr>
          <a:xfrm>
            <a:off x="3276600" y="3581400"/>
            <a:ext cx="5256158" cy="1101248"/>
          </a:xfrm>
        </p:spPr>
        <p:txBody>
          <a:bodyPr>
            <a:normAutofit lnSpcReduction="10000"/>
          </a:bodyPr>
          <a:lstStyle/>
          <a:p>
            <a:r>
              <a:rPr lang="en-US" dirty="0"/>
              <a:t>Presenter</a:t>
            </a:r>
            <a:r>
              <a:rPr lang="en-US" dirty="0" smtClean="0"/>
              <a:t>: </a:t>
            </a:r>
            <a:r>
              <a:rPr lang="en-US" dirty="0" err="1" smtClean="0"/>
              <a:t>Srestha</a:t>
            </a:r>
            <a:r>
              <a:rPr lang="en-US" dirty="0" smtClean="0"/>
              <a:t> </a:t>
            </a:r>
            <a:r>
              <a:rPr lang="en-US" dirty="0" err="1" smtClean="0"/>
              <a:t>Sadhu</a:t>
            </a:r>
            <a:endParaRPr lang="en-US" dirty="0" smtClean="0"/>
          </a:p>
          <a:p>
            <a:r>
              <a:rPr lang="en-US" dirty="0" err="1" smtClean="0"/>
              <a:t>Panchali</a:t>
            </a:r>
            <a:r>
              <a:rPr lang="en-US" dirty="0" smtClean="0"/>
              <a:t> </a:t>
            </a:r>
            <a:r>
              <a:rPr lang="en-US" dirty="0" err="1" smtClean="0"/>
              <a:t>Datta</a:t>
            </a:r>
            <a:r>
              <a:rPr lang="en-US" dirty="0" smtClean="0"/>
              <a:t> </a:t>
            </a:r>
            <a:r>
              <a:rPr lang="en-US" dirty="0" err="1" smtClean="0"/>
              <a:t>Choudhury</a:t>
            </a:r>
            <a:endParaRPr lang="en-US" dirty="0" smtClean="0"/>
          </a:p>
          <a:p>
            <a:r>
              <a:rPr lang="en-US" dirty="0" err="1" smtClean="0"/>
              <a:t>Sudipto</a:t>
            </a:r>
            <a:r>
              <a:rPr lang="en-US" dirty="0" smtClean="0"/>
              <a:t> Kumar </a:t>
            </a:r>
            <a:r>
              <a:rPr lang="en-US" dirty="0" err="1" smtClean="0"/>
              <a:t>Mandal</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9806018-DBE4-4E71-A315-FBE34372B5AE}"/>
              </a:ext>
            </a:extLst>
          </p:cNvPr>
          <p:cNvSpPr>
            <a:spLocks noGrp="1"/>
          </p:cNvSpPr>
          <p:nvPr>
            <p:ph type="title"/>
          </p:nvPr>
        </p:nvSpPr>
        <p:spPr/>
        <p:txBody>
          <a:bodyPr/>
          <a:lstStyle/>
          <a:p>
            <a:pPr algn="ctr"/>
            <a:r>
              <a:rPr lang="en-IN" dirty="0"/>
              <a:t>Merge Sort</a:t>
            </a:r>
          </a:p>
        </p:txBody>
      </p:sp>
      <p:sp>
        <p:nvSpPr>
          <p:cNvPr id="5" name="Content Placeholder 4">
            <a:extLst>
              <a:ext uri="{FF2B5EF4-FFF2-40B4-BE49-F238E27FC236}">
                <a16:creationId xmlns="" xmlns:a16="http://schemas.microsoft.com/office/drawing/2014/main" id="{3F97BC35-CBB1-4673-84BB-2C2B728B9EB1}"/>
              </a:ext>
            </a:extLst>
          </p:cNvPr>
          <p:cNvSpPr>
            <a:spLocks noGrp="1"/>
          </p:cNvSpPr>
          <p:nvPr>
            <p:ph idx="1"/>
          </p:nvPr>
        </p:nvSpPr>
        <p:spPr>
          <a:xfrm>
            <a:off x="304800" y="1676400"/>
            <a:ext cx="7886700" cy="3500438"/>
          </a:xfrm>
          <a:ln>
            <a:solidFill>
              <a:schemeClr val="accent2"/>
            </a:solidFill>
          </a:ln>
        </p:spPr>
        <p:txBody>
          <a:bodyPr>
            <a:normAutofit/>
          </a:bodyPr>
          <a:lstStyle/>
          <a:p>
            <a:pPr algn="just"/>
            <a:r>
              <a:rPr lang="en-US" sz="2000" b="0" i="0" dirty="0">
                <a:effectLst/>
                <a:latin typeface="Calibri" pitchFamily="34" charset="0"/>
              </a:rPr>
              <a:t>Merge Sort is a kind of Divide and Conquer algorithm in computer programming. It is one of the most popular sorting algorithms and a great way to develop confidence in building recursive algorithms</a:t>
            </a:r>
            <a:endParaRPr lang="en-IN" sz="2000" dirty="0">
              <a:latin typeface="Calibri" pitchFamily="34" charset="0"/>
            </a:endParaRPr>
          </a:p>
        </p:txBody>
      </p:sp>
    </p:spTree>
    <p:extLst>
      <p:ext uri="{BB962C8B-B14F-4D97-AF65-F5344CB8AC3E}">
        <p14:creationId xmlns="" xmlns:p14="http://schemas.microsoft.com/office/powerpoint/2010/main" val="4091313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AC13FC8A-C8B1-43E6-AE60-204F97B0E2F7}"/>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09600" y="381000"/>
            <a:ext cx="7467600" cy="607536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9806018-DBE4-4E71-A315-FBE34372B5AE}"/>
              </a:ext>
            </a:extLst>
          </p:cNvPr>
          <p:cNvSpPr>
            <a:spLocks noGrp="1"/>
          </p:cNvSpPr>
          <p:nvPr>
            <p:ph type="title"/>
          </p:nvPr>
        </p:nvSpPr>
        <p:spPr>
          <a:xfrm>
            <a:off x="533400" y="0"/>
            <a:ext cx="7239000" cy="1143000"/>
          </a:xfrm>
        </p:spPr>
        <p:txBody>
          <a:bodyPr/>
          <a:lstStyle/>
          <a:p>
            <a:pPr algn="ctr"/>
            <a:r>
              <a:rPr lang="en-IN" dirty="0"/>
              <a:t>Merge Sort</a:t>
            </a:r>
          </a:p>
        </p:txBody>
      </p:sp>
      <p:sp>
        <p:nvSpPr>
          <p:cNvPr id="5" name="Content Placeholder 4">
            <a:extLst>
              <a:ext uri="{FF2B5EF4-FFF2-40B4-BE49-F238E27FC236}">
                <a16:creationId xmlns="" xmlns:a16="http://schemas.microsoft.com/office/drawing/2014/main" id="{3F97BC35-CBB1-4673-84BB-2C2B728B9EB1}"/>
              </a:ext>
            </a:extLst>
          </p:cNvPr>
          <p:cNvSpPr>
            <a:spLocks noGrp="1"/>
          </p:cNvSpPr>
          <p:nvPr>
            <p:ph idx="1"/>
          </p:nvPr>
        </p:nvSpPr>
        <p:spPr>
          <a:xfrm>
            <a:off x="304800" y="1295400"/>
            <a:ext cx="7886700" cy="4800600"/>
          </a:xfrm>
          <a:ln>
            <a:solidFill>
              <a:schemeClr val="accent2"/>
            </a:solidFill>
          </a:ln>
        </p:spPr>
        <p:txBody>
          <a:bodyPr>
            <a:noAutofit/>
          </a:bodyPr>
          <a:lstStyle/>
          <a:p>
            <a:pPr algn="just"/>
            <a:r>
              <a:rPr lang="en-US" sz="2000" dirty="0">
                <a:latin typeface="Calibri" pitchFamily="34" charset="0"/>
              </a:rPr>
              <a:t>In Divide and Conquer technique, we divide a problem into subproblems. When the solution to each subproblem is ready, we 'combine' the results from the subproblems to solve the main problem.</a:t>
            </a:r>
          </a:p>
          <a:p>
            <a:pPr algn="just"/>
            <a:r>
              <a:rPr lang="en-US" sz="2000" dirty="0">
                <a:latin typeface="Calibri" pitchFamily="34" charset="0"/>
              </a:rPr>
              <a:t>Suppose we had to sort an array A. A subproblem would be to sort a sub-section of this array starting at index p and ending at index r, denoted as A[</a:t>
            </a:r>
            <a:r>
              <a:rPr lang="en-US" sz="2000" dirty="0" err="1">
                <a:latin typeface="Calibri" pitchFamily="34" charset="0"/>
              </a:rPr>
              <a:t>p..r</a:t>
            </a:r>
            <a:r>
              <a:rPr lang="en-US" sz="2000" dirty="0">
                <a:latin typeface="Calibri" pitchFamily="34" charset="0"/>
              </a:rPr>
              <a:t>].</a:t>
            </a:r>
          </a:p>
          <a:p>
            <a:pPr marL="0" indent="0" algn="just">
              <a:buNone/>
            </a:pPr>
            <a:r>
              <a:rPr lang="en-US" sz="2000" b="1" dirty="0">
                <a:latin typeface="Calibri" pitchFamily="34" charset="0"/>
              </a:rPr>
              <a:t>Divide</a:t>
            </a:r>
          </a:p>
          <a:p>
            <a:pPr algn="just"/>
            <a:r>
              <a:rPr lang="en-US" sz="2000" dirty="0">
                <a:latin typeface="Calibri" pitchFamily="34" charset="0"/>
              </a:rPr>
              <a:t>If q is the half-way point between p and r, then we can split the subarray A[</a:t>
            </a:r>
            <a:r>
              <a:rPr lang="en-US" sz="2000" dirty="0" err="1">
                <a:latin typeface="Calibri" pitchFamily="34" charset="0"/>
              </a:rPr>
              <a:t>p..r</a:t>
            </a:r>
            <a:r>
              <a:rPr lang="en-US" sz="2000" dirty="0">
                <a:latin typeface="Calibri" pitchFamily="34" charset="0"/>
              </a:rPr>
              <a:t>] into two arrays A[</a:t>
            </a:r>
            <a:r>
              <a:rPr lang="en-US" sz="2000" dirty="0" err="1">
                <a:latin typeface="Calibri" pitchFamily="34" charset="0"/>
              </a:rPr>
              <a:t>p..q</a:t>
            </a:r>
            <a:r>
              <a:rPr lang="en-US" sz="2000" dirty="0">
                <a:latin typeface="Calibri" pitchFamily="34" charset="0"/>
              </a:rPr>
              <a:t>] and A[q+1, r].</a:t>
            </a:r>
          </a:p>
          <a:p>
            <a:pPr marL="0" indent="0" algn="just">
              <a:buNone/>
            </a:pPr>
            <a:r>
              <a:rPr lang="en-US" sz="2000" b="1" dirty="0">
                <a:latin typeface="Calibri" pitchFamily="34" charset="0"/>
              </a:rPr>
              <a:t>Conquer</a:t>
            </a:r>
          </a:p>
          <a:p>
            <a:pPr algn="just"/>
            <a:r>
              <a:rPr lang="en-US" sz="2000" dirty="0">
                <a:latin typeface="Calibri" pitchFamily="34" charset="0"/>
              </a:rPr>
              <a:t>In the conquer step, we try to sort both the subarrays A[</a:t>
            </a:r>
            <a:r>
              <a:rPr lang="en-US" sz="2000" dirty="0" err="1">
                <a:latin typeface="Calibri" pitchFamily="34" charset="0"/>
              </a:rPr>
              <a:t>p..q</a:t>
            </a:r>
            <a:r>
              <a:rPr lang="en-US" sz="2000" dirty="0">
                <a:latin typeface="Calibri" pitchFamily="34" charset="0"/>
              </a:rPr>
              <a:t>] and A[q+1, r]. If we haven't yet reached the base case, we again divide both these subarrays and try to sort them</a:t>
            </a:r>
            <a:r>
              <a:rPr lang="en-US" sz="2000" dirty="0" smtClean="0">
                <a:latin typeface="Calibri" pitchFamily="34" charset="0"/>
              </a:rPr>
              <a:t>.</a:t>
            </a:r>
            <a:endParaRPr lang="en-US" sz="2000" dirty="0">
              <a:latin typeface="Calibri" pitchFamily="34" charset="0"/>
            </a:endParaRPr>
          </a:p>
        </p:txBody>
      </p:sp>
    </p:spTree>
    <p:extLst>
      <p:ext uri="{BB962C8B-B14F-4D97-AF65-F5344CB8AC3E}">
        <p14:creationId xmlns="" xmlns:p14="http://schemas.microsoft.com/office/powerpoint/2010/main" val="113305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F67A97-CA9A-4E6D-9FD6-B9F9A30B3EE2}"/>
              </a:ext>
            </a:extLst>
          </p:cNvPr>
          <p:cNvSpPr>
            <a:spLocks noGrp="1"/>
          </p:cNvSpPr>
          <p:nvPr>
            <p:ph type="title"/>
          </p:nvPr>
        </p:nvSpPr>
        <p:spPr/>
        <p:txBody>
          <a:bodyPr/>
          <a:lstStyle/>
          <a:p>
            <a:pPr algn="ctr"/>
            <a:r>
              <a:rPr lang="en-IN" dirty="0"/>
              <a:t>Merge Sort</a:t>
            </a:r>
          </a:p>
        </p:txBody>
      </p:sp>
      <p:sp>
        <p:nvSpPr>
          <p:cNvPr id="3" name="Content Placeholder 2">
            <a:extLst>
              <a:ext uri="{FF2B5EF4-FFF2-40B4-BE49-F238E27FC236}">
                <a16:creationId xmlns="" xmlns:a16="http://schemas.microsoft.com/office/drawing/2014/main" id="{00966494-FE63-469B-81B6-CB73EC1A87F8}"/>
              </a:ext>
            </a:extLst>
          </p:cNvPr>
          <p:cNvSpPr>
            <a:spLocks noGrp="1"/>
          </p:cNvSpPr>
          <p:nvPr>
            <p:ph idx="1"/>
          </p:nvPr>
        </p:nvSpPr>
        <p:spPr>
          <a:ln>
            <a:solidFill>
              <a:schemeClr val="accent2"/>
            </a:solidFill>
          </a:ln>
        </p:spPr>
        <p:txBody>
          <a:bodyPr>
            <a:normAutofit/>
          </a:bodyPr>
          <a:lstStyle/>
          <a:p>
            <a:pPr marL="0" indent="0">
              <a:buNone/>
            </a:pPr>
            <a:r>
              <a:rPr lang="en-US" sz="2000" b="1" dirty="0" smtClean="0">
                <a:latin typeface="Calibri" pitchFamily="34" charset="0"/>
              </a:rPr>
              <a:t>Combine</a:t>
            </a:r>
          </a:p>
          <a:p>
            <a:pPr algn="just"/>
            <a:r>
              <a:rPr lang="en-US" sz="2000" dirty="0" smtClean="0">
                <a:latin typeface="Calibri" pitchFamily="34" charset="0"/>
              </a:rPr>
              <a:t>When the conquer step reaches the base step and we get two sorted </a:t>
            </a:r>
            <a:r>
              <a:rPr lang="en-US" sz="2000" dirty="0" err="1" smtClean="0">
                <a:latin typeface="Calibri" pitchFamily="34" charset="0"/>
              </a:rPr>
              <a:t>subarrays</a:t>
            </a:r>
            <a:r>
              <a:rPr lang="en-US" sz="2000" dirty="0" smtClean="0">
                <a:latin typeface="Calibri" pitchFamily="34" charset="0"/>
              </a:rPr>
              <a:t> A[p..q] and A[q+1, r] for array A[p..r], we combine the results by creating a sorted array A[p..r] from two sorted </a:t>
            </a:r>
            <a:r>
              <a:rPr lang="en-US" sz="2000" dirty="0" err="1" smtClean="0">
                <a:latin typeface="Calibri" pitchFamily="34" charset="0"/>
              </a:rPr>
              <a:t>subarrays</a:t>
            </a:r>
            <a:r>
              <a:rPr lang="en-US" sz="2000" dirty="0" smtClean="0">
                <a:latin typeface="Calibri" pitchFamily="34" charset="0"/>
              </a:rPr>
              <a:t> A[p..q] and A[q+1, r].</a:t>
            </a:r>
            <a:endParaRPr lang="en-IN" sz="2000" dirty="0" smtClean="0">
              <a:latin typeface="Calibri" pitchFamily="34" charset="0"/>
            </a:endParaRPr>
          </a:p>
          <a:p>
            <a:endParaRPr lang="en-US" sz="2000" dirty="0" smtClean="0">
              <a:latin typeface="Calibri" pitchFamily="34" charset="0"/>
            </a:endParaRPr>
          </a:p>
          <a:p>
            <a:pPr algn="just"/>
            <a:r>
              <a:rPr lang="en-US" sz="2000" dirty="0" smtClean="0">
                <a:latin typeface="Calibri" pitchFamily="34" charset="0"/>
              </a:rPr>
              <a:t>The </a:t>
            </a:r>
            <a:r>
              <a:rPr lang="en-US" sz="2000" dirty="0" err="1">
                <a:latin typeface="Calibri" pitchFamily="34" charset="0"/>
              </a:rPr>
              <a:t>MergeSort</a:t>
            </a:r>
            <a:r>
              <a:rPr lang="en-US" sz="2000" dirty="0">
                <a:latin typeface="Calibri" pitchFamily="34" charset="0"/>
              </a:rPr>
              <a:t> function repeatedly divides the array into two halves until we reach a stage where we try to perform </a:t>
            </a:r>
            <a:r>
              <a:rPr lang="en-US" sz="2000" dirty="0" err="1">
                <a:latin typeface="Calibri" pitchFamily="34" charset="0"/>
              </a:rPr>
              <a:t>MergeSort</a:t>
            </a:r>
            <a:r>
              <a:rPr lang="en-US" sz="2000" dirty="0">
                <a:latin typeface="Calibri" pitchFamily="34" charset="0"/>
              </a:rPr>
              <a:t> on a subarray of size 1 i.e. p == r.</a:t>
            </a:r>
          </a:p>
          <a:p>
            <a:endParaRPr lang="en-US" sz="2000" dirty="0">
              <a:latin typeface="Calibri" pitchFamily="34" charset="0"/>
            </a:endParaRPr>
          </a:p>
          <a:p>
            <a:r>
              <a:rPr lang="en-US" sz="2000" dirty="0">
                <a:latin typeface="Calibri" pitchFamily="34" charset="0"/>
              </a:rPr>
              <a:t>After that, the merge function comes into play and combines the sorted arrays into larger arrays until the whole array is merged.</a:t>
            </a:r>
            <a:endParaRPr lang="en-IN" sz="2000" dirty="0">
              <a:latin typeface="Calibri" pitchFamily="34" charset="0"/>
            </a:endParaRPr>
          </a:p>
        </p:txBody>
      </p:sp>
    </p:spTree>
    <p:extLst>
      <p:ext uri="{BB962C8B-B14F-4D97-AF65-F5344CB8AC3E}">
        <p14:creationId xmlns="" xmlns:p14="http://schemas.microsoft.com/office/powerpoint/2010/main" val="1862529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F67A97-CA9A-4E6D-9FD6-B9F9A30B3EE2}"/>
              </a:ext>
            </a:extLst>
          </p:cNvPr>
          <p:cNvSpPr>
            <a:spLocks noGrp="1"/>
          </p:cNvSpPr>
          <p:nvPr>
            <p:ph type="title"/>
          </p:nvPr>
        </p:nvSpPr>
        <p:spPr/>
        <p:txBody>
          <a:bodyPr/>
          <a:lstStyle/>
          <a:p>
            <a:pPr algn="ctr"/>
            <a:r>
              <a:rPr lang="en-IN" dirty="0"/>
              <a:t>Merge Sort</a:t>
            </a:r>
          </a:p>
        </p:txBody>
      </p:sp>
      <p:sp>
        <p:nvSpPr>
          <p:cNvPr id="3" name="Content Placeholder 2">
            <a:extLst>
              <a:ext uri="{FF2B5EF4-FFF2-40B4-BE49-F238E27FC236}">
                <a16:creationId xmlns="" xmlns:a16="http://schemas.microsoft.com/office/drawing/2014/main" id="{00966494-FE63-469B-81B6-CB73EC1A87F8}"/>
              </a:ext>
            </a:extLst>
          </p:cNvPr>
          <p:cNvSpPr>
            <a:spLocks noGrp="1"/>
          </p:cNvSpPr>
          <p:nvPr>
            <p:ph idx="1"/>
          </p:nvPr>
        </p:nvSpPr>
        <p:spPr>
          <a:ln>
            <a:solidFill>
              <a:schemeClr val="accent2"/>
            </a:solidFill>
          </a:ln>
        </p:spPr>
        <p:txBody>
          <a:bodyPr/>
          <a:lstStyle/>
          <a:p>
            <a:pPr marL="0" indent="0">
              <a:buNone/>
            </a:pPr>
            <a:r>
              <a:rPr lang="en-IN" dirty="0"/>
              <a:t> </a:t>
            </a:r>
            <a:r>
              <a:rPr lang="pt-BR" dirty="0" smtClean="0"/>
              <a:t>MergeSort(A, p, r):</a:t>
            </a:r>
          </a:p>
          <a:p>
            <a:pPr marL="0" indent="0">
              <a:buNone/>
            </a:pPr>
            <a:r>
              <a:rPr lang="pt-BR" dirty="0" smtClean="0"/>
              <a:t>    if p &gt; r </a:t>
            </a:r>
          </a:p>
          <a:p>
            <a:pPr marL="0" indent="0">
              <a:buNone/>
            </a:pPr>
            <a:r>
              <a:rPr lang="pt-BR" dirty="0" smtClean="0"/>
              <a:t>        return</a:t>
            </a:r>
          </a:p>
          <a:p>
            <a:pPr marL="0" indent="0">
              <a:buNone/>
            </a:pPr>
            <a:r>
              <a:rPr lang="pt-BR" dirty="0" smtClean="0"/>
              <a:t>    q = (p+r)/2</a:t>
            </a:r>
          </a:p>
          <a:p>
            <a:pPr marL="0" indent="0">
              <a:buNone/>
            </a:pPr>
            <a:r>
              <a:rPr lang="pt-BR" dirty="0" smtClean="0"/>
              <a:t>    mergeSort(A, p, q)</a:t>
            </a:r>
          </a:p>
          <a:p>
            <a:pPr marL="0" indent="0">
              <a:buNone/>
            </a:pPr>
            <a:r>
              <a:rPr lang="pt-BR" dirty="0" smtClean="0"/>
              <a:t>    mergeSort(A, q+1, r)</a:t>
            </a:r>
          </a:p>
          <a:p>
            <a:pPr marL="0" indent="0">
              <a:buNone/>
            </a:pPr>
            <a:r>
              <a:rPr lang="pt-BR" dirty="0" smtClean="0"/>
              <a:t>    merge(A, p, q, r)</a:t>
            </a:r>
            <a:endParaRPr lang="en-IN" dirty="0"/>
          </a:p>
        </p:txBody>
      </p:sp>
    </p:spTree>
    <p:extLst>
      <p:ext uri="{BB962C8B-B14F-4D97-AF65-F5344CB8AC3E}">
        <p14:creationId xmlns="" xmlns:p14="http://schemas.microsoft.com/office/powerpoint/2010/main" val="985046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ow merge sort algorithm works in Java.png"/>
          <p:cNvPicPr>
            <a:picLocks noGrp="1" noChangeAspect="1"/>
          </p:cNvPicPr>
          <p:nvPr>
            <p:ph idx="1"/>
          </p:nvPr>
        </p:nvPicPr>
        <p:blipFill>
          <a:blip r:embed="rId2"/>
          <a:stretch>
            <a:fillRect/>
          </a:stretch>
        </p:blipFill>
        <p:spPr>
          <a:xfrm>
            <a:off x="228600" y="381000"/>
            <a:ext cx="7696200" cy="59436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ergesort_complexity.bmp"/>
          <p:cNvPicPr>
            <a:picLocks noGrp="1" noChangeAspect="1"/>
          </p:cNvPicPr>
          <p:nvPr>
            <p:ph idx="1"/>
          </p:nvPr>
        </p:nvPicPr>
        <p:blipFill>
          <a:blip r:embed="rId2"/>
          <a:stretch>
            <a:fillRect/>
          </a:stretch>
        </p:blipFill>
        <p:spPr>
          <a:xfrm>
            <a:off x="381000" y="304800"/>
            <a:ext cx="7772400" cy="61722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7239000" cy="5465136"/>
          </a:xfrm>
        </p:spPr>
        <p:txBody>
          <a:bodyPr>
            <a:normAutofit/>
          </a:bodyPr>
          <a:lstStyle/>
          <a:p>
            <a:pPr algn="ctr">
              <a:buNone/>
            </a:pPr>
            <a:endParaRPr lang="en-US" sz="7200" dirty="0" smtClean="0"/>
          </a:p>
          <a:p>
            <a:pPr algn="ctr">
              <a:buNone/>
            </a:pPr>
            <a:r>
              <a:rPr lang="en-US" sz="7200" b="1" i="1" dirty="0" smtClean="0"/>
              <a:t>HEAP SORT</a:t>
            </a:r>
            <a:endParaRPr lang="en-US" sz="7200" b="1" i="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7239000" cy="4846320"/>
          </a:xfrm>
        </p:spPr>
        <p:txBody>
          <a:bodyPr>
            <a:normAutofit/>
          </a:bodyPr>
          <a:lstStyle/>
          <a:p>
            <a:pPr algn="just">
              <a:buNone/>
            </a:pPr>
            <a:r>
              <a:rPr lang="en-US" sz="2000" b="1" dirty="0" smtClean="0">
                <a:latin typeface="Calibri" pitchFamily="34" charset="0"/>
              </a:rPr>
              <a:t>    What is Complete Binary Tree?</a:t>
            </a:r>
          </a:p>
          <a:p>
            <a:pPr algn="just">
              <a:buNone/>
            </a:pPr>
            <a:endParaRPr lang="en-US" sz="2000" b="1" dirty="0" smtClean="0">
              <a:latin typeface="Calibri" pitchFamily="34" charset="0"/>
            </a:endParaRPr>
          </a:p>
          <a:p>
            <a:pPr algn="just">
              <a:buNone/>
            </a:pPr>
            <a:r>
              <a:rPr lang="en-US" sz="2000" b="1" dirty="0" smtClean="0">
                <a:latin typeface="Calibri" pitchFamily="34" charset="0"/>
              </a:rPr>
              <a:t>     </a:t>
            </a:r>
            <a:r>
              <a:rPr lang="en-US" sz="2000" dirty="0" smtClean="0">
                <a:latin typeface="Calibri" pitchFamily="34" charset="0"/>
              </a:rPr>
              <a:t>A Complete binary tree is a binary tree in which every node other than the leaves has two children. In complete binary tree at every level, except possibly the last, is completely filled, and all nodes are as far left as possible.</a:t>
            </a:r>
          </a:p>
          <a:p>
            <a:pPr algn="just">
              <a:buNone/>
            </a:pPr>
            <a:r>
              <a:rPr lang="en-US" sz="2000" dirty="0" smtClean="0">
                <a:latin typeface="Calibri" pitchFamily="34" charset="0"/>
              </a:rPr>
              <a:t>     If a Binary Tree is filled level by level, left to right (Left child followed by Right child) then it is called complete binary tree.</a:t>
            </a:r>
            <a:br>
              <a:rPr lang="en-US" sz="2000" dirty="0" smtClean="0">
                <a:latin typeface="Calibri" pitchFamily="34" charset="0"/>
              </a:rPr>
            </a:br>
            <a:r>
              <a:rPr lang="en-US" sz="2000" dirty="0" smtClean="0">
                <a:latin typeface="Calibri" pitchFamily="34" charset="0"/>
              </a:rPr>
              <a:t>If Right child is present without Left child then it is not complete </a:t>
            </a:r>
            <a:br>
              <a:rPr lang="en-US" sz="2000" dirty="0" smtClean="0">
                <a:latin typeface="Calibri" pitchFamily="34" charset="0"/>
              </a:rPr>
            </a:br>
            <a:r>
              <a:rPr lang="en-US" sz="2000" dirty="0" smtClean="0">
                <a:latin typeface="Calibri" pitchFamily="34" charset="0"/>
              </a:rPr>
              <a:t/>
            </a:r>
            <a:br>
              <a:rPr lang="en-US" sz="2000" dirty="0" smtClean="0">
                <a:latin typeface="Calibri" pitchFamily="34" charset="0"/>
              </a:rPr>
            </a:br>
            <a:endParaRPr lang="en-US" sz="2000" dirty="0" smtClean="0">
              <a:latin typeface="Calibri" pitchFamily="34" charset="0"/>
            </a:endParaRPr>
          </a:p>
          <a:p>
            <a:pPr algn="just">
              <a:buNone/>
            </a:pPr>
            <a:r>
              <a:rPr lang="en-US" sz="2000" dirty="0" smtClean="0">
                <a:latin typeface="Calibri" pitchFamily="34" charset="0"/>
              </a:rPr>
              <a:t/>
            </a:r>
            <a:br>
              <a:rPr lang="en-US" sz="2000" dirty="0" smtClean="0">
                <a:latin typeface="Calibri" pitchFamily="34" charset="0"/>
              </a:rPr>
            </a:br>
            <a:endParaRPr lang="en-US" sz="2000" dirty="0">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
            </a:r>
            <a:br>
              <a:rPr lang="en-US" dirty="0" smtClean="0"/>
            </a:br>
            <a:endParaRPr lang="en-US" dirty="0" smtClean="0"/>
          </a:p>
          <a:p>
            <a:pPr>
              <a:buNone/>
            </a:pPr>
            <a:r>
              <a:rPr lang="en-US" dirty="0" smtClean="0"/>
              <a:t/>
            </a:r>
            <a:br>
              <a:rPr lang="en-US" dirty="0" smtClean="0"/>
            </a:br>
            <a:endParaRPr lang="en-US" dirty="0"/>
          </a:p>
        </p:txBody>
      </p:sp>
      <p:pic>
        <p:nvPicPr>
          <p:cNvPr id="1026" name="Picture 2" descr="https://3.bp.blogspot.com/-2JT-9xxZU8c/VkmFFcLNNAI/AAAAAAAAAqY/DLMfhTbRXJg/s1600/completeBinaryTree.png"/>
          <p:cNvPicPr>
            <a:picLocks noChangeAspect="1" noChangeArrowheads="1"/>
          </p:cNvPicPr>
          <p:nvPr/>
        </p:nvPicPr>
        <p:blipFill>
          <a:blip r:embed="rId2"/>
          <a:srcRect/>
          <a:stretch>
            <a:fillRect/>
          </a:stretch>
        </p:blipFill>
        <p:spPr bwMode="auto">
          <a:xfrm>
            <a:off x="228600" y="381000"/>
            <a:ext cx="7924800" cy="6324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 and conquer </a:t>
            </a:r>
          </a:p>
        </p:txBody>
      </p:sp>
      <p:sp>
        <p:nvSpPr>
          <p:cNvPr id="3" name="Content Placeholder 2"/>
          <p:cNvSpPr>
            <a:spLocks noGrp="1"/>
          </p:cNvSpPr>
          <p:nvPr>
            <p:ph idx="1"/>
          </p:nvPr>
        </p:nvSpPr>
        <p:spPr>
          <a:xfrm>
            <a:off x="381000" y="1524000"/>
            <a:ext cx="7239000" cy="4008120"/>
          </a:xfrm>
        </p:spPr>
        <p:txBody>
          <a:bodyPr>
            <a:normAutofit/>
          </a:bodyPr>
          <a:lstStyle/>
          <a:p>
            <a:pPr algn="just">
              <a:buNone/>
            </a:pPr>
            <a:r>
              <a:rPr lang="en-US" sz="2000" dirty="0">
                <a:latin typeface="Calibri" pitchFamily="34" charset="0"/>
              </a:rPr>
              <a:t>     </a:t>
            </a:r>
          </a:p>
          <a:p>
            <a:pPr algn="just">
              <a:buNone/>
            </a:pPr>
            <a:endParaRPr lang="en-US" sz="2000" dirty="0">
              <a:latin typeface="Calibri" pitchFamily="34" charset="0"/>
            </a:endParaRPr>
          </a:p>
          <a:p>
            <a:pPr algn="just">
              <a:buNone/>
            </a:pPr>
            <a:r>
              <a:rPr lang="en-US" sz="2000" dirty="0">
                <a:latin typeface="Calibri" pitchFamily="34" charset="0"/>
              </a:rPr>
              <a:t>	In divide and conquer approach, the problem in hand, is divided into smaller sub-problems and then each problem is solved independently. When we keep on dividing the sub problems into even smaller sub-problems, we may eventually reach a stage where no more division is possible. Those "atomic" smallest possible sub-problem (fractions) are solved. The solution of all sub-problems is finally merged in order to obtain the solution of an original problem.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7239000" cy="5410200"/>
          </a:xfrm>
        </p:spPr>
        <p:txBody>
          <a:bodyPr>
            <a:noAutofit/>
          </a:bodyPr>
          <a:lstStyle/>
          <a:p>
            <a:pPr>
              <a:buNone/>
            </a:pPr>
            <a:r>
              <a:rPr lang="en-US" sz="2000" b="1" dirty="0" smtClean="0">
                <a:latin typeface="Calibri" pitchFamily="34" charset="0"/>
              </a:rPr>
              <a:t>      What is Heap property in Binary Tree?</a:t>
            </a:r>
          </a:p>
          <a:p>
            <a:pPr>
              <a:buNone/>
            </a:pPr>
            <a:r>
              <a:rPr lang="en-US" sz="2000" dirty="0" smtClean="0">
                <a:latin typeface="Calibri" pitchFamily="34" charset="0"/>
              </a:rPr>
              <a:t>      A binary Tree is said to follow a heap property if tree is complete binary tree and every element of the tree is Larger (or Smaller) than any of its descendants if they exists. </a:t>
            </a:r>
            <a:br>
              <a:rPr lang="en-US" sz="2000" dirty="0" smtClean="0">
                <a:latin typeface="Calibri" pitchFamily="34" charset="0"/>
              </a:rPr>
            </a:br>
            <a:r>
              <a:rPr lang="en-US" sz="2000" dirty="0" smtClean="0">
                <a:latin typeface="Calibri" pitchFamily="34" charset="0"/>
              </a:rPr>
              <a:t/>
            </a:r>
            <a:br>
              <a:rPr lang="en-US" sz="2000" dirty="0" smtClean="0">
                <a:latin typeface="Calibri" pitchFamily="34" charset="0"/>
              </a:rPr>
            </a:br>
            <a:r>
              <a:rPr lang="en-US" sz="2000" b="1" dirty="0" smtClean="0">
                <a:latin typeface="Calibri" pitchFamily="34" charset="0"/>
              </a:rPr>
              <a:t>Depending on the ordering, a heap is called a max-heap or a min-heap.</a:t>
            </a:r>
            <a:r>
              <a:rPr lang="en-US" sz="2000" dirty="0" smtClean="0">
                <a:latin typeface="Calibri" pitchFamily="34" charset="0"/>
              </a:rPr>
              <a:t/>
            </a:r>
            <a:br>
              <a:rPr lang="en-US" sz="2000" dirty="0" smtClean="0">
                <a:latin typeface="Calibri" pitchFamily="34" charset="0"/>
              </a:rPr>
            </a:br>
            <a:r>
              <a:rPr lang="en-US" sz="2000" b="1" dirty="0" smtClean="0">
                <a:latin typeface="Calibri" pitchFamily="34" charset="0"/>
              </a:rPr>
              <a:t>In a Max-heap,</a:t>
            </a:r>
            <a:r>
              <a:rPr lang="en-US" sz="2000" dirty="0" smtClean="0">
                <a:latin typeface="Calibri" pitchFamily="34" charset="0"/>
              </a:rPr>
              <a:t> the keys of parent nodes are always greater than or  equal to those of the children.</a:t>
            </a:r>
            <a:br>
              <a:rPr lang="en-US" sz="2000" dirty="0" smtClean="0">
                <a:latin typeface="Calibri" pitchFamily="34" charset="0"/>
              </a:rPr>
            </a:br>
            <a:r>
              <a:rPr lang="en-US" sz="2000" dirty="0" smtClean="0">
                <a:latin typeface="Calibri" pitchFamily="34" charset="0"/>
              </a:rPr>
              <a:t>In max-heap, Largest element of the Tree is always at top(Root Node).</a:t>
            </a:r>
            <a:br>
              <a:rPr lang="en-US" sz="2000" dirty="0" smtClean="0">
                <a:latin typeface="Calibri" pitchFamily="34" charset="0"/>
              </a:rPr>
            </a:br>
            <a:r>
              <a:rPr lang="en-US" sz="2000" dirty="0" smtClean="0">
                <a:latin typeface="Calibri" pitchFamily="34" charset="0"/>
              </a:rPr>
              <a:t/>
            </a:r>
            <a:br>
              <a:rPr lang="en-US" sz="2000" dirty="0" smtClean="0">
                <a:latin typeface="Calibri" pitchFamily="34" charset="0"/>
              </a:rPr>
            </a:br>
            <a:r>
              <a:rPr lang="en-US" sz="2000" b="1" dirty="0" smtClean="0">
                <a:latin typeface="Calibri" pitchFamily="34" charset="0"/>
              </a:rPr>
              <a:t>In a Min-heap, </a:t>
            </a:r>
            <a:r>
              <a:rPr lang="en-US" sz="2000" dirty="0" smtClean="0">
                <a:latin typeface="Calibri" pitchFamily="34" charset="0"/>
              </a:rPr>
              <a:t>the keys of parent nodes are less than or equal to those of the children.</a:t>
            </a:r>
            <a:br>
              <a:rPr lang="en-US" sz="2000" dirty="0" smtClean="0">
                <a:latin typeface="Calibri" pitchFamily="34" charset="0"/>
              </a:rPr>
            </a:br>
            <a:r>
              <a:rPr lang="en-US" sz="2000" dirty="0" smtClean="0">
                <a:latin typeface="Calibri" pitchFamily="34" charset="0"/>
              </a:rPr>
              <a:t>In min-heap, Smallest element of the Tree is always at top(Root Node).</a:t>
            </a:r>
            <a:endParaRPr lang="en-US" sz="2000" dirty="0">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2.bp.blogspot.com/-b4uSozAkmkQ/VkmLOCYek9I/AAAAAAAAAqs/0WlxmMdQP_U/s1600/Tree-Satisfying-Heap-property.png"/>
          <p:cNvPicPr>
            <a:picLocks noChangeAspect="1" noChangeArrowheads="1"/>
          </p:cNvPicPr>
          <p:nvPr/>
        </p:nvPicPr>
        <p:blipFill>
          <a:blip r:embed="rId2"/>
          <a:srcRect/>
          <a:stretch>
            <a:fillRect/>
          </a:stretch>
        </p:blipFill>
        <p:spPr bwMode="auto">
          <a:xfrm>
            <a:off x="457200" y="609600"/>
            <a:ext cx="7467600" cy="59436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7239000" cy="4846320"/>
          </a:xfrm>
        </p:spPr>
        <p:txBody>
          <a:bodyPr>
            <a:normAutofit/>
          </a:bodyPr>
          <a:lstStyle/>
          <a:p>
            <a:pPr>
              <a:buNone/>
            </a:pPr>
            <a:r>
              <a:rPr lang="en-US" sz="2000" b="1" dirty="0" smtClean="0">
                <a:latin typeface="Calibri" pitchFamily="34" charset="0"/>
              </a:rPr>
              <a:t>    Important aspects of Heap sort. (Prerequisites)</a:t>
            </a:r>
          </a:p>
          <a:p>
            <a:pPr>
              <a:buNone/>
            </a:pPr>
            <a:endParaRPr lang="en-US" sz="2000" b="1" dirty="0" smtClean="0">
              <a:latin typeface="Calibri" pitchFamily="34" charset="0"/>
            </a:endParaRPr>
          </a:p>
          <a:p>
            <a:pPr>
              <a:buNone/>
            </a:pPr>
            <a:r>
              <a:rPr lang="en-US" sz="2000" dirty="0" smtClean="0">
                <a:latin typeface="Calibri" pitchFamily="34" charset="0"/>
              </a:rPr>
              <a:t>     Before going into Heap sort algorithm, Let's understand few points,</a:t>
            </a:r>
            <a:br>
              <a:rPr lang="en-US" sz="2000" dirty="0" smtClean="0">
                <a:latin typeface="Calibri" pitchFamily="34" charset="0"/>
              </a:rPr>
            </a:br>
            <a:r>
              <a:rPr lang="en-US" sz="2000" dirty="0" smtClean="0">
                <a:latin typeface="Calibri" pitchFamily="34" charset="0"/>
              </a:rPr>
              <a:t/>
            </a:r>
            <a:br>
              <a:rPr lang="en-US" sz="2000" dirty="0" smtClean="0">
                <a:latin typeface="Calibri" pitchFamily="34" charset="0"/>
              </a:rPr>
            </a:br>
            <a:r>
              <a:rPr lang="en-US" sz="2000" dirty="0" smtClean="0">
                <a:latin typeface="Calibri" pitchFamily="34" charset="0"/>
              </a:rPr>
              <a:t>If we have an array say </a:t>
            </a:r>
            <a:r>
              <a:rPr lang="en-US" sz="2000" b="1" dirty="0" smtClean="0">
                <a:latin typeface="Calibri" pitchFamily="34" charset="0"/>
              </a:rPr>
              <a:t>[4, 10, 3, 5, 1]</a:t>
            </a:r>
            <a:r>
              <a:rPr lang="en-US" sz="2000" dirty="0" smtClean="0">
                <a:latin typeface="Calibri" pitchFamily="34" charset="0"/>
              </a:rPr>
              <a:t>, then we can represent array as complete binary tree</a:t>
            </a:r>
            <a:br>
              <a:rPr lang="en-US" sz="2000" dirty="0" smtClean="0">
                <a:latin typeface="Calibri" pitchFamily="34" charset="0"/>
              </a:rPr>
            </a:br>
            <a:r>
              <a:rPr lang="en-US" sz="2000" dirty="0" smtClean="0">
                <a:latin typeface="Calibri" pitchFamily="34" charset="0"/>
              </a:rPr>
              <a:t>(start adding nodes from left to right) like shown below.</a:t>
            </a:r>
            <a:br>
              <a:rPr lang="en-US" sz="2000" dirty="0" smtClean="0">
                <a:latin typeface="Calibri" pitchFamily="34" charset="0"/>
              </a:rPr>
            </a:br>
            <a:endParaRPr lang="en-US" sz="2000" b="1" dirty="0" smtClean="0">
              <a:latin typeface="Calibri" pitchFamily="34" charset="0"/>
            </a:endParaRPr>
          </a:p>
          <a:p>
            <a:endParaRPr lang="en-US" sz="2000" dirty="0">
              <a:latin typeface="Calibri"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s://2.bp.blogspot.com/-Fi15Em4OZWc/VkmMMX_X4BI/AAAAAAAAAqw/K9134vVFWDA/s1600/heapsort.png"/>
          <p:cNvPicPr>
            <a:picLocks noChangeAspect="1" noChangeArrowheads="1"/>
          </p:cNvPicPr>
          <p:nvPr/>
        </p:nvPicPr>
        <p:blipFill>
          <a:blip r:embed="rId2"/>
          <a:srcRect/>
          <a:stretch>
            <a:fillRect/>
          </a:stretch>
        </p:blipFill>
        <p:spPr bwMode="auto">
          <a:xfrm>
            <a:off x="304799" y="609600"/>
            <a:ext cx="7696201" cy="57150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7848600" cy="6019800"/>
          </a:xfrm>
        </p:spPr>
        <p:txBody>
          <a:bodyPr>
            <a:noAutofit/>
          </a:bodyPr>
          <a:lstStyle/>
          <a:p>
            <a:r>
              <a:rPr lang="en-US" sz="2000" dirty="0" smtClean="0">
                <a:latin typeface="Calibri" pitchFamily="34" charset="0"/>
              </a:rPr>
              <a:t>Each element has left and right child present in array except for leaf nodes, but how to find left and right child of non-leaf nodes in array.</a:t>
            </a:r>
            <a:br>
              <a:rPr lang="en-US" sz="2000" dirty="0" smtClean="0">
                <a:latin typeface="Calibri" pitchFamily="34" charset="0"/>
              </a:rPr>
            </a:br>
            <a:r>
              <a:rPr lang="en-US" sz="2000" dirty="0" smtClean="0">
                <a:latin typeface="Calibri" pitchFamily="34" charset="0"/>
              </a:rPr>
              <a:t>We will get left and right child of non leaf elements using formula,</a:t>
            </a:r>
          </a:p>
          <a:p>
            <a:pPr>
              <a:buNone/>
            </a:pPr>
            <a:r>
              <a:rPr lang="en-US" sz="2000" dirty="0" smtClean="0">
                <a:latin typeface="Calibri" pitchFamily="34" charset="0"/>
              </a:rPr>
              <a:t/>
            </a:r>
            <a:br>
              <a:rPr lang="en-US" sz="2000" dirty="0" smtClean="0">
                <a:latin typeface="Calibri" pitchFamily="34" charset="0"/>
              </a:rPr>
            </a:br>
            <a:r>
              <a:rPr lang="en-US" sz="2000" dirty="0" smtClean="0">
                <a:latin typeface="Calibri" pitchFamily="34" charset="0"/>
              </a:rPr>
              <a:t>Left child index   = 2 * (index of root, whose left and right child to find) + 1</a:t>
            </a:r>
            <a:br>
              <a:rPr lang="en-US" sz="2000" dirty="0" smtClean="0">
                <a:latin typeface="Calibri" pitchFamily="34" charset="0"/>
              </a:rPr>
            </a:br>
            <a:r>
              <a:rPr lang="en-US" sz="2000" dirty="0" smtClean="0">
                <a:latin typeface="Calibri" pitchFamily="34" charset="0"/>
              </a:rPr>
              <a:t>Right child index = 2 * (index of root, whose left and right child to find) + 1Left child and Right child of element at index 0 (element 4) is,</a:t>
            </a:r>
            <a:br>
              <a:rPr lang="en-US" sz="2000" dirty="0" smtClean="0">
                <a:latin typeface="Calibri" pitchFamily="34" charset="0"/>
              </a:rPr>
            </a:br>
            <a:r>
              <a:rPr lang="en-US" sz="2000" dirty="0" smtClean="0">
                <a:latin typeface="Calibri" pitchFamily="34" charset="0"/>
              </a:rPr>
              <a:t>Left child index  = 2 * </a:t>
            </a:r>
            <a:r>
              <a:rPr lang="en-US" sz="2000" dirty="0" err="1" smtClean="0">
                <a:latin typeface="Calibri" pitchFamily="34" charset="0"/>
              </a:rPr>
              <a:t>i</a:t>
            </a:r>
            <a:r>
              <a:rPr lang="en-US" sz="2000" dirty="0" smtClean="0">
                <a:latin typeface="Calibri" pitchFamily="34" charset="0"/>
              </a:rPr>
              <a:t> + 1   = 2 * 0 + 1   = 1 </a:t>
            </a:r>
            <a:br>
              <a:rPr lang="en-US" sz="2000" dirty="0" smtClean="0">
                <a:latin typeface="Calibri" pitchFamily="34" charset="0"/>
              </a:rPr>
            </a:br>
            <a:r>
              <a:rPr lang="en-US" sz="2000" dirty="0" smtClean="0">
                <a:latin typeface="Calibri" pitchFamily="34" charset="0"/>
              </a:rPr>
              <a:t>Right child index = 2 * </a:t>
            </a:r>
            <a:r>
              <a:rPr lang="en-US" sz="2000" dirty="0" err="1" smtClean="0">
                <a:latin typeface="Calibri" pitchFamily="34" charset="0"/>
              </a:rPr>
              <a:t>i</a:t>
            </a:r>
            <a:r>
              <a:rPr lang="en-US" sz="2000" dirty="0" smtClean="0">
                <a:latin typeface="Calibri" pitchFamily="34" charset="0"/>
              </a:rPr>
              <a:t> + 2   = 2 * 0 + 2   = 2</a:t>
            </a:r>
            <a:br>
              <a:rPr lang="en-US" sz="2000" dirty="0" smtClean="0">
                <a:latin typeface="Calibri" pitchFamily="34" charset="0"/>
              </a:rPr>
            </a:br>
            <a:r>
              <a:rPr lang="en-US" sz="2000" dirty="0" smtClean="0">
                <a:latin typeface="Calibri" pitchFamily="34" charset="0"/>
              </a:rPr>
              <a:t/>
            </a:r>
            <a:br>
              <a:rPr lang="en-US" sz="2000" dirty="0" smtClean="0">
                <a:latin typeface="Calibri" pitchFamily="34" charset="0"/>
              </a:rPr>
            </a:br>
            <a:r>
              <a:rPr lang="en-US" sz="2000" dirty="0" smtClean="0">
                <a:latin typeface="Calibri" pitchFamily="34" charset="0"/>
              </a:rPr>
              <a:t>Left child and Right child of element at index 1 (element 10) is,</a:t>
            </a:r>
            <a:br>
              <a:rPr lang="en-US" sz="2000" dirty="0" smtClean="0">
                <a:latin typeface="Calibri" pitchFamily="34" charset="0"/>
              </a:rPr>
            </a:br>
            <a:r>
              <a:rPr lang="en-US" sz="2000" dirty="0" smtClean="0">
                <a:latin typeface="Calibri" pitchFamily="34" charset="0"/>
              </a:rPr>
              <a:t>Left child index  = 2 * </a:t>
            </a:r>
            <a:r>
              <a:rPr lang="en-US" sz="2000" dirty="0" err="1" smtClean="0">
                <a:latin typeface="Calibri" pitchFamily="34" charset="0"/>
              </a:rPr>
              <a:t>i</a:t>
            </a:r>
            <a:r>
              <a:rPr lang="en-US" sz="2000" dirty="0" smtClean="0">
                <a:latin typeface="Calibri" pitchFamily="34" charset="0"/>
              </a:rPr>
              <a:t> + 1   = 2 * 1 + 1   = 3 </a:t>
            </a:r>
            <a:br>
              <a:rPr lang="en-US" sz="2000" dirty="0" smtClean="0">
                <a:latin typeface="Calibri" pitchFamily="34" charset="0"/>
              </a:rPr>
            </a:br>
            <a:r>
              <a:rPr lang="en-US" sz="2000" dirty="0" smtClean="0">
                <a:latin typeface="Calibri" pitchFamily="34" charset="0"/>
              </a:rPr>
              <a:t>Right child index = 2 * </a:t>
            </a:r>
            <a:r>
              <a:rPr lang="en-US" sz="2000" dirty="0" err="1" smtClean="0">
                <a:latin typeface="Calibri" pitchFamily="34" charset="0"/>
              </a:rPr>
              <a:t>i</a:t>
            </a:r>
            <a:r>
              <a:rPr lang="en-US" sz="2000" dirty="0" smtClean="0">
                <a:latin typeface="Calibri" pitchFamily="34" charset="0"/>
              </a:rPr>
              <a:t> + 2   = 2 * 1 + 2   = 4</a:t>
            </a:r>
            <a:endParaRPr lang="en-US" sz="2000" dirty="0">
              <a:latin typeface="Calibri"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smtClean="0">
                <a:latin typeface="Calibri" pitchFamily="34" charset="0"/>
              </a:rPr>
              <a:t>Left child and Right child of element at index 2 (element 3) is,</a:t>
            </a:r>
            <a:br>
              <a:rPr lang="en-US" sz="2000" dirty="0" smtClean="0">
                <a:latin typeface="Calibri" pitchFamily="34" charset="0"/>
              </a:rPr>
            </a:br>
            <a:r>
              <a:rPr lang="en-US" sz="2000" dirty="0" smtClean="0">
                <a:latin typeface="Calibri" pitchFamily="34" charset="0"/>
              </a:rPr>
              <a:t>Left child index  = 2 * </a:t>
            </a:r>
            <a:r>
              <a:rPr lang="en-US" sz="2000" dirty="0" err="1" smtClean="0">
                <a:latin typeface="Calibri" pitchFamily="34" charset="0"/>
              </a:rPr>
              <a:t>i</a:t>
            </a:r>
            <a:r>
              <a:rPr lang="en-US" sz="2000" dirty="0" smtClean="0">
                <a:latin typeface="Calibri" pitchFamily="34" charset="0"/>
              </a:rPr>
              <a:t> + 1   = 2 * 2 + 1   = 5 </a:t>
            </a:r>
            <a:br>
              <a:rPr lang="en-US" sz="2000" dirty="0" smtClean="0">
                <a:latin typeface="Calibri" pitchFamily="34" charset="0"/>
              </a:rPr>
            </a:br>
            <a:r>
              <a:rPr lang="en-US" sz="2000" dirty="0" smtClean="0">
                <a:latin typeface="Calibri" pitchFamily="34" charset="0"/>
              </a:rPr>
              <a:t>(index 5 is greater than length of array, so element 3 has no left child) </a:t>
            </a:r>
            <a:br>
              <a:rPr lang="en-US" sz="2000" dirty="0" smtClean="0">
                <a:latin typeface="Calibri" pitchFamily="34" charset="0"/>
              </a:rPr>
            </a:br>
            <a:r>
              <a:rPr lang="en-US" sz="2000" dirty="0" smtClean="0">
                <a:latin typeface="Calibri" pitchFamily="34" charset="0"/>
              </a:rPr>
              <a:t> </a:t>
            </a:r>
            <a:br>
              <a:rPr lang="en-US" sz="2000" dirty="0" smtClean="0">
                <a:latin typeface="Calibri" pitchFamily="34" charset="0"/>
              </a:rPr>
            </a:br>
            <a:r>
              <a:rPr lang="en-US" sz="2000" dirty="0" smtClean="0">
                <a:latin typeface="Calibri" pitchFamily="34" charset="0"/>
              </a:rPr>
              <a:t>Right child index = 2 * </a:t>
            </a:r>
            <a:r>
              <a:rPr lang="en-US" sz="2000" dirty="0" err="1" smtClean="0">
                <a:latin typeface="Calibri" pitchFamily="34" charset="0"/>
              </a:rPr>
              <a:t>i</a:t>
            </a:r>
            <a:r>
              <a:rPr lang="en-US" sz="2000" dirty="0" smtClean="0">
                <a:latin typeface="Calibri" pitchFamily="34" charset="0"/>
              </a:rPr>
              <a:t> + 2   = 2 * 2 + 2   = 6 </a:t>
            </a:r>
            <a:br>
              <a:rPr lang="en-US" sz="2000" dirty="0" smtClean="0">
                <a:latin typeface="Calibri" pitchFamily="34" charset="0"/>
              </a:rPr>
            </a:br>
            <a:r>
              <a:rPr lang="en-US" sz="2000" dirty="0" smtClean="0">
                <a:latin typeface="Calibri" pitchFamily="34" charset="0"/>
              </a:rPr>
              <a:t>(index 6 is greater than length of array, so element 3 has no right child)</a:t>
            </a:r>
            <a:br>
              <a:rPr lang="en-US" sz="2000" dirty="0" smtClean="0">
                <a:latin typeface="Calibri" pitchFamily="34" charset="0"/>
              </a:rPr>
            </a:br>
            <a:r>
              <a:rPr lang="en-US" sz="2000" dirty="0" smtClean="0">
                <a:latin typeface="Calibri" pitchFamily="34" charset="0"/>
              </a:rPr>
              <a:t> </a:t>
            </a:r>
            <a:endParaRPr lang="en-US" sz="2000" dirty="0">
              <a:latin typeface="Calibri"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239000" cy="777240"/>
          </a:xfrm>
        </p:spPr>
        <p:txBody>
          <a:bodyPr/>
          <a:lstStyle/>
          <a:p>
            <a:r>
              <a:rPr lang="en-US" dirty="0" smtClean="0"/>
              <a:t>Algorithm</a:t>
            </a:r>
            <a:endParaRPr lang="en-US" dirty="0"/>
          </a:p>
        </p:txBody>
      </p:sp>
      <p:sp>
        <p:nvSpPr>
          <p:cNvPr id="3" name="Content Placeholder 2"/>
          <p:cNvSpPr>
            <a:spLocks noGrp="1"/>
          </p:cNvSpPr>
          <p:nvPr>
            <p:ph idx="1"/>
          </p:nvPr>
        </p:nvSpPr>
        <p:spPr>
          <a:xfrm>
            <a:off x="152400" y="1143000"/>
            <a:ext cx="7620000" cy="5410200"/>
          </a:xfrm>
        </p:spPr>
        <p:txBody>
          <a:bodyPr>
            <a:noAutofit/>
          </a:bodyPr>
          <a:lstStyle/>
          <a:p>
            <a:pPr>
              <a:buNone/>
            </a:pPr>
            <a:r>
              <a:rPr lang="en-US" sz="2000" b="1" dirty="0" smtClean="0">
                <a:latin typeface="Calibri" pitchFamily="34" charset="0"/>
              </a:rPr>
              <a:t>STEP 1:</a:t>
            </a:r>
            <a:r>
              <a:rPr lang="en-US" sz="2000" dirty="0" smtClean="0">
                <a:latin typeface="Calibri" pitchFamily="34" charset="0"/>
              </a:rPr>
              <a:t>  Logically, think the given array as Complete Binary Tree,</a:t>
            </a:r>
          </a:p>
          <a:p>
            <a:pPr>
              <a:buNone/>
            </a:pPr>
            <a:endParaRPr lang="en-US" sz="2000" b="1" dirty="0" smtClean="0">
              <a:latin typeface="Calibri" pitchFamily="34" charset="0"/>
            </a:endParaRPr>
          </a:p>
          <a:p>
            <a:pPr>
              <a:buNone/>
            </a:pPr>
            <a:r>
              <a:rPr lang="en-US" sz="2000" b="1" dirty="0" smtClean="0">
                <a:latin typeface="Calibri" pitchFamily="34" charset="0"/>
              </a:rPr>
              <a:t>STEP 2:  </a:t>
            </a:r>
            <a:r>
              <a:rPr lang="en-US" sz="2000" dirty="0" smtClean="0">
                <a:latin typeface="Calibri" pitchFamily="34" charset="0"/>
              </a:rPr>
              <a:t>For sorting the array in ascending order, check whether the tree is   satisfying Max-heap property at each node (For descending order, Check whether the tree is satisfying Min-heap property)Here we will be sorting in Ascending order,</a:t>
            </a:r>
          </a:p>
          <a:p>
            <a:pPr>
              <a:buNone/>
            </a:pPr>
            <a:endParaRPr lang="en-US" sz="2000" b="1" dirty="0" smtClean="0">
              <a:latin typeface="Calibri" pitchFamily="34" charset="0"/>
            </a:endParaRPr>
          </a:p>
          <a:p>
            <a:pPr>
              <a:buNone/>
            </a:pPr>
            <a:r>
              <a:rPr lang="en-US" sz="2000" b="1" dirty="0" smtClean="0">
                <a:latin typeface="Calibri" pitchFamily="34" charset="0"/>
              </a:rPr>
              <a:t>STEP 3:</a:t>
            </a:r>
            <a:r>
              <a:rPr lang="en-US" sz="2000" dirty="0" smtClean="0">
                <a:latin typeface="Calibri" pitchFamily="34" charset="0"/>
              </a:rPr>
              <a:t> If the tree is satisfying Max-heap property, then largest item is stored at the root of the heap(At this point we have found the largest element in array, Now if we place this element at the end(nth position) of the array then 1 item in array is at proper place.)</a:t>
            </a:r>
            <a:br>
              <a:rPr lang="en-US" sz="2000" dirty="0" smtClean="0">
                <a:latin typeface="Calibri" pitchFamily="34" charset="0"/>
              </a:rPr>
            </a:br>
            <a:r>
              <a:rPr lang="en-US" sz="2000" dirty="0" smtClean="0">
                <a:latin typeface="Calibri" pitchFamily="34" charset="0"/>
              </a:rPr>
              <a:t>               We will remove the largest element from the heap and put at its proper place(nth position) in array.</a:t>
            </a:r>
            <a:br>
              <a:rPr lang="en-US" sz="2000" dirty="0" smtClean="0">
                <a:latin typeface="Calibri" pitchFamily="34" charset="0"/>
              </a:rPr>
            </a:br>
            <a:endParaRPr lang="en-US" sz="2000" dirty="0">
              <a:latin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7239000" cy="4846320"/>
          </a:xfrm>
        </p:spPr>
        <p:txBody>
          <a:bodyPr>
            <a:noAutofit/>
          </a:bodyPr>
          <a:lstStyle/>
          <a:p>
            <a:r>
              <a:rPr lang="en-US" sz="2000" b="1" dirty="0" smtClean="0">
                <a:latin typeface="Calibri" pitchFamily="34" charset="0"/>
              </a:rPr>
              <a:t>After removing the largest element, which element will take its place?  </a:t>
            </a:r>
            <a:r>
              <a:rPr lang="en-US" sz="2000" dirty="0" smtClean="0">
                <a:latin typeface="Calibri" pitchFamily="34" charset="0"/>
              </a:rPr>
              <a:t/>
            </a:r>
            <a:br>
              <a:rPr lang="en-US" sz="2000" dirty="0" smtClean="0">
                <a:latin typeface="Calibri" pitchFamily="34" charset="0"/>
              </a:rPr>
            </a:br>
            <a:r>
              <a:rPr lang="en-US" sz="2000" dirty="0" smtClean="0">
                <a:latin typeface="Calibri" pitchFamily="34" charset="0"/>
              </a:rPr>
              <a:t>We will put last element of the heap at the vacant place. After placing the last element at the root, The new tree formed may or may not satisfy max-heap property. So, If it is not satisfying max-heap property then first task is to make changes to the tree, So that it satisfies max-heap property.</a:t>
            </a:r>
            <a:br>
              <a:rPr lang="en-US" sz="2000" dirty="0" smtClean="0">
                <a:latin typeface="Calibri" pitchFamily="34" charset="0"/>
              </a:rPr>
            </a:br>
            <a:r>
              <a:rPr lang="en-US" sz="2000" dirty="0" smtClean="0">
                <a:latin typeface="Calibri" pitchFamily="34" charset="0"/>
              </a:rPr>
              <a:t>           </a:t>
            </a:r>
            <a:br>
              <a:rPr lang="en-US" sz="2000" dirty="0" smtClean="0">
                <a:latin typeface="Calibri" pitchFamily="34" charset="0"/>
              </a:rPr>
            </a:br>
            <a:r>
              <a:rPr lang="en-US" sz="2000" dirty="0" smtClean="0">
                <a:latin typeface="Calibri" pitchFamily="34" charset="0"/>
              </a:rPr>
              <a:t>(</a:t>
            </a:r>
            <a:r>
              <a:rPr lang="en-US" sz="2000" b="1" dirty="0" smtClean="0">
                <a:latin typeface="Calibri" pitchFamily="34" charset="0"/>
              </a:rPr>
              <a:t>Heapify process:</a:t>
            </a:r>
            <a:r>
              <a:rPr lang="en-US" sz="2000" dirty="0" smtClean="0">
                <a:latin typeface="Calibri" pitchFamily="34" charset="0"/>
              </a:rPr>
              <a:t> The process of making changes to tree so that it satisfies max-heap property is called </a:t>
            </a:r>
            <a:r>
              <a:rPr lang="en-US" sz="2000" b="1" dirty="0" err="1" smtClean="0">
                <a:latin typeface="Calibri" pitchFamily="34" charset="0"/>
              </a:rPr>
              <a:t>heapify</a:t>
            </a:r>
            <a:r>
              <a:rPr lang="en-US" sz="2000" dirty="0" smtClean="0">
                <a:latin typeface="Calibri" pitchFamily="34" charset="0"/>
              </a:rPr>
              <a:t>)</a:t>
            </a:r>
            <a:br>
              <a:rPr lang="en-US" sz="2000" dirty="0" smtClean="0">
                <a:latin typeface="Calibri" pitchFamily="34" charset="0"/>
              </a:rPr>
            </a:br>
            <a:r>
              <a:rPr lang="en-US" sz="2000" dirty="0" smtClean="0">
                <a:latin typeface="Calibri" pitchFamily="34" charset="0"/>
              </a:rPr>
              <a:t/>
            </a:r>
            <a:br>
              <a:rPr lang="en-US" sz="2000" dirty="0" smtClean="0">
                <a:latin typeface="Calibri" pitchFamily="34" charset="0"/>
              </a:rPr>
            </a:br>
            <a:r>
              <a:rPr lang="en-US" sz="2000" dirty="0" smtClean="0">
                <a:latin typeface="Calibri" pitchFamily="34" charset="0"/>
              </a:rPr>
              <a:t>When tree satisfies max-heap property, again largest item is stored at the root of the heap. We will remove the largest element from the heap and put at its proper place(n-1 position) in array.</a:t>
            </a:r>
            <a:br>
              <a:rPr lang="en-US" sz="2000" dirty="0" smtClean="0">
                <a:latin typeface="Calibri" pitchFamily="34" charset="0"/>
              </a:rPr>
            </a:br>
            <a:r>
              <a:rPr lang="en-US" sz="2000" dirty="0" smtClean="0">
                <a:latin typeface="Calibri" pitchFamily="34" charset="0"/>
              </a:rPr>
              <a:t>  </a:t>
            </a:r>
            <a:br>
              <a:rPr lang="en-US" sz="2000" dirty="0" smtClean="0">
                <a:latin typeface="Calibri" pitchFamily="34" charset="0"/>
              </a:rPr>
            </a:br>
            <a:r>
              <a:rPr lang="en-US" sz="2000" b="1" dirty="0" smtClean="0">
                <a:latin typeface="Calibri" pitchFamily="34" charset="0"/>
              </a:rPr>
              <a:t>Repeat step 3 until size of array is 1 (At this point all elements are sorted.)</a:t>
            </a:r>
            <a:endParaRPr lang="en-US" sz="2000" dirty="0">
              <a:latin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Heapify Process with Example</a:t>
            </a:r>
            <a:br>
              <a:rPr lang="en-US" b="1" dirty="0" smtClean="0"/>
            </a:br>
            <a:endParaRPr lang="en-US" dirty="0"/>
          </a:p>
        </p:txBody>
      </p:sp>
      <p:sp>
        <p:nvSpPr>
          <p:cNvPr id="3" name="Content Placeholder 2"/>
          <p:cNvSpPr>
            <a:spLocks noGrp="1"/>
          </p:cNvSpPr>
          <p:nvPr>
            <p:ph idx="1"/>
          </p:nvPr>
        </p:nvSpPr>
        <p:spPr/>
        <p:txBody>
          <a:bodyPr>
            <a:normAutofit fontScale="25000" lnSpcReduction="20000"/>
          </a:bodyPr>
          <a:lstStyle/>
          <a:p>
            <a:r>
              <a:rPr lang="en-US" sz="8000" dirty="0" smtClean="0">
                <a:latin typeface="Calibri" pitchFamily="34" charset="0"/>
              </a:rPr>
              <a:t>If parent node is not largest compared to its left and right child, then it finds the largest item among parent, its left and right child and replaces largest with parent node.</a:t>
            </a:r>
            <a:br>
              <a:rPr lang="en-US" sz="8000" dirty="0" smtClean="0">
                <a:latin typeface="Calibri" pitchFamily="34" charset="0"/>
              </a:rPr>
            </a:br>
            <a:r>
              <a:rPr lang="en-US" sz="8000" dirty="0" smtClean="0">
                <a:latin typeface="Calibri" pitchFamily="34" charset="0"/>
              </a:rPr>
              <a:t/>
            </a:r>
            <a:br>
              <a:rPr lang="en-US" sz="8000" dirty="0" smtClean="0">
                <a:latin typeface="Calibri" pitchFamily="34" charset="0"/>
              </a:rPr>
            </a:br>
            <a:r>
              <a:rPr lang="en-US" sz="8000" b="1" dirty="0" smtClean="0">
                <a:latin typeface="Calibri" pitchFamily="34" charset="0"/>
              </a:rPr>
              <a:t>It repeat the process for each node and at one point tree will start satisfying max-heap property.</a:t>
            </a:r>
            <a:r>
              <a:rPr lang="en-US" sz="8000" dirty="0" smtClean="0">
                <a:latin typeface="Calibri" pitchFamily="34" charset="0"/>
              </a:rPr>
              <a:t/>
            </a:r>
            <a:br>
              <a:rPr lang="en-US" sz="8000" dirty="0" smtClean="0">
                <a:latin typeface="Calibri" pitchFamily="34" charset="0"/>
              </a:rPr>
            </a:br>
            <a:r>
              <a:rPr lang="en-US" sz="8000" b="1" dirty="0" smtClean="0">
                <a:latin typeface="Calibri" pitchFamily="34" charset="0"/>
              </a:rPr>
              <a:t>At this point, stop </a:t>
            </a:r>
            <a:r>
              <a:rPr lang="en-US" sz="8000" b="1" dirty="0" err="1" smtClean="0">
                <a:latin typeface="Calibri" pitchFamily="34" charset="0"/>
              </a:rPr>
              <a:t>heapify</a:t>
            </a:r>
            <a:r>
              <a:rPr lang="en-US" sz="8000" b="1" dirty="0" smtClean="0">
                <a:latin typeface="Calibri" pitchFamily="34" charset="0"/>
              </a:rPr>
              <a:t> process and largest element will be at root node.</a:t>
            </a:r>
            <a:r>
              <a:rPr lang="en-US" sz="8000" dirty="0" smtClean="0">
                <a:latin typeface="Calibri" pitchFamily="34" charset="0"/>
              </a:rPr>
              <a:t/>
            </a:r>
            <a:br>
              <a:rPr lang="en-US" sz="8000" dirty="0" smtClean="0">
                <a:latin typeface="Calibri" pitchFamily="34" charset="0"/>
              </a:rPr>
            </a:br>
            <a:r>
              <a:rPr lang="en-US" sz="8000" dirty="0" smtClean="0">
                <a:latin typeface="Calibri" pitchFamily="34" charset="0"/>
              </a:rPr>
              <a:t/>
            </a:r>
            <a:br>
              <a:rPr lang="en-US" sz="8000" dirty="0" smtClean="0">
                <a:latin typeface="Calibri" pitchFamily="34" charset="0"/>
              </a:rPr>
            </a:br>
            <a:r>
              <a:rPr lang="en-US" sz="8000" dirty="0" smtClean="0">
                <a:latin typeface="Calibri" pitchFamily="34" charset="0"/>
              </a:rPr>
              <a:t>We found the largest element, Remove it and put it at its proper place in array,</a:t>
            </a:r>
            <a:br>
              <a:rPr lang="en-US" sz="8000" dirty="0" smtClean="0">
                <a:latin typeface="Calibri" pitchFamily="34" charset="0"/>
              </a:rPr>
            </a:br>
            <a:r>
              <a:rPr lang="en-US" sz="8000" dirty="0" smtClean="0">
                <a:latin typeface="Calibri" pitchFamily="34" charset="0"/>
              </a:rPr>
              <a:t>Put the last element of the tree at the place we removed the node(that is at root of the tree)</a:t>
            </a:r>
            <a:br>
              <a:rPr lang="en-US" sz="8000" dirty="0" smtClean="0">
                <a:latin typeface="Calibri" pitchFamily="34" charset="0"/>
              </a:rPr>
            </a:br>
            <a:r>
              <a:rPr lang="en-US" sz="8000" dirty="0" smtClean="0">
                <a:latin typeface="Calibri" pitchFamily="34" charset="0"/>
              </a:rPr>
              <a:t>Placing last node at the root may disturbed the max-heap property of root node.</a:t>
            </a:r>
            <a:br>
              <a:rPr lang="en-US" sz="8000" dirty="0" smtClean="0">
                <a:latin typeface="Calibri" pitchFamily="34" charset="0"/>
              </a:rPr>
            </a:br>
            <a:endParaRPr lang="en-US" sz="8000" dirty="0" smtClean="0">
              <a:latin typeface="Calibri" pitchFamily="34" charset="0"/>
            </a:endParaRPr>
          </a:p>
          <a:p>
            <a:r>
              <a:rPr lang="en-US" sz="8000" b="1" dirty="0" smtClean="0">
                <a:latin typeface="Calibri" pitchFamily="34" charset="0"/>
              </a:rPr>
              <a:t>So again repeat the Heapify process for root node. Continue </a:t>
            </a:r>
            <a:r>
              <a:rPr lang="en-US" sz="8000" b="1" dirty="0" err="1" smtClean="0">
                <a:latin typeface="Calibri" pitchFamily="34" charset="0"/>
              </a:rPr>
              <a:t>heapify</a:t>
            </a:r>
            <a:r>
              <a:rPr lang="en-US" sz="8000" b="1" dirty="0" smtClean="0">
                <a:latin typeface="Calibri" pitchFamily="34" charset="0"/>
              </a:rPr>
              <a:t> process until all nodes in tree satisfy max-heap property.</a:t>
            </a:r>
            <a:r>
              <a:rPr lang="en-US" sz="8000" dirty="0" smtClean="0">
                <a:latin typeface="Calibri" pitchFamily="34" charset="0"/>
              </a:rPr>
              <a:t/>
            </a:r>
            <a:br>
              <a:rPr lang="en-US" sz="8000" dirty="0" smtClean="0">
                <a:latin typeface="Calibri" pitchFamily="34" charset="0"/>
              </a:rPr>
            </a:br>
            <a:endParaRPr lang="en-US" sz="8000" dirty="0" smtClean="0">
              <a:latin typeface="Calibri" pitchFamily="34" charset="0"/>
            </a:endParaRPr>
          </a:p>
          <a:p>
            <a:endParaRPr lang="en-US" dirty="0">
              <a:latin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Heapify Process with Example</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sz="2000" b="1" dirty="0" smtClean="0">
                <a:latin typeface="Calibri" pitchFamily="34" charset="0"/>
              </a:rPr>
              <a:t>Initially, From which node we will start </a:t>
            </a:r>
            <a:r>
              <a:rPr lang="en-US" sz="2000" b="1" dirty="0" err="1" smtClean="0">
                <a:latin typeface="Calibri" pitchFamily="34" charset="0"/>
              </a:rPr>
              <a:t>heapify</a:t>
            </a:r>
            <a:r>
              <a:rPr lang="en-US" sz="2000" b="1" dirty="0" smtClean="0">
                <a:latin typeface="Calibri" pitchFamily="34" charset="0"/>
              </a:rPr>
              <a:t> process? Do we need to check each and every node that they satisfy heap property?</a:t>
            </a:r>
          </a:p>
          <a:p>
            <a:pPr>
              <a:buNone/>
            </a:pPr>
            <a:r>
              <a:rPr lang="en-US" sz="2000" dirty="0" smtClean="0">
                <a:latin typeface="Calibri" pitchFamily="34" charset="0"/>
              </a:rPr>
              <a:t/>
            </a:r>
            <a:br>
              <a:rPr lang="en-US" sz="2000" dirty="0" smtClean="0">
                <a:latin typeface="Calibri" pitchFamily="34" charset="0"/>
              </a:rPr>
            </a:br>
            <a:r>
              <a:rPr lang="en-US" sz="2000" dirty="0" smtClean="0">
                <a:latin typeface="Calibri" pitchFamily="34" charset="0"/>
              </a:rPr>
              <a:t>We do not have to look into leaf nodes as they don't have children and already satisfying max-heap property.</a:t>
            </a:r>
            <a:br>
              <a:rPr lang="en-US" sz="2000" dirty="0" smtClean="0">
                <a:latin typeface="Calibri" pitchFamily="34" charset="0"/>
              </a:rPr>
            </a:br>
            <a:r>
              <a:rPr lang="en-US" sz="2000" dirty="0" smtClean="0">
                <a:latin typeface="Calibri" pitchFamily="34" charset="0"/>
              </a:rPr>
              <a:t>So, we will start looking from the node which has at least one child present.</a:t>
            </a:r>
            <a:br>
              <a:rPr lang="en-US" sz="2000" dirty="0" smtClean="0">
                <a:latin typeface="Calibri" pitchFamily="34" charset="0"/>
              </a:rPr>
            </a:br>
            <a:r>
              <a:rPr lang="en-US" sz="2000" dirty="0" smtClean="0">
                <a:latin typeface="Calibri" pitchFamily="34" charset="0"/>
              </a:rPr>
              <a:t/>
            </a:r>
            <a:br>
              <a:rPr lang="en-US" sz="2000" dirty="0" smtClean="0">
                <a:latin typeface="Calibri" pitchFamily="34" charset="0"/>
              </a:rPr>
            </a:br>
            <a:r>
              <a:rPr lang="en-US" sz="2000" b="1" dirty="0" smtClean="0">
                <a:latin typeface="Calibri" pitchFamily="34" charset="0"/>
              </a:rPr>
              <a:t>How we will get that item in array, which has at least one child present?</a:t>
            </a:r>
            <a:r>
              <a:rPr lang="en-US" sz="8000" dirty="0" smtClean="0"/>
              <a:t/>
            </a:r>
            <a:br>
              <a:rPr lang="en-US" sz="8000" dirty="0" smtClean="0"/>
            </a:br>
            <a:endParaRPr lang="en-US" sz="80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7772400" cy="4617720"/>
          </a:xfrm>
        </p:spPr>
        <p:txBody>
          <a:bodyPr>
            <a:normAutofit fontScale="25000" lnSpcReduction="20000"/>
          </a:bodyPr>
          <a:lstStyle/>
          <a:p>
            <a:pPr>
              <a:buNone/>
            </a:pPr>
            <a:r>
              <a:rPr lang="en-US" sz="8000" dirty="0">
                <a:latin typeface="Calibri" pitchFamily="34" charset="0"/>
              </a:rPr>
              <a:t>     Broadly, we can understand </a:t>
            </a:r>
            <a:r>
              <a:rPr lang="en-US" sz="8000" b="1" dirty="0">
                <a:latin typeface="Calibri" pitchFamily="34" charset="0"/>
              </a:rPr>
              <a:t>divide-and-conquer</a:t>
            </a:r>
            <a:r>
              <a:rPr lang="en-US" sz="8000" dirty="0">
                <a:latin typeface="Calibri" pitchFamily="34" charset="0"/>
              </a:rPr>
              <a:t> approach in a three-step process.</a:t>
            </a:r>
          </a:p>
          <a:p>
            <a:pPr>
              <a:buNone/>
            </a:pPr>
            <a:endParaRPr lang="en-US" sz="8000" dirty="0">
              <a:latin typeface="Calibri" pitchFamily="34" charset="0"/>
            </a:endParaRPr>
          </a:p>
          <a:p>
            <a:pPr>
              <a:buNone/>
            </a:pPr>
            <a:r>
              <a:rPr lang="en-US" sz="8000" b="1" dirty="0">
                <a:latin typeface="Calibri" pitchFamily="34" charset="0"/>
              </a:rPr>
              <a:t> Divide/Break</a:t>
            </a:r>
          </a:p>
          <a:p>
            <a:pPr>
              <a:buNone/>
            </a:pPr>
            <a:endParaRPr lang="en-US" sz="8000" b="1" dirty="0">
              <a:latin typeface="Calibri" pitchFamily="34" charset="0"/>
            </a:endParaRPr>
          </a:p>
          <a:p>
            <a:pPr>
              <a:buNone/>
            </a:pPr>
            <a:r>
              <a:rPr lang="en-US" sz="8000" dirty="0">
                <a:latin typeface="Calibri" pitchFamily="34" charset="0"/>
              </a:rPr>
              <a:t>    This step involves breaking the problem into smaller sub-problems. Sub-problems should represent a part of the original problem. This step generally takes a recursive approach to divide the problem until no sub-problem is further divisible. At this stage, sub-problems become atomic in nature but still represent some part of the actual problem.</a:t>
            </a:r>
          </a:p>
          <a:p>
            <a:pPr>
              <a:buNone/>
            </a:pPr>
            <a:endParaRPr lang="en-US" sz="8000" dirty="0">
              <a:latin typeface="Calibri" pitchFamily="34" charset="0"/>
            </a:endParaRPr>
          </a:p>
          <a:p>
            <a:pPr>
              <a:buNone/>
            </a:pPr>
            <a:r>
              <a:rPr lang="en-US" sz="8000" b="1" dirty="0">
                <a:latin typeface="Calibri" pitchFamily="34" charset="0"/>
              </a:rPr>
              <a:t>Conquer/Solve</a:t>
            </a:r>
          </a:p>
          <a:p>
            <a:pPr>
              <a:buNone/>
            </a:pPr>
            <a:endParaRPr lang="en-US" sz="8000" b="1" dirty="0">
              <a:latin typeface="Calibri" pitchFamily="34" charset="0"/>
            </a:endParaRPr>
          </a:p>
          <a:p>
            <a:pPr>
              <a:buNone/>
            </a:pPr>
            <a:r>
              <a:rPr lang="en-US" sz="8000" dirty="0">
                <a:latin typeface="Calibri" pitchFamily="34" charset="0"/>
              </a:rPr>
              <a:t>    This step receives a lot of smaller sub-problems to be solved. Generally, at this level, the problems are considered 'solved' on their own.</a:t>
            </a:r>
          </a:p>
          <a:p>
            <a:pPr>
              <a:buNone/>
            </a:pPr>
            <a:endParaRPr lang="en-US" sz="8000" b="1" dirty="0">
              <a:latin typeface="Calibri" pitchFamily="34" charset="0"/>
            </a:endParaRPr>
          </a:p>
          <a:p>
            <a:pPr>
              <a:buNone/>
            </a:pPr>
            <a:r>
              <a:rPr lang="en-US" sz="8000" b="1" dirty="0">
                <a:latin typeface="Calibri" pitchFamily="34" charset="0"/>
              </a:rPr>
              <a:t>Merge/Combine</a:t>
            </a:r>
          </a:p>
          <a:p>
            <a:pPr>
              <a:buNone/>
            </a:pPr>
            <a:endParaRPr lang="en-US" sz="8000" b="1" dirty="0">
              <a:latin typeface="Calibri" pitchFamily="34" charset="0"/>
            </a:endParaRPr>
          </a:p>
          <a:p>
            <a:pPr>
              <a:buNone/>
            </a:pPr>
            <a:r>
              <a:rPr lang="en-US" sz="8000" dirty="0">
                <a:latin typeface="Calibri" pitchFamily="34" charset="0"/>
              </a:rPr>
              <a:t>     When the smaller sub-problems are solved, this stage recursively combines them until they formulate a solution of the original problem. This algorithmic approach works recursively and conquer &amp; merge steps works so close that they appear as one.</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467600" cy="6074736"/>
          </a:xfrm>
        </p:spPr>
        <p:txBody>
          <a:bodyPr>
            <a:normAutofit/>
          </a:bodyPr>
          <a:lstStyle/>
          <a:p>
            <a:r>
              <a:rPr lang="en-US" sz="2000" dirty="0" smtClean="0">
                <a:latin typeface="Calibri" pitchFamily="34" charset="0"/>
              </a:rPr>
              <a:t>By using the formula (array. Length/2) - 1, we will be able to get the index of the item to start Heapify process.</a:t>
            </a:r>
            <a:endParaRPr lang="en-US" sz="2000" dirty="0">
              <a:latin typeface="Calibri" pitchFamily="34" charset="0"/>
            </a:endParaRPr>
          </a:p>
        </p:txBody>
      </p:sp>
      <p:pic>
        <p:nvPicPr>
          <p:cNvPr id="21506" name="Picture 2" descr="https://4.bp.blogspot.com/-KtBerk_cPjs/Vkmx-kmArYI/AAAAAAAAArA/11kzjNIbb8U/s1600/heapify-process-start-node.png"/>
          <p:cNvPicPr>
            <a:picLocks noChangeAspect="1" noChangeArrowheads="1"/>
          </p:cNvPicPr>
          <p:nvPr/>
        </p:nvPicPr>
        <p:blipFill>
          <a:blip r:embed="rId2"/>
          <a:srcRect/>
          <a:stretch>
            <a:fillRect/>
          </a:stretch>
        </p:blipFill>
        <p:spPr bwMode="auto">
          <a:xfrm>
            <a:off x="304799" y="1219200"/>
            <a:ext cx="7620001" cy="48768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s://3.bp.blogspot.com/-e_CNlxHj5Bs/Vkoe738GAjI/AAAAAAAAArg/KmIbfAE3hKw/s1600/Heapify-process-Step1-2.png"/>
          <p:cNvPicPr>
            <a:picLocks noChangeAspect="1" noChangeArrowheads="1"/>
          </p:cNvPicPr>
          <p:nvPr/>
        </p:nvPicPr>
        <p:blipFill>
          <a:blip r:embed="rId2"/>
          <a:srcRect/>
          <a:stretch>
            <a:fillRect/>
          </a:stretch>
        </p:blipFill>
        <p:spPr bwMode="auto">
          <a:xfrm>
            <a:off x="304800" y="228601"/>
            <a:ext cx="7696200" cy="63246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s://3.bp.blogspot.com/-qZtycYGmrbY/VkofGHecdII/AAAAAAAAAro/lGEdqlVd9uc/s1600/Heapify-process-Step3.png"/>
          <p:cNvPicPr>
            <a:picLocks noChangeAspect="1" noChangeArrowheads="1"/>
          </p:cNvPicPr>
          <p:nvPr/>
        </p:nvPicPr>
        <p:blipFill>
          <a:blip r:embed="rId2"/>
          <a:srcRect/>
          <a:stretch>
            <a:fillRect/>
          </a:stretch>
        </p:blipFill>
        <p:spPr bwMode="auto">
          <a:xfrm>
            <a:off x="296861" y="152400"/>
            <a:ext cx="7704139" cy="6400799"/>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s://3.bp.blogspot.com/-yHSl9-mCSrY/VkofN3NUnUI/AAAAAAAAArw/HXZvdD3qEAo/s1600/Heapify-process-Step4.png"/>
          <p:cNvPicPr>
            <a:picLocks noChangeAspect="1" noChangeArrowheads="1"/>
          </p:cNvPicPr>
          <p:nvPr/>
        </p:nvPicPr>
        <p:blipFill>
          <a:blip r:embed="rId2"/>
          <a:srcRect/>
          <a:stretch>
            <a:fillRect/>
          </a:stretch>
        </p:blipFill>
        <p:spPr bwMode="auto">
          <a:xfrm>
            <a:off x="381000" y="609600"/>
            <a:ext cx="7543800" cy="56388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s://1.bp.blogspot.com/-br1LdT46SBI/VkofV7gQnxI/AAAAAAAAAr4/jqWbKvGw1z4/s1600/Heapify-process-Step5.png"/>
          <p:cNvPicPr>
            <a:picLocks noChangeAspect="1" noChangeArrowheads="1"/>
          </p:cNvPicPr>
          <p:nvPr/>
        </p:nvPicPr>
        <p:blipFill>
          <a:blip r:embed="rId2"/>
          <a:srcRect/>
          <a:stretch>
            <a:fillRect/>
          </a:stretch>
        </p:blipFill>
        <p:spPr bwMode="auto">
          <a:xfrm>
            <a:off x="304801" y="152400"/>
            <a:ext cx="7696200" cy="64770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s://1.bp.blogspot.com/-br1LdT46SBI/VkofV7gQnxI/AAAAAAAAAr4/jqWbKvGw1z4/s1600/Heapify-process-Step5.png"/>
          <p:cNvPicPr>
            <a:picLocks noChangeAspect="1" noChangeArrowheads="1"/>
          </p:cNvPicPr>
          <p:nvPr/>
        </p:nvPicPr>
        <p:blipFill>
          <a:blip r:embed="rId2"/>
          <a:srcRect/>
          <a:stretch>
            <a:fillRect/>
          </a:stretch>
        </p:blipFill>
        <p:spPr bwMode="auto">
          <a:xfrm>
            <a:off x="152400" y="457200"/>
            <a:ext cx="7848600" cy="64008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s://3.bp.blogspot.com/-Tfhv3D4hNcc/VkofljCSrfI/AAAAAAAAAsA/rogcIBeV-J0/s1600/Heapify-process-Step6.png"/>
          <p:cNvPicPr>
            <a:picLocks noChangeAspect="1" noChangeArrowheads="1"/>
          </p:cNvPicPr>
          <p:nvPr/>
        </p:nvPicPr>
        <p:blipFill>
          <a:blip r:embed="rId2"/>
          <a:srcRect/>
          <a:stretch>
            <a:fillRect/>
          </a:stretch>
        </p:blipFill>
        <p:spPr bwMode="auto">
          <a:xfrm>
            <a:off x="457200" y="838200"/>
            <a:ext cx="7239000" cy="54864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s://1.bp.blogspot.com/-A9sjW-cSW_E/VkofqTdiGrI/AAAAAAAAAsI/ROkePgWvf9s/s1600/Heapify-process-Step7.png"/>
          <p:cNvPicPr>
            <a:picLocks noChangeAspect="1" noChangeArrowheads="1"/>
          </p:cNvPicPr>
          <p:nvPr/>
        </p:nvPicPr>
        <p:blipFill>
          <a:blip r:embed="rId2"/>
          <a:srcRect/>
          <a:stretch>
            <a:fillRect/>
          </a:stretch>
        </p:blipFill>
        <p:spPr bwMode="auto">
          <a:xfrm>
            <a:off x="304800" y="304800"/>
            <a:ext cx="7772400" cy="5934075"/>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ttps://2.bp.blogspot.com/-ivFdfHu3RFU/Vkofv9RSPzI/AAAAAAAAAsQ/ZKC567H4cDI/s1600/Heapify-process-Step8.png"/>
          <p:cNvPicPr>
            <a:picLocks noChangeAspect="1" noChangeArrowheads="1"/>
          </p:cNvPicPr>
          <p:nvPr/>
        </p:nvPicPr>
        <p:blipFill>
          <a:blip r:embed="rId2"/>
          <a:srcRect/>
          <a:stretch>
            <a:fillRect/>
          </a:stretch>
        </p:blipFill>
        <p:spPr bwMode="auto">
          <a:xfrm>
            <a:off x="228600" y="304800"/>
            <a:ext cx="7905750" cy="60198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s://2.bp.blogspot.com/-qM3EncOJIvE/Vkof0yip2sI/AAAAAAAAAsY/fB-WSLOX63s/s1600/Heapify-process-Step9.png"/>
          <p:cNvPicPr>
            <a:picLocks noChangeAspect="1" noChangeArrowheads="1"/>
          </p:cNvPicPr>
          <p:nvPr/>
        </p:nvPicPr>
        <p:blipFill>
          <a:blip r:embed="rId2"/>
          <a:srcRect/>
          <a:stretch>
            <a:fillRect/>
          </a:stretch>
        </p:blipFill>
        <p:spPr bwMode="auto">
          <a:xfrm>
            <a:off x="304800" y="533400"/>
            <a:ext cx="7477125" cy="5943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7239000" cy="4846320"/>
          </a:xfrm>
        </p:spPr>
        <p:txBody>
          <a:bodyPr>
            <a:normAutofit fontScale="92500" lnSpcReduction="10000"/>
          </a:bodyPr>
          <a:lstStyle/>
          <a:p>
            <a:pPr>
              <a:buNone/>
            </a:pPr>
            <a:r>
              <a:rPr lang="en-US" b="1" u="sng" dirty="0"/>
              <a:t>Examples</a:t>
            </a:r>
          </a:p>
          <a:p>
            <a:pPr>
              <a:buNone/>
            </a:pPr>
            <a:endParaRPr lang="en-US" b="1" u="sng" dirty="0"/>
          </a:p>
          <a:p>
            <a:pPr>
              <a:buNone/>
            </a:pPr>
            <a:r>
              <a:rPr lang="en-US" sz="2200" dirty="0">
                <a:latin typeface="Calibri" pitchFamily="34" charset="0"/>
              </a:rPr>
              <a:t>    The following computer algorithms are based on </a:t>
            </a:r>
            <a:r>
              <a:rPr lang="en-US" sz="2200" b="1" dirty="0">
                <a:latin typeface="Calibri" pitchFamily="34" charset="0"/>
              </a:rPr>
              <a:t>divide-and  conquer</a:t>
            </a:r>
            <a:r>
              <a:rPr lang="en-US" sz="2200" dirty="0">
                <a:latin typeface="Calibri" pitchFamily="34" charset="0"/>
              </a:rPr>
              <a:t> programming approach −</a:t>
            </a:r>
          </a:p>
          <a:p>
            <a:pPr>
              <a:buNone/>
            </a:pPr>
            <a:endParaRPr lang="en-US" sz="2200" dirty="0">
              <a:latin typeface="Calibri" pitchFamily="34" charset="0"/>
            </a:endParaRPr>
          </a:p>
          <a:p>
            <a:pPr>
              <a:buNone/>
            </a:pPr>
            <a:r>
              <a:rPr lang="en-US" sz="2200" dirty="0">
                <a:latin typeface="Calibri" pitchFamily="34" charset="0"/>
              </a:rPr>
              <a:t>Merge Sort</a:t>
            </a:r>
          </a:p>
          <a:p>
            <a:pPr>
              <a:buNone/>
            </a:pPr>
            <a:r>
              <a:rPr lang="en-US" sz="2200" dirty="0">
                <a:latin typeface="Calibri" pitchFamily="34" charset="0"/>
              </a:rPr>
              <a:t>Quick Sort</a:t>
            </a:r>
          </a:p>
          <a:p>
            <a:pPr>
              <a:buNone/>
            </a:pPr>
            <a:r>
              <a:rPr lang="en-US" sz="2200" dirty="0">
                <a:latin typeface="Calibri" pitchFamily="34" charset="0"/>
              </a:rPr>
              <a:t>Binary Search</a:t>
            </a:r>
          </a:p>
          <a:p>
            <a:pPr>
              <a:buNone/>
            </a:pPr>
            <a:r>
              <a:rPr lang="en-US" sz="2200" dirty="0" err="1">
                <a:latin typeface="Calibri" pitchFamily="34" charset="0"/>
              </a:rPr>
              <a:t>Strassen's</a:t>
            </a:r>
            <a:r>
              <a:rPr lang="en-US" sz="2200" dirty="0">
                <a:latin typeface="Calibri" pitchFamily="34" charset="0"/>
              </a:rPr>
              <a:t> Matrix Multiplication</a:t>
            </a:r>
          </a:p>
          <a:p>
            <a:pPr>
              <a:buNone/>
            </a:pPr>
            <a:r>
              <a:rPr lang="en-US" sz="2200" dirty="0">
                <a:latin typeface="Calibri" pitchFamily="34" charset="0"/>
              </a:rPr>
              <a:t>Closest pair (points)</a:t>
            </a:r>
          </a:p>
          <a:p>
            <a:pPr>
              <a:buNone/>
            </a:pPr>
            <a:endParaRPr lang="en-US" sz="2200" dirty="0"/>
          </a:p>
          <a:p>
            <a:pPr algn="just">
              <a:buNone/>
            </a:pPr>
            <a:r>
              <a:rPr lang="en-US" sz="2200" dirty="0">
                <a:latin typeface="Calibri" pitchFamily="34" charset="0"/>
              </a:rPr>
              <a:t>     There are various ways available to solve any computer problem, but the mentioned are a good example of divide and conquer approach.</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239000" cy="853440"/>
          </a:xfrm>
        </p:spPr>
        <p:txBody>
          <a:bodyPr/>
          <a:lstStyle/>
          <a:p>
            <a:r>
              <a:rPr lang="en-US" dirty="0" smtClean="0"/>
              <a:t>Time Complexity</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Calibri" pitchFamily="34" charset="0"/>
              </a:rPr>
              <a:t>Heap sort worst case, best case and average case time complexity is guaranteed O(n Log n). Heap sort space complexity is O(1)</a:t>
            </a:r>
          </a:p>
          <a:p>
            <a:pPr algn="just"/>
            <a:endParaRPr lang="en-US" sz="2000" b="1" dirty="0" smtClean="0">
              <a:latin typeface="Calibri" pitchFamily="34" charset="0"/>
            </a:endParaRPr>
          </a:p>
          <a:p>
            <a:pPr algn="just"/>
            <a:r>
              <a:rPr lang="en-US" sz="2000" dirty="0" smtClean="0">
                <a:latin typeface="Calibri" pitchFamily="34" charset="0"/>
              </a:rPr>
              <a:t>Heap sort has the best possible worst case running time complexity of O(n Log n)</a:t>
            </a:r>
          </a:p>
          <a:p>
            <a:pPr algn="just"/>
            <a:endParaRPr lang="en-US" sz="2000" dirty="0" smtClean="0">
              <a:latin typeface="Calibri" pitchFamily="34" charset="0"/>
            </a:endParaRPr>
          </a:p>
          <a:p>
            <a:pPr algn="just"/>
            <a:r>
              <a:rPr lang="en-US" sz="2000" dirty="0" smtClean="0">
                <a:latin typeface="Calibri" pitchFamily="34" charset="0"/>
              </a:rPr>
              <a:t>It doesn't need any extra storage and that makes it good for situations where array size is large.</a:t>
            </a:r>
            <a:br>
              <a:rPr lang="en-US" sz="2000" dirty="0" smtClean="0">
                <a:latin typeface="Calibri" pitchFamily="34" charset="0"/>
              </a:rPr>
            </a:br>
            <a:endParaRPr lang="en-US" sz="2000" dirty="0">
              <a:latin typeface="Calibri"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7239000" cy="4846320"/>
          </a:xfrm>
        </p:spPr>
        <p:txBody>
          <a:bodyPr>
            <a:normAutofit/>
          </a:bodyPr>
          <a:lstStyle/>
          <a:p>
            <a:r>
              <a:rPr lang="en-US" sz="2000" dirty="0" err="1" smtClean="0">
                <a:latin typeface="Calibri" pitchFamily="34" charset="0"/>
              </a:rPr>
              <a:t>HeapSort</a:t>
            </a:r>
            <a:r>
              <a:rPr lang="en-US" sz="2000" dirty="0" smtClean="0">
                <a:latin typeface="Calibri" pitchFamily="34" charset="0"/>
              </a:rPr>
              <a:t>(</a:t>
            </a:r>
            <a:r>
              <a:rPr lang="en-US" sz="2000" dirty="0" err="1" smtClean="0">
                <a:latin typeface="Calibri" pitchFamily="34" charset="0"/>
              </a:rPr>
              <a:t>A,n</a:t>
            </a:r>
            <a:r>
              <a:rPr lang="en-US" sz="2000" dirty="0" smtClean="0">
                <a:latin typeface="Calibri" pitchFamily="34" charset="0"/>
              </a:rPr>
              <a:t>)</a:t>
            </a:r>
          </a:p>
          <a:p>
            <a:endParaRPr lang="en-US" sz="2000" dirty="0" smtClean="0">
              <a:latin typeface="Calibri" pitchFamily="34" charset="0"/>
            </a:endParaRPr>
          </a:p>
          <a:p>
            <a:pPr lvl="1">
              <a:buNone/>
            </a:pPr>
            <a:r>
              <a:rPr lang="en-US" sz="2000" dirty="0" err="1" smtClean="0">
                <a:latin typeface="Calibri" pitchFamily="34" charset="0"/>
              </a:rPr>
              <a:t>MakeHeap</a:t>
            </a:r>
            <a:r>
              <a:rPr lang="en-US" sz="2000" dirty="0" smtClean="0">
                <a:latin typeface="Calibri" pitchFamily="34" charset="0"/>
              </a:rPr>
              <a:t>(A)</a:t>
            </a:r>
          </a:p>
          <a:p>
            <a:pPr lvl="1">
              <a:buNone/>
            </a:pPr>
            <a:r>
              <a:rPr lang="en-US" sz="2000" dirty="0" smtClean="0">
                <a:latin typeface="Calibri" pitchFamily="34" charset="0"/>
              </a:rPr>
              <a:t>for </a:t>
            </a:r>
            <a:r>
              <a:rPr lang="en-US" sz="2000" dirty="0" err="1" smtClean="0">
                <a:latin typeface="Calibri" pitchFamily="34" charset="0"/>
              </a:rPr>
              <a:t>i</a:t>
            </a:r>
            <a:r>
              <a:rPr lang="en-US" sz="2000" dirty="0" smtClean="0">
                <a:latin typeface="Calibri" pitchFamily="34" charset="0"/>
              </a:rPr>
              <a:t>  = n </a:t>
            </a:r>
            <a:r>
              <a:rPr lang="en-US" sz="2000" dirty="0" err="1" smtClean="0">
                <a:latin typeface="Calibri" pitchFamily="34" charset="0"/>
              </a:rPr>
              <a:t>downto</a:t>
            </a:r>
            <a:r>
              <a:rPr lang="en-US" sz="2000" dirty="0" smtClean="0">
                <a:latin typeface="Calibri" pitchFamily="34" charset="0"/>
              </a:rPr>
              <a:t> 2</a:t>
            </a:r>
          </a:p>
          <a:p>
            <a:pPr lvl="1">
              <a:buNone/>
            </a:pPr>
            <a:r>
              <a:rPr lang="en-US" sz="2000" dirty="0" smtClean="0">
                <a:latin typeface="Calibri" pitchFamily="34" charset="0"/>
              </a:rPr>
              <a:t>Exchange A[1] with A[</a:t>
            </a:r>
            <a:r>
              <a:rPr lang="en-US" sz="2000" dirty="0" err="1" smtClean="0">
                <a:latin typeface="Calibri" pitchFamily="34" charset="0"/>
              </a:rPr>
              <a:t>i</a:t>
            </a:r>
            <a:r>
              <a:rPr lang="en-US" sz="2000" dirty="0" smtClean="0">
                <a:latin typeface="Calibri" pitchFamily="34" charset="0"/>
              </a:rPr>
              <a:t>]</a:t>
            </a:r>
          </a:p>
          <a:p>
            <a:pPr lvl="1">
              <a:buNone/>
            </a:pPr>
            <a:r>
              <a:rPr lang="en-US" sz="2000" dirty="0" smtClean="0">
                <a:latin typeface="Calibri" pitchFamily="34" charset="0"/>
              </a:rPr>
              <a:t>n=n-1</a:t>
            </a:r>
          </a:p>
          <a:p>
            <a:pPr lvl="1">
              <a:buNone/>
            </a:pPr>
            <a:r>
              <a:rPr lang="en-US" sz="2000" dirty="0" err="1" smtClean="0">
                <a:latin typeface="Calibri" pitchFamily="34" charset="0"/>
              </a:rPr>
              <a:t>Heapify</a:t>
            </a:r>
            <a:r>
              <a:rPr lang="en-US" sz="2000" dirty="0" smtClean="0">
                <a:latin typeface="Calibri" pitchFamily="34" charset="0"/>
              </a:rPr>
              <a:t>(A,1)</a:t>
            </a:r>
            <a:endParaRPr lang="en-US" sz="2000" dirty="0">
              <a:latin typeface="Calibri"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latin typeface="Calibri" pitchFamily="34" charset="0"/>
              </a:rPr>
              <a:t>Time Complexity</a:t>
            </a:r>
          </a:p>
          <a:p>
            <a:pPr>
              <a:buNone/>
            </a:pPr>
            <a:r>
              <a:rPr lang="en-US" sz="2000" dirty="0" smtClean="0">
                <a:latin typeface="Calibri" pitchFamily="34" charset="0"/>
              </a:rPr>
              <a:t>	First </a:t>
            </a:r>
            <a:r>
              <a:rPr lang="en-US" sz="2000" dirty="0" err="1" smtClean="0">
                <a:latin typeface="Calibri" pitchFamily="34" charset="0"/>
              </a:rPr>
              <a:t>MakeHeap</a:t>
            </a:r>
            <a:r>
              <a:rPr lang="en-US" sz="2000" dirty="0" smtClean="0">
                <a:latin typeface="Calibri" pitchFamily="34" charset="0"/>
              </a:rPr>
              <a:t>(A)</a:t>
            </a:r>
          </a:p>
          <a:p>
            <a:pPr>
              <a:buNone/>
            </a:pPr>
            <a:r>
              <a:rPr lang="en-US" sz="2000" dirty="0" smtClean="0">
                <a:latin typeface="Calibri" pitchFamily="34" charset="0"/>
              </a:rPr>
              <a:t>		O(</a:t>
            </a:r>
            <a:r>
              <a:rPr lang="en-US" sz="2000" dirty="0" err="1" smtClean="0">
                <a:latin typeface="Calibri" pitchFamily="34" charset="0"/>
              </a:rPr>
              <a:t>nlgn</a:t>
            </a:r>
            <a:r>
              <a:rPr lang="en-US" sz="2000" dirty="0" smtClean="0">
                <a:latin typeface="Calibri" pitchFamily="34" charset="0"/>
              </a:rPr>
              <a:t>) since </a:t>
            </a:r>
            <a:r>
              <a:rPr lang="en-US" sz="2000" dirty="0" err="1" smtClean="0">
                <a:latin typeface="Calibri" pitchFamily="34" charset="0"/>
              </a:rPr>
              <a:t>heapify</a:t>
            </a:r>
            <a:r>
              <a:rPr lang="en-US" sz="2000" dirty="0" smtClean="0">
                <a:latin typeface="Calibri" pitchFamily="34" charset="0"/>
              </a:rPr>
              <a:t> is O(</a:t>
            </a:r>
            <a:r>
              <a:rPr lang="en-US" sz="2000" dirty="0" err="1" smtClean="0">
                <a:latin typeface="Calibri" pitchFamily="34" charset="0"/>
              </a:rPr>
              <a:t>lgn</a:t>
            </a:r>
            <a:r>
              <a:rPr lang="en-US" sz="2000" dirty="0" smtClean="0">
                <a:latin typeface="Calibri" pitchFamily="34" charset="0"/>
              </a:rPr>
              <a:t>)</a:t>
            </a:r>
          </a:p>
          <a:p>
            <a:pPr>
              <a:buNone/>
            </a:pPr>
            <a:r>
              <a:rPr lang="en-US" sz="2000" dirty="0" smtClean="0">
                <a:latin typeface="Calibri" pitchFamily="34" charset="0"/>
              </a:rPr>
              <a:t>		more exact analysis O(n)</a:t>
            </a:r>
          </a:p>
          <a:p>
            <a:pPr>
              <a:buNone/>
            </a:pPr>
            <a:r>
              <a:rPr lang="en-US" sz="2000" dirty="0" smtClean="0">
                <a:latin typeface="Calibri" pitchFamily="34" charset="0"/>
              </a:rPr>
              <a:t>   then </a:t>
            </a:r>
          </a:p>
          <a:p>
            <a:pPr>
              <a:buNone/>
            </a:pPr>
            <a:r>
              <a:rPr lang="en-US" sz="2000" dirty="0" smtClean="0">
                <a:latin typeface="Calibri" pitchFamily="34" charset="0"/>
              </a:rPr>
              <a:t>	n-1 swaps = O(n)</a:t>
            </a:r>
          </a:p>
          <a:p>
            <a:pPr>
              <a:buNone/>
            </a:pPr>
            <a:r>
              <a:rPr lang="en-US" sz="2000" dirty="0" smtClean="0">
                <a:latin typeface="Calibri" pitchFamily="34" charset="0"/>
              </a:rPr>
              <a:t>	n-1 calls to Heapify = O(</a:t>
            </a:r>
            <a:r>
              <a:rPr lang="en-US" sz="2000" dirty="0" err="1" smtClean="0">
                <a:latin typeface="Calibri" pitchFamily="34" charset="0"/>
              </a:rPr>
              <a:t>nlgn</a:t>
            </a:r>
            <a:r>
              <a:rPr lang="en-US" sz="2000" dirty="0" smtClean="0">
                <a:latin typeface="Calibri" pitchFamily="34" charset="0"/>
              </a:rPr>
              <a:t>)</a:t>
            </a:r>
          </a:p>
          <a:p>
            <a:pPr>
              <a:buNone/>
            </a:pPr>
            <a:r>
              <a:rPr lang="en-US" sz="2000" dirty="0" smtClean="0">
                <a:latin typeface="Calibri" pitchFamily="34" charset="0"/>
                <a:sym typeface="Wingdings" pitchFamily="2" charset="2"/>
              </a:rPr>
              <a:t> O(n) + O(n) + O (</a:t>
            </a:r>
            <a:r>
              <a:rPr lang="en-US" sz="2000" dirty="0" err="1" smtClean="0">
                <a:latin typeface="Calibri" pitchFamily="34" charset="0"/>
                <a:sym typeface="Wingdings" pitchFamily="2" charset="2"/>
              </a:rPr>
              <a:t>nlgn</a:t>
            </a:r>
            <a:r>
              <a:rPr lang="en-US" sz="2000" dirty="0" smtClean="0">
                <a:latin typeface="Calibri" pitchFamily="34" charset="0"/>
                <a:sym typeface="Wingdings" pitchFamily="2" charset="2"/>
              </a:rPr>
              <a:t>) = O(</a:t>
            </a:r>
            <a:r>
              <a:rPr lang="en-US" sz="2000" dirty="0" err="1" smtClean="0">
                <a:latin typeface="Calibri" pitchFamily="34" charset="0"/>
                <a:sym typeface="Wingdings" pitchFamily="2" charset="2"/>
              </a:rPr>
              <a:t>nlgn</a:t>
            </a:r>
            <a:r>
              <a:rPr lang="en-US" sz="2000" dirty="0" smtClean="0">
                <a:latin typeface="Calibri" pitchFamily="34" charset="0"/>
                <a:sym typeface="Wingdings" pitchFamily="2" charset="2"/>
              </a:rPr>
              <a:t>)</a:t>
            </a:r>
            <a:endParaRPr lang="en-US" sz="2000" dirty="0">
              <a:latin typeface="Calibri"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362200"/>
            <a:ext cx="7239000" cy="1514784"/>
          </a:xfrm>
        </p:spPr>
        <p:txBody>
          <a:bodyPr>
            <a:normAutofit/>
          </a:bodyPr>
          <a:lstStyle/>
          <a:p>
            <a:pPr algn="ctr">
              <a:buNone/>
            </a:pPr>
            <a:r>
              <a:rPr lang="en-US" sz="7200" b="1" i="1" dirty="0" smtClean="0"/>
              <a:t>THANK YOU</a:t>
            </a:r>
            <a:endParaRPr lang="en-US" sz="7200"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A4AA894-2C0D-4398-BC4D-87626D68914B}"/>
              </a:ext>
            </a:extLst>
          </p:cNvPr>
          <p:cNvSpPr>
            <a:spLocks noGrp="1"/>
          </p:cNvSpPr>
          <p:nvPr>
            <p:ph type="title"/>
          </p:nvPr>
        </p:nvSpPr>
        <p:spPr>
          <a:solidFill>
            <a:schemeClr val="accent2"/>
          </a:solidFill>
        </p:spPr>
        <p:txBody>
          <a:bodyPr/>
          <a:lstStyle/>
          <a:p>
            <a:pPr algn="ctr"/>
            <a:r>
              <a:rPr lang="en-IN"/>
              <a:t>Quick Sort</a:t>
            </a:r>
            <a:endParaRPr lang="en-IN" dirty="0"/>
          </a:p>
        </p:txBody>
      </p:sp>
    </p:spTree>
    <p:extLst>
      <p:ext uri="{BB962C8B-B14F-4D97-AF65-F5344CB8AC3E}">
        <p14:creationId xmlns="" xmlns:p14="http://schemas.microsoft.com/office/powerpoint/2010/main" val="2315018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C4E23E3-9B40-4C2C-95A1-9FDD041D867E}"/>
              </a:ext>
            </a:extLst>
          </p:cNvPr>
          <p:cNvSpPr>
            <a:spLocks noGrp="1"/>
          </p:cNvSpPr>
          <p:nvPr>
            <p:ph type="title"/>
          </p:nvPr>
        </p:nvSpPr>
        <p:spPr>
          <a:xfrm>
            <a:off x="304800" y="381000"/>
            <a:ext cx="7239000" cy="701040"/>
          </a:xfrm>
        </p:spPr>
        <p:txBody>
          <a:bodyPr/>
          <a:lstStyle/>
          <a:p>
            <a:pPr algn="ctr"/>
            <a:r>
              <a:rPr lang="en-IN" dirty="0"/>
              <a:t>Quick Sort</a:t>
            </a:r>
          </a:p>
        </p:txBody>
      </p:sp>
      <p:sp>
        <p:nvSpPr>
          <p:cNvPr id="5" name="Content Placeholder 4">
            <a:extLst>
              <a:ext uri="{FF2B5EF4-FFF2-40B4-BE49-F238E27FC236}">
                <a16:creationId xmlns="" xmlns:a16="http://schemas.microsoft.com/office/drawing/2014/main" id="{5C316865-E017-4CD0-8400-ABBB41D90827}"/>
              </a:ext>
            </a:extLst>
          </p:cNvPr>
          <p:cNvSpPr>
            <a:spLocks noGrp="1"/>
          </p:cNvSpPr>
          <p:nvPr>
            <p:ph idx="1"/>
          </p:nvPr>
        </p:nvSpPr>
        <p:spPr>
          <a:xfrm>
            <a:off x="457200" y="1219200"/>
            <a:ext cx="7239000" cy="4846320"/>
          </a:xfrm>
          <a:ln>
            <a:solidFill>
              <a:schemeClr val="accent2"/>
            </a:solidFill>
          </a:ln>
        </p:spPr>
        <p:txBody>
          <a:bodyPr>
            <a:normAutofit fontScale="85000" lnSpcReduction="10000"/>
          </a:bodyPr>
          <a:lstStyle/>
          <a:p>
            <a:pPr algn="just">
              <a:buNone/>
            </a:pPr>
            <a:r>
              <a:rPr lang="en-US" sz="2400" dirty="0" smtClean="0">
                <a:latin typeface="Calibri" pitchFamily="34" charset="0"/>
              </a:rPr>
              <a:t>     Quick Sort is a Divide and Conquer algorithm. It picks an element as pivot and partitions the given array around the picked pivot. There are many different versions of quick Sort that pick pivot in different ways. </a:t>
            </a:r>
          </a:p>
          <a:p>
            <a:pPr algn="just">
              <a:buNone/>
            </a:pPr>
            <a:endParaRPr lang="en-US" sz="2400" dirty="0" smtClean="0">
              <a:latin typeface="Calibri" pitchFamily="34" charset="0"/>
            </a:endParaRPr>
          </a:p>
          <a:p>
            <a:pPr algn="just"/>
            <a:r>
              <a:rPr lang="en-US" sz="2400" dirty="0" smtClean="0">
                <a:latin typeface="Calibri" pitchFamily="34" charset="0"/>
              </a:rPr>
              <a:t>Always pick first element as pivot.</a:t>
            </a:r>
          </a:p>
          <a:p>
            <a:pPr algn="just"/>
            <a:r>
              <a:rPr lang="en-US" sz="2400" dirty="0" smtClean="0">
                <a:latin typeface="Calibri" pitchFamily="34" charset="0"/>
              </a:rPr>
              <a:t>Always pick last element as pivot (implemented below)</a:t>
            </a:r>
          </a:p>
          <a:p>
            <a:pPr algn="just"/>
            <a:r>
              <a:rPr lang="en-US" sz="2400" dirty="0" smtClean="0">
                <a:latin typeface="Calibri" pitchFamily="34" charset="0"/>
              </a:rPr>
              <a:t>Pick a random element as pivot.</a:t>
            </a:r>
          </a:p>
          <a:p>
            <a:pPr algn="just"/>
            <a:endParaRPr lang="en-US" sz="2400" dirty="0" smtClean="0">
              <a:latin typeface="Calibri" pitchFamily="34" charset="0"/>
            </a:endParaRPr>
          </a:p>
          <a:p>
            <a:pPr algn="just"/>
            <a:endParaRPr lang="en-US" sz="2400" dirty="0" smtClean="0">
              <a:latin typeface="Calibri" pitchFamily="34" charset="0"/>
            </a:endParaRPr>
          </a:p>
          <a:p>
            <a:pPr algn="just">
              <a:buNone/>
            </a:pPr>
            <a:r>
              <a:rPr lang="en-US" sz="2400" dirty="0" smtClean="0">
                <a:latin typeface="Calibri" pitchFamily="34" charset="0"/>
              </a:rPr>
              <a:t>    The key process in quick Sort is partition(). Target of partitions is, given an array and an element x of array as pivot, put x at its correct position in sorted array and put all smaller elements (smaller than x) before x, and put all greater elements (greater than x) after x. All this should be done in linear time.</a:t>
            </a:r>
          </a:p>
          <a:p>
            <a:endParaRPr lang="en-IN" dirty="0"/>
          </a:p>
        </p:txBody>
      </p:sp>
    </p:spTree>
    <p:extLst>
      <p:ext uri="{BB962C8B-B14F-4D97-AF65-F5344CB8AC3E}">
        <p14:creationId xmlns="" xmlns:p14="http://schemas.microsoft.com/office/powerpoint/2010/main" val="2586701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75AC22B-8181-466F-A300-34C3BD01C91B}"/>
              </a:ext>
            </a:extLst>
          </p:cNvPr>
          <p:cNvSpPr>
            <a:spLocks noGrp="1"/>
          </p:cNvSpPr>
          <p:nvPr>
            <p:ph type="title"/>
          </p:nvPr>
        </p:nvSpPr>
        <p:spPr>
          <a:xfrm>
            <a:off x="381000" y="304800"/>
            <a:ext cx="7239000" cy="701040"/>
          </a:xfrm>
        </p:spPr>
        <p:txBody>
          <a:bodyPr/>
          <a:lstStyle/>
          <a:p>
            <a:pPr algn="ctr"/>
            <a:r>
              <a:rPr lang="en-IN" dirty="0"/>
              <a:t>Quick Sort</a:t>
            </a:r>
          </a:p>
        </p:txBody>
      </p:sp>
      <p:sp>
        <p:nvSpPr>
          <p:cNvPr id="5" name="Content Placeholder 4">
            <a:extLst>
              <a:ext uri="{FF2B5EF4-FFF2-40B4-BE49-F238E27FC236}">
                <a16:creationId xmlns="" xmlns:a16="http://schemas.microsoft.com/office/drawing/2014/main" id="{56D543B0-55AB-4223-B596-01B664821476}"/>
              </a:ext>
            </a:extLst>
          </p:cNvPr>
          <p:cNvSpPr>
            <a:spLocks noGrp="1"/>
          </p:cNvSpPr>
          <p:nvPr>
            <p:ph idx="1"/>
          </p:nvPr>
        </p:nvSpPr>
        <p:spPr>
          <a:xfrm>
            <a:off x="533400" y="1219200"/>
            <a:ext cx="7067549" cy="5257800"/>
          </a:xfrm>
          <a:ln>
            <a:solidFill>
              <a:schemeClr val="accent2"/>
            </a:solidFill>
          </a:ln>
        </p:spPr>
        <p:txBody>
          <a:bodyPr>
            <a:noAutofit/>
          </a:bodyPr>
          <a:lstStyle/>
          <a:p>
            <a:pPr marL="0" indent="0">
              <a:buNone/>
            </a:pPr>
            <a:r>
              <a:rPr lang="en-US" sz="1600" b="1" dirty="0" smtClean="0"/>
              <a:t>algorithm</a:t>
            </a:r>
            <a:r>
              <a:rPr lang="en-US" sz="1600" dirty="0" smtClean="0"/>
              <a:t> </a:t>
            </a:r>
            <a:r>
              <a:rPr lang="en-US" sz="1600" dirty="0" err="1" smtClean="0"/>
              <a:t>quicksort</a:t>
            </a:r>
            <a:r>
              <a:rPr lang="en-US" sz="1600" dirty="0" smtClean="0"/>
              <a:t>(A, lo, hi) </a:t>
            </a:r>
            <a:r>
              <a:rPr lang="en-US" sz="1600" b="1" dirty="0" smtClean="0"/>
              <a:t>is</a:t>
            </a:r>
            <a:r>
              <a:rPr lang="en-US" sz="1600" dirty="0" smtClean="0"/>
              <a:t> </a:t>
            </a:r>
          </a:p>
          <a:p>
            <a:pPr marL="0" indent="0">
              <a:buNone/>
            </a:pPr>
            <a:r>
              <a:rPr lang="en-US" sz="1600" b="1" dirty="0" smtClean="0"/>
              <a:t>if</a:t>
            </a:r>
            <a:r>
              <a:rPr lang="en-US" sz="1600" dirty="0" smtClean="0"/>
              <a:t> lo &lt; hi </a:t>
            </a:r>
            <a:r>
              <a:rPr lang="en-US" sz="1600" b="1" dirty="0" smtClean="0"/>
              <a:t>then</a:t>
            </a:r>
          </a:p>
          <a:p>
            <a:pPr marL="0" indent="0">
              <a:buNone/>
            </a:pPr>
            <a:r>
              <a:rPr lang="en-US" sz="1600" dirty="0" smtClean="0"/>
              <a:t> 	p := partition(A, lo, hi) </a:t>
            </a:r>
          </a:p>
          <a:p>
            <a:pPr marL="0" indent="0">
              <a:buNone/>
            </a:pPr>
            <a:r>
              <a:rPr lang="en-US" sz="1600" dirty="0" smtClean="0"/>
              <a:t>                     </a:t>
            </a:r>
            <a:r>
              <a:rPr lang="en-US" sz="1600" dirty="0" err="1" smtClean="0"/>
              <a:t>quicksort</a:t>
            </a:r>
            <a:r>
              <a:rPr lang="en-US" sz="1600" dirty="0" smtClean="0"/>
              <a:t>(A, lo, p - 1) </a:t>
            </a:r>
          </a:p>
          <a:p>
            <a:pPr marL="0" indent="0">
              <a:buNone/>
            </a:pPr>
            <a:r>
              <a:rPr lang="en-US" sz="1600" dirty="0" smtClean="0"/>
              <a:t>                     </a:t>
            </a:r>
            <a:r>
              <a:rPr lang="en-US" sz="1600" dirty="0" err="1" smtClean="0"/>
              <a:t>quicksort</a:t>
            </a:r>
            <a:r>
              <a:rPr lang="en-US" sz="1600" dirty="0" smtClean="0"/>
              <a:t>(A, p + 1, hi) </a:t>
            </a:r>
          </a:p>
          <a:p>
            <a:pPr marL="0" indent="0">
              <a:buNone/>
            </a:pPr>
            <a:endParaRPr lang="en-US" sz="1600" b="1" dirty="0" smtClean="0"/>
          </a:p>
          <a:p>
            <a:pPr marL="0" indent="0">
              <a:buNone/>
            </a:pPr>
            <a:endParaRPr lang="en-US" sz="1600" b="1" dirty="0" smtClean="0"/>
          </a:p>
          <a:p>
            <a:pPr marL="0" indent="0">
              <a:buNone/>
            </a:pPr>
            <a:endParaRPr lang="en-US" sz="1600" b="1" dirty="0" smtClean="0"/>
          </a:p>
          <a:p>
            <a:pPr marL="0" indent="0">
              <a:buNone/>
            </a:pPr>
            <a:r>
              <a:rPr lang="en-US" sz="1600" b="1" dirty="0" smtClean="0"/>
              <a:t>algorithm</a:t>
            </a:r>
            <a:r>
              <a:rPr lang="en-US" sz="1600" dirty="0" smtClean="0"/>
              <a:t> partition(A, lo, hi) </a:t>
            </a:r>
            <a:r>
              <a:rPr lang="en-US" sz="1600" b="1" dirty="0" smtClean="0"/>
              <a:t>is</a:t>
            </a:r>
            <a:r>
              <a:rPr lang="en-US" sz="1600" dirty="0" smtClean="0"/>
              <a:t> </a:t>
            </a:r>
          </a:p>
          <a:p>
            <a:pPr marL="0" indent="0">
              <a:buNone/>
            </a:pPr>
            <a:r>
              <a:rPr lang="en-US" sz="1600" dirty="0" smtClean="0"/>
              <a:t>pivot := A[hi] </a:t>
            </a:r>
            <a:r>
              <a:rPr lang="en-US" sz="1600" dirty="0" err="1" smtClean="0"/>
              <a:t>i</a:t>
            </a:r>
            <a:r>
              <a:rPr lang="en-US" sz="1600" dirty="0" smtClean="0"/>
              <a:t> := lo </a:t>
            </a:r>
          </a:p>
          <a:p>
            <a:pPr marL="0" indent="0">
              <a:buNone/>
            </a:pPr>
            <a:r>
              <a:rPr lang="en-US" sz="1600" b="1" dirty="0" smtClean="0"/>
              <a:t>for</a:t>
            </a:r>
            <a:r>
              <a:rPr lang="en-US" sz="1600" dirty="0" smtClean="0"/>
              <a:t> j := lo </a:t>
            </a:r>
            <a:r>
              <a:rPr lang="en-US" sz="1600" b="1" dirty="0" smtClean="0"/>
              <a:t>to</a:t>
            </a:r>
            <a:r>
              <a:rPr lang="en-US" sz="1600" dirty="0" smtClean="0"/>
              <a:t> hi </a:t>
            </a:r>
            <a:r>
              <a:rPr lang="en-US" sz="1600" b="1" dirty="0" smtClean="0"/>
              <a:t>do</a:t>
            </a:r>
            <a:r>
              <a:rPr lang="en-US" sz="1600" dirty="0" smtClean="0"/>
              <a:t> </a:t>
            </a:r>
          </a:p>
          <a:p>
            <a:pPr marL="0" indent="0">
              <a:buNone/>
            </a:pPr>
            <a:r>
              <a:rPr lang="en-US" sz="1600" b="1" dirty="0" smtClean="0"/>
              <a:t>	if</a:t>
            </a:r>
            <a:r>
              <a:rPr lang="en-US" sz="1600" dirty="0" smtClean="0"/>
              <a:t> A[j] &lt; pivot </a:t>
            </a:r>
            <a:r>
              <a:rPr lang="en-US" sz="1600" b="1" dirty="0" smtClean="0"/>
              <a:t>then</a:t>
            </a:r>
            <a:r>
              <a:rPr lang="en-US" sz="1600" dirty="0" smtClean="0"/>
              <a:t> 			</a:t>
            </a:r>
          </a:p>
          <a:p>
            <a:pPr marL="0" indent="0">
              <a:buNone/>
            </a:pPr>
            <a:r>
              <a:rPr lang="en-US" sz="1600" dirty="0" smtClean="0"/>
              <a:t>                     	swap A[</a:t>
            </a:r>
            <a:r>
              <a:rPr lang="en-US" sz="1600" dirty="0" err="1" smtClean="0"/>
              <a:t>i</a:t>
            </a:r>
            <a:r>
              <a:rPr lang="en-US" sz="1600" dirty="0" smtClean="0"/>
              <a:t>] with A[j] 		</a:t>
            </a:r>
          </a:p>
          <a:p>
            <a:pPr marL="0" indent="0">
              <a:buNone/>
            </a:pPr>
            <a:r>
              <a:rPr lang="en-US" sz="1600" dirty="0" smtClean="0"/>
              <a:t>	  	 </a:t>
            </a:r>
            <a:r>
              <a:rPr lang="en-US" sz="1600" dirty="0" err="1" smtClean="0"/>
              <a:t>i</a:t>
            </a:r>
            <a:r>
              <a:rPr lang="en-US" sz="1600" dirty="0" smtClean="0"/>
              <a:t> := </a:t>
            </a:r>
            <a:r>
              <a:rPr lang="en-US" sz="1600" dirty="0" err="1" smtClean="0"/>
              <a:t>i</a:t>
            </a:r>
            <a:r>
              <a:rPr lang="en-US" sz="1600" dirty="0" smtClean="0"/>
              <a:t> + 1 </a:t>
            </a:r>
          </a:p>
          <a:p>
            <a:pPr marL="0" indent="0">
              <a:buNone/>
            </a:pPr>
            <a:r>
              <a:rPr lang="en-US" sz="1600" dirty="0" smtClean="0"/>
              <a:t>swap A[</a:t>
            </a:r>
            <a:r>
              <a:rPr lang="en-US" sz="1600" dirty="0" err="1" smtClean="0"/>
              <a:t>i</a:t>
            </a:r>
            <a:r>
              <a:rPr lang="en-US" sz="1600" dirty="0" smtClean="0"/>
              <a:t>] with A[hi] </a:t>
            </a:r>
          </a:p>
          <a:p>
            <a:pPr marL="0" indent="0">
              <a:buNone/>
            </a:pPr>
            <a:r>
              <a:rPr lang="en-US" sz="1600" b="1" dirty="0" smtClean="0"/>
              <a:t>return</a:t>
            </a:r>
            <a:r>
              <a:rPr lang="en-US" sz="1600" dirty="0" smtClean="0"/>
              <a:t> </a:t>
            </a:r>
            <a:r>
              <a:rPr lang="en-US" sz="1600" dirty="0" err="1" smtClean="0"/>
              <a:t>i</a:t>
            </a:r>
            <a:endParaRPr lang="en-IN" sz="1600" dirty="0"/>
          </a:p>
        </p:txBody>
      </p:sp>
    </p:spTree>
    <p:extLst>
      <p:ext uri="{BB962C8B-B14F-4D97-AF65-F5344CB8AC3E}">
        <p14:creationId xmlns="" xmlns:p14="http://schemas.microsoft.com/office/powerpoint/2010/main" val="2366703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35664"/>
            <a:ext cx="7848600" cy="5922336"/>
          </a:xfrm>
        </p:spPr>
        <p:txBody>
          <a:bodyPr>
            <a:normAutofit/>
          </a:bodyPr>
          <a:lstStyle/>
          <a:p>
            <a:r>
              <a:rPr lang="en-US" sz="2000" b="1" dirty="0" smtClean="0">
                <a:latin typeface="Calibri" pitchFamily="34" charset="0"/>
              </a:rPr>
              <a:t>Worst Case Complexity [Big-O]</a:t>
            </a:r>
            <a:r>
              <a:rPr lang="en-US" sz="2000" dirty="0" smtClean="0">
                <a:latin typeface="Calibri" pitchFamily="34" charset="0"/>
              </a:rPr>
              <a:t>: O(n</a:t>
            </a:r>
            <a:r>
              <a:rPr lang="en-US" sz="2000" baseline="30000" dirty="0" smtClean="0">
                <a:latin typeface="Calibri" pitchFamily="34" charset="0"/>
              </a:rPr>
              <a:t>2</a:t>
            </a:r>
            <a:r>
              <a:rPr lang="en-US" sz="2000" dirty="0" smtClean="0">
                <a:latin typeface="Calibri" pitchFamily="34" charset="0"/>
              </a:rPr>
              <a:t>)</a:t>
            </a:r>
            <a:br>
              <a:rPr lang="en-US" sz="2000" dirty="0" smtClean="0">
                <a:latin typeface="Calibri" pitchFamily="34" charset="0"/>
              </a:rPr>
            </a:br>
            <a:r>
              <a:rPr lang="en-US" sz="2000" dirty="0" smtClean="0">
                <a:latin typeface="Calibri" pitchFamily="34" charset="0"/>
              </a:rPr>
              <a:t>It occurs when the pivot element picked is either the greatest or the smallest element.</a:t>
            </a:r>
            <a:br>
              <a:rPr lang="en-US" sz="2000" dirty="0" smtClean="0">
                <a:latin typeface="Calibri" pitchFamily="34" charset="0"/>
              </a:rPr>
            </a:br>
            <a:r>
              <a:rPr lang="en-US" sz="2000" dirty="0" smtClean="0">
                <a:latin typeface="Calibri" pitchFamily="34" charset="0"/>
              </a:rPr>
              <a:t>This condition leads to the case in which the pivot element lies in an extreme end of the sorted array. One sub-array is always empty and another sub-array contains n - 1 elements. Thus, quick sort is called only on this sub-array.</a:t>
            </a:r>
          </a:p>
          <a:p>
            <a:endParaRPr lang="en-US" sz="2000" dirty="0" smtClean="0">
              <a:latin typeface="Calibri" pitchFamily="34" charset="0"/>
            </a:endParaRPr>
          </a:p>
          <a:p>
            <a:r>
              <a:rPr lang="en-US" sz="2000" b="1" dirty="0" smtClean="0">
                <a:latin typeface="Calibri" pitchFamily="34" charset="0"/>
              </a:rPr>
              <a:t>Best Case Complexity [Big-omega]</a:t>
            </a:r>
            <a:r>
              <a:rPr lang="en-US" sz="2000" dirty="0" smtClean="0">
                <a:latin typeface="Calibri" pitchFamily="34" charset="0"/>
              </a:rPr>
              <a:t>: O(n*log n)</a:t>
            </a:r>
            <a:br>
              <a:rPr lang="en-US" sz="2000" dirty="0" smtClean="0">
                <a:latin typeface="Calibri" pitchFamily="34" charset="0"/>
              </a:rPr>
            </a:br>
            <a:r>
              <a:rPr lang="en-US" sz="2000" dirty="0" smtClean="0">
                <a:latin typeface="Calibri" pitchFamily="34" charset="0"/>
              </a:rPr>
              <a:t>It occurs when the pivot element is always the middle element or near to the middle element.</a:t>
            </a:r>
          </a:p>
          <a:p>
            <a:pPr>
              <a:buNone/>
            </a:pPr>
            <a:endParaRPr lang="en-US" sz="2000" dirty="0" smtClean="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469DD94-286F-4AF4-BAC2-3F7E2C96EB12}"/>
              </a:ext>
            </a:extLst>
          </p:cNvPr>
          <p:cNvSpPr>
            <a:spLocks noGrp="1"/>
          </p:cNvSpPr>
          <p:nvPr>
            <p:ph type="title"/>
          </p:nvPr>
        </p:nvSpPr>
        <p:spPr>
          <a:solidFill>
            <a:schemeClr val="accent2"/>
          </a:solidFill>
        </p:spPr>
        <p:txBody>
          <a:bodyPr/>
          <a:lstStyle/>
          <a:p>
            <a:pPr algn="ctr"/>
            <a:r>
              <a:rPr lang="en-IN" dirty="0"/>
              <a:t>Merge Sort</a:t>
            </a:r>
          </a:p>
        </p:txBody>
      </p:sp>
    </p:spTree>
    <p:extLst>
      <p:ext uri="{BB962C8B-B14F-4D97-AF65-F5344CB8AC3E}">
        <p14:creationId xmlns="" xmlns:p14="http://schemas.microsoft.com/office/powerpoint/2010/main" val="1963161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679</TotalTime>
  <Words>1086</Words>
  <Application>Microsoft Office PowerPoint</Application>
  <PresentationFormat>On-screen Show (4:3)</PresentationFormat>
  <Paragraphs>140</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Opulent</vt:lpstr>
      <vt:lpstr>Design analysis and algorithm</vt:lpstr>
      <vt:lpstr>Divide and conquer </vt:lpstr>
      <vt:lpstr>Slide 3</vt:lpstr>
      <vt:lpstr>Slide 4</vt:lpstr>
      <vt:lpstr>Quick Sort</vt:lpstr>
      <vt:lpstr>Quick Sort</vt:lpstr>
      <vt:lpstr>Quick Sort</vt:lpstr>
      <vt:lpstr>Slide 8</vt:lpstr>
      <vt:lpstr>Merge Sort</vt:lpstr>
      <vt:lpstr>Merge Sort</vt:lpstr>
      <vt:lpstr>Slide 11</vt:lpstr>
      <vt:lpstr>Merge Sort</vt:lpstr>
      <vt:lpstr>Merge Sort</vt:lpstr>
      <vt:lpstr>Merge Sort</vt:lpstr>
      <vt:lpstr>Slide 15</vt:lpstr>
      <vt:lpstr>Slide 16</vt:lpstr>
      <vt:lpstr>Slide 17</vt:lpstr>
      <vt:lpstr>Slide 18</vt:lpstr>
      <vt:lpstr>Slide 19</vt:lpstr>
      <vt:lpstr>Slide 20</vt:lpstr>
      <vt:lpstr>Slide 21</vt:lpstr>
      <vt:lpstr>Slide 22</vt:lpstr>
      <vt:lpstr>Slide 23</vt:lpstr>
      <vt:lpstr>Slide 24</vt:lpstr>
      <vt:lpstr>Slide 25</vt:lpstr>
      <vt:lpstr>Algorithm</vt:lpstr>
      <vt:lpstr>Slide 27</vt:lpstr>
      <vt:lpstr>Heapify Process with Example </vt:lpstr>
      <vt:lpstr>Heapify Process with Example </vt:lpstr>
      <vt:lpstr>Slide 30</vt:lpstr>
      <vt:lpstr>Slide 31</vt:lpstr>
      <vt:lpstr>Slide 32</vt:lpstr>
      <vt:lpstr>Slide 33</vt:lpstr>
      <vt:lpstr>Slide 34</vt:lpstr>
      <vt:lpstr>Slide 35</vt:lpstr>
      <vt:lpstr>Slide 36</vt:lpstr>
      <vt:lpstr>Slide 37</vt:lpstr>
      <vt:lpstr>Slide 38</vt:lpstr>
      <vt:lpstr>Slide 39</vt:lpstr>
      <vt:lpstr>Time Complexity</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analysis and algorithm</dc:title>
  <dc:creator>UEM</dc:creator>
  <cp:lastModifiedBy>UEM</cp:lastModifiedBy>
  <cp:revision>66</cp:revision>
  <dcterms:created xsi:type="dcterms:W3CDTF">2021-01-27T07:23:31Z</dcterms:created>
  <dcterms:modified xsi:type="dcterms:W3CDTF">2021-02-10T10:42:01Z</dcterms:modified>
</cp:coreProperties>
</file>