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3" r:id="rId7"/>
    <p:sldId id="264" r:id="rId8"/>
    <p:sldId id="261" r:id="rId9"/>
    <p:sldId id="262"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B9A0BD8-98DA-49F7-BAEB-D4E101B42EDE}" type="datetimeFigureOut">
              <a:rPr lang="en-US" smtClean="0"/>
              <a:pPr/>
              <a:t>4/7/2021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B10C785-B1E2-4AD9-9032-1F16B8C911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9A0BD8-98DA-49F7-BAEB-D4E101B42EDE}" type="datetimeFigureOut">
              <a:rPr lang="en-US" smtClean="0"/>
              <a:pPr/>
              <a:t>4/7/2021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B10C785-B1E2-4AD9-9032-1F16B8C911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B9A0BD8-98DA-49F7-BAEB-D4E101B42EDE}" type="datetimeFigureOut">
              <a:rPr lang="en-US" smtClean="0"/>
              <a:pPr/>
              <a:t>4/7/2021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B10C785-B1E2-4AD9-9032-1F16B8C911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9A0BD8-98DA-49F7-BAEB-D4E101B42EDE}" type="datetimeFigureOut">
              <a:rPr lang="en-US" smtClean="0"/>
              <a:pPr/>
              <a:t>4/7/2021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B10C785-B1E2-4AD9-9032-1F16B8C911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B9A0BD8-98DA-49F7-BAEB-D4E101B42EDE}" type="datetimeFigureOut">
              <a:rPr lang="en-US" smtClean="0"/>
              <a:pPr/>
              <a:t>4/7/2021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4B10C785-B1E2-4AD9-9032-1F16B8C911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9A0BD8-98DA-49F7-BAEB-D4E101B42EDE}" type="datetimeFigureOut">
              <a:rPr lang="en-US" smtClean="0"/>
              <a:pPr/>
              <a:t>4/7/2021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B10C785-B1E2-4AD9-9032-1F16B8C911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B9A0BD8-98DA-49F7-BAEB-D4E101B42EDE}" type="datetimeFigureOut">
              <a:rPr lang="en-US" smtClean="0"/>
              <a:pPr/>
              <a:t>4/7/2021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B10C785-B1E2-4AD9-9032-1F16B8C911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B9A0BD8-98DA-49F7-BAEB-D4E101B42EDE}" type="datetimeFigureOut">
              <a:rPr lang="en-US" smtClean="0"/>
              <a:pPr/>
              <a:t>4/7/2021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B10C785-B1E2-4AD9-9032-1F16B8C911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B9A0BD8-98DA-49F7-BAEB-D4E101B42EDE}" type="datetimeFigureOut">
              <a:rPr lang="en-US" smtClean="0"/>
              <a:pPr/>
              <a:t>4/7/2021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4B10C785-B1E2-4AD9-9032-1F16B8C911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9A0BD8-98DA-49F7-BAEB-D4E101B42EDE}" type="datetimeFigureOut">
              <a:rPr lang="en-US" smtClean="0"/>
              <a:pPr/>
              <a:t>4/7/2021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B10C785-B1E2-4AD9-9032-1F16B8C911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B9A0BD8-98DA-49F7-BAEB-D4E101B42EDE}" type="datetimeFigureOut">
              <a:rPr lang="en-US" smtClean="0"/>
              <a:pPr/>
              <a:t>4/7/2021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B10C785-B1E2-4AD9-9032-1F16B8C911C5}"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B9A0BD8-98DA-49F7-BAEB-D4E101B42EDE}" type="datetimeFigureOut">
              <a:rPr lang="en-US" smtClean="0"/>
              <a:pPr/>
              <a:t>4/7/2021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B10C785-B1E2-4AD9-9032-1F16B8C911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533400"/>
            <a:ext cx="6324600" cy="2868168"/>
          </a:xfrm>
        </p:spPr>
        <p:txBody>
          <a:bodyPr/>
          <a:lstStyle/>
          <a:p>
            <a:r>
              <a:rPr lang="en-US" dirty="0" smtClean="0"/>
              <a:t>Graph Coloring Problem - Backtracking</a:t>
            </a:r>
            <a:endParaRPr lang="en-US" dirty="0"/>
          </a:p>
        </p:txBody>
      </p:sp>
      <p:sp>
        <p:nvSpPr>
          <p:cNvPr id="3" name="Subtitle 2"/>
          <p:cNvSpPr>
            <a:spLocks noGrp="1"/>
          </p:cNvSpPr>
          <p:nvPr>
            <p:ph type="subTitle" idx="1"/>
          </p:nvPr>
        </p:nvSpPr>
        <p:spPr>
          <a:xfrm>
            <a:off x="3810000" y="3962400"/>
            <a:ext cx="5114778" cy="1101248"/>
          </a:xfrm>
        </p:spPr>
        <p:txBody>
          <a:bodyPr/>
          <a:lstStyle/>
          <a:p>
            <a:r>
              <a:rPr lang="en-US" dirty="0" smtClean="0"/>
              <a:t>PRESENTER:SRESTHA SADHU</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239000" cy="4846320"/>
          </a:xfrm>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8800" i="1" dirty="0" smtClean="0"/>
              <a:t>THANK YOU</a:t>
            </a:r>
            <a:endParaRPr lang="en-US" sz="88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Graph coloring</a:t>
            </a:r>
            <a:endParaRPr lang="en-US" dirty="0"/>
          </a:p>
        </p:txBody>
      </p:sp>
      <p:sp>
        <p:nvSpPr>
          <p:cNvPr id="3" name="Content Placeholder 2"/>
          <p:cNvSpPr>
            <a:spLocks noGrp="1"/>
          </p:cNvSpPr>
          <p:nvPr>
            <p:ph idx="1"/>
          </p:nvPr>
        </p:nvSpPr>
        <p:spPr>
          <a:xfrm>
            <a:off x="381000" y="1981200"/>
            <a:ext cx="7239000" cy="4169736"/>
          </a:xfrm>
        </p:spPr>
        <p:txBody>
          <a:bodyPr>
            <a:normAutofit/>
          </a:bodyPr>
          <a:lstStyle/>
          <a:p>
            <a:pPr algn="just"/>
            <a:r>
              <a:rPr lang="en-US" sz="2000" b="1" dirty="0" smtClean="0">
                <a:latin typeface="Calibri" pitchFamily="34" charset="0"/>
              </a:rPr>
              <a:t>Vertex coloring</a:t>
            </a:r>
            <a:r>
              <a:rPr lang="en-US" sz="2000" dirty="0" smtClean="0">
                <a:latin typeface="Calibri" pitchFamily="34" charset="0"/>
              </a:rPr>
              <a:t> is the most commonly encountered graph coloring problem. The problem states that given m colors, determine a way of coloring the vertices of a graph such that no two adjacent vertices are assigned same color.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cktracking3.png"/>
          <p:cNvPicPr>
            <a:picLocks noGrp="1" noChangeAspect="1"/>
          </p:cNvPicPr>
          <p:nvPr>
            <p:ph idx="1"/>
          </p:nvPr>
        </p:nvPicPr>
        <p:blipFill>
          <a:blip r:embed="rId2"/>
          <a:stretch>
            <a:fillRect/>
          </a:stretch>
        </p:blipFill>
        <p:spPr>
          <a:xfrm>
            <a:off x="457200" y="2133600"/>
            <a:ext cx="7239000" cy="4293882"/>
          </a:xfrm>
        </p:spPr>
      </p:pic>
      <p:sp>
        <p:nvSpPr>
          <p:cNvPr id="5" name="Rectangle 4"/>
          <p:cNvSpPr/>
          <p:nvPr/>
        </p:nvSpPr>
        <p:spPr>
          <a:xfrm>
            <a:off x="228600" y="228600"/>
            <a:ext cx="8077200" cy="1631216"/>
          </a:xfrm>
          <a:prstGeom prst="rect">
            <a:avLst/>
          </a:prstGeom>
        </p:spPr>
        <p:txBody>
          <a:bodyPr wrap="square">
            <a:spAutoFit/>
          </a:bodyPr>
          <a:lstStyle/>
          <a:p>
            <a:r>
              <a:rPr lang="en-US" sz="2000" b="1" dirty="0" smtClean="0">
                <a:latin typeface="Calibri" pitchFamily="34" charset="0"/>
              </a:rPr>
              <a:t>Note:</a:t>
            </a:r>
            <a:r>
              <a:rPr lang="en-US" sz="2000" dirty="0" smtClean="0">
                <a:latin typeface="Calibri" pitchFamily="34" charset="0"/>
              </a:rPr>
              <a:t> The smallest number of colors needed to color a graph G is called its </a:t>
            </a:r>
            <a:r>
              <a:rPr lang="en-US" sz="2000" b="1" dirty="0" smtClean="0">
                <a:latin typeface="Calibri" pitchFamily="34" charset="0"/>
              </a:rPr>
              <a:t>chromatic number</a:t>
            </a:r>
            <a:r>
              <a:rPr lang="en-US" sz="2000" dirty="0" smtClean="0">
                <a:latin typeface="Calibri" pitchFamily="34" charset="0"/>
              </a:rPr>
              <a:t>.</a:t>
            </a:r>
            <a:br>
              <a:rPr lang="en-US" sz="2000" dirty="0" smtClean="0">
                <a:latin typeface="Calibri" pitchFamily="34" charset="0"/>
              </a:rPr>
            </a:br>
            <a:r>
              <a:rPr lang="en-US" sz="2000" dirty="0" smtClean="0">
                <a:latin typeface="Calibri" pitchFamily="34" charset="0"/>
              </a:rPr>
              <a:t>For example, the following undirected graph can be colored using  minimum of 2 colors.</a:t>
            </a:r>
            <a:br>
              <a:rPr lang="en-US" sz="2000" dirty="0" smtClean="0">
                <a:latin typeface="Calibri" pitchFamily="34" charset="0"/>
              </a:rPr>
            </a:br>
            <a:r>
              <a:rPr lang="en-US" sz="2000" dirty="0" smtClean="0">
                <a:latin typeface="Calibri" pitchFamily="34" charset="0"/>
              </a:rPr>
              <a:t>Hence the chromatic number of the graph is 2. </a:t>
            </a:r>
            <a:endParaRPr lang="en-US" sz="2000" b="1"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239000" cy="4846320"/>
          </a:xfrm>
        </p:spPr>
        <p:txBody>
          <a:bodyPr>
            <a:normAutofit/>
          </a:bodyPr>
          <a:lstStyle/>
          <a:p>
            <a:pPr algn="just" fontAlgn="base"/>
            <a:r>
              <a:rPr lang="en-US" sz="2000" b="1" dirty="0" smtClean="0">
                <a:latin typeface="Calibri" pitchFamily="34" charset="0"/>
              </a:rPr>
              <a:t>Analysis</a:t>
            </a:r>
          </a:p>
          <a:p>
            <a:pPr algn="just" fontAlgn="base"/>
            <a:r>
              <a:rPr lang="en-US" sz="2000" b="1" dirty="0" smtClean="0">
                <a:latin typeface="Calibri" pitchFamily="34" charset="0"/>
              </a:rPr>
              <a:t>Input:</a:t>
            </a:r>
            <a:endParaRPr lang="en-US" sz="2000" dirty="0" smtClean="0">
              <a:latin typeface="Calibri" pitchFamily="34" charset="0"/>
            </a:endParaRPr>
          </a:p>
          <a:p>
            <a:pPr lvl="1" algn="just" fontAlgn="base"/>
            <a:r>
              <a:rPr lang="en-US" sz="2000" dirty="0" smtClean="0">
                <a:solidFill>
                  <a:schemeClr val="tx1"/>
                </a:solidFill>
                <a:latin typeface="Calibri" pitchFamily="34" charset="0"/>
              </a:rPr>
              <a:t>A graph represented in 2D array format of size V * V where V is the number of vertices in graph and the 2D array is the adjacency matrix representation and value graph[</a:t>
            </a:r>
            <a:r>
              <a:rPr lang="en-US" sz="2000" dirty="0" err="1" smtClean="0">
                <a:solidFill>
                  <a:schemeClr val="tx1"/>
                </a:solidFill>
                <a:latin typeface="Calibri" pitchFamily="34" charset="0"/>
              </a:rPr>
              <a:t>i</a:t>
            </a:r>
            <a:r>
              <a:rPr lang="en-US" sz="2000" dirty="0" smtClean="0">
                <a:solidFill>
                  <a:schemeClr val="tx1"/>
                </a:solidFill>
                <a:latin typeface="Calibri" pitchFamily="34" charset="0"/>
              </a:rPr>
              <a:t>][j] is 1 if there is a direct edge from </a:t>
            </a:r>
            <a:r>
              <a:rPr lang="en-US" sz="2000" dirty="0" err="1" smtClean="0">
                <a:solidFill>
                  <a:schemeClr val="tx1"/>
                </a:solidFill>
                <a:latin typeface="Calibri" pitchFamily="34" charset="0"/>
              </a:rPr>
              <a:t>i</a:t>
            </a:r>
            <a:r>
              <a:rPr lang="en-US" sz="2000" dirty="0" smtClean="0">
                <a:solidFill>
                  <a:schemeClr val="tx1"/>
                </a:solidFill>
                <a:latin typeface="Calibri" pitchFamily="34" charset="0"/>
              </a:rPr>
              <a:t> to j, otherwise the value is 0.</a:t>
            </a:r>
          </a:p>
          <a:p>
            <a:pPr lvl="1" algn="just" fontAlgn="base"/>
            <a:endParaRPr lang="en-US" sz="2000" dirty="0" smtClean="0">
              <a:solidFill>
                <a:schemeClr val="tx1"/>
              </a:solidFill>
              <a:latin typeface="Calibri" pitchFamily="34" charset="0"/>
            </a:endParaRPr>
          </a:p>
          <a:p>
            <a:pPr lvl="1" algn="just" fontAlgn="base"/>
            <a:r>
              <a:rPr lang="en-US" sz="2000" dirty="0" smtClean="0">
                <a:solidFill>
                  <a:schemeClr val="tx1"/>
                </a:solidFill>
                <a:latin typeface="Calibri" pitchFamily="34" charset="0"/>
              </a:rPr>
              <a:t>An integer m that denotes the maximum number of colors which can be used in graph coloring.</a:t>
            </a:r>
          </a:p>
          <a:p>
            <a:pPr lvl="1" algn="just" fontAlgn="base"/>
            <a:endParaRPr lang="en-US" sz="2000" dirty="0" smtClean="0">
              <a:solidFill>
                <a:schemeClr val="tx1"/>
              </a:solidFill>
              <a:latin typeface="Calibri" pitchFamily="34" charset="0"/>
            </a:endParaRPr>
          </a:p>
          <a:p>
            <a:pPr algn="just"/>
            <a:endParaRPr lang="en-US" sz="2000" dirty="0">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cktracking4.png"/>
          <p:cNvPicPr>
            <a:picLocks noGrp="1" noChangeAspect="1"/>
          </p:cNvPicPr>
          <p:nvPr>
            <p:ph idx="1"/>
          </p:nvPr>
        </p:nvPicPr>
        <p:blipFill>
          <a:blip r:embed="rId2"/>
          <a:stretch>
            <a:fillRect/>
          </a:stretch>
        </p:blipFill>
        <p:spPr>
          <a:xfrm>
            <a:off x="304800" y="228600"/>
            <a:ext cx="7162800" cy="2362201"/>
          </a:xfrm>
        </p:spPr>
      </p:pic>
      <p:sp>
        <p:nvSpPr>
          <p:cNvPr id="2049" name="Rectangle 1"/>
          <p:cNvSpPr>
            <a:spLocks noChangeArrowheads="1"/>
          </p:cNvSpPr>
          <p:nvPr/>
        </p:nvSpPr>
        <p:spPr bwMode="auto">
          <a:xfrm>
            <a:off x="381000" y="2667000"/>
            <a:ext cx="7162800" cy="1846659"/>
          </a:xfrm>
          <a:prstGeom prst="rect">
            <a:avLst/>
          </a:prstGeom>
          <a:solidFill>
            <a:srgbClr val="F5F5F5"/>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effectLst/>
              <a:latin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Calibri" pitchFamily="34" charset="0"/>
                <a:cs typeface="Arial" pitchFamily="34" charset="0"/>
              </a:rPr>
              <a:t>The above graph can be</a:t>
            </a:r>
            <a:r>
              <a:rPr kumimoji="0" lang="en-US" sz="2000" b="0" i="0" u="none" strike="noStrike" cap="none" normalizeH="0" dirty="0" smtClean="0">
                <a:ln>
                  <a:noFill/>
                </a:ln>
                <a:effectLst/>
                <a:latin typeface="Calibri" pitchFamily="34" charset="0"/>
                <a:cs typeface="Arial" pitchFamily="34" charset="0"/>
              </a:rPr>
              <a:t> </a:t>
            </a:r>
            <a:r>
              <a:rPr kumimoji="0" lang="en-US" sz="2000" b="0" i="0" u="none" strike="noStrike" cap="none" normalizeH="0" baseline="0" dirty="0" smtClean="0">
                <a:ln>
                  <a:noFill/>
                </a:ln>
                <a:effectLst/>
                <a:latin typeface="Calibri" pitchFamily="34" charset="0"/>
                <a:cs typeface="Arial" pitchFamily="34" charset="0"/>
              </a:rPr>
              <a:t>represented as follows: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Calibri" pitchFamily="34" charset="0"/>
                <a:cs typeface="Arial" pitchFamily="34" charset="0"/>
              </a:rPr>
              <a:t>graph[4][4] = { { 0, 1, 1, 1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Calibri" pitchFamily="34" charset="0"/>
                <a:cs typeface="Arial" pitchFamily="34" charset="0"/>
              </a:rPr>
              <a:t> </a:t>
            </a:r>
            <a:r>
              <a:rPr lang="en-US" sz="2000" dirty="0" smtClean="0">
                <a:latin typeface="Calibri" pitchFamily="34" charset="0"/>
                <a:cs typeface="Arial" pitchFamily="34" charset="0"/>
              </a:rPr>
              <a:t>                      </a:t>
            </a:r>
            <a:r>
              <a:rPr kumimoji="0" lang="en-US" sz="2000" b="0" i="0" u="none" strike="noStrike" cap="none" normalizeH="0" baseline="0" dirty="0" smtClean="0">
                <a:ln>
                  <a:noFill/>
                </a:ln>
                <a:effectLst/>
                <a:latin typeface="Calibri" pitchFamily="34" charset="0"/>
                <a:cs typeface="Arial" pitchFamily="34" charset="0"/>
              </a:rPr>
              <a:t>    { 1, 0, 1, 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smtClean="0">
                <a:ln>
                  <a:noFill/>
                </a:ln>
                <a:effectLst/>
                <a:latin typeface="Calibri" pitchFamily="34" charset="0"/>
                <a:cs typeface="Arial" pitchFamily="34" charset="0"/>
              </a:rPr>
              <a:t>                           </a:t>
            </a:r>
            <a:r>
              <a:rPr kumimoji="0" lang="en-US" sz="2000" b="0" i="0" u="none" strike="noStrike" cap="none" normalizeH="0" baseline="0" dirty="0" smtClean="0">
                <a:ln>
                  <a:noFill/>
                </a:ln>
                <a:effectLst/>
                <a:latin typeface="Calibri" pitchFamily="34" charset="0"/>
                <a:cs typeface="Arial" pitchFamily="34" charset="0"/>
              </a:rPr>
              <a:t>{ 1, 1, 0, 1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Calibri" pitchFamily="34" charset="0"/>
                <a:cs typeface="Arial" pitchFamily="34" charset="0"/>
              </a:rPr>
              <a:t> </a:t>
            </a:r>
            <a:r>
              <a:rPr lang="en-US" sz="2000" dirty="0" smtClean="0">
                <a:latin typeface="Calibri" pitchFamily="34" charset="0"/>
                <a:cs typeface="Arial" pitchFamily="34" charset="0"/>
              </a:rPr>
              <a:t>                          </a:t>
            </a:r>
            <a:r>
              <a:rPr kumimoji="0" lang="en-US" sz="2000" b="0" i="0" u="none" strike="noStrike" cap="none" normalizeH="0" baseline="0" dirty="0" smtClean="0">
                <a:ln>
                  <a:noFill/>
                </a:ln>
                <a:effectLst/>
                <a:latin typeface="Calibri" pitchFamily="34" charset="0"/>
                <a:cs typeface="Arial" pitchFamily="34" charset="0"/>
              </a:rPr>
              <a:t>{ 1, 0, 1, 0 }, }; </a:t>
            </a:r>
          </a:p>
        </p:txBody>
      </p:sp>
      <p:sp>
        <p:nvSpPr>
          <p:cNvPr id="2050" name="Rectangle 2"/>
          <p:cNvSpPr>
            <a:spLocks noChangeArrowheads="1"/>
          </p:cNvSpPr>
          <p:nvPr/>
        </p:nvSpPr>
        <p:spPr bwMode="auto">
          <a:xfrm>
            <a:off x="304800" y="4572000"/>
            <a:ext cx="7772400" cy="1538883"/>
          </a:xfrm>
          <a:prstGeom prst="rect">
            <a:avLst/>
          </a:prstGeom>
          <a:solidFill>
            <a:srgbClr val="F9F2F4"/>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Arial" pitchFamily="34" charset="0"/>
              </a:rPr>
              <a:t>Output:</a:t>
            </a:r>
            <a:endParaRPr kumimoji="0" lang="en-US" sz="2000" b="0" i="0" u="none" strike="noStrike" cap="none" normalizeH="0" baseline="0" dirty="0" smtClean="0">
              <a:ln>
                <a:noFill/>
              </a:ln>
              <a:effectLst/>
              <a:latin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Calibri" pitchFamily="34" charset="0"/>
                <a:cs typeface="Arial" pitchFamily="34" charset="0"/>
              </a:rPr>
              <a:t>Return array color of size V that has numbers from 1 to m.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Calibri" pitchFamily="34" charset="0"/>
                <a:cs typeface="Arial" pitchFamily="34" charset="0"/>
              </a:rPr>
              <a:t>Note that color[</a:t>
            </a:r>
            <a:r>
              <a:rPr kumimoji="0" lang="en-US" sz="2000" b="0" i="0" u="none" strike="noStrike" cap="none" normalizeH="0" baseline="0" dirty="0" err="1" smtClean="0">
                <a:ln>
                  <a:noFill/>
                </a:ln>
                <a:effectLst/>
                <a:latin typeface="Calibri" pitchFamily="34" charset="0"/>
                <a:cs typeface="Arial" pitchFamily="34" charset="0"/>
              </a:rPr>
              <a:t>i</a:t>
            </a:r>
            <a:r>
              <a:rPr kumimoji="0" lang="en-US" sz="2000" b="0" i="0" u="none" strike="noStrike" cap="none" normalizeH="0" baseline="0" dirty="0" smtClean="0">
                <a:ln>
                  <a:noFill/>
                </a:ln>
                <a:effectLst/>
                <a:latin typeface="Calibri" pitchFamily="34" charset="0"/>
                <a:cs typeface="Arial" pitchFamily="34" charset="0"/>
              </a:rPr>
              <a:t>] represents the color assigned to the </a:t>
            </a:r>
            <a:r>
              <a:rPr kumimoji="0" lang="en-US" sz="2000" b="0" i="0" u="none" strike="noStrike" cap="none" normalizeH="0" baseline="0" dirty="0" err="1" smtClean="0">
                <a:ln>
                  <a:noFill/>
                </a:ln>
                <a:effectLst/>
                <a:latin typeface="Calibri" pitchFamily="34" charset="0"/>
                <a:cs typeface="Arial" pitchFamily="34" charset="0"/>
              </a:rPr>
              <a:t>i</a:t>
            </a:r>
            <a:r>
              <a:rPr kumimoji="0" lang="en-US" sz="2000" b="0" i="0" u="none" strike="noStrike" cap="none" normalizeH="0" baseline="30000" dirty="0" err="1" smtClean="0">
                <a:ln>
                  <a:noFill/>
                </a:ln>
                <a:effectLst/>
                <a:latin typeface="Calibri" pitchFamily="34" charset="0"/>
                <a:cs typeface="Arial" pitchFamily="34" charset="0"/>
              </a:rPr>
              <a:t>th</a:t>
            </a:r>
            <a:r>
              <a:rPr kumimoji="0" lang="en-US" sz="2000" b="0" i="0" u="none" strike="noStrike" cap="none" normalizeH="0" baseline="0" dirty="0" smtClean="0">
                <a:ln>
                  <a:noFill/>
                </a:ln>
                <a:effectLst/>
                <a:latin typeface="Calibri" pitchFamily="34" charset="0"/>
                <a:cs typeface="Arial" pitchFamily="34" charset="0"/>
              </a:rPr>
              <a:t> vertex.</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effectLst/>
                <a:latin typeface="Calibri" pitchFamily="34" charset="0"/>
                <a:cs typeface="Arial" pitchFamily="34" charset="0"/>
              </a:rPr>
              <a:t>Return false if the graph cannot be colored with m colors.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239000" cy="701040"/>
          </a:xfrm>
        </p:spPr>
        <p:txBody>
          <a:bodyPr/>
          <a:lstStyle/>
          <a:p>
            <a:r>
              <a:rPr lang="en-US" dirty="0" smtClean="0"/>
              <a:t>  Backtracking</a:t>
            </a:r>
            <a:endParaRPr lang="en-US" dirty="0"/>
          </a:p>
        </p:txBody>
      </p:sp>
      <p:sp>
        <p:nvSpPr>
          <p:cNvPr id="3" name="Content Placeholder 2"/>
          <p:cNvSpPr>
            <a:spLocks noGrp="1"/>
          </p:cNvSpPr>
          <p:nvPr>
            <p:ph idx="1"/>
          </p:nvPr>
        </p:nvSpPr>
        <p:spPr/>
        <p:txBody>
          <a:bodyPr>
            <a:normAutofit/>
          </a:bodyPr>
          <a:lstStyle/>
          <a:p>
            <a:pPr algn="just" fontAlgn="base"/>
            <a:r>
              <a:rPr lang="en-US" sz="2000" dirty="0" smtClean="0">
                <a:latin typeface="Calibri" pitchFamily="34" charset="0"/>
              </a:rPr>
              <a:t>Backtracking is an algorithmic-technique for solving problems recursively by trying to build a solution incrementally, one piece at a time, removing those solutions that fail to satisfy the constraints of the problem at any point of time.</a:t>
            </a:r>
          </a:p>
          <a:p>
            <a:pPr algn="just" fontAlgn="base"/>
            <a:endParaRPr lang="en-US" sz="2000" dirty="0" smtClean="0">
              <a:latin typeface="Calibri" pitchFamily="34" charset="0"/>
            </a:endParaRPr>
          </a:p>
          <a:p>
            <a:pPr algn="just" fontAlgn="base"/>
            <a:endParaRPr lang="en-US" sz="2000" dirty="0" smtClean="0">
              <a:latin typeface="Calibri" pitchFamily="34" charset="0"/>
            </a:endParaRPr>
          </a:p>
          <a:p>
            <a:pPr algn="just" fontAlgn="base">
              <a:buNone/>
            </a:pPr>
            <a:r>
              <a:rPr lang="en-US" sz="2000" dirty="0" smtClean="0">
                <a:latin typeface="Calibri" pitchFamily="34" charset="0"/>
              </a:rPr>
              <a:t>There are three types of problems in backtracking – </a:t>
            </a:r>
          </a:p>
          <a:p>
            <a:pPr algn="just" fontAlgn="base">
              <a:buNone/>
            </a:pPr>
            <a:r>
              <a:rPr lang="en-US" sz="2000" b="1" dirty="0" smtClean="0">
                <a:latin typeface="Calibri" pitchFamily="34" charset="0"/>
              </a:rPr>
              <a:t>Decision Problem </a:t>
            </a:r>
            <a:r>
              <a:rPr lang="en-US" sz="2000" dirty="0" smtClean="0">
                <a:latin typeface="Calibri" pitchFamily="34" charset="0"/>
              </a:rPr>
              <a:t>– In this, we search for a feasible solution.</a:t>
            </a:r>
          </a:p>
          <a:p>
            <a:pPr algn="just" fontAlgn="base">
              <a:buNone/>
            </a:pPr>
            <a:r>
              <a:rPr lang="en-US" sz="2000" b="1" dirty="0" smtClean="0">
                <a:latin typeface="Calibri" pitchFamily="34" charset="0"/>
              </a:rPr>
              <a:t>Optimization Problem </a:t>
            </a:r>
            <a:r>
              <a:rPr lang="en-US" sz="2000" dirty="0" smtClean="0">
                <a:latin typeface="Calibri" pitchFamily="34" charset="0"/>
              </a:rPr>
              <a:t>– In this, we search for the best solution.</a:t>
            </a:r>
          </a:p>
          <a:p>
            <a:pPr algn="just" fontAlgn="base">
              <a:buNone/>
            </a:pPr>
            <a:r>
              <a:rPr lang="en-US" sz="2000" b="1" dirty="0" smtClean="0">
                <a:latin typeface="Calibri" pitchFamily="34" charset="0"/>
              </a:rPr>
              <a:t>Enumeration Problem </a:t>
            </a:r>
            <a:r>
              <a:rPr lang="en-US" sz="2000" dirty="0" smtClean="0">
                <a:latin typeface="Calibri" pitchFamily="34" charset="0"/>
              </a:rPr>
              <a:t>– In this, we find all feasible solutions.</a:t>
            </a:r>
          </a:p>
          <a:p>
            <a:pPr algn="just"/>
            <a:endParaRPr lang="en-US" sz="2000" dirty="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7848600" cy="1143000"/>
          </a:xfrm>
        </p:spPr>
        <p:txBody>
          <a:bodyPr>
            <a:normAutofit fontScale="90000"/>
          </a:bodyPr>
          <a:lstStyle/>
          <a:p>
            <a:r>
              <a:rPr lang="en-US" dirty="0" smtClean="0"/>
              <a:t>How to determine if a problem can be solved using Backtracking?</a:t>
            </a:r>
            <a:endParaRPr lang="en-US" dirty="0"/>
          </a:p>
        </p:txBody>
      </p:sp>
      <p:sp>
        <p:nvSpPr>
          <p:cNvPr id="3" name="Content Placeholder 2"/>
          <p:cNvSpPr>
            <a:spLocks noGrp="1"/>
          </p:cNvSpPr>
          <p:nvPr>
            <p:ph idx="1"/>
          </p:nvPr>
        </p:nvSpPr>
        <p:spPr>
          <a:xfrm>
            <a:off x="381000" y="1828800"/>
            <a:ext cx="7239000" cy="4846320"/>
          </a:xfrm>
        </p:spPr>
        <p:txBody>
          <a:bodyPr>
            <a:normAutofit/>
          </a:bodyPr>
          <a:lstStyle/>
          <a:p>
            <a:pPr algn="just"/>
            <a:r>
              <a:rPr lang="en-US" sz="2000" dirty="0" smtClean="0">
                <a:latin typeface="Calibri" pitchFamily="34" charset="0"/>
              </a:rPr>
              <a:t>Consider a situation that you have three boxes in front of you and only one of them has a gold coin in it but you do not know which one. </a:t>
            </a:r>
          </a:p>
          <a:p>
            <a:pPr algn="just"/>
            <a:r>
              <a:rPr lang="en-US" sz="2000" dirty="0" smtClean="0">
                <a:latin typeface="Calibri" pitchFamily="34" charset="0"/>
              </a:rPr>
              <a:t>So, in order to get the coin, you will have to open all of the boxes one by one.</a:t>
            </a:r>
          </a:p>
          <a:p>
            <a:pPr algn="just"/>
            <a:r>
              <a:rPr lang="en-US" sz="2000" dirty="0" smtClean="0">
                <a:latin typeface="Calibri" pitchFamily="34" charset="0"/>
              </a:rPr>
              <a:t> You will first check the first box, if it does not contain the coin, you will have to close it and check the second box and so on until you find the coin.</a:t>
            </a:r>
          </a:p>
          <a:p>
            <a:pPr algn="just"/>
            <a:r>
              <a:rPr lang="en-US" sz="2000" dirty="0" smtClean="0">
                <a:latin typeface="Calibri" pitchFamily="34" charset="0"/>
              </a:rPr>
              <a:t> This is what backtracking is, that is solving all sub-problems one by one in order to reach the best possible solution. </a:t>
            </a:r>
            <a:endParaRPr lang="en-US" sz="2000"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610600" cy="701040"/>
          </a:xfrm>
        </p:spPr>
        <p:txBody>
          <a:bodyPr>
            <a:normAutofit fontScale="90000"/>
          </a:bodyPr>
          <a:lstStyle/>
          <a:p>
            <a:r>
              <a:rPr lang="en-US" dirty="0" smtClean="0"/>
              <a:t>Graph coloring Using Backtracking</a:t>
            </a:r>
            <a:endParaRPr lang="en-US" dirty="0"/>
          </a:p>
        </p:txBody>
      </p:sp>
      <p:sp>
        <p:nvSpPr>
          <p:cNvPr id="3" name="Content Placeholder 2"/>
          <p:cNvSpPr>
            <a:spLocks noGrp="1"/>
          </p:cNvSpPr>
          <p:nvPr>
            <p:ph idx="1"/>
          </p:nvPr>
        </p:nvSpPr>
        <p:spPr>
          <a:xfrm>
            <a:off x="304800" y="1249680"/>
            <a:ext cx="7239000" cy="4846320"/>
          </a:xfrm>
        </p:spPr>
        <p:txBody>
          <a:bodyPr>
            <a:normAutofit/>
          </a:bodyPr>
          <a:lstStyle/>
          <a:p>
            <a:pPr algn="just" fontAlgn="base"/>
            <a:r>
              <a:rPr lang="en-US" sz="2000" dirty="0" smtClean="0">
                <a:latin typeface="Calibri" pitchFamily="34" charset="0"/>
              </a:rPr>
              <a:t>By using the backtracking method, the main idea is to assign colors one by one to different vertices right from the first vertex (vertex 0).</a:t>
            </a:r>
          </a:p>
          <a:p>
            <a:pPr algn="just" fontAlgn="base">
              <a:buNone/>
            </a:pPr>
            <a:endParaRPr lang="en-US" sz="2000" dirty="0" smtClean="0">
              <a:latin typeface="Calibri" pitchFamily="34" charset="0"/>
            </a:endParaRPr>
          </a:p>
          <a:p>
            <a:pPr algn="just" fontAlgn="base"/>
            <a:r>
              <a:rPr lang="en-US" sz="2000" dirty="0" smtClean="0">
                <a:latin typeface="Calibri" pitchFamily="34" charset="0"/>
              </a:rPr>
              <a:t>Before color assignment, check if the adjacent vertices have same or different color by considering already assigned colors to the adjacent vertices.</a:t>
            </a:r>
          </a:p>
          <a:p>
            <a:pPr algn="just" fontAlgn="base">
              <a:buNone/>
            </a:pPr>
            <a:endParaRPr lang="en-US" sz="2000" dirty="0" smtClean="0">
              <a:latin typeface="Calibri" pitchFamily="34" charset="0"/>
            </a:endParaRPr>
          </a:p>
          <a:p>
            <a:pPr lvl="1" algn="just" fontAlgn="base"/>
            <a:r>
              <a:rPr lang="en-US" sz="2000" dirty="0" smtClean="0">
                <a:solidFill>
                  <a:schemeClr val="tx1"/>
                </a:solidFill>
                <a:latin typeface="Calibri" pitchFamily="34" charset="0"/>
              </a:rPr>
              <a:t>If the color assignment does not violate any constraints, then we mark that color as part of the result. If color assignment is not possible then backtrack and return false.</a:t>
            </a:r>
          </a:p>
          <a:p>
            <a:pPr algn="just"/>
            <a:endParaRPr lang="en-US" sz="2000" dirty="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endParaRPr lang="en-US" dirty="0" smtClean="0"/>
          </a:p>
          <a:p>
            <a:pPr>
              <a:buNone/>
            </a:pPr>
            <a:r>
              <a:rPr lang="en-US" dirty="0" smtClean="0"/>
              <a:t>     </a:t>
            </a:r>
          </a:p>
          <a:p>
            <a:pPr>
              <a:buNone/>
            </a:pPr>
            <a:r>
              <a:rPr lang="en-US" dirty="0" smtClean="0"/>
              <a:t>   </a:t>
            </a:r>
          </a:p>
          <a:p>
            <a:pPr>
              <a:buNone/>
            </a:pPr>
            <a:r>
              <a:rPr lang="en-US" dirty="0" smtClean="0"/>
              <a:t>                  </a:t>
            </a:r>
            <a:endParaRPr lang="en-US" dirty="0"/>
          </a:p>
        </p:txBody>
      </p:sp>
      <p:sp>
        <p:nvSpPr>
          <p:cNvPr id="4" name="Oval 3"/>
          <p:cNvSpPr/>
          <p:nvPr/>
        </p:nvSpPr>
        <p:spPr>
          <a:xfrm>
            <a:off x="762000" y="4572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2133600" y="4572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838200" y="1524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2133600" y="1524000"/>
            <a:ext cx="457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10" name="Straight Connector 9"/>
          <p:cNvCxnSpPr/>
          <p:nvPr/>
        </p:nvCxnSpPr>
        <p:spPr>
          <a:xfrm>
            <a:off x="1219200" y="762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95400" y="17526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4"/>
          </p:cNvCxnSpPr>
          <p:nvPr/>
        </p:nvCxnSpPr>
        <p:spPr>
          <a:xfrm rot="5400000">
            <a:off x="723900" y="12573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6" idx="4"/>
          </p:cNvCxnSpPr>
          <p:nvPr/>
        </p:nvCxnSpPr>
        <p:spPr>
          <a:xfrm rot="5400000" flipH="1" flipV="1">
            <a:off x="2095500" y="12573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191000" y="838200"/>
            <a:ext cx="457200" cy="533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flipV="1">
            <a:off x="3352800" y="1219200"/>
            <a:ext cx="838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124200" y="1828800"/>
            <a:ext cx="4572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057400" y="2819400"/>
            <a:ext cx="4572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124200" y="2895600"/>
            <a:ext cx="4572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flipV="1">
            <a:off x="2362200" y="2209800"/>
            <a:ext cx="838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0" idx="4"/>
          </p:cNvCxnSpPr>
          <p:nvPr/>
        </p:nvCxnSpPr>
        <p:spPr>
          <a:xfrm rot="5400000" flipH="1" flipV="1">
            <a:off x="3085306" y="2628900"/>
            <a:ext cx="534194" cy="79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4267200" y="2895600"/>
            <a:ext cx="4572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1" name="Straight Connector 50"/>
          <p:cNvCxnSpPr/>
          <p:nvPr/>
        </p:nvCxnSpPr>
        <p:spPr>
          <a:xfrm>
            <a:off x="3505200" y="2286000"/>
            <a:ext cx="838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905000" y="4114800"/>
            <a:ext cx="4572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819400" y="4191000"/>
            <a:ext cx="4572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505200" y="4267200"/>
            <a:ext cx="4572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4953000" y="4191000"/>
            <a:ext cx="4572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334000" y="5410200"/>
            <a:ext cx="4572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6858000" y="5257800"/>
            <a:ext cx="4572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2895600" y="1143000"/>
            <a:ext cx="646331" cy="369332"/>
          </a:xfrm>
          <a:prstGeom prst="rect">
            <a:avLst/>
          </a:prstGeom>
          <a:noFill/>
        </p:spPr>
        <p:txBody>
          <a:bodyPr wrap="none" rtlCol="0">
            <a:spAutoFit/>
          </a:bodyPr>
          <a:lstStyle/>
          <a:p>
            <a:r>
              <a:rPr lang="en-US" dirty="0" smtClean="0"/>
              <a:t>X1=r</a:t>
            </a:r>
            <a:endParaRPr lang="en-US" dirty="0"/>
          </a:p>
        </p:txBody>
      </p:sp>
      <p:sp>
        <p:nvSpPr>
          <p:cNvPr id="60" name="TextBox 59"/>
          <p:cNvSpPr txBox="1"/>
          <p:nvPr/>
        </p:nvSpPr>
        <p:spPr>
          <a:xfrm>
            <a:off x="1981200" y="2286000"/>
            <a:ext cx="646331" cy="369332"/>
          </a:xfrm>
          <a:prstGeom prst="rect">
            <a:avLst/>
          </a:prstGeom>
          <a:noFill/>
        </p:spPr>
        <p:txBody>
          <a:bodyPr wrap="none" rtlCol="0">
            <a:spAutoFit/>
          </a:bodyPr>
          <a:lstStyle/>
          <a:p>
            <a:r>
              <a:rPr lang="en-US" dirty="0" smtClean="0"/>
              <a:t>X2=r</a:t>
            </a:r>
            <a:endParaRPr lang="en-US" dirty="0"/>
          </a:p>
        </p:txBody>
      </p:sp>
      <p:sp>
        <p:nvSpPr>
          <p:cNvPr id="61" name="TextBox 60"/>
          <p:cNvSpPr txBox="1"/>
          <p:nvPr/>
        </p:nvSpPr>
        <p:spPr>
          <a:xfrm>
            <a:off x="2895600" y="1143000"/>
            <a:ext cx="901209" cy="369332"/>
          </a:xfrm>
          <a:prstGeom prst="rect">
            <a:avLst/>
          </a:prstGeom>
          <a:noFill/>
        </p:spPr>
        <p:txBody>
          <a:bodyPr wrap="none" rtlCol="0">
            <a:spAutoFit/>
          </a:bodyPr>
          <a:lstStyle/>
          <a:p>
            <a:r>
              <a:rPr lang="en-US" dirty="0" smtClean="0"/>
              <a:t>X1=red</a:t>
            </a:r>
            <a:endParaRPr lang="en-US" dirty="0"/>
          </a:p>
        </p:txBody>
      </p:sp>
      <p:sp>
        <p:nvSpPr>
          <p:cNvPr id="62" name="TextBox 61"/>
          <p:cNvSpPr txBox="1"/>
          <p:nvPr/>
        </p:nvSpPr>
        <p:spPr>
          <a:xfrm>
            <a:off x="4191000" y="2438400"/>
            <a:ext cx="314510" cy="369332"/>
          </a:xfrm>
          <a:prstGeom prst="rect">
            <a:avLst/>
          </a:prstGeom>
          <a:noFill/>
        </p:spPr>
        <p:txBody>
          <a:bodyPr wrap="none" rtlCol="0">
            <a:spAutoFit/>
          </a:bodyPr>
          <a:lstStyle/>
          <a:p>
            <a:r>
              <a:rPr lang="en-US" dirty="0" smtClean="0"/>
              <a:t>B</a:t>
            </a:r>
            <a:endParaRPr lang="en-US" dirty="0"/>
          </a:p>
        </p:txBody>
      </p:sp>
      <p:sp>
        <p:nvSpPr>
          <p:cNvPr id="63" name="TextBox 62"/>
          <p:cNvSpPr txBox="1"/>
          <p:nvPr/>
        </p:nvSpPr>
        <p:spPr>
          <a:xfrm>
            <a:off x="2971800" y="2514600"/>
            <a:ext cx="340158" cy="369332"/>
          </a:xfrm>
          <a:prstGeom prst="rect">
            <a:avLst/>
          </a:prstGeom>
          <a:noFill/>
        </p:spPr>
        <p:txBody>
          <a:bodyPr wrap="none" rtlCol="0">
            <a:spAutoFit/>
          </a:bodyPr>
          <a:lstStyle/>
          <a:p>
            <a:r>
              <a:rPr lang="en-US" dirty="0" smtClean="0"/>
              <a:t>G</a:t>
            </a:r>
            <a:endParaRPr lang="en-US" dirty="0"/>
          </a:p>
        </p:txBody>
      </p:sp>
      <p:cxnSp>
        <p:nvCxnSpPr>
          <p:cNvPr id="65" name="Straight Connector 64"/>
          <p:cNvCxnSpPr/>
          <p:nvPr/>
        </p:nvCxnSpPr>
        <p:spPr>
          <a:xfrm>
            <a:off x="1752600" y="2819400"/>
            <a:ext cx="9906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600200" y="2971800"/>
            <a:ext cx="1219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3" idx="0"/>
            <a:endCxn id="42" idx="3"/>
          </p:cNvCxnSpPr>
          <p:nvPr/>
        </p:nvCxnSpPr>
        <p:spPr>
          <a:xfrm rot="5400000" flipH="1" flipV="1">
            <a:off x="2280420" y="3204066"/>
            <a:ext cx="763915" cy="105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87" idx="0"/>
            <a:endCxn id="55" idx="3"/>
          </p:cNvCxnSpPr>
          <p:nvPr/>
        </p:nvCxnSpPr>
        <p:spPr>
          <a:xfrm rot="5400000" flipH="1" flipV="1">
            <a:off x="3004320" y="4842366"/>
            <a:ext cx="687715" cy="447955"/>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828800" y="4876800"/>
            <a:ext cx="314510" cy="369332"/>
          </a:xfrm>
          <a:prstGeom prst="rect">
            <a:avLst/>
          </a:prstGeom>
          <a:noFill/>
        </p:spPr>
        <p:txBody>
          <a:bodyPr wrap="none" rtlCol="0">
            <a:spAutoFit/>
          </a:bodyPr>
          <a:lstStyle/>
          <a:p>
            <a:r>
              <a:rPr lang="en-US" dirty="0" smtClean="0"/>
              <a:t>B</a:t>
            </a:r>
            <a:endParaRPr lang="en-US" dirty="0"/>
          </a:p>
        </p:txBody>
      </p:sp>
      <p:cxnSp>
        <p:nvCxnSpPr>
          <p:cNvPr id="76" name="Straight Connector 75"/>
          <p:cNvCxnSpPr/>
          <p:nvPr/>
        </p:nvCxnSpPr>
        <p:spPr>
          <a:xfrm rot="5400000" flipH="1" flipV="1">
            <a:off x="2738017" y="3662783"/>
            <a:ext cx="992515" cy="220149"/>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19400" y="3733800"/>
            <a:ext cx="340158" cy="369332"/>
          </a:xfrm>
          <a:prstGeom prst="rect">
            <a:avLst/>
          </a:prstGeom>
          <a:noFill/>
        </p:spPr>
        <p:txBody>
          <a:bodyPr wrap="none" rtlCol="0">
            <a:spAutoFit/>
          </a:bodyPr>
          <a:lstStyle/>
          <a:p>
            <a:r>
              <a:rPr lang="en-US" dirty="0" smtClean="0"/>
              <a:t>G</a:t>
            </a:r>
            <a:endParaRPr lang="en-US" dirty="0"/>
          </a:p>
        </p:txBody>
      </p:sp>
      <p:cxnSp>
        <p:nvCxnSpPr>
          <p:cNvPr id="79" name="Straight Connector 78"/>
          <p:cNvCxnSpPr>
            <a:endCxn id="55" idx="7"/>
          </p:cNvCxnSpPr>
          <p:nvPr/>
        </p:nvCxnSpPr>
        <p:spPr>
          <a:xfrm rot="16200000" flipH="1">
            <a:off x="3165965" y="3615834"/>
            <a:ext cx="992515" cy="46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886200" y="4800600"/>
            <a:ext cx="838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endCxn id="58" idx="0"/>
          </p:cNvCxnSpPr>
          <p:nvPr/>
        </p:nvCxnSpPr>
        <p:spPr>
          <a:xfrm>
            <a:off x="5410200" y="4572000"/>
            <a:ext cx="16764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429000" y="3810000"/>
            <a:ext cx="314510" cy="369332"/>
          </a:xfrm>
          <a:prstGeom prst="rect">
            <a:avLst/>
          </a:prstGeom>
          <a:noFill/>
        </p:spPr>
        <p:txBody>
          <a:bodyPr wrap="none" rtlCol="0">
            <a:spAutoFit/>
          </a:bodyPr>
          <a:lstStyle/>
          <a:p>
            <a:r>
              <a:rPr lang="en-US" dirty="0"/>
              <a:t>B</a:t>
            </a:r>
          </a:p>
        </p:txBody>
      </p:sp>
      <p:cxnSp>
        <p:nvCxnSpPr>
          <p:cNvPr id="86" name="Straight Connector 85"/>
          <p:cNvCxnSpPr/>
          <p:nvPr/>
        </p:nvCxnSpPr>
        <p:spPr>
          <a:xfrm rot="16200000" flipH="1">
            <a:off x="2667000" y="4191000"/>
            <a:ext cx="685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0800000" flipV="1">
            <a:off x="2667000" y="4267200"/>
            <a:ext cx="6858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609600" y="5257800"/>
            <a:ext cx="4572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295400" y="5257800"/>
            <a:ext cx="4572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81200" y="5334000"/>
            <a:ext cx="4572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p:cNvCxnSpPr>
            <a:stCxn id="53" idx="3"/>
            <a:endCxn id="90" idx="0"/>
          </p:cNvCxnSpPr>
          <p:nvPr/>
        </p:nvCxnSpPr>
        <p:spPr>
          <a:xfrm rot="5400000">
            <a:off x="1061221" y="4347065"/>
            <a:ext cx="687715" cy="1133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53" idx="3"/>
          </p:cNvCxnSpPr>
          <p:nvPr/>
        </p:nvCxnSpPr>
        <p:spPr>
          <a:xfrm rot="5400000">
            <a:off x="1403163" y="4767123"/>
            <a:ext cx="765830" cy="371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53" idx="4"/>
            <a:endCxn id="92" idx="0"/>
          </p:cNvCxnSpPr>
          <p:nvPr/>
        </p:nvCxnSpPr>
        <p:spPr>
          <a:xfrm rot="16200000" flipH="1">
            <a:off x="1828800" y="4953000"/>
            <a:ext cx="685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1066800" y="4572000"/>
            <a:ext cx="319318" cy="369332"/>
          </a:xfrm>
          <a:prstGeom prst="rect">
            <a:avLst/>
          </a:prstGeom>
          <a:noFill/>
        </p:spPr>
        <p:txBody>
          <a:bodyPr wrap="none" rtlCol="0">
            <a:spAutoFit/>
          </a:bodyPr>
          <a:lstStyle/>
          <a:p>
            <a:r>
              <a:rPr lang="en-US" dirty="0"/>
              <a:t>R</a:t>
            </a:r>
          </a:p>
        </p:txBody>
      </p:sp>
      <p:sp>
        <p:nvSpPr>
          <p:cNvPr id="101" name="TextBox 100"/>
          <p:cNvSpPr txBox="1"/>
          <p:nvPr/>
        </p:nvSpPr>
        <p:spPr>
          <a:xfrm>
            <a:off x="1371600" y="4800600"/>
            <a:ext cx="340158" cy="369332"/>
          </a:xfrm>
          <a:prstGeom prst="rect">
            <a:avLst/>
          </a:prstGeom>
          <a:noFill/>
        </p:spPr>
        <p:txBody>
          <a:bodyPr wrap="none" rtlCol="0">
            <a:spAutoFit/>
          </a:bodyPr>
          <a:lstStyle/>
          <a:p>
            <a:r>
              <a:rPr lang="en-US" dirty="0" smtClean="0"/>
              <a:t>G</a:t>
            </a:r>
            <a:endParaRPr lang="en-US" dirty="0"/>
          </a:p>
        </p:txBody>
      </p:sp>
      <p:sp>
        <p:nvSpPr>
          <p:cNvPr id="102" name="TextBox 101"/>
          <p:cNvSpPr txBox="1"/>
          <p:nvPr/>
        </p:nvSpPr>
        <p:spPr>
          <a:xfrm>
            <a:off x="2362200" y="3733800"/>
            <a:ext cx="319318" cy="369332"/>
          </a:xfrm>
          <a:prstGeom prst="rect">
            <a:avLst/>
          </a:prstGeom>
          <a:noFill/>
        </p:spPr>
        <p:txBody>
          <a:bodyPr wrap="none" rtlCol="0">
            <a:spAutoFit/>
          </a:bodyPr>
          <a:lstStyle/>
          <a:p>
            <a:r>
              <a:rPr lang="en-US" dirty="0"/>
              <a:t>R</a:t>
            </a:r>
          </a:p>
        </p:txBody>
      </p:sp>
      <p:cxnSp>
        <p:nvCxnSpPr>
          <p:cNvPr id="104" name="Straight Connector 103"/>
          <p:cNvCxnSpPr/>
          <p:nvPr/>
        </p:nvCxnSpPr>
        <p:spPr>
          <a:xfrm rot="16200000" flipH="1">
            <a:off x="419100" y="5219700"/>
            <a:ext cx="914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10800000" flipV="1">
            <a:off x="457200" y="5105400"/>
            <a:ext cx="762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ight Arrow 72"/>
          <p:cNvSpPr/>
          <p:nvPr/>
        </p:nvSpPr>
        <p:spPr>
          <a:xfrm rot="16628747">
            <a:off x="1620218" y="4800986"/>
            <a:ext cx="2184340" cy="2117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2895600" y="5410200"/>
            <a:ext cx="4572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3733800" y="5410200"/>
            <a:ext cx="4572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4495800" y="5334000"/>
            <a:ext cx="457200" cy="533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3" name="Straight Connector 102"/>
          <p:cNvCxnSpPr>
            <a:endCxn id="89" idx="0"/>
          </p:cNvCxnSpPr>
          <p:nvPr/>
        </p:nvCxnSpPr>
        <p:spPr>
          <a:xfrm rot="16200000" flipH="1">
            <a:off x="3543301" y="4991101"/>
            <a:ext cx="685800" cy="152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49" idx="5"/>
          </p:cNvCxnSpPr>
          <p:nvPr/>
        </p:nvCxnSpPr>
        <p:spPr>
          <a:xfrm rot="16200000" flipH="1">
            <a:off x="4461365" y="3546964"/>
            <a:ext cx="840115" cy="447955"/>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971800" y="4953000"/>
            <a:ext cx="319318" cy="369332"/>
          </a:xfrm>
          <a:prstGeom prst="rect">
            <a:avLst/>
          </a:prstGeom>
          <a:noFill/>
        </p:spPr>
        <p:txBody>
          <a:bodyPr wrap="none" rtlCol="0">
            <a:spAutoFit/>
          </a:bodyPr>
          <a:lstStyle/>
          <a:p>
            <a:r>
              <a:rPr lang="en-US" dirty="0" smtClean="0"/>
              <a:t>R</a:t>
            </a:r>
            <a:endParaRPr lang="en-US" dirty="0"/>
          </a:p>
        </p:txBody>
      </p:sp>
      <p:sp>
        <p:nvSpPr>
          <p:cNvPr id="111" name="TextBox 110"/>
          <p:cNvSpPr txBox="1"/>
          <p:nvPr/>
        </p:nvSpPr>
        <p:spPr>
          <a:xfrm>
            <a:off x="3505200" y="5029200"/>
            <a:ext cx="340158" cy="369332"/>
          </a:xfrm>
          <a:prstGeom prst="rect">
            <a:avLst/>
          </a:prstGeom>
          <a:noFill/>
        </p:spPr>
        <p:txBody>
          <a:bodyPr wrap="none" rtlCol="0">
            <a:spAutoFit/>
          </a:bodyPr>
          <a:lstStyle/>
          <a:p>
            <a:r>
              <a:rPr lang="en-US" dirty="0" smtClean="0"/>
              <a:t>G</a:t>
            </a:r>
            <a:endParaRPr lang="en-US" dirty="0"/>
          </a:p>
        </p:txBody>
      </p:sp>
      <p:sp>
        <p:nvSpPr>
          <p:cNvPr id="112" name="TextBox 111"/>
          <p:cNvSpPr txBox="1"/>
          <p:nvPr/>
        </p:nvSpPr>
        <p:spPr>
          <a:xfrm>
            <a:off x="4114800" y="5105400"/>
            <a:ext cx="314510" cy="369332"/>
          </a:xfrm>
          <a:prstGeom prst="rect">
            <a:avLst/>
          </a:prstGeom>
          <a:noFill/>
        </p:spPr>
        <p:txBody>
          <a:bodyPr wrap="none" rtlCol="0">
            <a:spAutoFit/>
          </a:bodyPr>
          <a:lstStyle/>
          <a:p>
            <a:r>
              <a:rPr lang="en-US" dirty="0" smtClean="0"/>
              <a:t>B</a:t>
            </a:r>
            <a:endParaRPr lang="en-US" dirty="0"/>
          </a:p>
        </p:txBody>
      </p:sp>
      <p:cxnSp>
        <p:nvCxnSpPr>
          <p:cNvPr id="114" name="Straight Connector 113"/>
          <p:cNvCxnSpPr/>
          <p:nvPr/>
        </p:nvCxnSpPr>
        <p:spPr>
          <a:xfrm rot="16200000" flipH="1">
            <a:off x="2819400" y="5410200"/>
            <a:ext cx="685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rot="5400000">
            <a:off x="2819400" y="5410200"/>
            <a:ext cx="609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343400" y="5334000"/>
            <a:ext cx="838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10800000" flipV="1">
            <a:off x="4267200" y="5257800"/>
            <a:ext cx="91440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Right Arrow 123"/>
          <p:cNvSpPr/>
          <p:nvPr/>
        </p:nvSpPr>
        <p:spPr>
          <a:xfrm rot="15678488">
            <a:off x="2588073" y="3988173"/>
            <a:ext cx="3352129" cy="25219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172200" y="5334000"/>
            <a:ext cx="457200" cy="533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1" name="Straight Connector 130"/>
          <p:cNvCxnSpPr>
            <a:endCxn id="129" idx="1"/>
          </p:cNvCxnSpPr>
          <p:nvPr/>
        </p:nvCxnSpPr>
        <p:spPr>
          <a:xfrm rot="16200000" flipH="1">
            <a:off x="5328420" y="4501379"/>
            <a:ext cx="916315" cy="905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56" idx="4"/>
            <a:endCxn id="57" idx="0"/>
          </p:cNvCxnSpPr>
          <p:nvPr/>
        </p:nvCxnSpPr>
        <p:spPr>
          <a:xfrm rot="16200000" flipH="1">
            <a:off x="5029200" y="4876800"/>
            <a:ext cx="6858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5105400" y="4953000"/>
            <a:ext cx="319318" cy="369332"/>
          </a:xfrm>
          <a:prstGeom prst="rect">
            <a:avLst/>
          </a:prstGeom>
          <a:noFill/>
        </p:spPr>
        <p:txBody>
          <a:bodyPr wrap="none" rtlCol="0">
            <a:spAutoFit/>
          </a:bodyPr>
          <a:lstStyle/>
          <a:p>
            <a:r>
              <a:rPr lang="en-US" dirty="0" smtClean="0"/>
              <a:t>R</a:t>
            </a:r>
            <a:endParaRPr lang="en-US" dirty="0"/>
          </a:p>
        </p:txBody>
      </p:sp>
      <p:sp>
        <p:nvSpPr>
          <p:cNvPr id="139" name="TextBox 138"/>
          <p:cNvSpPr txBox="1"/>
          <p:nvPr/>
        </p:nvSpPr>
        <p:spPr>
          <a:xfrm>
            <a:off x="5562600" y="4876800"/>
            <a:ext cx="340158" cy="369332"/>
          </a:xfrm>
          <a:prstGeom prst="rect">
            <a:avLst/>
          </a:prstGeom>
          <a:noFill/>
        </p:spPr>
        <p:txBody>
          <a:bodyPr wrap="none" rtlCol="0">
            <a:spAutoFit/>
          </a:bodyPr>
          <a:lstStyle/>
          <a:p>
            <a:r>
              <a:rPr lang="en-US" dirty="0" smtClean="0"/>
              <a:t>G</a:t>
            </a:r>
            <a:endParaRPr lang="en-US" dirty="0"/>
          </a:p>
        </p:txBody>
      </p:sp>
      <p:sp>
        <p:nvSpPr>
          <p:cNvPr id="140" name="TextBox 139"/>
          <p:cNvSpPr txBox="1"/>
          <p:nvPr/>
        </p:nvSpPr>
        <p:spPr>
          <a:xfrm>
            <a:off x="6172200" y="4953000"/>
            <a:ext cx="314510" cy="369332"/>
          </a:xfrm>
          <a:prstGeom prst="rect">
            <a:avLst/>
          </a:prstGeom>
          <a:noFill/>
        </p:spPr>
        <p:txBody>
          <a:bodyPr wrap="none" rtlCol="0">
            <a:spAutoFit/>
          </a:bodyPr>
          <a:lstStyle/>
          <a:p>
            <a:r>
              <a:rPr lang="en-US" dirty="0" smtClean="0"/>
              <a:t>B</a:t>
            </a:r>
            <a:endParaRPr lang="en-US" dirty="0"/>
          </a:p>
        </p:txBody>
      </p:sp>
      <p:cxnSp>
        <p:nvCxnSpPr>
          <p:cNvPr id="142" name="Straight Connector 141"/>
          <p:cNvCxnSpPr/>
          <p:nvPr/>
        </p:nvCxnSpPr>
        <p:spPr>
          <a:xfrm>
            <a:off x="5181600" y="5334000"/>
            <a:ext cx="914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5400000">
            <a:off x="5143500" y="5448300"/>
            <a:ext cx="8382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4724400" y="3733800"/>
            <a:ext cx="319318" cy="369332"/>
          </a:xfrm>
          <a:prstGeom prst="rect">
            <a:avLst/>
          </a:prstGeom>
          <a:noFill/>
        </p:spPr>
        <p:txBody>
          <a:bodyPr wrap="none" rtlCol="0">
            <a:spAutoFit/>
          </a:bodyPr>
          <a:lstStyle/>
          <a:p>
            <a:r>
              <a:rPr lang="en-US" dirty="0" smtClean="0"/>
              <a:t>R</a:t>
            </a:r>
            <a:endParaRPr lang="en-US" dirty="0"/>
          </a:p>
        </p:txBody>
      </p:sp>
      <p:sp>
        <p:nvSpPr>
          <p:cNvPr id="148" name="Arc 147"/>
          <p:cNvSpPr/>
          <p:nvPr/>
        </p:nvSpPr>
        <p:spPr>
          <a:xfrm>
            <a:off x="3048000" y="3352800"/>
            <a:ext cx="4267200" cy="1828800"/>
          </a:xfrm>
          <a:prstGeom prst="arc">
            <a:avLst>
              <a:gd name="adj1" fmla="val 16200000"/>
              <a:gd name="adj2" fmla="val 85444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138</TotalTime>
  <Words>381</Words>
  <Application>Microsoft Office PowerPoint</Application>
  <PresentationFormat>On-screen Show (4:3)</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Opulent</vt:lpstr>
      <vt:lpstr>Graph Coloring Problem - Backtracking</vt:lpstr>
      <vt:lpstr> Graph coloring</vt:lpstr>
      <vt:lpstr>Slide 3</vt:lpstr>
      <vt:lpstr>Slide 4</vt:lpstr>
      <vt:lpstr>Slide 5</vt:lpstr>
      <vt:lpstr>  Backtracking</vt:lpstr>
      <vt:lpstr>How to determine if a problem can be solved using Backtracking?</vt:lpstr>
      <vt:lpstr>Graph coloring Using Backtracking</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Coloring Problem - Backtracking</dc:title>
  <dc:creator>UEM</dc:creator>
  <cp:lastModifiedBy>UEM</cp:lastModifiedBy>
  <cp:revision>16</cp:revision>
  <dcterms:created xsi:type="dcterms:W3CDTF">2021-04-06T06:47:52Z</dcterms:created>
  <dcterms:modified xsi:type="dcterms:W3CDTF">2021-04-07T04:35:13Z</dcterms:modified>
</cp:coreProperties>
</file>