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ECF66AA-98C8-4B94-8278-BF830C28ED1D}" type="datetimeFigureOut">
              <a:rPr lang="en-US" smtClean="0"/>
              <a:pPr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F2B06F-71F6-4C09-8103-79FEBE8F80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33400"/>
            <a:ext cx="6934200" cy="2868168"/>
          </a:xfrm>
        </p:spPr>
        <p:txBody>
          <a:bodyPr/>
          <a:lstStyle/>
          <a:p>
            <a:r>
              <a:rPr lang="en-US" smtClean="0"/>
              <a:t>GREEDY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SRESTHA SADHU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701040"/>
          </a:xfrm>
        </p:spPr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/>
          <a:lstStyle/>
          <a:p>
            <a:r>
              <a:rPr lang="en-US" sz="1800" dirty="0" smtClean="0">
                <a:latin typeface="Calibri" pitchFamily="34" charset="0"/>
              </a:rPr>
              <a:t>Used for lossless compression of data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Uses variable length encoding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Assigns variable length code to all the characters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The character which occurs least frequently gets the largest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70104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799"/>
          <a:ext cx="3352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</a:tblGrid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FREQUENCIES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43456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239000" cy="62484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 descr="WhatsApp Image 2021-03-16 at 11.33.43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2362200" cy="628650"/>
          </a:xfrm>
        </p:spPr>
      </p:pic>
      <p:pic>
        <p:nvPicPr>
          <p:cNvPr id="5" name="Picture 4" descr="WhatsApp Image 2021-03-16 at 11.33.43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2667000" cy="1066800"/>
          </a:xfrm>
          <a:prstGeom prst="rect">
            <a:avLst/>
          </a:prstGeom>
        </p:spPr>
      </p:pic>
      <p:pic>
        <p:nvPicPr>
          <p:cNvPr id="6" name="Picture 5" descr="WhatsApp Image 2021-03-16 at 11.33.43 AM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00400"/>
            <a:ext cx="2362200" cy="1600200"/>
          </a:xfrm>
          <a:prstGeom prst="rect">
            <a:avLst/>
          </a:prstGeom>
        </p:spPr>
      </p:pic>
      <p:pic>
        <p:nvPicPr>
          <p:cNvPr id="7" name="Picture 6" descr="WhatsApp Image 2021-03-16 at 11.33.43 AM (3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876800"/>
            <a:ext cx="2667000" cy="1676400"/>
          </a:xfrm>
          <a:prstGeom prst="rect">
            <a:avLst/>
          </a:prstGeom>
        </p:spPr>
      </p:pic>
      <p:pic>
        <p:nvPicPr>
          <p:cNvPr id="8" name="Picture 7" descr="WhatsApp Image 2021-03-16 at 11.33.43 AM (4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533400"/>
            <a:ext cx="4114800" cy="5715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152400" y="3429000"/>
            <a:ext cx="6172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18288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31242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48006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3-16 at 11.33.43 AM (5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57200"/>
            <a:ext cx="2971800" cy="5638800"/>
          </a:xfrm>
        </p:spPr>
      </p:pic>
      <p:pic>
        <p:nvPicPr>
          <p:cNvPr id="5" name="Picture 4" descr="WhatsApp Image 2021-03-16 at 11.33.43 AM (6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1000"/>
            <a:ext cx="3362722" cy="571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838200" y="3276600"/>
            <a:ext cx="6172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3-16 at 11.33.43 AM (7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838200"/>
            <a:ext cx="4495800" cy="5357019"/>
          </a:xfrm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3429000" y="3505200"/>
            <a:ext cx="3733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Huffman Code For Characters: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a=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111</a:t>
            </a:r>
            <a:r>
              <a:rPr lang="en-US" sz="2000" dirty="0" smtClean="0">
                <a:latin typeface="Calibri" pitchFamily="34" charset="0"/>
              </a:rPr>
              <a:t>  e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10</a:t>
            </a:r>
            <a:r>
              <a:rPr lang="en-US" sz="2000" dirty="0" smtClean="0">
                <a:latin typeface="Calibri" pitchFamily="34" charset="0"/>
              </a:rPr>
              <a:t>   </a:t>
            </a:r>
            <a:r>
              <a:rPr lang="en-US" sz="2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00</a:t>
            </a:r>
            <a:r>
              <a:rPr lang="en-US" sz="2000" dirty="0" smtClean="0">
                <a:latin typeface="Calibri" pitchFamily="34" charset="0"/>
              </a:rPr>
              <a:t>   o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11001</a:t>
            </a:r>
            <a:r>
              <a:rPr lang="en-US" sz="2000" dirty="0" smtClean="0">
                <a:latin typeface="Calibri" pitchFamily="34" charset="0"/>
              </a:rPr>
              <a:t>    u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1101</a:t>
            </a:r>
            <a:r>
              <a:rPr lang="en-US" sz="2000" dirty="0" smtClean="0">
                <a:latin typeface="Calibri" pitchFamily="34" charset="0"/>
              </a:rPr>
              <a:t>   s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01</a:t>
            </a:r>
            <a:r>
              <a:rPr lang="en-US" sz="2000" dirty="0" smtClean="0">
                <a:latin typeface="Calibri" pitchFamily="34" charset="0"/>
              </a:rPr>
              <a:t>   t =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11000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     From here, we can observe-Characters occurring less frequently in the text are assigned the larger code. Characters occurring more frequently in the text are assigned the smaller code.</a:t>
            </a: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Average Code Length: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we have-Average code length=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∑ (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frequencyi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x code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lengthi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) / ∑ ( </a:t>
            </a:r>
            <a:r>
              <a:rPr lang="en-US" sz="2000" b="1" dirty="0" err="1" smtClean="0">
                <a:solidFill>
                  <a:srgbClr val="FF0000"/>
                </a:solidFill>
                <a:latin typeface="Calibri" pitchFamily="34" charset="0"/>
              </a:rPr>
              <a:t>frequencyi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 )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= { (10 x 3) + (15 x 2) + (12 x 2) + (3 x 5) + (4 x 4) + (13 x 2) + (1 x 5) } / (10 + 15 + 12 + 3 + 4 + 13 + 1)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= 2.52 </a:t>
            </a:r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Length of Huffman Encoded Message</a:t>
            </a:r>
          </a:p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</a:rPr>
              <a:t>Total number of bits in Huffman encoded message= Total number of characters in the message x Average code length per character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= 58 x 2.52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= 146.16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  ≅ 147 bits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48463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Step-01: Create a leaf node for each character of the text. Leaf node of a character contains the occurring frequency of that character. 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Step-02: Arrange all the nodes in increasing order of their frequency value. 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Step-03: Considering the first two nodes having minimum frequency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Step-04: Keep repeating Step-02 and Step-03 until all the nodes form a single tree. The tree finally obtained is the desired Huffman Tree.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239000" cy="701040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Calibri" pitchFamily="34" charset="0"/>
              </a:rPr>
              <a:t>The time complexity analysis of Huffman Coding is as follows-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err="1" smtClean="0">
                <a:latin typeface="Calibri" pitchFamily="34" charset="0"/>
              </a:rPr>
              <a:t>extractMin</a:t>
            </a:r>
            <a:r>
              <a:rPr lang="en-US" sz="2000" dirty="0" smtClean="0">
                <a:latin typeface="Calibri" pitchFamily="34" charset="0"/>
              </a:rPr>
              <a:t>( ) is called 2 x (n-1) times if there are n nodes.</a:t>
            </a: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As </a:t>
            </a:r>
            <a:r>
              <a:rPr lang="en-US" sz="2000" dirty="0" err="1" smtClean="0">
                <a:latin typeface="Calibri" pitchFamily="34" charset="0"/>
              </a:rPr>
              <a:t>extractMin</a:t>
            </a:r>
            <a:r>
              <a:rPr lang="en-US" sz="2000" dirty="0" smtClean="0">
                <a:latin typeface="Calibri" pitchFamily="34" charset="0"/>
              </a:rPr>
              <a:t>( ) calls </a:t>
            </a:r>
            <a:r>
              <a:rPr lang="en-US" sz="2000" dirty="0" err="1" smtClean="0">
                <a:latin typeface="Calibri" pitchFamily="34" charset="0"/>
              </a:rPr>
              <a:t>minHeapify</a:t>
            </a:r>
            <a:r>
              <a:rPr lang="en-US" sz="2000" dirty="0" smtClean="0">
                <a:latin typeface="Calibri" pitchFamily="34" charset="0"/>
              </a:rPr>
              <a:t>( ), it takes O(</a:t>
            </a:r>
            <a:r>
              <a:rPr lang="en-US" sz="2000" dirty="0" err="1" smtClean="0">
                <a:latin typeface="Calibri" pitchFamily="34" charset="0"/>
              </a:rPr>
              <a:t>logn</a:t>
            </a:r>
            <a:r>
              <a:rPr lang="en-US" sz="2000" dirty="0" smtClean="0">
                <a:latin typeface="Calibri" pitchFamily="34" charset="0"/>
              </a:rPr>
              <a:t>) time.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 Thus, Overall time complexity of Huffman Coding becomes O(</a:t>
            </a:r>
            <a:r>
              <a:rPr lang="en-US" sz="2000" dirty="0" err="1" smtClean="0">
                <a:latin typeface="Calibri" pitchFamily="34" charset="0"/>
              </a:rPr>
              <a:t>nlogn</a:t>
            </a:r>
            <a:r>
              <a:rPr lang="en-US" sz="2000" dirty="0" smtClean="0">
                <a:latin typeface="Calibri" pitchFamily="34" charset="0"/>
              </a:rPr>
              <a:t>).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Here, n is the number of unique characters in the given text.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i="1" dirty="0" smtClean="0">
                <a:solidFill>
                  <a:schemeClr val="tx2">
                    <a:lumMod val="50000"/>
                  </a:schemeClr>
                </a:solidFill>
              </a:rPr>
              <a:t>THANK YOU</a:t>
            </a:r>
            <a:endParaRPr lang="en-US" sz="88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004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Spanning tree &amp; 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Spanning tree means all vertices must be connected.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 So the two disjoint subsets of vertices must be connected to make a </a:t>
            </a:r>
            <a:r>
              <a:rPr lang="en-US" sz="2000" i="1" dirty="0" smtClean="0">
                <a:latin typeface="Calibri" pitchFamily="34" charset="0"/>
              </a:rPr>
              <a:t>Spanning </a:t>
            </a:r>
            <a:r>
              <a:rPr lang="en-US" sz="2000" dirty="0" smtClean="0">
                <a:latin typeface="Calibri" pitchFamily="34" charset="0"/>
              </a:rPr>
              <a:t>Tree.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And they must be connected with the minimum weight edge to make it a </a:t>
            </a:r>
            <a:r>
              <a:rPr lang="en-US" sz="2000" b="1" i="1" dirty="0" smtClean="0">
                <a:latin typeface="Calibri" pitchFamily="34" charset="0"/>
              </a:rPr>
              <a:t>Minimum </a:t>
            </a:r>
            <a:r>
              <a:rPr lang="en-US" sz="2000" b="1" dirty="0" smtClean="0">
                <a:latin typeface="Calibri" pitchFamily="34" charset="0"/>
              </a:rPr>
              <a:t>Spanning Tree.</a:t>
            </a:r>
            <a:endParaRPr lang="en-US" sz="20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Prim’s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Prim’s Algorithm is a famous greedy algorithm.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It is used for finding the Minimum Spanning Tree (MST) of a given graph.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To apply Prim’s algorithm, the graph must be weighted, connected and undirected.</a:t>
            </a:r>
          </a:p>
          <a:p>
            <a:pPr algn="just"/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PROBLEMS BASED ON PRIM’S ALGORITHM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rims-Algorithm-Problem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6553200" cy="4419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Solution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696200" cy="484632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Step-01:                         Step-02:                                    Step-03: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Step-04:                                       Step-05:                                Step-06:</a:t>
            </a:r>
            <a:endParaRPr lang="en-US" sz="2000" b="1" dirty="0">
              <a:latin typeface="Calibri" pitchFamily="34" charset="0"/>
            </a:endParaRPr>
          </a:p>
        </p:txBody>
      </p:sp>
      <p:pic>
        <p:nvPicPr>
          <p:cNvPr id="4" name="Picture 3" descr="Prims-Algorithm-Problem-1-Solution-Step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1352550" cy="1162050"/>
          </a:xfrm>
          <a:prstGeom prst="rect">
            <a:avLst/>
          </a:prstGeom>
        </p:spPr>
      </p:pic>
      <p:pic>
        <p:nvPicPr>
          <p:cNvPr id="5" name="Picture 4" descr="Prims-Algorithm-Problem-1-Solution-Step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1352550" cy="1447800"/>
          </a:xfrm>
          <a:prstGeom prst="rect">
            <a:avLst/>
          </a:prstGeom>
        </p:spPr>
      </p:pic>
      <p:pic>
        <p:nvPicPr>
          <p:cNvPr id="6" name="Picture 5" descr="Prims-Algorithm-Problem-1-Solution-Step-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7800"/>
            <a:ext cx="2876550" cy="1676400"/>
          </a:xfrm>
          <a:prstGeom prst="rect">
            <a:avLst/>
          </a:prstGeom>
        </p:spPr>
      </p:pic>
      <p:pic>
        <p:nvPicPr>
          <p:cNvPr id="7" name="Picture 6" descr="Prims-Algorithm-Problem-1-Solution-Step-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810000"/>
            <a:ext cx="1981200" cy="2038350"/>
          </a:xfrm>
          <a:prstGeom prst="rect">
            <a:avLst/>
          </a:prstGeom>
        </p:spPr>
      </p:pic>
      <p:pic>
        <p:nvPicPr>
          <p:cNvPr id="8" name="Picture 7" descr="Prims-Algorithm-Problem-1-Solution-Step-0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810000"/>
            <a:ext cx="2209800" cy="2038350"/>
          </a:xfrm>
          <a:prstGeom prst="rect">
            <a:avLst/>
          </a:prstGeom>
        </p:spPr>
      </p:pic>
      <p:pic>
        <p:nvPicPr>
          <p:cNvPr id="9" name="Picture 8" descr="Prims-Algorithm-Problem-1-Solution-Step-05-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3733800"/>
            <a:ext cx="2828925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Since all the vertices have been included in the MST, so we stop.</a:t>
            </a: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Now, Cost of Minimum Spanning Tree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= Sum of all edge weights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= 10 + 25 + 22 + 12 + 16 + 14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= 99 units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rims-Algorithm-Problem-1-Solution-Step-05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67000"/>
            <a:ext cx="3829050" cy="3381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239000" cy="6096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2390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alibri" pitchFamily="34" charset="0"/>
              </a:rPr>
              <a:t>MST-PRIM(G, w, r)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1 	for each u ∈ G.V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2 	</a:t>
            </a:r>
            <a:r>
              <a:rPr lang="en-US" sz="2000" dirty="0" err="1" smtClean="0">
                <a:latin typeface="Calibri" pitchFamily="34" charset="0"/>
              </a:rPr>
              <a:t>u.key</a:t>
            </a:r>
            <a:r>
              <a:rPr lang="en-US" sz="2000" dirty="0" smtClean="0">
                <a:latin typeface="Calibri" pitchFamily="34" charset="0"/>
              </a:rPr>
              <a:t> ← ∞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3 	u.</a:t>
            </a:r>
            <a:r>
              <a:rPr lang="el-GR" sz="2000" dirty="0" smtClean="0">
                <a:latin typeface="Calibri" pitchFamily="34" charset="0"/>
              </a:rPr>
              <a:t>π ← </a:t>
            </a:r>
            <a:r>
              <a:rPr lang="en-US" sz="2000" dirty="0" smtClean="0">
                <a:latin typeface="Calibri" pitchFamily="34" charset="0"/>
              </a:rPr>
              <a:t>NIL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4	 </a:t>
            </a:r>
            <a:r>
              <a:rPr lang="en-US" sz="2000" dirty="0" err="1" smtClean="0">
                <a:latin typeface="Calibri" pitchFamily="34" charset="0"/>
              </a:rPr>
              <a:t>r.key</a:t>
            </a:r>
            <a:r>
              <a:rPr lang="en-US" sz="2000" dirty="0" smtClean="0">
                <a:latin typeface="Calibri" pitchFamily="34" charset="0"/>
              </a:rPr>
              <a:t> ← 0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5 	Q ← G.V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6	 while Q ≠ Ø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7 	u ← EXTRACT-MIN(Q)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8 	for each v ∈ </a:t>
            </a:r>
            <a:r>
              <a:rPr lang="en-US" sz="2000" dirty="0" err="1" smtClean="0">
                <a:latin typeface="Calibri" pitchFamily="34" charset="0"/>
              </a:rPr>
              <a:t>G.Adjacent</a:t>
            </a:r>
            <a:r>
              <a:rPr lang="en-US" sz="2000" dirty="0" smtClean="0">
                <a:latin typeface="Calibri" pitchFamily="34" charset="0"/>
              </a:rPr>
              <a:t>[u]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9	 if v ∈ Q and w(u, v) &lt; </a:t>
            </a:r>
            <a:r>
              <a:rPr lang="en-US" sz="2000" dirty="0" err="1" smtClean="0">
                <a:latin typeface="Calibri" pitchFamily="34" charset="0"/>
              </a:rPr>
              <a:t>v.key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10 	v.</a:t>
            </a:r>
            <a:r>
              <a:rPr lang="el-GR" sz="2000" dirty="0" smtClean="0">
                <a:latin typeface="Calibri" pitchFamily="34" charset="0"/>
              </a:rPr>
              <a:t>π ← </a:t>
            </a:r>
            <a:r>
              <a:rPr lang="en-US" sz="2000" dirty="0" smtClean="0">
                <a:latin typeface="Calibri" pitchFamily="34" charset="0"/>
              </a:rPr>
              <a:t>u 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11		 </a:t>
            </a:r>
            <a:r>
              <a:rPr lang="en-US" sz="2000" dirty="0" err="1" smtClean="0">
                <a:latin typeface="Calibri" pitchFamily="34" charset="0"/>
              </a:rPr>
              <a:t>v.key</a:t>
            </a:r>
            <a:r>
              <a:rPr lang="en-US" sz="2000" dirty="0" smtClean="0">
                <a:latin typeface="Calibri" pitchFamily="34" charset="0"/>
              </a:rPr>
              <a:t> ← w(u, v)</a:t>
            </a:r>
            <a:r>
              <a:rPr lang="en-US" sz="2000" b="1" dirty="0" smtClean="0">
                <a:latin typeface="Calibri" pitchFamily="34" charset="0"/>
              </a:rPr>
              <a:t>				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701040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239000" cy="51816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The time complexity required for one call to EXTRACT-MIN(Q) is O(log V). 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The while loop at line 6 is executing total V times.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so EXTRACT-MIN(Q) is called V times. So the complexity of EXTRACT-MIN(Q) is O(V </a:t>
            </a:r>
            <a:r>
              <a:rPr lang="en-US" sz="2000" dirty="0" err="1" smtClean="0">
                <a:latin typeface="Calibri" pitchFamily="34" charset="0"/>
              </a:rPr>
              <a:t>logV</a:t>
            </a:r>
            <a:r>
              <a:rPr lang="en-US" sz="2000" dirty="0" smtClean="0">
                <a:latin typeface="Calibri" pitchFamily="34" charset="0"/>
              </a:rPr>
              <a:t>). 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The for loop at line 8 is executing total 2E times as length of each adjacency lists is 2E for an undirected graph. 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The time required to execute line 11 is O(log v) by using the DECREASE_KEY operation on the min heap. 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Line 11 also executes total 2E times. So the total time required to execute line 11 is O(2E </a:t>
            </a:r>
            <a:r>
              <a:rPr lang="en-US" sz="2000" dirty="0" err="1" smtClean="0">
                <a:latin typeface="Calibri" pitchFamily="34" charset="0"/>
              </a:rPr>
              <a:t>logV</a:t>
            </a:r>
            <a:r>
              <a:rPr lang="en-US" sz="2000" dirty="0" smtClean="0">
                <a:latin typeface="Calibri" pitchFamily="34" charset="0"/>
              </a:rPr>
              <a:t>) = O(E </a:t>
            </a:r>
            <a:r>
              <a:rPr lang="en-US" sz="2000" dirty="0" err="1" smtClean="0">
                <a:latin typeface="Calibri" pitchFamily="34" charset="0"/>
              </a:rPr>
              <a:t>logV</a:t>
            </a:r>
            <a:r>
              <a:rPr lang="en-US" sz="2000" dirty="0" smtClean="0">
                <a:latin typeface="Calibri" pitchFamily="34" charset="0"/>
              </a:rPr>
              <a:t>).</a:t>
            </a:r>
          </a:p>
          <a:p>
            <a:pPr algn="just"/>
            <a:r>
              <a:rPr lang="en-US" sz="2000" dirty="0" smtClean="0">
                <a:latin typeface="Calibri" pitchFamily="34" charset="0"/>
              </a:rPr>
              <a:t>The for loop at line 1 will be executed V times. Using the procedure to perform lines 1 to 5 will require a complexity of O(V).</a:t>
            </a:r>
          </a:p>
          <a:p>
            <a:pPr algn="just"/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Calibri" pitchFamily="34" charset="0"/>
              </a:rPr>
              <a:t>Total time complexity of MST-PRIM is the sum of the time complexity required to execute steps 1 through 3 for a total of </a:t>
            </a:r>
            <a:r>
              <a:rPr lang="en-US" sz="2000" b="1" u="sng" dirty="0" smtClean="0">
                <a:latin typeface="Calibri" pitchFamily="34" charset="0"/>
              </a:rPr>
              <a:t>O(</a:t>
            </a:r>
            <a:r>
              <a:rPr lang="en-US" sz="2000" b="1" u="sng" dirty="0" err="1" smtClean="0">
                <a:latin typeface="Calibri" pitchFamily="34" charset="0"/>
              </a:rPr>
              <a:t>VlogV</a:t>
            </a:r>
            <a:r>
              <a:rPr lang="en-US" sz="2000" b="1" u="sng" dirty="0" smtClean="0">
                <a:latin typeface="Calibri" pitchFamily="34" charset="0"/>
              </a:rPr>
              <a:t> + (E </a:t>
            </a:r>
            <a:r>
              <a:rPr lang="en-US" sz="2000" b="1" u="sng" dirty="0" err="1" smtClean="0">
                <a:latin typeface="Calibri" pitchFamily="34" charset="0"/>
              </a:rPr>
              <a:t>logV</a:t>
            </a:r>
            <a:r>
              <a:rPr lang="en-US" sz="2000" b="1" u="sng" dirty="0" smtClean="0">
                <a:latin typeface="Calibri" pitchFamily="34" charset="0"/>
              </a:rPr>
              <a:t> + V) = O(E </a:t>
            </a:r>
            <a:r>
              <a:rPr lang="en-US" sz="2000" b="1" u="sng" dirty="0" err="1" smtClean="0">
                <a:latin typeface="Calibri" pitchFamily="34" charset="0"/>
              </a:rPr>
              <a:t>logV</a:t>
            </a:r>
            <a:r>
              <a:rPr lang="en-US" sz="2000" b="1" u="sng" dirty="0" smtClean="0">
                <a:latin typeface="Calibri" pitchFamily="34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619</TotalTime>
  <Words>704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GREEDY ALGORITHM</vt:lpstr>
      <vt:lpstr>Spanning tree &amp; MINIMUM SPANNING TREE</vt:lpstr>
      <vt:lpstr>  Prim’s Algorithm </vt:lpstr>
      <vt:lpstr>PRACTICE PROBLEMS BASED ON PRIM’S ALGORITHM </vt:lpstr>
      <vt:lpstr>Solution </vt:lpstr>
      <vt:lpstr>Slide 6</vt:lpstr>
      <vt:lpstr>ALGORITHM</vt:lpstr>
      <vt:lpstr>Complexity</vt:lpstr>
      <vt:lpstr>Slide 9</vt:lpstr>
      <vt:lpstr>HUFFMAN CODING</vt:lpstr>
      <vt:lpstr>EXAMPLE</vt:lpstr>
      <vt:lpstr>solution</vt:lpstr>
      <vt:lpstr>Slide 13</vt:lpstr>
      <vt:lpstr>Slide 14</vt:lpstr>
      <vt:lpstr>Slide 15</vt:lpstr>
      <vt:lpstr>ALGORITHM</vt:lpstr>
      <vt:lpstr>time Complexity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UEM</dc:creator>
  <cp:lastModifiedBy>UEM</cp:lastModifiedBy>
  <cp:revision>50</cp:revision>
  <dcterms:created xsi:type="dcterms:W3CDTF">2021-03-01T03:54:52Z</dcterms:created>
  <dcterms:modified xsi:type="dcterms:W3CDTF">2021-03-17T10:54:03Z</dcterms:modified>
</cp:coreProperties>
</file>