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58" r:id="rId4"/>
    <p:sldId id="259" r:id="rId5"/>
    <p:sldId id="260" r:id="rId6"/>
    <p:sldId id="261" r:id="rId7"/>
    <p:sldId id="262"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88" r:id="rId21"/>
    <p:sldId id="289" r:id="rId22"/>
    <p:sldId id="290" r:id="rId23"/>
    <p:sldId id="286" r:id="rId24"/>
    <p:sldId id="287" r:id="rId25"/>
    <p:sldId id="278" r:id="rId26"/>
    <p:sldId id="279" r:id="rId27"/>
    <p:sldId id="280" r:id="rId28"/>
    <p:sldId id="281"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D48BB7-D5D5-4907-BCDD-64243B673D80}" type="datetimeFigureOut">
              <a:rPr lang="en-US" smtClean="0"/>
              <a:t>3/5/2021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E2D436-744B-42BF-AC80-E756011CF822}" type="slidenum">
              <a:rPr lang="en-US" smtClean="0"/>
              <a:t>‹#›</a:t>
            </a:fld>
            <a:endParaRPr lang="en-US"/>
          </a:p>
        </p:txBody>
      </p:sp>
    </p:spTree>
    <p:extLst>
      <p:ext uri="{BB962C8B-B14F-4D97-AF65-F5344CB8AC3E}">
        <p14:creationId xmlns:p14="http://schemas.microsoft.com/office/powerpoint/2010/main" val="1879064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E2D436-744B-42BF-AC80-E756011CF822}" type="slidenum">
              <a:rPr lang="en-US" smtClean="0"/>
              <a:t>1</a:t>
            </a:fld>
            <a:endParaRPr lang="en-US"/>
          </a:p>
        </p:txBody>
      </p:sp>
    </p:spTree>
    <p:extLst>
      <p:ext uri="{BB962C8B-B14F-4D97-AF65-F5344CB8AC3E}">
        <p14:creationId xmlns:p14="http://schemas.microsoft.com/office/powerpoint/2010/main" val="2621124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20A9DC09-6EC4-42C6-8DB4-239F4D5AAB97}" type="datetime1">
              <a:rPr lang="en-US" smtClean="0"/>
              <a:t>3/5/2021</a:t>
            </a:fld>
            <a:endParaRPr lang="en-US"/>
          </a:p>
        </p:txBody>
      </p:sp>
      <p:sp>
        <p:nvSpPr>
          <p:cNvPr id="17" name="Footer Placeholder 16"/>
          <p:cNvSpPr>
            <a:spLocks noGrp="1"/>
          </p:cNvSpPr>
          <p:nvPr>
            <p:ph type="ftr" sz="quarter" idx="11"/>
          </p:nvPr>
        </p:nvSpPr>
        <p:spPr/>
        <p:txBody>
          <a:bodyPr/>
          <a:lstStyle/>
          <a:p>
            <a:r>
              <a:rPr lang="en-US"/>
              <a:t>9564842816</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1CE6867-DA63-4F3E-B6DE-679732EE7C44}" type="slidenum">
              <a:rPr lang="en-US" smtClean="0"/>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a:t>Click to edit Master title style</a:t>
            </a:r>
          </a:p>
        </p:txBody>
      </p:sp>
    </p:spTree>
    <p:extLst>
      <p:ext uri="{BB962C8B-B14F-4D97-AF65-F5344CB8AC3E}">
        <p14:creationId xmlns:p14="http://schemas.microsoft.com/office/powerpoint/2010/main" val="281988224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C30A14A-5CFC-4471-BD77-F79E7C2C140B}" type="datetime1">
              <a:rPr lang="en-US" smtClean="0"/>
              <a:t>3/5/2021</a:t>
            </a:fld>
            <a:endParaRPr lang="en-US"/>
          </a:p>
        </p:txBody>
      </p:sp>
      <p:sp>
        <p:nvSpPr>
          <p:cNvPr id="5" name="Footer Placeholder 4"/>
          <p:cNvSpPr>
            <a:spLocks noGrp="1"/>
          </p:cNvSpPr>
          <p:nvPr>
            <p:ph type="ftr" sz="quarter" idx="11"/>
          </p:nvPr>
        </p:nvSpPr>
        <p:spPr/>
        <p:txBody>
          <a:bodyPr/>
          <a:lstStyle/>
          <a:p>
            <a:r>
              <a:rPr lang="en-US"/>
              <a:t>9564842816</a:t>
            </a:r>
          </a:p>
        </p:txBody>
      </p:sp>
      <p:sp>
        <p:nvSpPr>
          <p:cNvPr id="6" name="Slide Number Placeholder 5"/>
          <p:cNvSpPr>
            <a:spLocks noGrp="1"/>
          </p:cNvSpPr>
          <p:nvPr>
            <p:ph type="sldNum" sz="quarter" idx="12"/>
          </p:nvPr>
        </p:nvSpPr>
        <p:spPr/>
        <p:txBody>
          <a:bodyPr/>
          <a:lstStyle/>
          <a:p>
            <a:fld id="{11CE6867-DA63-4F3E-B6DE-679732EE7C44}" type="slidenum">
              <a:rPr lang="en-US" smtClean="0"/>
              <a:t>‹#›</a:t>
            </a:fld>
            <a:endParaRPr lang="en-US"/>
          </a:p>
        </p:txBody>
      </p:sp>
    </p:spTree>
    <p:extLst>
      <p:ext uri="{BB962C8B-B14F-4D97-AF65-F5344CB8AC3E}">
        <p14:creationId xmlns:p14="http://schemas.microsoft.com/office/powerpoint/2010/main" val="3887244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C323B20-D819-44DE-958F-8E66F330B4D6}" type="datetime1">
              <a:rPr lang="en-US" smtClean="0"/>
              <a:t>3/5/2021</a:t>
            </a:fld>
            <a:endParaRPr lang="en-US"/>
          </a:p>
        </p:txBody>
      </p:sp>
      <p:sp>
        <p:nvSpPr>
          <p:cNvPr id="5" name="Footer Placeholder 4"/>
          <p:cNvSpPr>
            <a:spLocks noGrp="1"/>
          </p:cNvSpPr>
          <p:nvPr>
            <p:ph type="ftr" sz="quarter" idx="11"/>
          </p:nvPr>
        </p:nvSpPr>
        <p:spPr/>
        <p:txBody>
          <a:bodyPr/>
          <a:lstStyle/>
          <a:p>
            <a:r>
              <a:rPr lang="en-US"/>
              <a:t>9564842816</a:t>
            </a:r>
          </a:p>
        </p:txBody>
      </p:sp>
      <p:sp>
        <p:nvSpPr>
          <p:cNvPr id="6" name="Slide Number Placeholder 5"/>
          <p:cNvSpPr>
            <a:spLocks noGrp="1"/>
          </p:cNvSpPr>
          <p:nvPr>
            <p:ph type="sldNum" sz="quarter" idx="12"/>
          </p:nvPr>
        </p:nvSpPr>
        <p:spPr/>
        <p:txBody>
          <a:bodyPr/>
          <a:lstStyle/>
          <a:p>
            <a:fld id="{11CE6867-DA63-4F3E-B6DE-679732EE7C44}" type="slidenum">
              <a:rPr lang="en-US" smtClean="0"/>
              <a:t>‹#›</a:t>
            </a:fld>
            <a:endParaRPr lang="en-US"/>
          </a:p>
        </p:txBody>
      </p:sp>
    </p:spTree>
    <p:extLst>
      <p:ext uri="{BB962C8B-B14F-4D97-AF65-F5344CB8AC3E}">
        <p14:creationId xmlns:p14="http://schemas.microsoft.com/office/powerpoint/2010/main" val="3172643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B86FD56D-A6D5-47D7-B273-24603A67D246}" type="datetime1">
              <a:rPr lang="en-US" smtClean="0"/>
              <a:t>3/5/2021</a:t>
            </a:fld>
            <a:endParaRPr lang="en-US"/>
          </a:p>
        </p:txBody>
      </p:sp>
      <p:sp>
        <p:nvSpPr>
          <p:cNvPr id="5" name="Footer Placeholder 4"/>
          <p:cNvSpPr>
            <a:spLocks noGrp="1"/>
          </p:cNvSpPr>
          <p:nvPr>
            <p:ph type="ftr" sz="quarter" idx="11"/>
          </p:nvPr>
        </p:nvSpPr>
        <p:spPr/>
        <p:txBody>
          <a:bodyPr/>
          <a:lstStyle/>
          <a:p>
            <a:r>
              <a:rPr lang="en-US"/>
              <a:t>9564842816</a:t>
            </a:r>
          </a:p>
        </p:txBody>
      </p:sp>
      <p:sp>
        <p:nvSpPr>
          <p:cNvPr id="6" name="Slide Number Placeholder 5"/>
          <p:cNvSpPr>
            <a:spLocks noGrp="1"/>
          </p:cNvSpPr>
          <p:nvPr>
            <p:ph type="sldNum" sz="quarter" idx="12"/>
          </p:nvPr>
        </p:nvSpPr>
        <p:spPr/>
        <p:txBody>
          <a:bodyPr/>
          <a:lstStyle/>
          <a:p>
            <a:fld id="{11CE6867-DA63-4F3E-B6DE-679732EE7C44}" type="slidenum">
              <a:rPr lang="en-US" smtClean="0"/>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74427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19E31E1-A741-427D-B36B-94FA110345BE}" type="datetime1">
              <a:rPr lang="en-US" smtClean="0"/>
              <a:t>3/5/2021</a:t>
            </a:fld>
            <a:endParaRPr lang="en-US"/>
          </a:p>
        </p:txBody>
      </p:sp>
      <p:sp>
        <p:nvSpPr>
          <p:cNvPr id="5" name="Footer Placeholder 4"/>
          <p:cNvSpPr>
            <a:spLocks noGrp="1"/>
          </p:cNvSpPr>
          <p:nvPr>
            <p:ph type="ftr" sz="quarter" idx="11"/>
          </p:nvPr>
        </p:nvSpPr>
        <p:spPr>
          <a:xfrm>
            <a:off x="1066800" y="6172200"/>
            <a:ext cx="5334000" cy="457200"/>
          </a:xfrm>
        </p:spPr>
        <p:txBody>
          <a:bodyPr/>
          <a:lstStyle/>
          <a:p>
            <a:r>
              <a:rPr lang="en-US"/>
              <a:t>9564842816</a:t>
            </a:r>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195072" y="6208776"/>
            <a:ext cx="609600" cy="457200"/>
          </a:xfrm>
        </p:spPr>
        <p:txBody>
          <a:bodyPr/>
          <a:lstStyle/>
          <a:p>
            <a:fld id="{11CE6867-DA63-4F3E-B6DE-679732EE7C44}" type="slidenum">
              <a:rPr lang="en-US" smtClean="0"/>
              <a:t>‹#›</a:t>
            </a:fld>
            <a:endParaRPr lang="en-US"/>
          </a:p>
        </p:txBody>
      </p:sp>
    </p:spTree>
    <p:extLst>
      <p:ext uri="{BB962C8B-B14F-4D97-AF65-F5344CB8AC3E}">
        <p14:creationId xmlns:p14="http://schemas.microsoft.com/office/powerpoint/2010/main" val="95999213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6088008-1932-4AB0-89BE-116D10FEFCF0}" type="datetime1">
              <a:rPr lang="en-US" smtClean="0"/>
              <a:t>3/5/2021</a:t>
            </a:fld>
            <a:endParaRPr lang="en-US"/>
          </a:p>
        </p:txBody>
      </p:sp>
      <p:sp>
        <p:nvSpPr>
          <p:cNvPr id="6" name="Footer Placeholder 5"/>
          <p:cNvSpPr>
            <a:spLocks noGrp="1"/>
          </p:cNvSpPr>
          <p:nvPr>
            <p:ph type="ftr" sz="quarter" idx="11"/>
          </p:nvPr>
        </p:nvSpPr>
        <p:spPr/>
        <p:txBody>
          <a:bodyPr/>
          <a:lstStyle/>
          <a:p>
            <a:r>
              <a:rPr lang="en-US"/>
              <a:t>9564842816</a:t>
            </a:r>
          </a:p>
        </p:txBody>
      </p:sp>
      <p:sp>
        <p:nvSpPr>
          <p:cNvPr id="7" name="Slide Number Placeholder 6"/>
          <p:cNvSpPr>
            <a:spLocks noGrp="1"/>
          </p:cNvSpPr>
          <p:nvPr>
            <p:ph type="sldNum" sz="quarter" idx="12"/>
          </p:nvPr>
        </p:nvSpPr>
        <p:spPr/>
        <p:txBody>
          <a:bodyPr/>
          <a:lstStyle/>
          <a:p>
            <a:fld id="{11CE6867-DA63-4F3E-B6DE-679732EE7C44}" type="slidenum">
              <a:rPr lang="en-US" smtClean="0"/>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05871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C1A2A56B-49A3-4945-9A66-497A8E90B831}" type="datetime1">
              <a:rPr lang="en-US" smtClean="0"/>
              <a:t>3/5/2021</a:t>
            </a:fld>
            <a:endParaRPr lang="en-US"/>
          </a:p>
        </p:txBody>
      </p:sp>
      <p:sp>
        <p:nvSpPr>
          <p:cNvPr id="8" name="Footer Placeholder 7"/>
          <p:cNvSpPr>
            <a:spLocks noGrp="1"/>
          </p:cNvSpPr>
          <p:nvPr>
            <p:ph type="ftr" sz="quarter" idx="11"/>
          </p:nvPr>
        </p:nvSpPr>
        <p:spPr/>
        <p:txBody>
          <a:bodyPr/>
          <a:lstStyle/>
          <a:p>
            <a:r>
              <a:rPr lang="en-US"/>
              <a:t>9564842816</a:t>
            </a:r>
          </a:p>
        </p:txBody>
      </p:sp>
      <p:sp>
        <p:nvSpPr>
          <p:cNvPr id="9" name="Slide Number Placeholder 8"/>
          <p:cNvSpPr>
            <a:spLocks noGrp="1"/>
          </p:cNvSpPr>
          <p:nvPr>
            <p:ph type="sldNum" sz="quarter" idx="12"/>
          </p:nvPr>
        </p:nvSpPr>
        <p:spPr/>
        <p:txBody>
          <a:bodyPr/>
          <a:lstStyle/>
          <a:p>
            <a:fld id="{11CE6867-DA63-4F3E-B6DE-679732EE7C44}" type="slidenum">
              <a:rPr lang="en-US" smtClean="0"/>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394872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F5E2E5F6-3D4A-4369-8ED2-48D81E852C96}" type="datetime1">
              <a:rPr lang="en-US" smtClean="0"/>
              <a:t>3/5/2021</a:t>
            </a:fld>
            <a:endParaRPr lang="en-US"/>
          </a:p>
        </p:txBody>
      </p:sp>
      <p:sp>
        <p:nvSpPr>
          <p:cNvPr id="4" name="Footer Placeholder 3"/>
          <p:cNvSpPr>
            <a:spLocks noGrp="1"/>
          </p:cNvSpPr>
          <p:nvPr>
            <p:ph type="ftr" sz="quarter" idx="11"/>
          </p:nvPr>
        </p:nvSpPr>
        <p:spPr/>
        <p:txBody>
          <a:bodyPr/>
          <a:lstStyle/>
          <a:p>
            <a:r>
              <a:rPr lang="en-US"/>
              <a:t>9564842816</a:t>
            </a:r>
          </a:p>
        </p:txBody>
      </p:sp>
      <p:sp>
        <p:nvSpPr>
          <p:cNvPr id="5" name="Slide Number Placeholder 4"/>
          <p:cNvSpPr>
            <a:spLocks noGrp="1"/>
          </p:cNvSpPr>
          <p:nvPr>
            <p:ph type="sldNum" sz="quarter" idx="12"/>
          </p:nvPr>
        </p:nvSpPr>
        <p:spPr/>
        <p:txBody>
          <a:bodyPr/>
          <a:lstStyle/>
          <a:p>
            <a:fld id="{11CE6867-DA63-4F3E-B6DE-679732EE7C44}" type="slidenum">
              <a:rPr lang="en-US" smtClean="0"/>
              <a:t>‹#›</a:t>
            </a:fld>
            <a:endParaRPr lang="en-US"/>
          </a:p>
        </p:txBody>
      </p:sp>
    </p:spTree>
    <p:extLst>
      <p:ext uri="{BB962C8B-B14F-4D97-AF65-F5344CB8AC3E}">
        <p14:creationId xmlns:p14="http://schemas.microsoft.com/office/powerpoint/2010/main" val="2413456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B59CE4-A6A8-4AC0-88E1-B17139651502}" type="datetime1">
              <a:rPr lang="en-US" smtClean="0"/>
              <a:t>3/5/2021</a:t>
            </a:fld>
            <a:endParaRPr lang="en-US"/>
          </a:p>
        </p:txBody>
      </p:sp>
      <p:sp>
        <p:nvSpPr>
          <p:cNvPr id="3" name="Footer Placeholder 2"/>
          <p:cNvSpPr>
            <a:spLocks noGrp="1"/>
          </p:cNvSpPr>
          <p:nvPr>
            <p:ph type="ftr" sz="quarter" idx="11"/>
          </p:nvPr>
        </p:nvSpPr>
        <p:spPr/>
        <p:txBody>
          <a:bodyPr/>
          <a:lstStyle/>
          <a:p>
            <a:r>
              <a:rPr lang="en-US"/>
              <a:t>9564842816</a:t>
            </a:r>
          </a:p>
        </p:txBody>
      </p:sp>
      <p:sp>
        <p:nvSpPr>
          <p:cNvPr id="4" name="Slide Number Placeholder 3"/>
          <p:cNvSpPr>
            <a:spLocks noGrp="1"/>
          </p:cNvSpPr>
          <p:nvPr>
            <p:ph type="sldNum" sz="quarter" idx="12"/>
          </p:nvPr>
        </p:nvSpPr>
        <p:spPr/>
        <p:txBody>
          <a:bodyPr/>
          <a:lstStyle/>
          <a:p>
            <a:fld id="{11CE6867-DA63-4F3E-B6DE-679732EE7C44}" type="slidenum">
              <a:rPr lang="en-US" smtClean="0"/>
              <a:t>‹#›</a:t>
            </a:fld>
            <a:endParaRPr lang="en-US"/>
          </a:p>
        </p:txBody>
      </p:sp>
    </p:spTree>
    <p:extLst>
      <p:ext uri="{BB962C8B-B14F-4D97-AF65-F5344CB8AC3E}">
        <p14:creationId xmlns:p14="http://schemas.microsoft.com/office/powerpoint/2010/main" val="4014635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32F8283-B421-472B-BDE8-B47C44571100}" type="datetime1">
              <a:rPr lang="en-US" smtClean="0"/>
              <a:t>3/5/2021</a:t>
            </a:fld>
            <a:endParaRPr lang="en-US"/>
          </a:p>
        </p:txBody>
      </p:sp>
      <p:sp>
        <p:nvSpPr>
          <p:cNvPr id="6" name="Footer Placeholder 5"/>
          <p:cNvSpPr>
            <a:spLocks noGrp="1"/>
          </p:cNvSpPr>
          <p:nvPr>
            <p:ph type="ftr" sz="quarter" idx="11"/>
          </p:nvPr>
        </p:nvSpPr>
        <p:spPr/>
        <p:txBody>
          <a:bodyPr/>
          <a:lstStyle/>
          <a:p>
            <a:r>
              <a:rPr lang="en-US"/>
              <a:t>9564842816</a:t>
            </a:r>
          </a:p>
        </p:txBody>
      </p:sp>
      <p:sp>
        <p:nvSpPr>
          <p:cNvPr id="7" name="Slide Number Placeholder 6"/>
          <p:cNvSpPr>
            <a:spLocks noGrp="1"/>
          </p:cNvSpPr>
          <p:nvPr>
            <p:ph type="sldNum" sz="quarter" idx="12"/>
          </p:nvPr>
        </p:nvSpPr>
        <p:spPr/>
        <p:txBody>
          <a:bodyPr/>
          <a:lstStyle/>
          <a:p>
            <a:fld id="{11CE6867-DA63-4F3E-B6DE-679732EE7C44}" type="slidenum">
              <a:rPr lang="en-US" smtClean="0"/>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603309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1FBB39D-D538-4EF4-90B4-A88DAAB0AADE}" type="datetime1">
              <a:rPr lang="en-US" smtClean="0"/>
              <a:t>3/5/2021</a:t>
            </a:fld>
            <a:endParaRPr lang="en-US"/>
          </a:p>
        </p:txBody>
      </p:sp>
      <p:sp>
        <p:nvSpPr>
          <p:cNvPr id="6" name="Footer Placeholder 5"/>
          <p:cNvSpPr>
            <a:spLocks noGrp="1"/>
          </p:cNvSpPr>
          <p:nvPr>
            <p:ph type="ftr" sz="quarter" idx="11"/>
          </p:nvPr>
        </p:nvSpPr>
        <p:spPr>
          <a:xfrm>
            <a:off x="1219200" y="6172200"/>
            <a:ext cx="5181600" cy="457200"/>
          </a:xfrm>
        </p:spPr>
        <p:txBody>
          <a:bodyPr/>
          <a:lstStyle/>
          <a:p>
            <a:r>
              <a:rPr lang="en-US"/>
              <a:t>9564842816</a:t>
            </a:r>
          </a:p>
        </p:txBody>
      </p:sp>
      <p:sp>
        <p:nvSpPr>
          <p:cNvPr id="7" name="Slide Number Placeholder 6"/>
          <p:cNvSpPr>
            <a:spLocks noGrp="1"/>
          </p:cNvSpPr>
          <p:nvPr>
            <p:ph type="sldNum" sz="quarter" idx="12"/>
          </p:nvPr>
        </p:nvSpPr>
        <p:spPr>
          <a:xfrm>
            <a:off x="195072" y="6208776"/>
            <a:ext cx="609600" cy="457200"/>
          </a:xfrm>
        </p:spPr>
        <p:txBody>
          <a:bodyPr/>
          <a:lstStyle/>
          <a:p>
            <a:fld id="{11CE6867-DA63-4F3E-B6DE-679732EE7C44}" type="slidenum">
              <a:rPr lang="en-US" smtClean="0"/>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2525411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52D049E3-37D2-4866-81E4-0D8C36E15E6B}" type="datetime1">
              <a:rPr lang="en-US" smtClean="0"/>
              <a:t>3/5/2021</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a:t>9564842816</a:t>
            </a:r>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1CE6867-DA63-4F3E-B6DE-679732EE7C44}" type="slidenum">
              <a:rPr lang="en-US" smtClean="0"/>
              <a:t>‹#›</a:t>
            </a:fld>
            <a:endParaRPr lang="en-US"/>
          </a:p>
        </p:txBody>
      </p:sp>
    </p:spTree>
    <p:extLst>
      <p:ext uri="{BB962C8B-B14F-4D97-AF65-F5344CB8AC3E}">
        <p14:creationId xmlns:p14="http://schemas.microsoft.com/office/powerpoint/2010/main" val="38903557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77329" y="5595870"/>
            <a:ext cx="3384282" cy="405685"/>
          </a:xfrm>
        </p:spPr>
        <p:txBody>
          <a:bodyPr>
            <a:normAutofit fontScale="92500" lnSpcReduction="20000"/>
          </a:bodyPr>
          <a:lstStyle/>
          <a:p>
            <a:r>
              <a:rPr lang="en-US" dirty="0" err="1"/>
              <a:t>Sudeshna</a:t>
            </a:r>
            <a:r>
              <a:rPr lang="en-US" dirty="0"/>
              <a:t> </a:t>
            </a:r>
            <a:r>
              <a:rPr lang="en-US" dirty="0" err="1"/>
              <a:t>Kundu</a:t>
            </a:r>
            <a:r>
              <a:rPr lang="en-US" dirty="0"/>
              <a:t> </a:t>
            </a:r>
            <a:r>
              <a:rPr lang="en-US" dirty="0" err="1"/>
              <a:t>Mondal</a:t>
            </a:r>
            <a:endParaRPr lang="en-US" dirty="0"/>
          </a:p>
        </p:txBody>
      </p:sp>
      <p:sp>
        <p:nvSpPr>
          <p:cNvPr id="2" name="Title 1"/>
          <p:cNvSpPr>
            <a:spLocks noGrp="1"/>
          </p:cNvSpPr>
          <p:nvPr>
            <p:ph type="ctrTitle"/>
          </p:nvPr>
        </p:nvSpPr>
        <p:spPr/>
        <p:txBody>
          <a:bodyPr/>
          <a:lstStyle/>
          <a:p>
            <a:r>
              <a:rPr lang="en-US" dirty="0"/>
              <a:t>Constraints</a:t>
            </a:r>
          </a:p>
        </p:txBody>
      </p:sp>
      <p:sp>
        <p:nvSpPr>
          <p:cNvPr id="4" name="Footer Placeholder 3"/>
          <p:cNvSpPr>
            <a:spLocks noGrp="1"/>
          </p:cNvSpPr>
          <p:nvPr>
            <p:ph type="ftr" sz="quarter" idx="11"/>
          </p:nvPr>
        </p:nvSpPr>
        <p:spPr/>
        <p:txBody>
          <a:bodyPr/>
          <a:lstStyle/>
          <a:p>
            <a:r>
              <a:rPr lang="en-US" dirty="0"/>
              <a:t>9564842816</a:t>
            </a:r>
          </a:p>
        </p:txBody>
      </p:sp>
    </p:spTree>
    <p:extLst>
      <p:ext uri="{BB962C8B-B14F-4D97-AF65-F5344CB8AC3E}">
        <p14:creationId xmlns:p14="http://schemas.microsoft.com/office/powerpoint/2010/main" val="2291348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2276" y="0"/>
            <a:ext cx="11423561" cy="2308324"/>
          </a:xfrm>
          <a:prstGeom prst="rect">
            <a:avLst/>
          </a:prstGeom>
        </p:spPr>
        <p:txBody>
          <a:bodyPr wrap="square">
            <a:spAutoFit/>
          </a:bodyPr>
          <a:lstStyle/>
          <a:p>
            <a:endParaRPr lang="en-US" dirty="0"/>
          </a:p>
          <a:p>
            <a:r>
              <a:rPr lang="en-US" dirty="0"/>
              <a:t>It’s possible to assign a unique constraint a name by using the CONSTRAINT clause followed by the constraint name:</a:t>
            </a:r>
          </a:p>
          <a:p>
            <a:endParaRPr lang="en-US" b="1" dirty="0"/>
          </a:p>
          <a:p>
            <a:r>
              <a:rPr lang="en-US" b="1" dirty="0"/>
              <a:t>CREATE TABLE </a:t>
            </a:r>
            <a:r>
              <a:rPr lang="en-US" b="1" dirty="0" err="1"/>
              <a:t>table_name</a:t>
            </a:r>
            <a:r>
              <a:rPr lang="en-US" b="1" dirty="0"/>
              <a:t> (</a:t>
            </a:r>
          </a:p>
          <a:p>
            <a:r>
              <a:rPr lang="en-US" b="1" dirty="0"/>
              <a:t>    ...</a:t>
            </a:r>
          </a:p>
          <a:p>
            <a:r>
              <a:rPr lang="en-US" b="1" dirty="0"/>
              <a:t>    </a:t>
            </a:r>
            <a:r>
              <a:rPr lang="en-US" b="1" dirty="0" err="1"/>
              <a:t>column_name</a:t>
            </a:r>
            <a:r>
              <a:rPr lang="en-US" b="1" dirty="0"/>
              <a:t> </a:t>
            </a:r>
            <a:r>
              <a:rPr lang="en-US" b="1" dirty="0" err="1"/>
              <a:t>data_type</a:t>
            </a:r>
            <a:r>
              <a:rPr lang="en-US" b="1" dirty="0"/>
              <a:t> CONSTRAINT </a:t>
            </a:r>
            <a:r>
              <a:rPr lang="en-US" b="1" dirty="0" err="1"/>
              <a:t>unique_constraint_name</a:t>
            </a:r>
            <a:r>
              <a:rPr lang="en-US" b="1" dirty="0"/>
              <a:t> UNIQUE</a:t>
            </a:r>
          </a:p>
          <a:p>
            <a:r>
              <a:rPr lang="en-US" b="1" dirty="0"/>
              <a:t>    ...</a:t>
            </a:r>
          </a:p>
          <a:p>
            <a:r>
              <a:rPr lang="en-US" b="1" dirty="0"/>
              <a:t>);</a:t>
            </a:r>
          </a:p>
        </p:txBody>
      </p:sp>
      <p:sp>
        <p:nvSpPr>
          <p:cNvPr id="5" name="Rectangle 4"/>
          <p:cNvSpPr/>
          <p:nvPr/>
        </p:nvSpPr>
        <p:spPr>
          <a:xfrm>
            <a:off x="536620" y="2309688"/>
            <a:ext cx="10938456" cy="2308324"/>
          </a:xfrm>
          <a:prstGeom prst="rect">
            <a:avLst/>
          </a:prstGeom>
        </p:spPr>
        <p:txBody>
          <a:bodyPr wrap="square">
            <a:spAutoFit/>
          </a:bodyPr>
          <a:lstStyle/>
          <a:p>
            <a:r>
              <a:rPr lang="en-US" dirty="0"/>
              <a:t>or with out-of-line constraint syntax:</a:t>
            </a:r>
          </a:p>
          <a:p>
            <a:endParaRPr lang="en-US" dirty="0"/>
          </a:p>
          <a:p>
            <a:r>
              <a:rPr lang="en-US" b="1" dirty="0"/>
              <a:t>CREATE TABLE </a:t>
            </a:r>
            <a:r>
              <a:rPr lang="en-US" b="1" dirty="0" err="1"/>
              <a:t>table_name</a:t>
            </a:r>
            <a:r>
              <a:rPr lang="en-US" b="1" dirty="0"/>
              <a:t> (</a:t>
            </a:r>
          </a:p>
          <a:p>
            <a:r>
              <a:rPr lang="en-US" b="1" dirty="0"/>
              <a:t>    ...</a:t>
            </a:r>
          </a:p>
          <a:p>
            <a:r>
              <a:rPr lang="en-US" b="1" dirty="0"/>
              <a:t>    </a:t>
            </a:r>
            <a:r>
              <a:rPr lang="en-US" b="1" dirty="0" err="1"/>
              <a:t>column_name</a:t>
            </a:r>
            <a:r>
              <a:rPr lang="en-US" b="1" dirty="0"/>
              <a:t> </a:t>
            </a:r>
            <a:r>
              <a:rPr lang="en-US" b="1" dirty="0" err="1"/>
              <a:t>data_type</a:t>
            </a:r>
            <a:r>
              <a:rPr lang="en-US" b="1" dirty="0"/>
              <a:t>,</a:t>
            </a:r>
          </a:p>
          <a:p>
            <a:r>
              <a:rPr lang="en-US" b="1" dirty="0"/>
              <a:t>    ...,</a:t>
            </a:r>
          </a:p>
          <a:p>
            <a:r>
              <a:rPr lang="en-US" b="1" dirty="0"/>
              <a:t>    CONSTRAINT </a:t>
            </a:r>
            <a:r>
              <a:rPr lang="en-US" b="1" dirty="0" err="1"/>
              <a:t>unique_constraint_name</a:t>
            </a:r>
            <a:r>
              <a:rPr lang="en-US" b="1" dirty="0"/>
              <a:t> UNIQUE(</a:t>
            </a:r>
            <a:r>
              <a:rPr lang="en-US" b="1" dirty="0" err="1"/>
              <a:t>column_name</a:t>
            </a:r>
            <a:r>
              <a:rPr lang="en-US" b="1" dirty="0"/>
              <a:t>)</a:t>
            </a:r>
          </a:p>
          <a:p>
            <a:r>
              <a:rPr lang="en-US" b="1" dirty="0"/>
              <a:t>);</a:t>
            </a:r>
          </a:p>
        </p:txBody>
      </p:sp>
      <p:sp>
        <p:nvSpPr>
          <p:cNvPr id="2" name="Footer Placeholder 1"/>
          <p:cNvSpPr>
            <a:spLocks noGrp="1"/>
          </p:cNvSpPr>
          <p:nvPr>
            <p:ph type="ftr" sz="quarter" idx="11"/>
          </p:nvPr>
        </p:nvSpPr>
        <p:spPr/>
        <p:txBody>
          <a:bodyPr/>
          <a:lstStyle/>
          <a:p>
            <a:r>
              <a:rPr lang="en-US"/>
              <a:t>9564842816</a:t>
            </a:r>
          </a:p>
        </p:txBody>
      </p:sp>
    </p:spTree>
    <p:extLst>
      <p:ext uri="{BB962C8B-B14F-4D97-AF65-F5344CB8AC3E}">
        <p14:creationId xmlns:p14="http://schemas.microsoft.com/office/powerpoint/2010/main" val="1960172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44956" y="790393"/>
            <a:ext cx="9882389" cy="2585323"/>
          </a:xfrm>
          <a:prstGeom prst="rect">
            <a:avLst/>
          </a:prstGeom>
        </p:spPr>
        <p:txBody>
          <a:bodyPr wrap="square">
            <a:spAutoFit/>
          </a:bodyPr>
          <a:lstStyle/>
          <a:p>
            <a:r>
              <a:rPr lang="en-US" dirty="0"/>
              <a:t>To define a unique constraint for a group of columns, you use the out-of-line constraint syntax:</a:t>
            </a:r>
          </a:p>
          <a:p>
            <a:endParaRPr lang="en-US" dirty="0"/>
          </a:p>
          <a:p>
            <a:r>
              <a:rPr lang="en-US" b="1" dirty="0"/>
              <a:t>CREATE TABLE </a:t>
            </a:r>
            <a:r>
              <a:rPr lang="en-US" b="1" dirty="0" err="1"/>
              <a:t>table_name</a:t>
            </a:r>
            <a:r>
              <a:rPr lang="en-US" b="1" dirty="0"/>
              <a:t> (</a:t>
            </a:r>
          </a:p>
          <a:p>
            <a:r>
              <a:rPr lang="en-US" b="1" dirty="0"/>
              <a:t>    ...</a:t>
            </a:r>
          </a:p>
          <a:p>
            <a:r>
              <a:rPr lang="en-US" b="1" dirty="0"/>
              <a:t>    column_name1 </a:t>
            </a:r>
            <a:r>
              <a:rPr lang="en-US" b="1" dirty="0" err="1"/>
              <a:t>data_type</a:t>
            </a:r>
            <a:r>
              <a:rPr lang="en-US" b="1" dirty="0"/>
              <a:t>,</a:t>
            </a:r>
          </a:p>
          <a:p>
            <a:r>
              <a:rPr lang="en-US" b="1" dirty="0"/>
              <a:t>    column_name2 </a:t>
            </a:r>
            <a:r>
              <a:rPr lang="en-US" b="1" dirty="0" err="1"/>
              <a:t>data_type</a:t>
            </a:r>
            <a:r>
              <a:rPr lang="en-US" b="1" dirty="0"/>
              <a:t>,</a:t>
            </a:r>
          </a:p>
          <a:p>
            <a:r>
              <a:rPr lang="en-US" b="1" dirty="0"/>
              <a:t>    ...,</a:t>
            </a:r>
          </a:p>
          <a:p>
            <a:r>
              <a:rPr lang="en-US" b="1" dirty="0"/>
              <a:t>    CONSTRAINT </a:t>
            </a:r>
            <a:r>
              <a:rPr lang="en-US" b="1" dirty="0" err="1"/>
              <a:t>unique_constraint_name</a:t>
            </a:r>
            <a:r>
              <a:rPr lang="en-US" b="1" dirty="0"/>
              <a:t> UNIQUE(column_name1, column_name2)</a:t>
            </a:r>
          </a:p>
          <a:p>
            <a:r>
              <a:rPr lang="en-US" b="1" dirty="0"/>
              <a:t>);</a:t>
            </a:r>
          </a:p>
        </p:txBody>
      </p:sp>
      <p:sp>
        <p:nvSpPr>
          <p:cNvPr id="5" name="Rectangle 4"/>
          <p:cNvSpPr/>
          <p:nvPr/>
        </p:nvSpPr>
        <p:spPr>
          <a:xfrm>
            <a:off x="1244958" y="3910662"/>
            <a:ext cx="10616484" cy="2585323"/>
          </a:xfrm>
          <a:prstGeom prst="rect">
            <a:avLst/>
          </a:prstGeom>
        </p:spPr>
        <p:txBody>
          <a:bodyPr wrap="square">
            <a:spAutoFit/>
          </a:bodyPr>
          <a:lstStyle/>
          <a:p>
            <a:r>
              <a:rPr lang="en-US" b="1" dirty="0"/>
              <a:t>If you want to add a unique constraint to an existing table, </a:t>
            </a:r>
            <a:r>
              <a:rPr lang="en-US" b="1" dirty="0">
                <a:solidFill>
                  <a:srgbClr val="FF0000"/>
                </a:solidFill>
              </a:rPr>
              <a:t>you use the ALTER TABLE statement:</a:t>
            </a:r>
          </a:p>
          <a:p>
            <a:endParaRPr lang="en-US" b="1" dirty="0">
              <a:solidFill>
                <a:srgbClr val="FF0000"/>
              </a:solidFill>
            </a:endParaRPr>
          </a:p>
          <a:p>
            <a:r>
              <a:rPr lang="en-US" b="1" dirty="0"/>
              <a:t>ALTER TABLE </a:t>
            </a:r>
            <a:r>
              <a:rPr lang="en-US" b="1" dirty="0" err="1"/>
              <a:t>table_name</a:t>
            </a:r>
            <a:endParaRPr lang="en-US" b="1" dirty="0"/>
          </a:p>
          <a:p>
            <a:r>
              <a:rPr lang="en-US" b="1" dirty="0"/>
              <a:t>ADD CONSTRAINT </a:t>
            </a:r>
            <a:r>
              <a:rPr lang="en-US" b="1" dirty="0" err="1"/>
              <a:t>unique_constraint_name</a:t>
            </a:r>
            <a:r>
              <a:rPr lang="en-US" b="1" dirty="0"/>
              <a:t> UNIQUE(column_name1, column_nam2);</a:t>
            </a:r>
          </a:p>
          <a:p>
            <a:endParaRPr lang="en-US" b="1" dirty="0">
              <a:solidFill>
                <a:srgbClr val="FF0000"/>
              </a:solidFill>
            </a:endParaRPr>
          </a:p>
          <a:p>
            <a:r>
              <a:rPr lang="en-US" b="1" dirty="0">
                <a:solidFill>
                  <a:srgbClr val="FF0000"/>
                </a:solidFill>
              </a:rPr>
              <a:t>Or even drop a unique constraint:</a:t>
            </a:r>
          </a:p>
          <a:p>
            <a:endParaRPr lang="en-US" dirty="0"/>
          </a:p>
          <a:p>
            <a:r>
              <a:rPr lang="en-US" b="1" dirty="0"/>
              <a:t>ALTER TABLE </a:t>
            </a:r>
            <a:r>
              <a:rPr lang="en-US" b="1" dirty="0" err="1"/>
              <a:t>table_name</a:t>
            </a:r>
            <a:endParaRPr lang="en-US" b="1" dirty="0"/>
          </a:p>
          <a:p>
            <a:r>
              <a:rPr lang="en-US" b="1" dirty="0"/>
              <a:t>DROP CONSTRAINT </a:t>
            </a:r>
            <a:r>
              <a:rPr lang="en-US" b="1" dirty="0" err="1"/>
              <a:t>unique_constraint_name</a:t>
            </a:r>
            <a:r>
              <a:rPr lang="en-US" dirty="0"/>
              <a:t>;</a:t>
            </a:r>
          </a:p>
        </p:txBody>
      </p:sp>
      <p:sp>
        <p:nvSpPr>
          <p:cNvPr id="2" name="Footer Placeholder 1"/>
          <p:cNvSpPr>
            <a:spLocks noGrp="1"/>
          </p:cNvSpPr>
          <p:nvPr>
            <p:ph type="ftr" sz="quarter" idx="11"/>
          </p:nvPr>
        </p:nvSpPr>
        <p:spPr/>
        <p:txBody>
          <a:bodyPr/>
          <a:lstStyle/>
          <a:p>
            <a:r>
              <a:rPr lang="en-US"/>
              <a:t>9564842816</a:t>
            </a:r>
          </a:p>
        </p:txBody>
      </p:sp>
    </p:spTree>
    <p:extLst>
      <p:ext uri="{BB962C8B-B14F-4D97-AF65-F5344CB8AC3E}">
        <p14:creationId xmlns:p14="http://schemas.microsoft.com/office/powerpoint/2010/main" val="1340132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6824" y="401002"/>
            <a:ext cx="11642500" cy="3416320"/>
          </a:xfrm>
          <a:prstGeom prst="rect">
            <a:avLst/>
          </a:prstGeom>
        </p:spPr>
        <p:txBody>
          <a:bodyPr wrap="square">
            <a:spAutoFit/>
          </a:bodyPr>
          <a:lstStyle/>
          <a:p>
            <a:r>
              <a:rPr lang="en-US" dirty="0"/>
              <a:t>Let’s create a table named clients for the demonstration:</a:t>
            </a:r>
          </a:p>
          <a:p>
            <a:endParaRPr lang="en-US" dirty="0"/>
          </a:p>
          <a:p>
            <a:r>
              <a:rPr lang="en-US" b="1" dirty="0"/>
              <a:t>CREATE TABLE clients (</a:t>
            </a:r>
          </a:p>
          <a:p>
            <a:r>
              <a:rPr lang="en-US" b="1" dirty="0"/>
              <a:t>    </a:t>
            </a:r>
            <a:r>
              <a:rPr lang="en-US" b="1" dirty="0" err="1"/>
              <a:t>client_id</a:t>
            </a:r>
            <a:r>
              <a:rPr lang="en-US" b="1" dirty="0"/>
              <a:t> NUMBER NOT NULL UNIQUE,</a:t>
            </a:r>
          </a:p>
          <a:p>
            <a:r>
              <a:rPr lang="en-US" b="1" dirty="0"/>
              <a:t>    </a:t>
            </a:r>
            <a:r>
              <a:rPr lang="en-US" b="1" dirty="0" err="1"/>
              <a:t>first_name</a:t>
            </a:r>
            <a:r>
              <a:rPr lang="en-US" b="1" dirty="0"/>
              <a:t> VARCHAR2(50) NOT NULL,</a:t>
            </a:r>
          </a:p>
          <a:p>
            <a:r>
              <a:rPr lang="en-US" b="1" dirty="0"/>
              <a:t>    </a:t>
            </a:r>
            <a:r>
              <a:rPr lang="en-US" b="1" dirty="0" err="1"/>
              <a:t>last_name</a:t>
            </a:r>
            <a:r>
              <a:rPr lang="en-US" b="1" dirty="0"/>
              <a:t> VARCHAR2(50) NOT NULL,</a:t>
            </a:r>
          </a:p>
          <a:p>
            <a:r>
              <a:rPr lang="en-US" b="1" dirty="0"/>
              <a:t>    </a:t>
            </a:r>
            <a:r>
              <a:rPr lang="en-US" b="1" dirty="0" err="1"/>
              <a:t>company_name</a:t>
            </a:r>
            <a:r>
              <a:rPr lang="en-US" b="1" dirty="0"/>
              <a:t> VARCHAR2(255) NOT NULL,</a:t>
            </a:r>
          </a:p>
          <a:p>
            <a:r>
              <a:rPr lang="en-US" b="1" dirty="0"/>
              <a:t>    email VARCHAR2(255) NOT NULL UNIQUE,</a:t>
            </a:r>
          </a:p>
          <a:p>
            <a:r>
              <a:rPr lang="en-US" b="1" dirty="0"/>
              <a:t>    phone VARCHAR(25)</a:t>
            </a:r>
          </a:p>
          <a:p>
            <a:r>
              <a:rPr lang="en-US" b="1" dirty="0"/>
              <a:t>);</a:t>
            </a:r>
          </a:p>
          <a:p>
            <a:r>
              <a:rPr lang="en-US" dirty="0"/>
              <a:t>The email column has a unique constraint that ensures there will be no duplicate email.</a:t>
            </a:r>
          </a:p>
          <a:p>
            <a:endParaRPr lang="en-US" dirty="0"/>
          </a:p>
        </p:txBody>
      </p:sp>
      <p:sp>
        <p:nvSpPr>
          <p:cNvPr id="2" name="Footer Placeholder 1"/>
          <p:cNvSpPr>
            <a:spLocks noGrp="1"/>
          </p:cNvSpPr>
          <p:nvPr>
            <p:ph type="ftr" sz="quarter" idx="11"/>
          </p:nvPr>
        </p:nvSpPr>
        <p:spPr/>
        <p:txBody>
          <a:bodyPr/>
          <a:lstStyle/>
          <a:p>
            <a:r>
              <a:rPr lang="en-US"/>
              <a:t>9564842816</a:t>
            </a:r>
          </a:p>
        </p:txBody>
      </p:sp>
    </p:spTree>
    <p:extLst>
      <p:ext uri="{BB962C8B-B14F-4D97-AF65-F5344CB8AC3E}">
        <p14:creationId xmlns:p14="http://schemas.microsoft.com/office/powerpoint/2010/main" val="4256932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43945" y="486399"/>
            <a:ext cx="11191740" cy="5909310"/>
          </a:xfrm>
          <a:prstGeom prst="rect">
            <a:avLst/>
          </a:prstGeom>
        </p:spPr>
        <p:txBody>
          <a:bodyPr wrap="square">
            <a:spAutoFit/>
          </a:bodyPr>
          <a:lstStyle/>
          <a:p>
            <a:endParaRPr lang="en-US" dirty="0"/>
          </a:p>
          <a:p>
            <a:r>
              <a:rPr lang="en-US" dirty="0"/>
              <a:t>The following statement inserts a row into the clients table:</a:t>
            </a:r>
          </a:p>
          <a:p>
            <a:endParaRPr lang="en-US" dirty="0"/>
          </a:p>
          <a:p>
            <a:r>
              <a:rPr lang="en-US" b="1" dirty="0"/>
              <a:t>INSERT INTO clients(</a:t>
            </a:r>
            <a:r>
              <a:rPr lang="en-US" b="1" dirty="0" err="1"/>
              <a:t>first_name,last_name</a:t>
            </a:r>
            <a:r>
              <a:rPr lang="en-US" b="1" dirty="0"/>
              <a:t>, email, </a:t>
            </a:r>
            <a:r>
              <a:rPr lang="en-US" b="1" dirty="0" err="1"/>
              <a:t>company_name</a:t>
            </a:r>
            <a:r>
              <a:rPr lang="en-US" b="1" dirty="0"/>
              <a:t>, phone)</a:t>
            </a:r>
          </a:p>
          <a:p>
            <a:r>
              <a:rPr lang="en-US" b="1" dirty="0"/>
              <a:t>VALUES('</a:t>
            </a:r>
            <a:r>
              <a:rPr lang="en-US" b="1" dirty="0" err="1"/>
              <a:t>Christene</a:t>
            </a:r>
            <a:r>
              <a:rPr lang="en-US" b="1" dirty="0"/>
              <a:t>','</a:t>
            </a:r>
            <a:r>
              <a:rPr lang="en-US" b="1" dirty="0" err="1"/>
              <a:t>Snider','christene.snider@abc.com</a:t>
            </a:r>
            <a:r>
              <a:rPr lang="en-US" b="1" dirty="0"/>
              <a:t>', 'ABC </a:t>
            </a:r>
            <a:r>
              <a:rPr lang="en-US" b="1" dirty="0" err="1"/>
              <a:t>Inc</a:t>
            </a:r>
            <a:r>
              <a:rPr lang="en-US" b="1" dirty="0"/>
              <a:t>', '408-875-6075');</a:t>
            </a:r>
          </a:p>
          <a:p>
            <a:r>
              <a:rPr lang="en-US" dirty="0"/>
              <a:t>Now, we attempt to insert a new row whose email value already exists in the email column:</a:t>
            </a:r>
          </a:p>
          <a:p>
            <a:endParaRPr lang="en-US" dirty="0"/>
          </a:p>
          <a:p>
            <a:r>
              <a:rPr lang="en-US" b="1" dirty="0"/>
              <a:t>INSERT INTO clients(</a:t>
            </a:r>
            <a:r>
              <a:rPr lang="en-US" b="1" dirty="0" err="1"/>
              <a:t>first_name,last_name</a:t>
            </a:r>
            <a:r>
              <a:rPr lang="en-US" b="1" dirty="0"/>
              <a:t>, email, </a:t>
            </a:r>
            <a:r>
              <a:rPr lang="en-US" b="1" dirty="0" err="1"/>
              <a:t>company_name</a:t>
            </a:r>
            <a:r>
              <a:rPr lang="en-US" b="1" dirty="0"/>
              <a:t>, phone)</a:t>
            </a:r>
          </a:p>
          <a:p>
            <a:r>
              <a:rPr lang="en-US" b="1" dirty="0"/>
              <a:t>VALUES('</a:t>
            </a:r>
            <a:r>
              <a:rPr lang="en-US" b="1" dirty="0" err="1"/>
              <a:t>Sherly</a:t>
            </a:r>
            <a:r>
              <a:rPr lang="en-US" b="1" dirty="0"/>
              <a:t>','</a:t>
            </a:r>
            <a:r>
              <a:rPr lang="en-US" b="1" dirty="0" err="1"/>
              <a:t>Snider','christene.snider@abc.com</a:t>
            </a:r>
            <a:r>
              <a:rPr lang="en-US" b="1" dirty="0"/>
              <a:t>', 'ABC </a:t>
            </a:r>
            <a:r>
              <a:rPr lang="en-US" b="1" dirty="0" err="1"/>
              <a:t>Inc</a:t>
            </a:r>
            <a:r>
              <a:rPr lang="en-US" b="1" dirty="0"/>
              <a:t>', '408-875-6076');</a:t>
            </a:r>
          </a:p>
          <a:p>
            <a:r>
              <a:rPr lang="en-US" dirty="0"/>
              <a:t>Oracle issued the following error message indicated that the unique constraint has been violated:</a:t>
            </a:r>
          </a:p>
          <a:p>
            <a:endParaRPr lang="en-US" dirty="0"/>
          </a:p>
          <a:p>
            <a:r>
              <a:rPr lang="en-US" b="1" dirty="0"/>
              <a:t>SQL Error: ORA-00001: unique constraint (OT.SYS_C0010726) violated</a:t>
            </a:r>
          </a:p>
          <a:p>
            <a:r>
              <a:rPr lang="en-US" dirty="0"/>
              <a:t>If you want to add a unique constraint for the </a:t>
            </a:r>
            <a:r>
              <a:rPr lang="en-US" dirty="0" err="1"/>
              <a:t>company_name</a:t>
            </a:r>
            <a:r>
              <a:rPr lang="en-US" dirty="0"/>
              <a:t> and phone columns, you can use the following ALTER TABLE statement:</a:t>
            </a:r>
          </a:p>
          <a:p>
            <a:endParaRPr lang="en-US" b="1" dirty="0"/>
          </a:p>
          <a:p>
            <a:r>
              <a:rPr lang="en-US" b="1" dirty="0"/>
              <a:t>ALTER TABLE clients</a:t>
            </a:r>
          </a:p>
          <a:p>
            <a:r>
              <a:rPr lang="en-US" b="1" dirty="0"/>
              <a:t>ADD CONSTRAINT </a:t>
            </a:r>
            <a:r>
              <a:rPr lang="en-US" b="1" dirty="0" err="1"/>
              <a:t>unique_company_phone</a:t>
            </a:r>
            <a:r>
              <a:rPr lang="en-US" b="1" dirty="0"/>
              <a:t> UNIQUE(</a:t>
            </a:r>
            <a:r>
              <a:rPr lang="en-US" b="1" dirty="0" err="1"/>
              <a:t>company_name</a:t>
            </a:r>
            <a:r>
              <a:rPr lang="en-US" b="1" dirty="0"/>
              <a:t>, phone);</a:t>
            </a:r>
          </a:p>
          <a:p>
            <a:endParaRPr lang="en-US" b="1" dirty="0"/>
          </a:p>
          <a:p>
            <a:r>
              <a:rPr lang="en-US" dirty="0"/>
              <a:t>to drop it permanently:</a:t>
            </a:r>
            <a:endParaRPr lang="en-US" b="1" dirty="0"/>
          </a:p>
          <a:p>
            <a:endParaRPr lang="en-US" b="1" dirty="0"/>
          </a:p>
          <a:p>
            <a:r>
              <a:rPr lang="fr-FR" b="1" dirty="0"/>
              <a:t>ALTER</a:t>
            </a:r>
            <a:r>
              <a:rPr lang="fr-FR" dirty="0"/>
              <a:t> </a:t>
            </a:r>
            <a:r>
              <a:rPr lang="fr-FR" b="1" dirty="0"/>
              <a:t>TABLE</a:t>
            </a:r>
            <a:r>
              <a:rPr lang="fr-FR" dirty="0"/>
              <a:t> clients </a:t>
            </a:r>
            <a:r>
              <a:rPr lang="fr-FR" b="1" dirty="0"/>
              <a:t>DROP</a:t>
            </a:r>
            <a:r>
              <a:rPr lang="fr-FR" dirty="0"/>
              <a:t> </a:t>
            </a:r>
            <a:r>
              <a:rPr lang="fr-FR" b="1" dirty="0"/>
              <a:t>CONSTRAINT</a:t>
            </a:r>
            <a:r>
              <a:rPr lang="fr-FR" dirty="0"/>
              <a:t> </a:t>
            </a:r>
            <a:r>
              <a:rPr lang="fr-FR" dirty="0" err="1"/>
              <a:t>unique_company_phone</a:t>
            </a:r>
            <a:r>
              <a:rPr lang="fr-FR" dirty="0"/>
              <a:t>;</a:t>
            </a:r>
            <a:endParaRPr lang="en-US" b="1" dirty="0"/>
          </a:p>
        </p:txBody>
      </p:sp>
      <p:sp>
        <p:nvSpPr>
          <p:cNvPr id="2" name="Footer Placeholder 1"/>
          <p:cNvSpPr>
            <a:spLocks noGrp="1"/>
          </p:cNvSpPr>
          <p:nvPr>
            <p:ph type="ftr" sz="quarter" idx="11"/>
          </p:nvPr>
        </p:nvSpPr>
        <p:spPr/>
        <p:txBody>
          <a:bodyPr/>
          <a:lstStyle/>
          <a:p>
            <a:r>
              <a:rPr lang="en-US"/>
              <a:t>9564842816</a:t>
            </a:r>
          </a:p>
        </p:txBody>
      </p:sp>
    </p:spTree>
    <p:extLst>
      <p:ext uri="{BB962C8B-B14F-4D97-AF65-F5344CB8AC3E}">
        <p14:creationId xmlns:p14="http://schemas.microsoft.com/office/powerpoint/2010/main" val="4101438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9702" y="323586"/>
            <a:ext cx="10869768" cy="4832092"/>
          </a:xfrm>
          <a:prstGeom prst="rect">
            <a:avLst/>
          </a:prstGeom>
        </p:spPr>
        <p:txBody>
          <a:bodyPr wrap="square">
            <a:spAutoFit/>
          </a:bodyPr>
          <a:lstStyle/>
          <a:p>
            <a:r>
              <a:rPr lang="en-US" sz="2800" b="1" dirty="0">
                <a:solidFill>
                  <a:srgbClr val="FF0000"/>
                </a:solidFill>
              </a:rPr>
              <a:t>Introduction to the primary key</a:t>
            </a:r>
          </a:p>
          <a:p>
            <a:endParaRPr lang="en-US" sz="2800" b="1" dirty="0">
              <a:solidFill>
                <a:srgbClr val="FF0000"/>
              </a:solidFill>
            </a:endParaRPr>
          </a:p>
          <a:p>
            <a:pPr marL="285750" indent="-285750">
              <a:buClr>
                <a:schemeClr val="accent1"/>
              </a:buClr>
              <a:buSzPct val="126000"/>
              <a:buFont typeface="Arial" panose="020B0604020202020204" pitchFamily="34" charset="0"/>
              <a:buChar char="•"/>
            </a:pPr>
            <a:r>
              <a:rPr lang="en-US" dirty="0"/>
              <a:t>Primary key is the term used to identify one or more columns in a table that make a row of data unique. Although the primary key typically consists of one column in a table, more than one column can comprise the primary key.</a:t>
            </a:r>
          </a:p>
          <a:p>
            <a:pPr marL="285750" indent="-285750">
              <a:buClr>
                <a:schemeClr val="accent1"/>
              </a:buClr>
              <a:buSzPct val="126000"/>
              <a:buFont typeface="Arial" panose="020B0604020202020204" pitchFamily="34" charset="0"/>
              <a:buChar char="•"/>
            </a:pPr>
            <a:r>
              <a:rPr lang="en-US" dirty="0"/>
              <a:t>For example, either the employee's Social Security number or an assigned employee identification number is the logical primary key for an employee table.</a:t>
            </a:r>
          </a:p>
          <a:p>
            <a:pPr marL="285750" indent="-285750">
              <a:buClr>
                <a:schemeClr val="accent1"/>
              </a:buClr>
              <a:buSzPct val="126000"/>
              <a:buFont typeface="Arial" panose="020B0604020202020204" pitchFamily="34" charset="0"/>
              <a:buChar char="•"/>
            </a:pPr>
            <a:r>
              <a:rPr lang="en-US" dirty="0"/>
              <a:t> The objective is for every record to have a unique primary key or value for the employee's identification number. Because there is probably no need to have more than one record for each employee in an employee table, the employee identification number makes a logical primary key.</a:t>
            </a:r>
          </a:p>
          <a:p>
            <a:endParaRPr lang="en-US" dirty="0"/>
          </a:p>
          <a:p>
            <a:endParaRPr lang="en-US" dirty="0"/>
          </a:p>
          <a:p>
            <a:r>
              <a:rPr lang="en-US" dirty="0"/>
              <a:t>The following are rules that make a column a primary key:</a:t>
            </a:r>
          </a:p>
          <a:p>
            <a:endParaRPr lang="en-US" dirty="0"/>
          </a:p>
          <a:p>
            <a:pPr marL="285750" indent="-285750">
              <a:buClr>
                <a:schemeClr val="accent1"/>
              </a:buClr>
              <a:buSzPct val="126000"/>
              <a:buFont typeface="Arial" panose="020B0604020202020204" pitchFamily="34" charset="0"/>
              <a:buChar char="•"/>
            </a:pPr>
            <a:r>
              <a:rPr lang="en-US" dirty="0"/>
              <a:t>A primary key column cannot contain a NULL value or an empty string.</a:t>
            </a:r>
          </a:p>
          <a:p>
            <a:pPr marL="285750" indent="-285750">
              <a:buClr>
                <a:schemeClr val="accent1"/>
              </a:buClr>
              <a:buSzPct val="126000"/>
              <a:buFont typeface="Arial" panose="020B0604020202020204" pitchFamily="34" charset="0"/>
              <a:buChar char="•"/>
            </a:pPr>
            <a:r>
              <a:rPr lang="en-US" dirty="0"/>
              <a:t>A primary key value must be unique within the entire table.</a:t>
            </a:r>
          </a:p>
          <a:p>
            <a:pPr marL="285750" indent="-285750">
              <a:buClr>
                <a:schemeClr val="accent1"/>
              </a:buClr>
              <a:buSzPct val="126000"/>
              <a:buFont typeface="Arial" panose="020B0604020202020204" pitchFamily="34" charset="0"/>
              <a:buChar char="•"/>
            </a:pPr>
            <a:r>
              <a:rPr lang="en-US" dirty="0"/>
              <a:t>A primary key value should not be changed over time.</a:t>
            </a:r>
          </a:p>
        </p:txBody>
      </p:sp>
      <p:sp>
        <p:nvSpPr>
          <p:cNvPr id="2" name="Footer Placeholder 1"/>
          <p:cNvSpPr>
            <a:spLocks noGrp="1"/>
          </p:cNvSpPr>
          <p:nvPr>
            <p:ph type="ftr" sz="quarter" idx="11"/>
          </p:nvPr>
        </p:nvSpPr>
        <p:spPr/>
        <p:txBody>
          <a:bodyPr/>
          <a:lstStyle/>
          <a:p>
            <a:r>
              <a:rPr lang="en-US"/>
              <a:t>9564842816</a:t>
            </a:r>
          </a:p>
        </p:txBody>
      </p:sp>
    </p:spTree>
    <p:extLst>
      <p:ext uri="{BB962C8B-B14F-4D97-AF65-F5344CB8AC3E}">
        <p14:creationId xmlns:p14="http://schemas.microsoft.com/office/powerpoint/2010/main" val="3693081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52529" y="410363"/>
            <a:ext cx="10977093" cy="3231654"/>
          </a:xfrm>
          <a:prstGeom prst="rect">
            <a:avLst/>
          </a:prstGeom>
        </p:spPr>
        <p:txBody>
          <a:bodyPr wrap="square">
            <a:spAutoFit/>
          </a:bodyPr>
          <a:lstStyle/>
          <a:p>
            <a:r>
              <a:rPr lang="en-US" sz="2400" b="1" dirty="0">
                <a:solidFill>
                  <a:srgbClr val="FF0000"/>
                </a:solidFill>
              </a:rPr>
              <a:t>Oracle PRIMARY KEY constraint examples</a:t>
            </a:r>
          </a:p>
          <a:p>
            <a:r>
              <a:rPr lang="en-US" dirty="0"/>
              <a:t>Typically, you create a primary key for a table when you create that table. In addition, you can add a primary key to a table after the fact by using the ALTER TABLE statement.</a:t>
            </a:r>
          </a:p>
          <a:p>
            <a:endParaRPr lang="en-US" dirty="0"/>
          </a:p>
          <a:p>
            <a:r>
              <a:rPr lang="en-US" b="1" dirty="0"/>
              <a:t>Creating a primary key that consists of one column</a:t>
            </a:r>
          </a:p>
          <a:p>
            <a:r>
              <a:rPr lang="en-US" dirty="0"/>
              <a:t>The following CREATE TABLE statement creates the </a:t>
            </a:r>
            <a:r>
              <a:rPr lang="en-US" dirty="0" err="1"/>
              <a:t>purchase_orderstable</a:t>
            </a:r>
            <a:r>
              <a:rPr lang="en-US" dirty="0"/>
              <a:t>:</a:t>
            </a:r>
          </a:p>
          <a:p>
            <a:endParaRPr lang="en-US" dirty="0"/>
          </a:p>
          <a:p>
            <a:r>
              <a:rPr lang="en-US" b="1" dirty="0"/>
              <a:t>CREATE TABLE </a:t>
            </a:r>
            <a:r>
              <a:rPr lang="en-US" b="1" dirty="0" err="1"/>
              <a:t>purchase_orders</a:t>
            </a:r>
            <a:r>
              <a:rPr lang="en-US" b="1" dirty="0"/>
              <a:t> (</a:t>
            </a:r>
          </a:p>
          <a:p>
            <a:r>
              <a:rPr lang="en-US" b="1" dirty="0"/>
              <a:t>    </a:t>
            </a:r>
            <a:r>
              <a:rPr lang="en-US" b="1" dirty="0" err="1"/>
              <a:t>po_nr</a:t>
            </a:r>
            <a:r>
              <a:rPr lang="en-US" b="1" dirty="0"/>
              <a:t> NUMBER PRIMARY KEY,</a:t>
            </a:r>
          </a:p>
          <a:p>
            <a:r>
              <a:rPr lang="en-US" b="1" dirty="0"/>
              <a:t>    </a:t>
            </a:r>
            <a:r>
              <a:rPr lang="en-US" b="1" dirty="0" err="1"/>
              <a:t>vendor_id</a:t>
            </a:r>
            <a:r>
              <a:rPr lang="en-US" b="1" dirty="0"/>
              <a:t> NUMBER NOT NULL,</a:t>
            </a:r>
          </a:p>
          <a:p>
            <a:r>
              <a:rPr lang="en-US" b="1" dirty="0"/>
              <a:t>    </a:t>
            </a:r>
            <a:r>
              <a:rPr lang="en-US" b="1" dirty="0" err="1"/>
              <a:t>po_status</a:t>
            </a:r>
            <a:r>
              <a:rPr lang="en-US" b="1" dirty="0"/>
              <a:t> NUMBER(1,0) NOT NULL);</a:t>
            </a:r>
          </a:p>
        </p:txBody>
      </p:sp>
      <p:sp>
        <p:nvSpPr>
          <p:cNvPr id="2" name="Footer Placeholder 1"/>
          <p:cNvSpPr>
            <a:spLocks noGrp="1"/>
          </p:cNvSpPr>
          <p:nvPr>
            <p:ph type="ftr" sz="quarter" idx="11"/>
          </p:nvPr>
        </p:nvSpPr>
        <p:spPr/>
        <p:txBody>
          <a:bodyPr/>
          <a:lstStyle/>
          <a:p>
            <a:r>
              <a:rPr lang="en-US"/>
              <a:t>9564842816</a:t>
            </a:r>
          </a:p>
        </p:txBody>
      </p:sp>
    </p:spTree>
    <p:extLst>
      <p:ext uri="{BB962C8B-B14F-4D97-AF65-F5344CB8AC3E}">
        <p14:creationId xmlns:p14="http://schemas.microsoft.com/office/powerpoint/2010/main" val="1480255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5106" y="403820"/>
            <a:ext cx="11462196" cy="3416320"/>
          </a:xfrm>
          <a:prstGeom prst="rect">
            <a:avLst/>
          </a:prstGeom>
        </p:spPr>
        <p:txBody>
          <a:bodyPr wrap="square">
            <a:spAutoFit/>
          </a:bodyPr>
          <a:lstStyle/>
          <a:p>
            <a:r>
              <a:rPr lang="en-US" dirty="0"/>
              <a:t>Consider the following statement.</a:t>
            </a:r>
          </a:p>
          <a:p>
            <a:endParaRPr lang="en-US" dirty="0"/>
          </a:p>
          <a:p>
            <a:r>
              <a:rPr lang="en-US" b="1" dirty="0"/>
              <a:t>CREATE TABLE </a:t>
            </a:r>
            <a:r>
              <a:rPr lang="en-US" b="1" dirty="0" err="1"/>
              <a:t>purchase_orders</a:t>
            </a:r>
            <a:r>
              <a:rPr lang="en-US" b="1" dirty="0"/>
              <a:t> (</a:t>
            </a:r>
          </a:p>
          <a:p>
            <a:r>
              <a:rPr lang="en-US" b="1" dirty="0"/>
              <a:t>    </a:t>
            </a:r>
            <a:r>
              <a:rPr lang="en-US" b="1" dirty="0" err="1"/>
              <a:t>po_nr</a:t>
            </a:r>
            <a:r>
              <a:rPr lang="en-US" b="1" dirty="0"/>
              <a:t> NUMBER,</a:t>
            </a:r>
          </a:p>
          <a:p>
            <a:r>
              <a:rPr lang="en-US" b="1" dirty="0"/>
              <a:t>    </a:t>
            </a:r>
            <a:r>
              <a:rPr lang="en-US" b="1" dirty="0" err="1"/>
              <a:t>vendor_id</a:t>
            </a:r>
            <a:r>
              <a:rPr lang="en-US" b="1" dirty="0"/>
              <a:t> NUMBER NOT NULL,</a:t>
            </a:r>
          </a:p>
          <a:p>
            <a:r>
              <a:rPr lang="en-US" b="1" dirty="0"/>
              <a:t>    </a:t>
            </a:r>
            <a:r>
              <a:rPr lang="en-US" b="1" dirty="0" err="1"/>
              <a:t>po_status</a:t>
            </a:r>
            <a:r>
              <a:rPr lang="en-US" b="1" dirty="0"/>
              <a:t> NUMBER(1,0) NOT NULL,</a:t>
            </a:r>
          </a:p>
          <a:p>
            <a:r>
              <a:rPr lang="en-US" b="1" dirty="0"/>
              <a:t>    CONSTRAINT </a:t>
            </a:r>
            <a:r>
              <a:rPr lang="en-US" b="1" dirty="0" err="1"/>
              <a:t>pk_purchase_orders</a:t>
            </a:r>
            <a:r>
              <a:rPr lang="en-US" b="1" dirty="0"/>
              <a:t> PRIMARY KEY(</a:t>
            </a:r>
            <a:r>
              <a:rPr lang="en-US" b="1" dirty="0" err="1"/>
              <a:t>po_nr</a:t>
            </a:r>
            <a:r>
              <a:rPr lang="en-US" b="1" dirty="0"/>
              <a:t>)</a:t>
            </a:r>
          </a:p>
          <a:p>
            <a:r>
              <a:rPr lang="en-US" b="1" dirty="0"/>
              <a:t>);</a:t>
            </a:r>
          </a:p>
          <a:p>
            <a:r>
              <a:rPr lang="en-US" dirty="0"/>
              <a:t>This example used the PRIMARY KEY constraint as the table constraint. Notice the following clause:</a:t>
            </a:r>
          </a:p>
          <a:p>
            <a:endParaRPr lang="en-US" dirty="0"/>
          </a:p>
          <a:p>
            <a:r>
              <a:rPr lang="en-US" dirty="0"/>
              <a:t>CONSTRAINT </a:t>
            </a:r>
            <a:r>
              <a:rPr lang="en-US" dirty="0" err="1"/>
              <a:t>pk_purchase_orders</a:t>
            </a:r>
            <a:r>
              <a:rPr lang="en-US" dirty="0"/>
              <a:t> PRIMARY KEY(</a:t>
            </a:r>
            <a:r>
              <a:rPr lang="en-US" dirty="0" err="1"/>
              <a:t>po_nr</a:t>
            </a:r>
            <a:r>
              <a:rPr lang="en-US" dirty="0"/>
              <a:t>)</a:t>
            </a:r>
          </a:p>
          <a:p>
            <a:r>
              <a:rPr lang="en-US" dirty="0"/>
              <a:t>In addition, we explicitly assigned the PRIMARY KEY constraint a name </a:t>
            </a:r>
            <a:r>
              <a:rPr lang="en-US" dirty="0" err="1"/>
              <a:t>pk_purchase_orders</a:t>
            </a:r>
            <a:r>
              <a:rPr lang="en-US" dirty="0"/>
              <a:t>.</a:t>
            </a:r>
          </a:p>
        </p:txBody>
      </p:sp>
      <p:sp>
        <p:nvSpPr>
          <p:cNvPr id="2" name="Footer Placeholder 1"/>
          <p:cNvSpPr>
            <a:spLocks noGrp="1"/>
          </p:cNvSpPr>
          <p:nvPr>
            <p:ph type="ftr" sz="quarter" idx="11"/>
          </p:nvPr>
        </p:nvSpPr>
        <p:spPr/>
        <p:txBody>
          <a:bodyPr/>
          <a:lstStyle/>
          <a:p>
            <a:r>
              <a:rPr lang="en-US"/>
              <a:t>9564842816</a:t>
            </a:r>
          </a:p>
        </p:txBody>
      </p:sp>
    </p:spTree>
    <p:extLst>
      <p:ext uri="{BB962C8B-B14F-4D97-AF65-F5344CB8AC3E}">
        <p14:creationId xmlns:p14="http://schemas.microsoft.com/office/powerpoint/2010/main" val="41111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6823" y="335846"/>
            <a:ext cx="11140225" cy="5170646"/>
          </a:xfrm>
          <a:prstGeom prst="rect">
            <a:avLst/>
          </a:prstGeom>
        </p:spPr>
        <p:txBody>
          <a:bodyPr wrap="square">
            <a:spAutoFit/>
          </a:bodyPr>
          <a:lstStyle/>
          <a:p>
            <a:r>
              <a:rPr lang="en-US" sz="2400" b="1" dirty="0">
                <a:solidFill>
                  <a:srgbClr val="FF0000"/>
                </a:solidFill>
              </a:rPr>
              <a:t>Creating a primary key that consists of multiple columns</a:t>
            </a:r>
          </a:p>
          <a:p>
            <a:r>
              <a:rPr lang="en-US" dirty="0"/>
              <a:t>The following statement creates the purchase order line items table:</a:t>
            </a:r>
          </a:p>
          <a:p>
            <a:endParaRPr lang="en-US" dirty="0"/>
          </a:p>
          <a:p>
            <a:r>
              <a:rPr lang="en-US" b="1" dirty="0"/>
              <a:t>CREATE TABLE </a:t>
            </a:r>
            <a:r>
              <a:rPr lang="en-US" b="1" dirty="0" err="1"/>
              <a:t>purchase_order_items</a:t>
            </a:r>
            <a:r>
              <a:rPr lang="en-US" b="1" dirty="0"/>
              <a:t> (</a:t>
            </a:r>
          </a:p>
          <a:p>
            <a:r>
              <a:rPr lang="en-US" b="1" dirty="0"/>
              <a:t>    </a:t>
            </a:r>
            <a:r>
              <a:rPr lang="en-US" b="1" dirty="0" err="1"/>
              <a:t>po_nr</a:t>
            </a:r>
            <a:r>
              <a:rPr lang="en-US" b="1" dirty="0"/>
              <a:t> NUMBER,</a:t>
            </a:r>
          </a:p>
          <a:p>
            <a:r>
              <a:rPr lang="en-US" b="1" dirty="0"/>
              <a:t>    </a:t>
            </a:r>
            <a:r>
              <a:rPr lang="en-US" b="1" dirty="0" err="1"/>
              <a:t>item_nr</a:t>
            </a:r>
            <a:r>
              <a:rPr lang="en-US" b="1" dirty="0"/>
              <a:t> NUMBER,</a:t>
            </a:r>
          </a:p>
          <a:p>
            <a:r>
              <a:rPr lang="en-US" b="1" dirty="0"/>
              <a:t>    </a:t>
            </a:r>
            <a:r>
              <a:rPr lang="en-US" b="1" dirty="0" err="1"/>
              <a:t>product_id</a:t>
            </a:r>
            <a:r>
              <a:rPr lang="en-US" b="1" dirty="0"/>
              <a:t> NUMBER NOT NULL,  </a:t>
            </a:r>
          </a:p>
          <a:p>
            <a:r>
              <a:rPr lang="en-US" b="1" dirty="0"/>
              <a:t>    quantity NUMBER NOT NULL,</a:t>
            </a:r>
          </a:p>
          <a:p>
            <a:r>
              <a:rPr lang="en-US" b="1" dirty="0"/>
              <a:t>    </a:t>
            </a:r>
            <a:r>
              <a:rPr lang="en-US" b="1" dirty="0" err="1"/>
              <a:t>purchase_unit</a:t>
            </a:r>
            <a:r>
              <a:rPr lang="en-US" b="1" dirty="0"/>
              <a:t> NUMBER NOT NULL,</a:t>
            </a:r>
          </a:p>
          <a:p>
            <a:r>
              <a:rPr lang="en-US" b="1" dirty="0"/>
              <a:t>    </a:t>
            </a:r>
            <a:r>
              <a:rPr lang="en-US" b="1" dirty="0" err="1"/>
              <a:t>buy_price</a:t>
            </a:r>
            <a:r>
              <a:rPr lang="en-US" b="1" dirty="0"/>
              <a:t> NUMBER (9,2) NOT NULL,</a:t>
            </a:r>
          </a:p>
          <a:p>
            <a:r>
              <a:rPr lang="en-US" b="1" dirty="0"/>
              <a:t>    </a:t>
            </a:r>
            <a:r>
              <a:rPr lang="en-US" b="1" dirty="0" err="1"/>
              <a:t>delivery_date</a:t>
            </a:r>
            <a:r>
              <a:rPr lang="en-US" b="1" dirty="0"/>
              <a:t> DATE,</a:t>
            </a:r>
          </a:p>
          <a:p>
            <a:r>
              <a:rPr lang="en-US" b="1" dirty="0"/>
              <a:t>    PRIMARY KEY (</a:t>
            </a:r>
            <a:r>
              <a:rPr lang="en-US" b="1" dirty="0" err="1"/>
              <a:t>po_nr</a:t>
            </a:r>
            <a:r>
              <a:rPr lang="en-US" b="1" dirty="0"/>
              <a:t>, </a:t>
            </a:r>
            <a:r>
              <a:rPr lang="en-US" b="1" dirty="0" err="1"/>
              <a:t>item_nr</a:t>
            </a:r>
            <a:r>
              <a:rPr lang="en-US" b="1" dirty="0"/>
              <a:t>)</a:t>
            </a:r>
          </a:p>
          <a:p>
            <a:r>
              <a:rPr lang="en-US" b="1" dirty="0"/>
              <a:t>);</a:t>
            </a:r>
          </a:p>
          <a:p>
            <a:r>
              <a:rPr lang="en-US" dirty="0"/>
              <a:t>In this example, the primary key of the </a:t>
            </a:r>
            <a:r>
              <a:rPr lang="en-US" dirty="0" err="1"/>
              <a:t>purchase_order_items</a:t>
            </a:r>
            <a:r>
              <a:rPr lang="en-US" dirty="0"/>
              <a:t> table consists </a:t>
            </a:r>
            <a:r>
              <a:rPr lang="en-US" b="1" dirty="0"/>
              <a:t>of two columns: </a:t>
            </a:r>
            <a:r>
              <a:rPr lang="en-US" b="1" dirty="0" err="1"/>
              <a:t>po_nr</a:t>
            </a:r>
            <a:r>
              <a:rPr lang="en-US" b="1" dirty="0"/>
              <a:t> and </a:t>
            </a:r>
            <a:r>
              <a:rPr lang="en-US" b="1" dirty="0" err="1"/>
              <a:t>item_nr</a:t>
            </a:r>
            <a:r>
              <a:rPr lang="en-US" dirty="0"/>
              <a:t>. It means that the </a:t>
            </a:r>
            <a:r>
              <a:rPr lang="en-US" b="1" dirty="0"/>
              <a:t>combination</a:t>
            </a:r>
            <a:r>
              <a:rPr lang="en-US" dirty="0"/>
              <a:t> of values of these columns uniquely identifies a purchase order line item.</a:t>
            </a:r>
          </a:p>
          <a:p>
            <a:endParaRPr lang="en-US" dirty="0"/>
          </a:p>
          <a:p>
            <a:r>
              <a:rPr lang="en-US" dirty="0"/>
              <a:t>This example did not use the CONSTRAINT clause to explicitly assign the PRIMARY KEY constraint a name. Therefore, Oracle implicitly assigned the primary key constraint a system-generated name such as SYS_C0010617.</a:t>
            </a:r>
          </a:p>
        </p:txBody>
      </p:sp>
      <p:sp>
        <p:nvSpPr>
          <p:cNvPr id="2" name="Footer Placeholder 1"/>
          <p:cNvSpPr>
            <a:spLocks noGrp="1"/>
          </p:cNvSpPr>
          <p:nvPr>
            <p:ph type="ftr" sz="quarter" idx="11"/>
          </p:nvPr>
        </p:nvSpPr>
        <p:spPr/>
        <p:txBody>
          <a:bodyPr/>
          <a:lstStyle/>
          <a:p>
            <a:r>
              <a:rPr lang="en-US"/>
              <a:t>9564842816</a:t>
            </a:r>
          </a:p>
        </p:txBody>
      </p:sp>
    </p:spTree>
    <p:extLst>
      <p:ext uri="{BB962C8B-B14F-4D97-AF65-F5344CB8AC3E}">
        <p14:creationId xmlns:p14="http://schemas.microsoft.com/office/powerpoint/2010/main" val="3950199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7831" y="348931"/>
            <a:ext cx="11440732" cy="4893647"/>
          </a:xfrm>
          <a:prstGeom prst="rect">
            <a:avLst/>
          </a:prstGeom>
        </p:spPr>
        <p:txBody>
          <a:bodyPr wrap="square">
            <a:spAutoFit/>
          </a:bodyPr>
          <a:lstStyle/>
          <a:p>
            <a:r>
              <a:rPr lang="en-US" sz="2400" b="1" dirty="0">
                <a:solidFill>
                  <a:srgbClr val="FF0000"/>
                </a:solidFill>
              </a:rPr>
              <a:t>Adding a primary key to a table</a:t>
            </a:r>
          </a:p>
          <a:p>
            <a:r>
              <a:rPr lang="en-US" dirty="0"/>
              <a:t>Sometimes, you may want to add a primary key constraint to an existing table. To do it, you use the ALTER TABLE statement as follows:</a:t>
            </a:r>
          </a:p>
          <a:p>
            <a:endParaRPr lang="en-US" b="1" dirty="0"/>
          </a:p>
          <a:p>
            <a:r>
              <a:rPr lang="en-US" b="1" dirty="0"/>
              <a:t>ALTER TABLE </a:t>
            </a:r>
            <a:r>
              <a:rPr lang="en-US" b="1" dirty="0" err="1"/>
              <a:t>table_name</a:t>
            </a:r>
            <a:endParaRPr lang="en-US" b="1" dirty="0"/>
          </a:p>
          <a:p>
            <a:r>
              <a:rPr lang="en-US" b="1" dirty="0"/>
              <a:t>ADD CONSTRAINT </a:t>
            </a:r>
            <a:r>
              <a:rPr lang="en-US" b="1" dirty="0" err="1"/>
              <a:t>constraint_name</a:t>
            </a:r>
            <a:r>
              <a:rPr lang="en-US" b="1" dirty="0"/>
              <a:t> </a:t>
            </a:r>
          </a:p>
          <a:p>
            <a:r>
              <a:rPr lang="en-US" b="1" dirty="0"/>
              <a:t>PRIMARY KEY (column1, column2, ...);</a:t>
            </a:r>
          </a:p>
          <a:p>
            <a:endParaRPr lang="en-US" b="1" dirty="0"/>
          </a:p>
          <a:p>
            <a:r>
              <a:rPr lang="en-US" dirty="0"/>
              <a:t>The following example creates the vendors table first and then adds a primary key constraint to it:</a:t>
            </a:r>
          </a:p>
          <a:p>
            <a:endParaRPr lang="en-US" dirty="0"/>
          </a:p>
          <a:p>
            <a:r>
              <a:rPr lang="en-US" b="1" dirty="0"/>
              <a:t>CREATE TABLE vendors (</a:t>
            </a:r>
          </a:p>
          <a:p>
            <a:r>
              <a:rPr lang="en-US" b="1" dirty="0"/>
              <a:t>    </a:t>
            </a:r>
            <a:r>
              <a:rPr lang="en-US" b="1" dirty="0" err="1"/>
              <a:t>vendor_id</a:t>
            </a:r>
            <a:r>
              <a:rPr lang="en-US" b="1" dirty="0"/>
              <a:t> NUMBER,</a:t>
            </a:r>
          </a:p>
          <a:p>
            <a:r>
              <a:rPr lang="en-US" b="1" dirty="0"/>
              <a:t>    </a:t>
            </a:r>
            <a:r>
              <a:rPr lang="en-US" b="1" dirty="0" err="1"/>
              <a:t>vendor_name</a:t>
            </a:r>
            <a:r>
              <a:rPr lang="en-US" b="1" dirty="0"/>
              <a:t> VARCHAR2(255) NOT NULL,</a:t>
            </a:r>
          </a:p>
          <a:p>
            <a:r>
              <a:rPr lang="en-US" b="1" dirty="0"/>
              <a:t>    address VARCHAR2(255) NOT NULL</a:t>
            </a:r>
          </a:p>
          <a:p>
            <a:r>
              <a:rPr lang="en-US" b="1" dirty="0"/>
              <a:t>);</a:t>
            </a:r>
          </a:p>
          <a:p>
            <a:endParaRPr lang="en-US" dirty="0"/>
          </a:p>
          <a:p>
            <a:r>
              <a:rPr lang="en-US" b="1" dirty="0"/>
              <a:t>ALTER TABLE vendors </a:t>
            </a:r>
          </a:p>
          <a:p>
            <a:r>
              <a:rPr lang="en-US" b="1" dirty="0"/>
              <a:t>ADD CONSTRAINT </a:t>
            </a:r>
            <a:r>
              <a:rPr lang="en-US" b="1" dirty="0" err="1"/>
              <a:t>pk_vendors</a:t>
            </a:r>
            <a:r>
              <a:rPr lang="en-US" b="1" dirty="0"/>
              <a:t> PRIMARY KEY (</a:t>
            </a:r>
            <a:r>
              <a:rPr lang="en-US" b="1" dirty="0" err="1"/>
              <a:t>vendor_id</a:t>
            </a:r>
            <a:r>
              <a:rPr lang="en-US" b="1" dirty="0"/>
              <a:t>);</a:t>
            </a:r>
          </a:p>
        </p:txBody>
      </p:sp>
      <p:sp>
        <p:nvSpPr>
          <p:cNvPr id="2" name="Footer Placeholder 1"/>
          <p:cNvSpPr>
            <a:spLocks noGrp="1"/>
          </p:cNvSpPr>
          <p:nvPr>
            <p:ph type="ftr" sz="quarter" idx="11"/>
          </p:nvPr>
        </p:nvSpPr>
        <p:spPr/>
        <p:txBody>
          <a:bodyPr/>
          <a:lstStyle/>
          <a:p>
            <a:r>
              <a:rPr lang="en-US"/>
              <a:t>9564842816</a:t>
            </a:r>
          </a:p>
        </p:txBody>
      </p:sp>
    </p:spTree>
    <p:extLst>
      <p:ext uri="{BB962C8B-B14F-4D97-AF65-F5344CB8AC3E}">
        <p14:creationId xmlns:p14="http://schemas.microsoft.com/office/powerpoint/2010/main" val="1768641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882" y="612845"/>
            <a:ext cx="11307650" cy="5447645"/>
          </a:xfrm>
          <a:prstGeom prst="rect">
            <a:avLst/>
          </a:prstGeom>
        </p:spPr>
        <p:txBody>
          <a:bodyPr wrap="square">
            <a:spAutoFit/>
          </a:bodyPr>
          <a:lstStyle/>
          <a:p>
            <a:r>
              <a:rPr lang="en-US" sz="2400" b="1" dirty="0">
                <a:solidFill>
                  <a:srgbClr val="FF0000"/>
                </a:solidFill>
              </a:rPr>
              <a:t>Dropping an Oracle PRIMARY KEY constraint</a:t>
            </a:r>
          </a:p>
          <a:p>
            <a:r>
              <a:rPr lang="en-US" dirty="0"/>
              <a:t>You will rarely drop a PRIMARY KEY constraint from a table. If you have to do so, you use the following ALTER TABLE statement.</a:t>
            </a:r>
          </a:p>
          <a:p>
            <a:endParaRPr lang="en-US" dirty="0"/>
          </a:p>
          <a:p>
            <a:r>
              <a:rPr lang="en-US" b="1" dirty="0"/>
              <a:t>ALTER TABLE </a:t>
            </a:r>
            <a:r>
              <a:rPr lang="en-US" b="1" dirty="0" err="1"/>
              <a:t>table_name</a:t>
            </a:r>
            <a:endParaRPr lang="en-US" b="1" dirty="0"/>
          </a:p>
          <a:p>
            <a:r>
              <a:rPr lang="en-US" b="1" dirty="0"/>
              <a:t>DROP CONSTRAINT </a:t>
            </a:r>
            <a:r>
              <a:rPr lang="en-US" b="1" dirty="0" err="1"/>
              <a:t>primary_key_constraint_name</a:t>
            </a:r>
            <a:r>
              <a:rPr lang="en-US" b="1" dirty="0"/>
              <a:t>;</a:t>
            </a:r>
          </a:p>
          <a:p>
            <a:endParaRPr lang="en-US" b="1" dirty="0"/>
          </a:p>
          <a:p>
            <a:r>
              <a:rPr lang="en-US" dirty="0"/>
              <a:t>For example, you can drop the primary key constraint of the vendors table as follows:</a:t>
            </a:r>
          </a:p>
          <a:p>
            <a:endParaRPr lang="en-US" b="1" dirty="0"/>
          </a:p>
          <a:p>
            <a:r>
              <a:rPr lang="en-US" b="1" dirty="0"/>
              <a:t>ALTER TABLE vendors</a:t>
            </a:r>
          </a:p>
          <a:p>
            <a:r>
              <a:rPr lang="en-US" b="1" dirty="0"/>
              <a:t>DROP CONSTRAINT </a:t>
            </a:r>
            <a:r>
              <a:rPr lang="en-US" b="1" dirty="0" err="1"/>
              <a:t>pk_vendors</a:t>
            </a:r>
            <a:r>
              <a:rPr lang="en-US" b="1" dirty="0"/>
              <a:t>;</a:t>
            </a:r>
          </a:p>
          <a:p>
            <a:endParaRPr lang="en-US" b="1" dirty="0"/>
          </a:p>
          <a:p>
            <a:r>
              <a:rPr lang="en-US" dirty="0"/>
              <a:t>It is possible to use the following statement to drop the primary key of a table:</a:t>
            </a:r>
          </a:p>
          <a:p>
            <a:endParaRPr lang="en-US" dirty="0"/>
          </a:p>
          <a:p>
            <a:r>
              <a:rPr lang="en-US" b="1" dirty="0"/>
              <a:t>ALTER TABLE </a:t>
            </a:r>
            <a:r>
              <a:rPr lang="en-US" b="1" dirty="0" err="1"/>
              <a:t>table_name</a:t>
            </a:r>
            <a:endParaRPr lang="en-US" b="1" dirty="0"/>
          </a:p>
          <a:p>
            <a:r>
              <a:rPr lang="en-US" b="1" dirty="0"/>
              <a:t>DROP PRIMARY KEY;</a:t>
            </a:r>
          </a:p>
          <a:p>
            <a:r>
              <a:rPr lang="en-US" dirty="0"/>
              <a:t>For example:</a:t>
            </a:r>
          </a:p>
          <a:p>
            <a:endParaRPr lang="en-US" dirty="0"/>
          </a:p>
          <a:p>
            <a:r>
              <a:rPr lang="en-US" b="1" dirty="0"/>
              <a:t>ALTER TABLE vendors</a:t>
            </a:r>
          </a:p>
          <a:p>
            <a:r>
              <a:rPr lang="en-US" b="1" dirty="0"/>
              <a:t>DROP PRIMARY KEY;</a:t>
            </a:r>
          </a:p>
        </p:txBody>
      </p:sp>
      <p:sp>
        <p:nvSpPr>
          <p:cNvPr id="2" name="Footer Placeholder 1"/>
          <p:cNvSpPr>
            <a:spLocks noGrp="1"/>
          </p:cNvSpPr>
          <p:nvPr>
            <p:ph type="ftr" sz="quarter" idx="11"/>
          </p:nvPr>
        </p:nvSpPr>
        <p:spPr/>
        <p:txBody>
          <a:bodyPr/>
          <a:lstStyle/>
          <a:p>
            <a:r>
              <a:rPr lang="en-US"/>
              <a:t>9564842816</a:t>
            </a:r>
          </a:p>
        </p:txBody>
      </p:sp>
    </p:spTree>
    <p:extLst>
      <p:ext uri="{BB962C8B-B14F-4D97-AF65-F5344CB8AC3E}">
        <p14:creationId xmlns:p14="http://schemas.microsoft.com/office/powerpoint/2010/main" val="220821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19754" t="19891" r="19295" b="22428"/>
          <a:stretch/>
        </p:blipFill>
        <p:spPr>
          <a:xfrm>
            <a:off x="1107585" y="837129"/>
            <a:ext cx="9697790" cy="5009880"/>
          </a:xfrm>
          <a:prstGeom prst="rect">
            <a:avLst/>
          </a:prstGeom>
        </p:spPr>
      </p:pic>
      <p:sp>
        <p:nvSpPr>
          <p:cNvPr id="6" name="Rectangle 5"/>
          <p:cNvSpPr/>
          <p:nvPr/>
        </p:nvSpPr>
        <p:spPr>
          <a:xfrm>
            <a:off x="4825284" y="2345981"/>
            <a:ext cx="6096000" cy="1200329"/>
          </a:xfrm>
          <a:prstGeom prst="rect">
            <a:avLst/>
          </a:prstGeom>
        </p:spPr>
        <p:txBody>
          <a:bodyPr>
            <a:spAutoFit/>
          </a:bodyPr>
          <a:lstStyle/>
          <a:p>
            <a:r>
              <a:rPr lang="en-US" b="1" dirty="0"/>
              <a:t>SQL Constraints are rules used to limit the type of data that can go into a table, to maintain the accuracy and integrity of the data inside table.</a:t>
            </a:r>
          </a:p>
          <a:p>
            <a:endParaRPr lang="en-US" dirty="0"/>
          </a:p>
        </p:txBody>
      </p:sp>
      <p:sp>
        <p:nvSpPr>
          <p:cNvPr id="7" name="Rectangle 6"/>
          <p:cNvSpPr/>
          <p:nvPr/>
        </p:nvSpPr>
        <p:spPr>
          <a:xfrm>
            <a:off x="4619223" y="3340411"/>
            <a:ext cx="6096000" cy="3139321"/>
          </a:xfrm>
          <a:prstGeom prst="rect">
            <a:avLst/>
          </a:prstGeom>
        </p:spPr>
        <p:txBody>
          <a:bodyPr>
            <a:spAutoFit/>
          </a:bodyPr>
          <a:lstStyle/>
          <a:p>
            <a:pPr marL="285750" indent="-285750">
              <a:buFont typeface="Arial" panose="020B0604020202020204" pitchFamily="34" charset="0"/>
              <a:buChar char="•"/>
            </a:pPr>
            <a:r>
              <a:rPr lang="en-US" dirty="0"/>
              <a:t>Database integrity refers to the validity and consistency of stored data. Integrity is usually expressed in terms of constraints, which are consistency rules that the database is not permitted to violate. Constraints may apply to each attribute or they may apply to relationships between tables.</a:t>
            </a:r>
          </a:p>
          <a:p>
            <a:pPr marL="285750" indent="-285750">
              <a:buFont typeface="Arial" panose="020B0604020202020204" pitchFamily="34" charset="0"/>
              <a:buChar char="•"/>
            </a:pPr>
            <a:r>
              <a:rPr lang="en-US" dirty="0"/>
              <a:t>Integrity constraints ensure that changes (update deletion, insertion) made to the database by authorized users do not result in a loss of data consistency. Thus, integrity constraints guard against accidental damage to the database.</a:t>
            </a:r>
          </a:p>
          <a:p>
            <a:pPr marL="285750" indent="-285750">
              <a:buFont typeface="Arial" panose="020B0604020202020204" pitchFamily="34" charset="0"/>
              <a:buChar char="•"/>
            </a:pPr>
            <a:r>
              <a:rPr lang="en-US" b="1" dirty="0"/>
              <a:t>EXAMPLE</a:t>
            </a:r>
            <a:r>
              <a:rPr lang="en-US" dirty="0"/>
              <a:t>- A brood group must be ‘A’ or ‘B’ or ‘AB’ or ‘O’ only (can not any other values else).</a:t>
            </a:r>
          </a:p>
        </p:txBody>
      </p:sp>
      <p:sp>
        <p:nvSpPr>
          <p:cNvPr id="2" name="Footer Placeholder 1"/>
          <p:cNvSpPr>
            <a:spLocks noGrp="1"/>
          </p:cNvSpPr>
          <p:nvPr>
            <p:ph type="ftr" sz="quarter" idx="11"/>
          </p:nvPr>
        </p:nvSpPr>
        <p:spPr/>
        <p:txBody>
          <a:bodyPr/>
          <a:lstStyle/>
          <a:p>
            <a:r>
              <a:rPr lang="en-US"/>
              <a:t>9564842816</a:t>
            </a:r>
          </a:p>
        </p:txBody>
      </p:sp>
    </p:spTree>
    <p:extLst>
      <p:ext uri="{BB962C8B-B14F-4D97-AF65-F5344CB8AC3E}">
        <p14:creationId xmlns:p14="http://schemas.microsoft.com/office/powerpoint/2010/main" val="2086396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8187" y="567459"/>
            <a:ext cx="11217498" cy="4955203"/>
          </a:xfrm>
          <a:prstGeom prst="rect">
            <a:avLst/>
          </a:prstGeom>
        </p:spPr>
        <p:txBody>
          <a:bodyPr wrap="square">
            <a:spAutoFit/>
          </a:bodyPr>
          <a:lstStyle/>
          <a:p>
            <a:r>
              <a:rPr lang="en-US" sz="2800" b="1" dirty="0">
                <a:solidFill>
                  <a:srgbClr val="FF0000"/>
                </a:solidFill>
              </a:rPr>
              <a:t>Oracle Check constraint</a:t>
            </a:r>
          </a:p>
          <a:p>
            <a:pPr marL="285750" indent="-285750">
              <a:buFont typeface="Arial" panose="020B0604020202020204" pitchFamily="34" charset="0"/>
              <a:buChar char="•"/>
            </a:pPr>
            <a:r>
              <a:rPr lang="en-US" dirty="0"/>
              <a:t>An Oracle check constraint allows you to enforce domain integrity by limiting the values accepted by one or more columns.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create a check constraint, you define a logical expression that returns true or false. Oracle uses this expression to validate the data that is being inserted or updated. If the expression evaluates to true, Oracle accepts the data and carry the insert or update. Otherwise, Oracle will reject the data and does not insert or update at all.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 can apply a check constraint to a column or a group of columns. A column may have one or more check constraints.</a:t>
            </a:r>
          </a:p>
          <a:p>
            <a:endParaRPr lang="en-US" dirty="0"/>
          </a:p>
          <a:p>
            <a:r>
              <a:rPr lang="en-US" b="1" dirty="0">
                <a:solidFill>
                  <a:srgbClr val="FF0000"/>
                </a:solidFill>
              </a:rPr>
              <a:t>Creating Check constraint syntax</a:t>
            </a:r>
          </a:p>
          <a:p>
            <a:r>
              <a:rPr lang="en-US" dirty="0"/>
              <a:t>Typically, you create a check constraint on a column when you create the table:</a:t>
            </a:r>
          </a:p>
          <a:p>
            <a:endParaRPr lang="en-US" dirty="0"/>
          </a:p>
          <a:p>
            <a:r>
              <a:rPr lang="en-US" b="1" dirty="0"/>
              <a:t>CREATE TABLE </a:t>
            </a:r>
            <a:r>
              <a:rPr lang="en-US" b="1" dirty="0" err="1"/>
              <a:t>table_name</a:t>
            </a:r>
            <a:r>
              <a:rPr lang="en-US" b="1" dirty="0"/>
              <a:t> (</a:t>
            </a:r>
          </a:p>
          <a:p>
            <a:r>
              <a:rPr lang="en-US" b="1" dirty="0"/>
              <a:t>    ...</a:t>
            </a:r>
          </a:p>
          <a:p>
            <a:r>
              <a:rPr lang="en-US" b="1" dirty="0"/>
              <a:t>    </a:t>
            </a:r>
            <a:r>
              <a:rPr lang="en-US" b="1" dirty="0" err="1"/>
              <a:t>column_name</a:t>
            </a:r>
            <a:r>
              <a:rPr lang="en-US" b="1" dirty="0"/>
              <a:t> </a:t>
            </a:r>
            <a:r>
              <a:rPr lang="en-US" b="1" dirty="0" err="1"/>
              <a:t>data_type</a:t>
            </a:r>
            <a:r>
              <a:rPr lang="en-US" b="1" dirty="0"/>
              <a:t> CHECK (expression),</a:t>
            </a:r>
          </a:p>
          <a:p>
            <a:r>
              <a:rPr lang="en-US" b="1" dirty="0"/>
              <a:t>    ...</a:t>
            </a:r>
          </a:p>
          <a:p>
            <a:r>
              <a:rPr lang="en-US" b="1" dirty="0"/>
              <a:t>); </a:t>
            </a:r>
          </a:p>
        </p:txBody>
      </p:sp>
      <p:sp>
        <p:nvSpPr>
          <p:cNvPr id="6" name="Rectangle 5"/>
          <p:cNvSpPr/>
          <p:nvPr/>
        </p:nvSpPr>
        <p:spPr>
          <a:xfrm>
            <a:off x="6096000" y="4676059"/>
            <a:ext cx="6096000" cy="2031325"/>
          </a:xfrm>
          <a:prstGeom prst="rect">
            <a:avLst/>
          </a:prstGeom>
        </p:spPr>
        <p:txBody>
          <a:bodyPr>
            <a:spAutoFit/>
          </a:bodyPr>
          <a:lstStyle/>
          <a:p>
            <a:r>
              <a:rPr lang="en-US" b="1" dirty="0"/>
              <a:t>CREATE table Student(</a:t>
            </a:r>
          </a:p>
          <a:p>
            <a:r>
              <a:rPr lang="en-US" b="1" dirty="0"/>
              <a:t>    </a:t>
            </a:r>
            <a:r>
              <a:rPr lang="en-US" b="1" dirty="0" err="1"/>
              <a:t>s_id</a:t>
            </a:r>
            <a:r>
              <a:rPr lang="en-US" b="1" dirty="0"/>
              <a:t> </a:t>
            </a:r>
            <a:r>
              <a:rPr lang="en-US" b="1" dirty="0" err="1"/>
              <a:t>int</a:t>
            </a:r>
            <a:r>
              <a:rPr lang="en-US" b="1" dirty="0"/>
              <a:t> NOT NULL CHECK(</a:t>
            </a:r>
            <a:r>
              <a:rPr lang="en-US" b="1" dirty="0" err="1"/>
              <a:t>s_id</a:t>
            </a:r>
            <a:r>
              <a:rPr lang="en-US" b="1" dirty="0"/>
              <a:t> &gt; 0),</a:t>
            </a:r>
          </a:p>
          <a:p>
            <a:r>
              <a:rPr lang="en-US" b="1" dirty="0"/>
              <a:t>    Name varchar(60) NOT NULL,</a:t>
            </a:r>
          </a:p>
          <a:p>
            <a:r>
              <a:rPr lang="en-US" b="1" dirty="0"/>
              <a:t>    Age </a:t>
            </a:r>
            <a:r>
              <a:rPr lang="en-US" b="1" dirty="0" err="1"/>
              <a:t>int</a:t>
            </a:r>
            <a:endParaRPr lang="en-US" b="1" dirty="0"/>
          </a:p>
          <a:p>
            <a:r>
              <a:rPr lang="en-US" b="1" dirty="0"/>
              <a:t>);</a:t>
            </a:r>
          </a:p>
          <a:p>
            <a:r>
              <a:rPr lang="en-US" b="1" dirty="0"/>
              <a:t>The above query will restrict the </a:t>
            </a:r>
            <a:r>
              <a:rPr lang="en-US" b="1" dirty="0" err="1"/>
              <a:t>s_id</a:t>
            </a:r>
            <a:r>
              <a:rPr lang="en-US" b="1" dirty="0"/>
              <a:t> value to be greater than zero.</a:t>
            </a:r>
          </a:p>
        </p:txBody>
      </p:sp>
      <p:sp>
        <p:nvSpPr>
          <p:cNvPr id="2" name="Footer Placeholder 1"/>
          <p:cNvSpPr>
            <a:spLocks noGrp="1"/>
          </p:cNvSpPr>
          <p:nvPr>
            <p:ph type="ftr" sz="quarter" idx="11"/>
          </p:nvPr>
        </p:nvSpPr>
        <p:spPr/>
        <p:txBody>
          <a:bodyPr/>
          <a:lstStyle/>
          <a:p>
            <a:r>
              <a:rPr lang="en-US"/>
              <a:t>9564842816</a:t>
            </a:r>
          </a:p>
        </p:txBody>
      </p:sp>
    </p:spTree>
    <p:extLst>
      <p:ext uri="{BB962C8B-B14F-4D97-AF65-F5344CB8AC3E}">
        <p14:creationId xmlns:p14="http://schemas.microsoft.com/office/powerpoint/2010/main" val="1383552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2681" y="529441"/>
            <a:ext cx="8581623" cy="3693319"/>
          </a:xfrm>
          <a:prstGeom prst="rect">
            <a:avLst/>
          </a:prstGeom>
        </p:spPr>
        <p:txBody>
          <a:bodyPr wrap="square">
            <a:spAutoFit/>
          </a:bodyPr>
          <a:lstStyle/>
          <a:p>
            <a:r>
              <a:rPr lang="en-US" b="1" dirty="0"/>
              <a:t>If you want to assign the check constraint an explicit name, you use the CONSTRAINT clause below:</a:t>
            </a:r>
          </a:p>
          <a:p>
            <a:endParaRPr lang="en-US" b="1" dirty="0"/>
          </a:p>
          <a:p>
            <a:r>
              <a:rPr lang="en-US" b="1" dirty="0"/>
              <a:t>CONSTRAINT </a:t>
            </a:r>
            <a:r>
              <a:rPr lang="en-US" b="1" dirty="0" err="1"/>
              <a:t>check_constraint_name</a:t>
            </a:r>
            <a:endParaRPr lang="en-US" b="1" dirty="0"/>
          </a:p>
          <a:p>
            <a:r>
              <a:rPr lang="en-US" b="1" dirty="0"/>
              <a:t>CHECK (expression);  </a:t>
            </a:r>
          </a:p>
          <a:p>
            <a:endParaRPr lang="en-US" dirty="0"/>
          </a:p>
          <a:p>
            <a:endParaRPr lang="en-US" dirty="0"/>
          </a:p>
          <a:p>
            <a:r>
              <a:rPr lang="en-US" dirty="0"/>
              <a:t>In addition, you can use the out-of-line constraint syntax as follows:</a:t>
            </a:r>
          </a:p>
          <a:p>
            <a:endParaRPr lang="en-US" b="1" dirty="0"/>
          </a:p>
          <a:p>
            <a:r>
              <a:rPr lang="en-US" b="1" dirty="0"/>
              <a:t>CREATE TABLE </a:t>
            </a:r>
            <a:r>
              <a:rPr lang="en-US" b="1" dirty="0" err="1"/>
              <a:t>table_name</a:t>
            </a:r>
            <a:r>
              <a:rPr lang="en-US" b="1" dirty="0"/>
              <a:t> (</a:t>
            </a:r>
          </a:p>
          <a:p>
            <a:r>
              <a:rPr lang="en-US" b="1" dirty="0"/>
              <a:t>    ...,</a:t>
            </a:r>
          </a:p>
          <a:p>
            <a:r>
              <a:rPr lang="en-US" b="1" dirty="0"/>
              <a:t>    CONSTRAINT </a:t>
            </a:r>
            <a:r>
              <a:rPr lang="en-US" b="1" dirty="0" err="1"/>
              <a:t>check_constraint_name</a:t>
            </a:r>
            <a:r>
              <a:rPr lang="en-US" b="1" dirty="0"/>
              <a:t> CHECK (</a:t>
            </a:r>
            <a:r>
              <a:rPr lang="en-US" b="1" dirty="0" err="1"/>
              <a:t>expresssion</a:t>
            </a:r>
            <a:r>
              <a:rPr lang="en-US" b="1" dirty="0"/>
              <a:t>)</a:t>
            </a:r>
          </a:p>
          <a:p>
            <a:r>
              <a:rPr lang="en-US" b="1" dirty="0"/>
              <a:t>);</a:t>
            </a:r>
          </a:p>
        </p:txBody>
      </p:sp>
      <p:sp>
        <p:nvSpPr>
          <p:cNvPr id="5" name="Rectangle 4"/>
          <p:cNvSpPr/>
          <p:nvPr/>
        </p:nvSpPr>
        <p:spPr>
          <a:xfrm>
            <a:off x="742682" y="4522304"/>
            <a:ext cx="10384664" cy="1477328"/>
          </a:xfrm>
          <a:prstGeom prst="rect">
            <a:avLst/>
          </a:prstGeom>
        </p:spPr>
        <p:txBody>
          <a:bodyPr wrap="square">
            <a:spAutoFit/>
          </a:bodyPr>
          <a:lstStyle/>
          <a:p>
            <a:r>
              <a:rPr lang="en-US" dirty="0"/>
              <a:t>Suppose the cost must be positive and it is also greater or equal to the buy price. To enforce these rules, you add two check constraints to the parts table:</a:t>
            </a:r>
          </a:p>
          <a:p>
            <a:endParaRPr lang="en-US" dirty="0"/>
          </a:p>
          <a:p>
            <a:r>
              <a:rPr lang="en-US" b="1" dirty="0"/>
              <a:t>ALTER TABLE parts</a:t>
            </a:r>
          </a:p>
          <a:p>
            <a:r>
              <a:rPr lang="en-US" b="1" dirty="0"/>
              <a:t>ADD CONSTRAINT </a:t>
            </a:r>
            <a:r>
              <a:rPr lang="en-US" b="1" dirty="0" err="1"/>
              <a:t>check_positive_cost</a:t>
            </a:r>
            <a:r>
              <a:rPr lang="en-US" b="1" dirty="0"/>
              <a:t> CHECK (cost &gt; 0);</a:t>
            </a:r>
          </a:p>
        </p:txBody>
      </p:sp>
      <p:sp>
        <p:nvSpPr>
          <p:cNvPr id="2" name="Footer Placeholder 1"/>
          <p:cNvSpPr>
            <a:spLocks noGrp="1"/>
          </p:cNvSpPr>
          <p:nvPr>
            <p:ph type="ftr" sz="quarter" idx="11"/>
          </p:nvPr>
        </p:nvSpPr>
        <p:spPr/>
        <p:txBody>
          <a:bodyPr/>
          <a:lstStyle/>
          <a:p>
            <a:r>
              <a:rPr lang="en-US"/>
              <a:t>9564842816</a:t>
            </a:r>
          </a:p>
        </p:txBody>
      </p:sp>
    </p:spTree>
    <p:extLst>
      <p:ext uri="{BB962C8B-B14F-4D97-AF65-F5344CB8AC3E}">
        <p14:creationId xmlns:p14="http://schemas.microsoft.com/office/powerpoint/2010/main" val="2115485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70716" y="622968"/>
            <a:ext cx="10461938" cy="2677656"/>
          </a:xfrm>
          <a:prstGeom prst="rect">
            <a:avLst/>
          </a:prstGeom>
        </p:spPr>
        <p:txBody>
          <a:bodyPr wrap="square">
            <a:spAutoFit/>
          </a:bodyPr>
          <a:lstStyle/>
          <a:p>
            <a:r>
              <a:rPr lang="en-US" sz="2400" b="1" dirty="0">
                <a:solidFill>
                  <a:srgbClr val="FF0000"/>
                </a:solidFill>
              </a:rPr>
              <a:t>Drop checking constraint</a:t>
            </a:r>
          </a:p>
          <a:p>
            <a:r>
              <a:rPr lang="en-US" dirty="0"/>
              <a:t>To drop a check constraint, you use the ALTER TABLE DROP CONSTRAINT statement as follows:</a:t>
            </a:r>
          </a:p>
          <a:p>
            <a:endParaRPr lang="en-US" b="1" dirty="0"/>
          </a:p>
          <a:p>
            <a:r>
              <a:rPr lang="en-US" b="1" dirty="0"/>
              <a:t>ALTER TABLE </a:t>
            </a:r>
            <a:r>
              <a:rPr lang="en-US" b="1" dirty="0" err="1"/>
              <a:t>table_name</a:t>
            </a:r>
            <a:endParaRPr lang="en-US" b="1" dirty="0"/>
          </a:p>
          <a:p>
            <a:r>
              <a:rPr lang="en-US" b="1" dirty="0"/>
              <a:t>DROP CONSTRAINT </a:t>
            </a:r>
            <a:r>
              <a:rPr lang="en-US" b="1" dirty="0" err="1"/>
              <a:t>check_constraint_name</a:t>
            </a:r>
            <a:r>
              <a:rPr lang="en-US" b="1" dirty="0"/>
              <a:t>;</a:t>
            </a:r>
          </a:p>
          <a:p>
            <a:r>
              <a:rPr lang="en-US" dirty="0"/>
              <a:t>For example, to drop the </a:t>
            </a:r>
            <a:r>
              <a:rPr lang="en-US" dirty="0" err="1"/>
              <a:t>check_valid_cost</a:t>
            </a:r>
            <a:r>
              <a:rPr lang="en-US" dirty="0"/>
              <a:t> constraint, you use the following statement:</a:t>
            </a:r>
          </a:p>
          <a:p>
            <a:endParaRPr lang="en-US" b="1" dirty="0"/>
          </a:p>
          <a:p>
            <a:r>
              <a:rPr lang="en-US" b="1" dirty="0"/>
              <a:t>ALTER TABLE parts</a:t>
            </a:r>
          </a:p>
          <a:p>
            <a:r>
              <a:rPr lang="en-US" b="1" dirty="0"/>
              <a:t>DROP CONSTRAINT </a:t>
            </a:r>
            <a:r>
              <a:rPr lang="en-US" b="1" dirty="0" err="1"/>
              <a:t>check_valid_cost</a:t>
            </a:r>
            <a:r>
              <a:rPr lang="en-US" b="1" dirty="0"/>
              <a:t>;</a:t>
            </a:r>
          </a:p>
        </p:txBody>
      </p:sp>
      <p:sp>
        <p:nvSpPr>
          <p:cNvPr id="2" name="Footer Placeholder 1"/>
          <p:cNvSpPr>
            <a:spLocks noGrp="1"/>
          </p:cNvSpPr>
          <p:nvPr>
            <p:ph type="ftr" sz="quarter" idx="11"/>
          </p:nvPr>
        </p:nvSpPr>
        <p:spPr/>
        <p:txBody>
          <a:bodyPr/>
          <a:lstStyle/>
          <a:p>
            <a:r>
              <a:rPr lang="en-US"/>
              <a:t>9564842816</a:t>
            </a:r>
          </a:p>
        </p:txBody>
      </p:sp>
    </p:spTree>
    <p:extLst>
      <p:ext uri="{BB962C8B-B14F-4D97-AF65-F5344CB8AC3E}">
        <p14:creationId xmlns:p14="http://schemas.microsoft.com/office/powerpoint/2010/main" val="4237546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62885" y="612845"/>
            <a:ext cx="11153104" cy="4616648"/>
          </a:xfrm>
          <a:prstGeom prst="rect">
            <a:avLst/>
          </a:prstGeom>
        </p:spPr>
        <p:txBody>
          <a:bodyPr wrap="square">
            <a:spAutoFit/>
          </a:bodyPr>
          <a:lstStyle/>
          <a:p>
            <a:r>
              <a:rPr lang="en-US" sz="2400" b="1" dirty="0">
                <a:solidFill>
                  <a:srgbClr val="FF0000"/>
                </a:solidFill>
              </a:rPr>
              <a:t>SQL DEFAULT Constraint</a:t>
            </a:r>
          </a:p>
          <a:p>
            <a:pPr marL="285750" indent="-285750">
              <a:buClr>
                <a:srgbClr val="D34817"/>
              </a:buClr>
              <a:buSzPct val="113000"/>
              <a:buFont typeface="Arial" panose="020B0604020202020204" pitchFamily="34" charset="0"/>
              <a:buChar char="•"/>
            </a:pPr>
            <a:r>
              <a:rPr lang="en-US" dirty="0">
                <a:solidFill>
                  <a:prstClr val="black"/>
                </a:solidFill>
              </a:rPr>
              <a:t>The DEFAULT constraint is used to provide a default value for a column.</a:t>
            </a:r>
          </a:p>
          <a:p>
            <a:pPr marL="285750" indent="-285750">
              <a:buClr>
                <a:srgbClr val="D34817"/>
              </a:buClr>
              <a:buSzPct val="113000"/>
              <a:buFont typeface="Arial" panose="020B0604020202020204" pitchFamily="34" charset="0"/>
              <a:buChar char="•"/>
            </a:pPr>
            <a:endParaRPr lang="en-US" dirty="0">
              <a:solidFill>
                <a:prstClr val="black"/>
              </a:solidFill>
            </a:endParaRPr>
          </a:p>
          <a:p>
            <a:pPr marL="285750" indent="-285750">
              <a:buClr>
                <a:srgbClr val="D34817"/>
              </a:buClr>
              <a:buSzPct val="113000"/>
              <a:buFont typeface="Arial" panose="020B0604020202020204" pitchFamily="34" charset="0"/>
              <a:buChar char="•"/>
            </a:pPr>
            <a:r>
              <a:rPr lang="en-US" dirty="0">
                <a:solidFill>
                  <a:prstClr val="black"/>
                </a:solidFill>
              </a:rPr>
              <a:t>The default value will be added to all new records IF no other value is specified.</a:t>
            </a:r>
          </a:p>
          <a:p>
            <a:endParaRPr lang="en-US" dirty="0">
              <a:solidFill>
                <a:prstClr val="black"/>
              </a:solidFill>
            </a:endParaRPr>
          </a:p>
          <a:p>
            <a:r>
              <a:rPr lang="en-US" b="1" dirty="0">
                <a:solidFill>
                  <a:prstClr val="black"/>
                </a:solidFill>
              </a:rPr>
              <a:t>SQL DEFAULT on CREATE TABLE</a:t>
            </a:r>
          </a:p>
          <a:p>
            <a:r>
              <a:rPr lang="en-US" dirty="0">
                <a:solidFill>
                  <a:prstClr val="black"/>
                </a:solidFill>
              </a:rPr>
              <a:t>The following SQL sets a DEFAULT value for the "City" column when the "Persons" table is created:</a:t>
            </a:r>
          </a:p>
          <a:p>
            <a:endParaRPr lang="en-US" dirty="0">
              <a:solidFill>
                <a:prstClr val="black"/>
              </a:solidFill>
            </a:endParaRPr>
          </a:p>
          <a:p>
            <a:endParaRPr lang="en-US" b="1" dirty="0">
              <a:solidFill>
                <a:prstClr val="black"/>
              </a:solidFill>
            </a:endParaRPr>
          </a:p>
          <a:p>
            <a:r>
              <a:rPr lang="en-US" b="1" dirty="0">
                <a:solidFill>
                  <a:prstClr val="black"/>
                </a:solidFill>
              </a:rPr>
              <a:t>CREATE TABLE Persons (</a:t>
            </a:r>
          </a:p>
          <a:p>
            <a:r>
              <a:rPr lang="en-US" b="1" dirty="0">
                <a:solidFill>
                  <a:prstClr val="black"/>
                </a:solidFill>
              </a:rPr>
              <a:t>    ID number NOT NULL,</a:t>
            </a:r>
          </a:p>
          <a:p>
            <a:r>
              <a:rPr lang="en-US" b="1" dirty="0">
                <a:solidFill>
                  <a:prstClr val="black"/>
                </a:solidFill>
              </a:rPr>
              <a:t>    </a:t>
            </a:r>
            <a:r>
              <a:rPr lang="en-US" b="1" dirty="0" err="1">
                <a:solidFill>
                  <a:prstClr val="black"/>
                </a:solidFill>
              </a:rPr>
              <a:t>LastName</a:t>
            </a:r>
            <a:r>
              <a:rPr lang="en-US" b="1" dirty="0">
                <a:solidFill>
                  <a:prstClr val="black"/>
                </a:solidFill>
              </a:rPr>
              <a:t> varchar(255) NOT NULL,</a:t>
            </a:r>
          </a:p>
          <a:p>
            <a:r>
              <a:rPr lang="en-US" b="1" dirty="0">
                <a:solidFill>
                  <a:prstClr val="black"/>
                </a:solidFill>
              </a:rPr>
              <a:t>    </a:t>
            </a:r>
            <a:r>
              <a:rPr lang="en-US" b="1" dirty="0" err="1">
                <a:solidFill>
                  <a:prstClr val="black"/>
                </a:solidFill>
              </a:rPr>
              <a:t>FirstName</a:t>
            </a:r>
            <a:r>
              <a:rPr lang="en-US" b="1" dirty="0">
                <a:solidFill>
                  <a:prstClr val="black"/>
                </a:solidFill>
              </a:rPr>
              <a:t> varchar(255),</a:t>
            </a:r>
          </a:p>
          <a:p>
            <a:r>
              <a:rPr lang="en-US" b="1" dirty="0">
                <a:solidFill>
                  <a:prstClr val="black"/>
                </a:solidFill>
              </a:rPr>
              <a:t>    Age number,</a:t>
            </a:r>
          </a:p>
          <a:p>
            <a:r>
              <a:rPr lang="en-US" b="1" dirty="0">
                <a:solidFill>
                  <a:prstClr val="black"/>
                </a:solidFill>
              </a:rPr>
              <a:t>    City varchar(255) DEFAULT ‘Kolkata '</a:t>
            </a:r>
          </a:p>
          <a:p>
            <a:r>
              <a:rPr lang="en-US" b="1" dirty="0">
                <a:solidFill>
                  <a:prstClr val="black"/>
                </a:solidFill>
              </a:rPr>
              <a:t>);</a:t>
            </a:r>
          </a:p>
        </p:txBody>
      </p:sp>
      <p:sp>
        <p:nvSpPr>
          <p:cNvPr id="2" name="Footer Placeholder 1"/>
          <p:cNvSpPr>
            <a:spLocks noGrp="1"/>
          </p:cNvSpPr>
          <p:nvPr>
            <p:ph type="ftr" sz="quarter" idx="11"/>
          </p:nvPr>
        </p:nvSpPr>
        <p:spPr/>
        <p:txBody>
          <a:bodyPr/>
          <a:lstStyle/>
          <a:p>
            <a:r>
              <a:rPr lang="en-US"/>
              <a:t>9564842816</a:t>
            </a:r>
          </a:p>
        </p:txBody>
      </p:sp>
    </p:spTree>
    <p:extLst>
      <p:ext uri="{BB962C8B-B14F-4D97-AF65-F5344CB8AC3E}">
        <p14:creationId xmlns:p14="http://schemas.microsoft.com/office/powerpoint/2010/main" val="2363389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6619" y="533228"/>
            <a:ext cx="10127087" cy="646331"/>
          </a:xfrm>
          <a:prstGeom prst="rect">
            <a:avLst/>
          </a:prstGeom>
        </p:spPr>
        <p:txBody>
          <a:bodyPr wrap="square">
            <a:spAutoFit/>
          </a:bodyPr>
          <a:lstStyle/>
          <a:p>
            <a:r>
              <a:rPr lang="en-US" b="1" dirty="0">
                <a:solidFill>
                  <a:prstClr val="black"/>
                </a:solidFill>
              </a:rPr>
              <a:t>SQL DEFAULT on ALTER TABLE</a:t>
            </a:r>
          </a:p>
          <a:p>
            <a:r>
              <a:rPr lang="en-US" dirty="0">
                <a:solidFill>
                  <a:prstClr val="black"/>
                </a:solidFill>
              </a:rPr>
              <a:t>To create a DEFAULT constraint on the "City" column when the table is already created, use the following SQL:</a:t>
            </a:r>
          </a:p>
        </p:txBody>
      </p:sp>
      <p:sp>
        <p:nvSpPr>
          <p:cNvPr id="6" name="Rectangle 5"/>
          <p:cNvSpPr/>
          <p:nvPr/>
        </p:nvSpPr>
        <p:spPr>
          <a:xfrm>
            <a:off x="601014" y="1418702"/>
            <a:ext cx="6096000" cy="646331"/>
          </a:xfrm>
          <a:prstGeom prst="rect">
            <a:avLst/>
          </a:prstGeom>
        </p:spPr>
        <p:txBody>
          <a:bodyPr>
            <a:spAutoFit/>
          </a:bodyPr>
          <a:lstStyle/>
          <a:p>
            <a:r>
              <a:rPr lang="en-US" b="1" dirty="0">
                <a:solidFill>
                  <a:prstClr val="black"/>
                </a:solidFill>
              </a:rPr>
              <a:t>ALTER TABLE Persons</a:t>
            </a:r>
          </a:p>
          <a:p>
            <a:r>
              <a:rPr lang="en-US" b="1" dirty="0">
                <a:solidFill>
                  <a:prstClr val="black"/>
                </a:solidFill>
              </a:rPr>
              <a:t>MODIFY City DEFAULT ‘Kolkata’;</a:t>
            </a:r>
          </a:p>
        </p:txBody>
      </p:sp>
      <p:sp>
        <p:nvSpPr>
          <p:cNvPr id="2" name="Footer Placeholder 1"/>
          <p:cNvSpPr>
            <a:spLocks noGrp="1"/>
          </p:cNvSpPr>
          <p:nvPr>
            <p:ph type="ftr" sz="quarter" idx="11"/>
          </p:nvPr>
        </p:nvSpPr>
        <p:spPr/>
        <p:txBody>
          <a:bodyPr/>
          <a:lstStyle/>
          <a:p>
            <a:r>
              <a:rPr lang="en-US"/>
              <a:t>9564842816</a:t>
            </a:r>
          </a:p>
        </p:txBody>
      </p:sp>
    </p:spTree>
    <p:extLst>
      <p:ext uri="{BB962C8B-B14F-4D97-AF65-F5344CB8AC3E}">
        <p14:creationId xmlns:p14="http://schemas.microsoft.com/office/powerpoint/2010/main" val="2019704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4243" y="410982"/>
            <a:ext cx="6128986" cy="461665"/>
          </a:xfrm>
          <a:prstGeom prst="rect">
            <a:avLst/>
          </a:prstGeom>
        </p:spPr>
        <p:txBody>
          <a:bodyPr wrap="none">
            <a:spAutoFit/>
          </a:bodyPr>
          <a:lstStyle/>
          <a:p>
            <a:r>
              <a:rPr lang="en-US" sz="2400" b="1" dirty="0">
                <a:solidFill>
                  <a:srgbClr val="FF0000"/>
                </a:solidFill>
              </a:rPr>
              <a:t>Introduction to Oracle foreign key constraint</a:t>
            </a:r>
          </a:p>
        </p:txBody>
      </p:sp>
      <p:pic>
        <p:nvPicPr>
          <p:cNvPr id="7" name="Picture 6"/>
          <p:cNvPicPr>
            <a:picLocks noChangeAspect="1"/>
          </p:cNvPicPr>
          <p:nvPr/>
        </p:nvPicPr>
        <p:blipFill rotWithShape="1">
          <a:blip r:embed="rId2"/>
          <a:srcRect l="17313" t="17015" r="40177" b="15704"/>
          <a:stretch/>
        </p:blipFill>
        <p:spPr>
          <a:xfrm>
            <a:off x="5087156" y="1340420"/>
            <a:ext cx="6476998" cy="4057941"/>
          </a:xfrm>
          <a:prstGeom prst="rect">
            <a:avLst/>
          </a:prstGeom>
        </p:spPr>
      </p:pic>
      <p:sp>
        <p:nvSpPr>
          <p:cNvPr id="10" name="Rectangle 9"/>
          <p:cNvSpPr/>
          <p:nvPr/>
        </p:nvSpPr>
        <p:spPr>
          <a:xfrm>
            <a:off x="549499" y="1378502"/>
            <a:ext cx="3893712" cy="3554819"/>
          </a:xfrm>
          <a:prstGeom prst="rect">
            <a:avLst/>
          </a:prstGeom>
        </p:spPr>
        <p:txBody>
          <a:bodyPr wrap="square">
            <a:spAutoFit/>
          </a:bodyPr>
          <a:lstStyle/>
          <a:p>
            <a:pPr lvl="0" indent="-274320">
              <a:buClr>
                <a:srgbClr val="D34817"/>
              </a:buClr>
              <a:buSzPct val="85000"/>
              <a:buFont typeface="Wingdings 2"/>
              <a:buChar char=""/>
            </a:pPr>
            <a:r>
              <a:rPr lang="en-US" sz="2000" dirty="0">
                <a:solidFill>
                  <a:prstClr val="black"/>
                </a:solidFill>
              </a:rPr>
              <a:t>A FOREIGN KEY is a key used to link two tables together.</a:t>
            </a:r>
          </a:p>
          <a:p>
            <a:pPr lvl="0" indent="-274320">
              <a:buClr>
                <a:srgbClr val="D34817"/>
              </a:buClr>
              <a:buSzPct val="85000"/>
              <a:buFont typeface="Wingdings 2"/>
              <a:buChar char=""/>
            </a:pPr>
            <a:r>
              <a:rPr lang="en-US" sz="2000" dirty="0">
                <a:solidFill>
                  <a:prstClr val="black"/>
                </a:solidFill>
              </a:rPr>
              <a:t>A FOREIGN KEY is a field (or collection of fields) in one table that refers to the PRIMARY KEY in another table.</a:t>
            </a:r>
          </a:p>
          <a:p>
            <a:pPr lvl="0" indent="-274320">
              <a:buClr>
                <a:srgbClr val="D34817"/>
              </a:buClr>
              <a:buSzPct val="85000"/>
              <a:buFont typeface="Wingdings 2"/>
              <a:buChar char=""/>
            </a:pPr>
            <a:r>
              <a:rPr lang="en-US" sz="2000" dirty="0">
                <a:solidFill>
                  <a:prstClr val="black"/>
                </a:solidFill>
              </a:rPr>
              <a:t>The table containing the foreign key is called the child table, and the table containing the candidate key is called the referenced or parent table.</a:t>
            </a:r>
          </a:p>
          <a:p>
            <a:pPr marL="274320" lvl="0" indent="-274320">
              <a:spcBef>
                <a:spcPts val="580"/>
              </a:spcBef>
              <a:buClr>
                <a:srgbClr val="D34817"/>
              </a:buClr>
              <a:buSzPct val="85000"/>
              <a:buFont typeface="Wingdings 2"/>
              <a:buChar char=""/>
            </a:pPr>
            <a:r>
              <a:rPr lang="en-US" sz="2000" dirty="0">
                <a:solidFill>
                  <a:prstClr val="black"/>
                </a:solidFill>
              </a:rPr>
              <a:t>Look at the following two tables:</a:t>
            </a:r>
          </a:p>
        </p:txBody>
      </p:sp>
      <p:sp>
        <p:nvSpPr>
          <p:cNvPr id="2" name="Footer Placeholder 1"/>
          <p:cNvSpPr>
            <a:spLocks noGrp="1"/>
          </p:cNvSpPr>
          <p:nvPr>
            <p:ph type="ftr" sz="quarter" idx="11"/>
          </p:nvPr>
        </p:nvSpPr>
        <p:spPr/>
        <p:txBody>
          <a:bodyPr/>
          <a:lstStyle/>
          <a:p>
            <a:r>
              <a:rPr lang="en-US"/>
              <a:t>9564842816</a:t>
            </a:r>
          </a:p>
        </p:txBody>
      </p:sp>
    </p:spTree>
    <p:extLst>
      <p:ext uri="{BB962C8B-B14F-4D97-AF65-F5344CB8AC3E}">
        <p14:creationId xmlns:p14="http://schemas.microsoft.com/office/powerpoint/2010/main" val="2229773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96214" y="914400"/>
            <a:ext cx="11565228" cy="4572000"/>
          </a:xfrm>
        </p:spPr>
        <p:txBody>
          <a:bodyPr>
            <a:noAutofit/>
          </a:bodyPr>
          <a:lstStyle/>
          <a:p>
            <a:endParaRPr lang="en-US" sz="2000" dirty="0"/>
          </a:p>
          <a:p>
            <a:pPr>
              <a:buNone/>
            </a:pPr>
            <a:r>
              <a:rPr lang="en-US" sz="2000" dirty="0"/>
              <a:t>	"Persons" table:</a:t>
            </a:r>
          </a:p>
          <a:p>
            <a:endParaRPr lang="en-US" sz="2000" dirty="0"/>
          </a:p>
        </p:txBody>
      </p:sp>
      <p:pic>
        <p:nvPicPr>
          <p:cNvPr id="7" name="Picture 2"/>
          <p:cNvPicPr>
            <a:picLocks noChangeAspect="1" noChangeArrowheads="1"/>
          </p:cNvPicPr>
          <p:nvPr/>
        </p:nvPicPr>
        <p:blipFill>
          <a:blip r:embed="rId2"/>
          <a:srcRect l="16867" t="46667" r="21288" b="6667"/>
          <a:stretch>
            <a:fillRect/>
          </a:stretch>
        </p:blipFill>
        <p:spPr bwMode="auto">
          <a:xfrm>
            <a:off x="304800" y="1958662"/>
            <a:ext cx="6276305" cy="2895600"/>
          </a:xfrm>
          <a:prstGeom prst="rect">
            <a:avLst/>
          </a:prstGeom>
          <a:noFill/>
          <a:ln w="9525">
            <a:noFill/>
            <a:miter lim="800000"/>
            <a:headEnd/>
            <a:tailEnd/>
          </a:ln>
          <a:effectLst/>
        </p:spPr>
      </p:pic>
      <p:sp>
        <p:nvSpPr>
          <p:cNvPr id="4" name="Rectangle 3"/>
          <p:cNvSpPr/>
          <p:nvPr/>
        </p:nvSpPr>
        <p:spPr>
          <a:xfrm>
            <a:off x="342025" y="355486"/>
            <a:ext cx="2852960" cy="400110"/>
          </a:xfrm>
          <a:prstGeom prst="rect">
            <a:avLst/>
          </a:prstGeom>
        </p:spPr>
        <p:txBody>
          <a:bodyPr wrap="none">
            <a:spAutoFit/>
          </a:bodyPr>
          <a:lstStyle/>
          <a:p>
            <a:r>
              <a:rPr lang="en-US" sz="2000" b="1" dirty="0">
                <a:solidFill>
                  <a:srgbClr val="FF0000"/>
                </a:solidFill>
                <a:latin typeface="+mn-lt"/>
              </a:rPr>
              <a:t> Foreign Key Constraints</a:t>
            </a:r>
            <a:endParaRPr lang="en-US" sz="2000" dirty="0">
              <a:solidFill>
                <a:srgbClr val="FF0000"/>
              </a:solidFill>
              <a:latin typeface="+mn-lt"/>
            </a:endParaRPr>
          </a:p>
        </p:txBody>
      </p:sp>
      <p:sp>
        <p:nvSpPr>
          <p:cNvPr id="8" name="Rectangle 7"/>
          <p:cNvSpPr/>
          <p:nvPr/>
        </p:nvSpPr>
        <p:spPr>
          <a:xfrm>
            <a:off x="5533622" y="4985944"/>
            <a:ext cx="6096000" cy="1754326"/>
          </a:xfrm>
          <a:prstGeom prst="rect">
            <a:avLst/>
          </a:prstGeom>
        </p:spPr>
        <p:txBody>
          <a:bodyPr>
            <a:spAutoFit/>
          </a:bodyPr>
          <a:lstStyle/>
          <a:p>
            <a:pPr marL="285750" indent="-285750">
              <a:buFont typeface="Arial" panose="020B0604020202020204" pitchFamily="34" charset="0"/>
              <a:buChar char="•"/>
            </a:pPr>
            <a:r>
              <a:rPr lang="en-US" dirty="0"/>
              <a:t>Notice that the "</a:t>
            </a:r>
            <a:r>
              <a:rPr lang="en-US" dirty="0" err="1"/>
              <a:t>PersonID</a:t>
            </a:r>
            <a:r>
              <a:rPr lang="en-US" dirty="0"/>
              <a:t>" column in the "Orders" table points to the "</a:t>
            </a:r>
            <a:r>
              <a:rPr lang="en-US" dirty="0" err="1"/>
              <a:t>PersonID</a:t>
            </a:r>
            <a:r>
              <a:rPr lang="en-US" dirty="0"/>
              <a:t>" column in the "Persons" table.</a:t>
            </a:r>
          </a:p>
          <a:p>
            <a:pPr marL="285750" indent="-285750">
              <a:buFont typeface="Arial" panose="020B0604020202020204" pitchFamily="34" charset="0"/>
              <a:buChar char="•"/>
            </a:pPr>
            <a:r>
              <a:rPr lang="en-US" dirty="0"/>
              <a:t>The "</a:t>
            </a:r>
            <a:r>
              <a:rPr lang="en-US" dirty="0" err="1"/>
              <a:t>PersonID</a:t>
            </a:r>
            <a:r>
              <a:rPr lang="en-US" dirty="0"/>
              <a:t>" column in the "Persons" table is the PRIMARY KEY in the "Persons" table.</a:t>
            </a:r>
          </a:p>
          <a:p>
            <a:pPr marL="285750" indent="-285750">
              <a:buFont typeface="Arial" panose="020B0604020202020204" pitchFamily="34" charset="0"/>
              <a:buChar char="•"/>
            </a:pPr>
            <a:r>
              <a:rPr lang="en-US" dirty="0"/>
              <a:t>The "</a:t>
            </a:r>
            <a:r>
              <a:rPr lang="en-US" dirty="0" err="1"/>
              <a:t>PersonID</a:t>
            </a:r>
            <a:r>
              <a:rPr lang="en-US" dirty="0"/>
              <a:t>" column in the "Orders" table is a FOREIGN KEY in the "Orders" table.</a:t>
            </a:r>
          </a:p>
        </p:txBody>
      </p:sp>
      <p:sp>
        <p:nvSpPr>
          <p:cNvPr id="9" name="Rectangle 8"/>
          <p:cNvSpPr/>
          <p:nvPr/>
        </p:nvSpPr>
        <p:spPr>
          <a:xfrm>
            <a:off x="7018985" y="796937"/>
            <a:ext cx="4700789" cy="2893100"/>
          </a:xfrm>
          <a:prstGeom prst="rect">
            <a:avLst/>
          </a:prstGeom>
        </p:spPr>
        <p:txBody>
          <a:bodyPr wrap="square">
            <a:spAutoFit/>
          </a:bodyPr>
          <a:lstStyle/>
          <a:p>
            <a:r>
              <a:rPr lang="en-US" sz="2000" b="1" dirty="0"/>
              <a:t>The rules are:</a:t>
            </a:r>
          </a:p>
          <a:p>
            <a:pPr marL="285750" indent="-285750">
              <a:buFont typeface="Arial" panose="020B0604020202020204" pitchFamily="34" charset="0"/>
              <a:buChar char="•"/>
            </a:pPr>
            <a:r>
              <a:rPr lang="en-US" dirty="0"/>
              <a:t>You can't delete a record from a primary table if matching records exist in a related table.</a:t>
            </a:r>
          </a:p>
          <a:p>
            <a:pPr marL="285750" indent="-285750">
              <a:buFont typeface="Arial" panose="020B0604020202020204" pitchFamily="34" charset="0"/>
              <a:buChar char="•"/>
            </a:pPr>
            <a:r>
              <a:rPr lang="en-US" dirty="0"/>
              <a:t>You can't change a primary key value in the primary table if that record has related records.</a:t>
            </a:r>
          </a:p>
          <a:p>
            <a:pPr marL="285750" indent="-285750">
              <a:buFont typeface="Arial" panose="020B0604020202020204" pitchFamily="34" charset="0"/>
              <a:buChar char="•"/>
            </a:pPr>
            <a:r>
              <a:rPr lang="en-US" dirty="0"/>
              <a:t>You can't enter a value in the foreign key field of the related table that doesn't exist in the primary key of the primary table.</a:t>
            </a:r>
          </a:p>
          <a:p>
            <a:pPr marL="285750" indent="-285750">
              <a:buFont typeface="Arial" panose="020B0604020202020204" pitchFamily="34" charset="0"/>
              <a:buChar char="•"/>
            </a:pPr>
            <a:r>
              <a:rPr lang="en-US" dirty="0"/>
              <a:t>However, you can enter a Null value in the foreign key, specifying that the records are unrelated.</a:t>
            </a:r>
          </a:p>
        </p:txBody>
      </p:sp>
      <p:sp>
        <p:nvSpPr>
          <p:cNvPr id="2" name="Footer Placeholder 1"/>
          <p:cNvSpPr>
            <a:spLocks noGrp="1"/>
          </p:cNvSpPr>
          <p:nvPr>
            <p:ph type="ftr" sz="quarter" idx="11"/>
          </p:nvPr>
        </p:nvSpPr>
        <p:spPr/>
        <p:txBody>
          <a:bodyPr/>
          <a:lstStyle/>
          <a:p>
            <a:r>
              <a:rPr lang="en-US"/>
              <a:t>9564842816</a:t>
            </a:r>
          </a:p>
        </p:txBody>
      </p:sp>
    </p:spTree>
    <p:extLst>
      <p:ext uri="{BB962C8B-B14F-4D97-AF65-F5344CB8AC3E}">
        <p14:creationId xmlns:p14="http://schemas.microsoft.com/office/powerpoint/2010/main" val="2573827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45713" y="645351"/>
            <a:ext cx="10938456" cy="3970318"/>
          </a:xfrm>
          <a:prstGeom prst="rect">
            <a:avLst/>
          </a:prstGeom>
        </p:spPr>
        <p:txBody>
          <a:bodyPr wrap="square">
            <a:spAutoFit/>
          </a:bodyPr>
          <a:lstStyle/>
          <a:p>
            <a:r>
              <a:rPr lang="en-US" dirty="0"/>
              <a:t>Suppose, we have two tables </a:t>
            </a:r>
            <a:r>
              <a:rPr lang="en-US" dirty="0" err="1"/>
              <a:t>supplier_groups</a:t>
            </a:r>
            <a:r>
              <a:rPr lang="en-US" dirty="0"/>
              <a:t> and suppliers:</a:t>
            </a:r>
          </a:p>
          <a:p>
            <a:endParaRPr lang="en-US" dirty="0"/>
          </a:p>
          <a:p>
            <a:r>
              <a:rPr lang="en-US" b="1" dirty="0"/>
              <a:t>CREATE TABLE </a:t>
            </a:r>
            <a:r>
              <a:rPr lang="en-US" b="1" dirty="0" err="1"/>
              <a:t>supplier_groups</a:t>
            </a:r>
            <a:r>
              <a:rPr lang="en-US" b="1" dirty="0"/>
              <a:t>(</a:t>
            </a:r>
          </a:p>
          <a:p>
            <a:r>
              <a:rPr lang="en-US" b="1" dirty="0"/>
              <a:t>    </a:t>
            </a:r>
            <a:r>
              <a:rPr lang="en-US" b="1" dirty="0" err="1"/>
              <a:t>group_id</a:t>
            </a:r>
            <a:r>
              <a:rPr lang="en-US" b="1" dirty="0"/>
              <a:t> NUMBER,</a:t>
            </a:r>
          </a:p>
          <a:p>
            <a:r>
              <a:rPr lang="en-US" b="1" dirty="0"/>
              <a:t>    </a:t>
            </a:r>
            <a:r>
              <a:rPr lang="en-US" b="1" dirty="0" err="1"/>
              <a:t>group_name</a:t>
            </a:r>
            <a:r>
              <a:rPr lang="en-US" b="1" dirty="0"/>
              <a:t> VARCHAR2(255) NOT NULL,</a:t>
            </a:r>
          </a:p>
          <a:p>
            <a:r>
              <a:rPr lang="en-US" b="1" dirty="0"/>
              <a:t>    PRIMARY KEY (</a:t>
            </a:r>
            <a:r>
              <a:rPr lang="en-US" b="1" dirty="0" err="1"/>
              <a:t>group_id</a:t>
            </a:r>
            <a:r>
              <a:rPr lang="en-US" b="1" dirty="0"/>
              <a:t>)  </a:t>
            </a:r>
          </a:p>
          <a:p>
            <a:r>
              <a:rPr lang="en-US" b="1" dirty="0"/>
              <a:t>);</a:t>
            </a:r>
          </a:p>
          <a:p>
            <a:endParaRPr lang="en-US" b="1" dirty="0"/>
          </a:p>
          <a:p>
            <a:r>
              <a:rPr lang="en-US" b="1" dirty="0"/>
              <a:t>CREATE TABLE suppliers (</a:t>
            </a:r>
          </a:p>
          <a:p>
            <a:r>
              <a:rPr lang="en-US" b="1" dirty="0"/>
              <a:t>    </a:t>
            </a:r>
            <a:r>
              <a:rPr lang="en-US" b="1" dirty="0" err="1"/>
              <a:t>supplier_id</a:t>
            </a:r>
            <a:r>
              <a:rPr lang="en-US" b="1" dirty="0"/>
              <a:t> NUMBER,</a:t>
            </a:r>
          </a:p>
          <a:p>
            <a:r>
              <a:rPr lang="en-US" b="1" dirty="0"/>
              <a:t>    </a:t>
            </a:r>
            <a:r>
              <a:rPr lang="en-US" b="1" dirty="0" err="1"/>
              <a:t>supplier_name</a:t>
            </a:r>
            <a:r>
              <a:rPr lang="en-US" b="1" dirty="0"/>
              <a:t> VARCHAR2(255) NOT NULL,</a:t>
            </a:r>
          </a:p>
          <a:p>
            <a:r>
              <a:rPr lang="en-US" b="1" dirty="0"/>
              <a:t>    </a:t>
            </a:r>
            <a:r>
              <a:rPr lang="en-US" b="1" dirty="0" err="1"/>
              <a:t>group_id</a:t>
            </a:r>
            <a:r>
              <a:rPr lang="en-US" b="1" dirty="0"/>
              <a:t> NUMBER NOT NULL,</a:t>
            </a:r>
          </a:p>
          <a:p>
            <a:r>
              <a:rPr lang="en-US" b="1" dirty="0"/>
              <a:t>    PRIMARY KEY(</a:t>
            </a:r>
            <a:r>
              <a:rPr lang="en-US" b="1" dirty="0" err="1"/>
              <a:t>supplier_id</a:t>
            </a:r>
            <a:r>
              <a:rPr lang="en-US" b="1" dirty="0"/>
              <a:t>)</a:t>
            </a:r>
          </a:p>
          <a:p>
            <a:r>
              <a:rPr lang="en-US" b="1" dirty="0"/>
              <a:t>);</a:t>
            </a:r>
          </a:p>
        </p:txBody>
      </p:sp>
      <p:sp>
        <p:nvSpPr>
          <p:cNvPr id="8" name="Rectangle 7"/>
          <p:cNvSpPr/>
          <p:nvPr/>
        </p:nvSpPr>
        <p:spPr>
          <a:xfrm>
            <a:off x="5752563" y="2071738"/>
            <a:ext cx="6096000" cy="3970318"/>
          </a:xfrm>
          <a:prstGeom prst="rect">
            <a:avLst/>
          </a:prstGeom>
        </p:spPr>
        <p:txBody>
          <a:bodyPr>
            <a:spAutoFit/>
          </a:bodyPr>
          <a:lstStyle/>
          <a:p>
            <a:r>
              <a:rPr lang="en-US" dirty="0"/>
              <a:t>Second, recreate the suppliers table with a foreign key constraint:</a:t>
            </a:r>
          </a:p>
          <a:p>
            <a:endParaRPr lang="en-US" dirty="0"/>
          </a:p>
          <a:p>
            <a:r>
              <a:rPr lang="en-US" b="1" dirty="0"/>
              <a:t>CREATE TABLE suppliers (</a:t>
            </a:r>
          </a:p>
          <a:p>
            <a:r>
              <a:rPr lang="en-US" b="1" dirty="0"/>
              <a:t>    </a:t>
            </a:r>
            <a:r>
              <a:rPr lang="en-US" b="1" dirty="0" err="1"/>
              <a:t>supplier_id</a:t>
            </a:r>
            <a:r>
              <a:rPr lang="en-US" b="1" dirty="0"/>
              <a:t> NUMBER,</a:t>
            </a:r>
          </a:p>
          <a:p>
            <a:r>
              <a:rPr lang="en-US" b="1" dirty="0"/>
              <a:t>    </a:t>
            </a:r>
            <a:r>
              <a:rPr lang="en-US" b="1" dirty="0" err="1"/>
              <a:t>supplier_name</a:t>
            </a:r>
            <a:r>
              <a:rPr lang="en-US" b="1" dirty="0"/>
              <a:t> VARCHAR2(255) NOT NULL,</a:t>
            </a:r>
          </a:p>
          <a:p>
            <a:r>
              <a:rPr lang="en-US" b="1" dirty="0"/>
              <a:t>    </a:t>
            </a:r>
            <a:r>
              <a:rPr lang="en-US" b="1" dirty="0" err="1"/>
              <a:t>group_id</a:t>
            </a:r>
            <a:r>
              <a:rPr lang="en-US" b="1" dirty="0"/>
              <a:t> NUMBER NOT NULL,</a:t>
            </a:r>
          </a:p>
          <a:p>
            <a:r>
              <a:rPr lang="en-US" b="1" dirty="0"/>
              <a:t>    PRIMARY KEY(</a:t>
            </a:r>
            <a:r>
              <a:rPr lang="en-US" b="1" dirty="0" err="1"/>
              <a:t>supplier_id</a:t>
            </a:r>
            <a:r>
              <a:rPr lang="en-US" b="1" dirty="0"/>
              <a:t>),</a:t>
            </a:r>
          </a:p>
          <a:p>
            <a:r>
              <a:rPr lang="en-US" b="1" dirty="0"/>
              <a:t>    FOREIGN KEY(</a:t>
            </a:r>
            <a:r>
              <a:rPr lang="en-US" b="1" dirty="0" err="1"/>
              <a:t>group_id</a:t>
            </a:r>
            <a:r>
              <a:rPr lang="en-US" b="1" dirty="0"/>
              <a:t>) REFERENCES </a:t>
            </a:r>
            <a:r>
              <a:rPr lang="en-US" b="1" dirty="0" err="1"/>
              <a:t>supplier_groups</a:t>
            </a:r>
            <a:r>
              <a:rPr lang="en-US" b="1" dirty="0"/>
              <a:t>(</a:t>
            </a:r>
            <a:r>
              <a:rPr lang="en-US" b="1" dirty="0" err="1"/>
              <a:t>group_id</a:t>
            </a:r>
            <a:r>
              <a:rPr lang="en-US" b="1" dirty="0"/>
              <a:t>)</a:t>
            </a:r>
          </a:p>
          <a:p>
            <a:r>
              <a:rPr lang="en-US" b="1" dirty="0"/>
              <a:t>);</a:t>
            </a:r>
          </a:p>
          <a:p>
            <a:r>
              <a:rPr lang="en-US" dirty="0"/>
              <a:t>In this statement, the following clause was newly added:</a:t>
            </a:r>
          </a:p>
          <a:p>
            <a:endParaRPr lang="en-US" dirty="0"/>
          </a:p>
          <a:p>
            <a:r>
              <a:rPr lang="en-US" b="1" dirty="0"/>
              <a:t>FOREIGN KEY(</a:t>
            </a:r>
            <a:r>
              <a:rPr lang="en-US" b="1" dirty="0" err="1"/>
              <a:t>group_id</a:t>
            </a:r>
            <a:r>
              <a:rPr lang="en-US" b="1" dirty="0"/>
              <a:t>) REFERENCES </a:t>
            </a:r>
            <a:r>
              <a:rPr lang="en-US" b="1" dirty="0" err="1"/>
              <a:t>supplier_groups</a:t>
            </a:r>
            <a:r>
              <a:rPr lang="en-US" b="1" dirty="0"/>
              <a:t>(</a:t>
            </a:r>
            <a:r>
              <a:rPr lang="en-US" b="1" dirty="0" err="1"/>
              <a:t>group_id</a:t>
            </a:r>
            <a:r>
              <a:rPr lang="en-US" dirty="0"/>
              <a:t>)</a:t>
            </a:r>
          </a:p>
        </p:txBody>
      </p:sp>
      <p:sp>
        <p:nvSpPr>
          <p:cNvPr id="2" name="Footer Placeholder 1"/>
          <p:cNvSpPr>
            <a:spLocks noGrp="1"/>
          </p:cNvSpPr>
          <p:nvPr>
            <p:ph type="ftr" sz="quarter" idx="11"/>
          </p:nvPr>
        </p:nvSpPr>
        <p:spPr/>
        <p:txBody>
          <a:bodyPr/>
          <a:lstStyle/>
          <a:p>
            <a:r>
              <a:rPr lang="en-US"/>
              <a:t>9564842816</a:t>
            </a:r>
          </a:p>
        </p:txBody>
      </p:sp>
    </p:spTree>
    <p:extLst>
      <p:ext uri="{BB962C8B-B14F-4D97-AF65-F5344CB8AC3E}">
        <p14:creationId xmlns:p14="http://schemas.microsoft.com/office/powerpoint/2010/main" val="54360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4196" y="461879"/>
            <a:ext cx="10886941" cy="3724096"/>
          </a:xfrm>
          <a:prstGeom prst="rect">
            <a:avLst/>
          </a:prstGeom>
        </p:spPr>
        <p:txBody>
          <a:bodyPr wrap="square">
            <a:spAutoFit/>
          </a:bodyPr>
          <a:lstStyle/>
          <a:p>
            <a:r>
              <a:rPr lang="en-US" sz="2000" b="1" dirty="0">
                <a:solidFill>
                  <a:srgbClr val="FF0000"/>
                </a:solidFill>
              </a:rPr>
              <a:t>Add a foreign key constraint to a table</a:t>
            </a:r>
          </a:p>
          <a:p>
            <a:r>
              <a:rPr lang="en-US" dirty="0"/>
              <a:t>If you want to add a foreign key constraint to an existing table, you use the ALTER TABLE statement as follows:</a:t>
            </a:r>
          </a:p>
          <a:p>
            <a:endParaRPr lang="en-US" dirty="0"/>
          </a:p>
          <a:p>
            <a:r>
              <a:rPr lang="en-US" b="1" dirty="0"/>
              <a:t>ALTER TABLE </a:t>
            </a:r>
            <a:r>
              <a:rPr lang="en-US" b="1" dirty="0" err="1"/>
              <a:t>child_table</a:t>
            </a:r>
            <a:r>
              <a:rPr lang="en-US" b="1" dirty="0"/>
              <a:t> </a:t>
            </a:r>
          </a:p>
          <a:p>
            <a:r>
              <a:rPr lang="en-US" b="1" dirty="0"/>
              <a:t>ADD CONSTRAINT </a:t>
            </a:r>
            <a:r>
              <a:rPr lang="en-US" b="1" dirty="0" err="1"/>
              <a:t>fk_name</a:t>
            </a:r>
            <a:endParaRPr lang="en-US" b="1" dirty="0"/>
          </a:p>
          <a:p>
            <a:r>
              <a:rPr lang="en-US" b="1" dirty="0"/>
              <a:t>FOREIGN KEY (col1) REFERENCES </a:t>
            </a:r>
            <a:r>
              <a:rPr lang="en-US" b="1" dirty="0" err="1"/>
              <a:t>parent_table</a:t>
            </a:r>
            <a:r>
              <a:rPr lang="en-US" b="1" dirty="0"/>
              <a:t>(col1);</a:t>
            </a:r>
          </a:p>
          <a:p>
            <a:endParaRPr lang="en-US" dirty="0"/>
          </a:p>
          <a:p>
            <a:endParaRPr lang="en-US" b="1" dirty="0"/>
          </a:p>
          <a:p>
            <a:r>
              <a:rPr lang="en-US" b="1" dirty="0">
                <a:solidFill>
                  <a:srgbClr val="FF0000"/>
                </a:solidFill>
              </a:rPr>
              <a:t>Drop a foreign key constraint</a:t>
            </a:r>
          </a:p>
          <a:p>
            <a:r>
              <a:rPr lang="en-US" dirty="0"/>
              <a:t>To drop a foreign key constraint, you use the ALTER TABLE statement below:</a:t>
            </a:r>
          </a:p>
          <a:p>
            <a:endParaRPr lang="en-US" dirty="0"/>
          </a:p>
          <a:p>
            <a:r>
              <a:rPr lang="en-US" b="1" dirty="0"/>
              <a:t>ALTER TABLE </a:t>
            </a:r>
            <a:r>
              <a:rPr lang="en-US" b="1" dirty="0" err="1"/>
              <a:t>child_table</a:t>
            </a:r>
            <a:endParaRPr lang="en-US" b="1" dirty="0"/>
          </a:p>
          <a:p>
            <a:r>
              <a:rPr lang="en-US" b="1" dirty="0"/>
              <a:t>DROP CONSTRAINT </a:t>
            </a:r>
            <a:r>
              <a:rPr lang="en-US" b="1" dirty="0" err="1"/>
              <a:t>fk_name</a:t>
            </a:r>
            <a:r>
              <a:rPr lang="en-US" b="1" dirty="0"/>
              <a:t>;</a:t>
            </a:r>
          </a:p>
        </p:txBody>
      </p:sp>
      <p:sp>
        <p:nvSpPr>
          <p:cNvPr id="2" name="Footer Placeholder 1"/>
          <p:cNvSpPr>
            <a:spLocks noGrp="1"/>
          </p:cNvSpPr>
          <p:nvPr>
            <p:ph type="ftr" sz="quarter" idx="11"/>
          </p:nvPr>
        </p:nvSpPr>
        <p:spPr/>
        <p:txBody>
          <a:bodyPr/>
          <a:lstStyle/>
          <a:p>
            <a:r>
              <a:rPr lang="en-US"/>
              <a:t>9564842816</a:t>
            </a:r>
          </a:p>
        </p:txBody>
      </p:sp>
    </p:spTree>
    <p:extLst>
      <p:ext uri="{BB962C8B-B14F-4D97-AF65-F5344CB8AC3E}">
        <p14:creationId xmlns:p14="http://schemas.microsoft.com/office/powerpoint/2010/main" val="3584951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9346" y="567871"/>
            <a:ext cx="7190705" cy="5447645"/>
          </a:xfrm>
          <a:prstGeom prst="rect">
            <a:avLst/>
          </a:prstGeom>
        </p:spPr>
        <p:txBody>
          <a:bodyPr wrap="square">
            <a:spAutoFit/>
          </a:bodyPr>
          <a:lstStyle/>
          <a:p>
            <a:r>
              <a:rPr lang="en-US" sz="2400" b="1" dirty="0" err="1">
                <a:solidFill>
                  <a:srgbClr val="FF0000"/>
                </a:solidFill>
              </a:rPr>
              <a:t>Behaviour</a:t>
            </a:r>
            <a:r>
              <a:rPr lang="en-US" sz="2400" b="1" dirty="0">
                <a:solidFill>
                  <a:srgbClr val="FF0000"/>
                </a:solidFill>
              </a:rPr>
              <a:t> of Foreign Key Column on Delete</a:t>
            </a:r>
          </a:p>
          <a:p>
            <a:r>
              <a:rPr lang="en-US" dirty="0"/>
              <a:t>There are two ways to maintain the integrity of data in Child table, when a particular record is deleted in the main table. When two tables are connected with </a:t>
            </a:r>
            <a:r>
              <a:rPr lang="en-US" dirty="0" err="1"/>
              <a:t>Foriegn</a:t>
            </a:r>
            <a:r>
              <a:rPr lang="en-US" dirty="0"/>
              <a:t> key, and certain data in the main table is deleted, for which a record exits in the child table, then we must have some mechanism to save the integrity of data in the child table.</a:t>
            </a:r>
          </a:p>
          <a:p>
            <a:endParaRPr lang="en-US" dirty="0"/>
          </a:p>
          <a:p>
            <a:r>
              <a:rPr lang="en-US" dirty="0" err="1"/>
              <a:t>foriegn</a:t>
            </a:r>
            <a:r>
              <a:rPr lang="en-US" dirty="0"/>
              <a:t> key </a:t>
            </a:r>
            <a:r>
              <a:rPr lang="en-US" dirty="0" err="1"/>
              <a:t>behaviour</a:t>
            </a:r>
            <a:r>
              <a:rPr lang="en-US" dirty="0"/>
              <a:t> on delete - cascade and Null</a:t>
            </a:r>
          </a:p>
          <a:p>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On Delete Cascade : </a:t>
            </a:r>
            <a:r>
              <a:rPr lang="en-US" dirty="0"/>
              <a:t>This will remove the record from child table, if that value of </a:t>
            </a:r>
            <a:r>
              <a:rPr lang="en-US" dirty="0" err="1"/>
              <a:t>foriegn</a:t>
            </a:r>
            <a:r>
              <a:rPr lang="en-US" dirty="0"/>
              <a:t> key is deleted from the main table.</a:t>
            </a:r>
          </a:p>
          <a:p>
            <a:pPr marL="285750" indent="-285750">
              <a:buFont typeface="Arial" panose="020B0604020202020204" pitchFamily="34" charset="0"/>
              <a:buChar char="•"/>
            </a:pPr>
            <a:r>
              <a:rPr lang="en-US" b="1" dirty="0"/>
              <a:t>On Delete Null : </a:t>
            </a:r>
            <a:r>
              <a:rPr lang="en-US" dirty="0"/>
              <a:t>This will set all the values in that record of child table as NULL, for which the value of foreign key is deleted from the main table.</a:t>
            </a:r>
          </a:p>
          <a:p>
            <a:pPr marL="285750" indent="-285750">
              <a:buFont typeface="Arial" panose="020B0604020202020204" pitchFamily="34" charset="0"/>
              <a:buChar char="•"/>
            </a:pPr>
            <a:endParaRPr lang="en-US" dirty="0"/>
          </a:p>
          <a:p>
            <a:r>
              <a:rPr lang="en-US" dirty="0"/>
              <a:t>If we don't use any of the above, then we cannot delete data from the main table for which data in child table exists. We will get an error if we try to do so.</a:t>
            </a:r>
          </a:p>
          <a:p>
            <a:r>
              <a:rPr lang="en-US" dirty="0"/>
              <a:t>ERROR : Record in child table exist</a:t>
            </a:r>
          </a:p>
        </p:txBody>
      </p:sp>
      <p:pic>
        <p:nvPicPr>
          <p:cNvPr id="6" name="Picture 5"/>
          <p:cNvPicPr>
            <a:picLocks noChangeAspect="1"/>
          </p:cNvPicPr>
          <p:nvPr/>
        </p:nvPicPr>
        <p:blipFill>
          <a:blip r:embed="rId2"/>
          <a:stretch>
            <a:fillRect/>
          </a:stretch>
        </p:blipFill>
        <p:spPr>
          <a:xfrm>
            <a:off x="7429500" y="1517158"/>
            <a:ext cx="4762500" cy="2381250"/>
          </a:xfrm>
          <a:prstGeom prst="rect">
            <a:avLst/>
          </a:prstGeom>
        </p:spPr>
      </p:pic>
      <p:sp>
        <p:nvSpPr>
          <p:cNvPr id="2" name="Footer Placeholder 1"/>
          <p:cNvSpPr>
            <a:spLocks noGrp="1"/>
          </p:cNvSpPr>
          <p:nvPr>
            <p:ph type="ftr" sz="quarter" idx="11"/>
          </p:nvPr>
        </p:nvSpPr>
        <p:spPr/>
        <p:txBody>
          <a:bodyPr/>
          <a:lstStyle/>
          <a:p>
            <a:r>
              <a:rPr lang="en-US"/>
              <a:t>9564842816</a:t>
            </a:r>
          </a:p>
        </p:txBody>
      </p:sp>
    </p:spTree>
    <p:extLst>
      <p:ext uri="{BB962C8B-B14F-4D97-AF65-F5344CB8AC3E}">
        <p14:creationId xmlns:p14="http://schemas.microsoft.com/office/powerpoint/2010/main" val="1197061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8697" t="19140" r="20352" b="27501"/>
          <a:stretch/>
        </p:blipFill>
        <p:spPr>
          <a:xfrm>
            <a:off x="1429555" y="991673"/>
            <a:ext cx="9079606" cy="4391695"/>
          </a:xfrm>
          <a:prstGeom prst="rect">
            <a:avLst/>
          </a:prstGeom>
        </p:spPr>
      </p:pic>
      <p:sp>
        <p:nvSpPr>
          <p:cNvPr id="2" name="Footer Placeholder 1"/>
          <p:cNvSpPr>
            <a:spLocks noGrp="1"/>
          </p:cNvSpPr>
          <p:nvPr>
            <p:ph type="ftr" sz="quarter" idx="11"/>
          </p:nvPr>
        </p:nvSpPr>
        <p:spPr/>
        <p:txBody>
          <a:bodyPr/>
          <a:lstStyle/>
          <a:p>
            <a:r>
              <a:rPr lang="en-US"/>
              <a:t>9564842816</a:t>
            </a:r>
          </a:p>
        </p:txBody>
      </p:sp>
    </p:spTree>
    <p:extLst>
      <p:ext uri="{BB962C8B-B14F-4D97-AF65-F5344CB8AC3E}">
        <p14:creationId xmlns:p14="http://schemas.microsoft.com/office/powerpoint/2010/main" val="2456141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5155" y="383986"/>
            <a:ext cx="11676845" cy="6186309"/>
          </a:xfrm>
          <a:prstGeom prst="rect">
            <a:avLst/>
          </a:prstGeom>
        </p:spPr>
        <p:txBody>
          <a:bodyPr wrap="square">
            <a:spAutoFit/>
          </a:bodyPr>
          <a:lstStyle/>
          <a:p>
            <a:r>
              <a:rPr lang="en-US" dirty="0"/>
              <a:t>For example:</a:t>
            </a:r>
          </a:p>
          <a:p>
            <a:endParaRPr lang="en-US" b="1" dirty="0"/>
          </a:p>
          <a:p>
            <a:r>
              <a:rPr lang="en-US" b="1" dirty="0"/>
              <a:t>CREATE TABLE supplier</a:t>
            </a:r>
          </a:p>
          <a:p>
            <a:r>
              <a:rPr lang="en-US" b="1" dirty="0"/>
              <a:t>( </a:t>
            </a:r>
            <a:r>
              <a:rPr lang="en-US" b="1" dirty="0" err="1"/>
              <a:t>supplier_id</a:t>
            </a:r>
            <a:r>
              <a:rPr lang="en-US" b="1" dirty="0"/>
              <a:t> number (10) not null,</a:t>
            </a:r>
          </a:p>
          <a:p>
            <a:r>
              <a:rPr lang="en-US" b="1" dirty="0"/>
              <a:t>  </a:t>
            </a:r>
            <a:r>
              <a:rPr lang="en-US" b="1" dirty="0" err="1"/>
              <a:t>supplier_name</a:t>
            </a:r>
            <a:r>
              <a:rPr lang="en-US" b="1" dirty="0"/>
              <a:t> varchar2(50) not null,</a:t>
            </a:r>
          </a:p>
          <a:p>
            <a:r>
              <a:rPr lang="en-US" b="1" dirty="0"/>
              <a:t>  </a:t>
            </a:r>
            <a:r>
              <a:rPr lang="en-US" b="1" dirty="0" err="1"/>
              <a:t>contact_name</a:t>
            </a:r>
            <a:r>
              <a:rPr lang="en-US" b="1" dirty="0"/>
              <a:t> varchar2(50),</a:t>
            </a:r>
          </a:p>
          <a:p>
            <a:r>
              <a:rPr lang="en-US" b="1" dirty="0"/>
              <a:t>  CONSTRAINT </a:t>
            </a:r>
            <a:r>
              <a:rPr lang="en-US" b="1" dirty="0" err="1"/>
              <a:t>supplier_pk</a:t>
            </a:r>
            <a:r>
              <a:rPr lang="en-US" b="1" dirty="0"/>
              <a:t> PRIMARY KEY (</a:t>
            </a:r>
            <a:r>
              <a:rPr lang="en-US" b="1" dirty="0" err="1"/>
              <a:t>supplier_id</a:t>
            </a:r>
            <a:r>
              <a:rPr lang="en-US" b="1" dirty="0"/>
              <a:t>)</a:t>
            </a:r>
          </a:p>
          <a:p>
            <a:r>
              <a:rPr lang="en-US" b="1" dirty="0"/>
              <a:t>);</a:t>
            </a:r>
          </a:p>
          <a:p>
            <a:endParaRPr lang="en-US" b="1" dirty="0"/>
          </a:p>
          <a:p>
            <a:r>
              <a:rPr lang="en-US" b="1" dirty="0"/>
              <a:t>CREATE TABLE products</a:t>
            </a:r>
          </a:p>
          <a:p>
            <a:r>
              <a:rPr lang="en-US" b="1" dirty="0"/>
              <a:t>( </a:t>
            </a:r>
            <a:r>
              <a:rPr lang="en-US" b="1" dirty="0" err="1"/>
              <a:t>product_id</a:t>
            </a:r>
            <a:r>
              <a:rPr lang="en-US" b="1" dirty="0"/>
              <a:t> number(10) not null,</a:t>
            </a:r>
          </a:p>
          <a:p>
            <a:r>
              <a:rPr lang="en-US" b="1" dirty="0"/>
              <a:t>  </a:t>
            </a:r>
            <a:r>
              <a:rPr lang="en-US" b="1" dirty="0" err="1"/>
              <a:t>supplier_id</a:t>
            </a:r>
            <a:r>
              <a:rPr lang="en-US" b="1" dirty="0"/>
              <a:t> number (10) not null,</a:t>
            </a:r>
          </a:p>
          <a:p>
            <a:r>
              <a:rPr lang="en-US" b="1" dirty="0"/>
              <a:t>  CONSTRAINT </a:t>
            </a:r>
            <a:r>
              <a:rPr lang="en-US" b="1" dirty="0" err="1"/>
              <a:t>fk_supplier</a:t>
            </a:r>
            <a:endParaRPr lang="en-US" b="1" dirty="0"/>
          </a:p>
          <a:p>
            <a:r>
              <a:rPr lang="en-US" b="1" dirty="0"/>
              <a:t>    FOREIGN KEY (</a:t>
            </a:r>
            <a:r>
              <a:rPr lang="en-US" b="1" dirty="0" err="1"/>
              <a:t>supplier_id</a:t>
            </a:r>
            <a:r>
              <a:rPr lang="en-US" b="1" dirty="0"/>
              <a:t>)</a:t>
            </a:r>
          </a:p>
          <a:p>
            <a:r>
              <a:rPr lang="en-US" b="1" dirty="0"/>
              <a:t>    REFERENCES supplier(</a:t>
            </a:r>
            <a:r>
              <a:rPr lang="en-US" b="1" dirty="0" err="1"/>
              <a:t>supplier_id</a:t>
            </a:r>
            <a:r>
              <a:rPr lang="en-US" b="1" dirty="0"/>
              <a:t>)</a:t>
            </a:r>
          </a:p>
          <a:p>
            <a:r>
              <a:rPr lang="en-US" b="1" dirty="0"/>
              <a:t>    ON DELETE CASCADE</a:t>
            </a:r>
          </a:p>
          <a:p>
            <a:r>
              <a:rPr lang="en-US" b="1" dirty="0"/>
              <a:t>);</a:t>
            </a:r>
          </a:p>
          <a:p>
            <a:r>
              <a:rPr lang="en-US" dirty="0"/>
              <a:t>In this example, we've created a primary key on the supplier table called </a:t>
            </a:r>
            <a:r>
              <a:rPr lang="en-US" dirty="0" err="1"/>
              <a:t>supplier_pk</a:t>
            </a:r>
            <a:r>
              <a:rPr lang="en-US" dirty="0"/>
              <a:t>. It consists of only one field - the </a:t>
            </a:r>
            <a:r>
              <a:rPr lang="en-US" dirty="0" err="1"/>
              <a:t>supplier_id</a:t>
            </a:r>
            <a:r>
              <a:rPr lang="en-US" dirty="0"/>
              <a:t> field. Then we've created a foreign key called </a:t>
            </a:r>
            <a:r>
              <a:rPr lang="en-US" dirty="0" err="1"/>
              <a:t>fk_supplier</a:t>
            </a:r>
            <a:r>
              <a:rPr lang="en-US" dirty="0"/>
              <a:t> on the products table that references the supplier table based on the </a:t>
            </a:r>
            <a:r>
              <a:rPr lang="en-US" dirty="0" err="1"/>
              <a:t>supplier_id</a:t>
            </a:r>
            <a:r>
              <a:rPr lang="en-US" dirty="0"/>
              <a:t> field.</a:t>
            </a:r>
          </a:p>
          <a:p>
            <a:endParaRPr lang="en-US" dirty="0"/>
          </a:p>
          <a:p>
            <a:r>
              <a:rPr lang="en-US" dirty="0"/>
              <a:t>Because of the cascade delete, when a record in the supplier table is deleted, all records in the products table will also be deleted that have the same </a:t>
            </a:r>
            <a:r>
              <a:rPr lang="en-US" dirty="0" err="1"/>
              <a:t>supplier_id</a:t>
            </a:r>
            <a:r>
              <a:rPr lang="en-US" dirty="0"/>
              <a:t> value.</a:t>
            </a:r>
          </a:p>
        </p:txBody>
      </p:sp>
      <p:sp>
        <p:nvSpPr>
          <p:cNvPr id="2" name="Footer Placeholder 1"/>
          <p:cNvSpPr>
            <a:spLocks noGrp="1"/>
          </p:cNvSpPr>
          <p:nvPr>
            <p:ph type="ftr" sz="quarter" idx="11"/>
          </p:nvPr>
        </p:nvSpPr>
        <p:spPr/>
        <p:txBody>
          <a:bodyPr/>
          <a:lstStyle/>
          <a:p>
            <a:r>
              <a:rPr lang="en-US"/>
              <a:t>9564842816</a:t>
            </a:r>
          </a:p>
        </p:txBody>
      </p:sp>
    </p:spTree>
    <p:extLst>
      <p:ext uri="{BB962C8B-B14F-4D97-AF65-F5344CB8AC3E}">
        <p14:creationId xmlns:p14="http://schemas.microsoft.com/office/powerpoint/2010/main" val="2049947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8170" t="18952" r="20880" b="31861"/>
          <a:stretch/>
        </p:blipFill>
        <p:spPr>
          <a:xfrm>
            <a:off x="1841679" y="476519"/>
            <a:ext cx="8577330" cy="4327301"/>
          </a:xfrm>
          <a:prstGeom prst="rect">
            <a:avLst/>
          </a:prstGeom>
        </p:spPr>
      </p:pic>
      <p:sp>
        <p:nvSpPr>
          <p:cNvPr id="2" name="Footer Placeholder 1"/>
          <p:cNvSpPr>
            <a:spLocks noGrp="1"/>
          </p:cNvSpPr>
          <p:nvPr>
            <p:ph type="ftr" sz="quarter" idx="11"/>
          </p:nvPr>
        </p:nvSpPr>
        <p:spPr/>
        <p:txBody>
          <a:bodyPr/>
          <a:lstStyle/>
          <a:p>
            <a:r>
              <a:rPr lang="en-US"/>
              <a:t>9564842816</a:t>
            </a:r>
          </a:p>
        </p:txBody>
      </p:sp>
    </p:spTree>
    <p:extLst>
      <p:ext uri="{BB962C8B-B14F-4D97-AF65-F5344CB8AC3E}">
        <p14:creationId xmlns:p14="http://schemas.microsoft.com/office/powerpoint/2010/main" val="960297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84349" y="1430962"/>
            <a:ext cx="7641465" cy="4801314"/>
          </a:xfrm>
          <a:prstGeom prst="rect">
            <a:avLst/>
          </a:prstGeom>
        </p:spPr>
        <p:txBody>
          <a:bodyPr wrap="square">
            <a:spAutoFit/>
          </a:bodyPr>
          <a:lstStyle/>
          <a:p>
            <a:r>
              <a:rPr lang="en-US" dirty="0"/>
              <a:t>An Oracle NOT NULL constraint specifies that a column cannot contain NULL values. The Oracle NOT NULL constraints are inline constraints which are typically used in the column definition of the </a:t>
            </a:r>
            <a:r>
              <a:rPr lang="en-US" dirty="0">
                <a:solidFill>
                  <a:srgbClr val="FF0000"/>
                </a:solidFill>
              </a:rPr>
              <a:t>CREATE TABLE statement.</a:t>
            </a:r>
          </a:p>
          <a:p>
            <a:endParaRPr lang="en-US" dirty="0"/>
          </a:p>
          <a:p>
            <a:r>
              <a:rPr lang="en-US" b="1" dirty="0"/>
              <a:t>CREATE TABLE </a:t>
            </a:r>
            <a:r>
              <a:rPr lang="en-US" b="1" dirty="0" err="1"/>
              <a:t>table_name</a:t>
            </a:r>
            <a:r>
              <a:rPr lang="en-US" b="1" dirty="0"/>
              <a:t> (</a:t>
            </a:r>
          </a:p>
          <a:p>
            <a:r>
              <a:rPr lang="en-US" b="1" dirty="0"/>
              <a:t>    ...</a:t>
            </a:r>
          </a:p>
          <a:p>
            <a:r>
              <a:rPr lang="en-US" b="1" dirty="0"/>
              <a:t>    </a:t>
            </a:r>
            <a:r>
              <a:rPr lang="en-US" b="1" dirty="0" err="1"/>
              <a:t>column_name</a:t>
            </a:r>
            <a:r>
              <a:rPr lang="en-US" b="1" dirty="0"/>
              <a:t> </a:t>
            </a:r>
            <a:r>
              <a:rPr lang="en-US" b="1" dirty="0" err="1"/>
              <a:t>data_type</a:t>
            </a:r>
            <a:r>
              <a:rPr lang="en-US" b="1" dirty="0"/>
              <a:t> NOT NULL</a:t>
            </a:r>
          </a:p>
          <a:p>
            <a:r>
              <a:rPr lang="en-US" b="1" dirty="0"/>
              <a:t>    ...</a:t>
            </a:r>
          </a:p>
          <a:p>
            <a:r>
              <a:rPr lang="en-US" b="1" dirty="0"/>
              <a:t>);</a:t>
            </a:r>
          </a:p>
          <a:p>
            <a:endParaRPr lang="en-US" dirty="0"/>
          </a:p>
          <a:p>
            <a:r>
              <a:rPr lang="en-US" dirty="0"/>
              <a:t>It is possible to add a NOT NULL constraint to an existing table by using the </a:t>
            </a:r>
            <a:r>
              <a:rPr lang="en-US" b="1" dirty="0"/>
              <a:t>ALTER TABLE statement</a:t>
            </a:r>
            <a:r>
              <a:rPr lang="en-US" dirty="0"/>
              <a:t>.</a:t>
            </a:r>
          </a:p>
          <a:p>
            <a:endParaRPr lang="en-US" dirty="0"/>
          </a:p>
          <a:p>
            <a:r>
              <a:rPr lang="en-US" b="1" dirty="0"/>
              <a:t>ALTER TABLE </a:t>
            </a:r>
            <a:r>
              <a:rPr lang="en-US" b="1" dirty="0" err="1"/>
              <a:t>table_name</a:t>
            </a:r>
            <a:r>
              <a:rPr lang="en-US" b="1" dirty="0"/>
              <a:t> MODIFY ( </a:t>
            </a:r>
            <a:r>
              <a:rPr lang="en-US" b="1" dirty="0" err="1"/>
              <a:t>column_name</a:t>
            </a:r>
            <a:r>
              <a:rPr lang="en-US" b="1" dirty="0"/>
              <a:t> NOT NULL);</a:t>
            </a:r>
          </a:p>
          <a:p>
            <a:endParaRPr lang="en-US" b="1" dirty="0"/>
          </a:p>
          <a:p>
            <a:r>
              <a:rPr lang="en-US" b="1" dirty="0"/>
              <a:t>In this case, the </a:t>
            </a:r>
            <a:r>
              <a:rPr lang="en-US" b="1" dirty="0" err="1"/>
              <a:t>column_name</a:t>
            </a:r>
            <a:r>
              <a:rPr lang="en-US" b="1" dirty="0"/>
              <a:t> must not contain any NULL value before applying the NOT NULL constraint.</a:t>
            </a:r>
          </a:p>
        </p:txBody>
      </p:sp>
      <p:sp>
        <p:nvSpPr>
          <p:cNvPr id="7" name="Rectangle 6"/>
          <p:cNvSpPr/>
          <p:nvPr/>
        </p:nvSpPr>
        <p:spPr>
          <a:xfrm>
            <a:off x="719424" y="642802"/>
            <a:ext cx="4109074" cy="461665"/>
          </a:xfrm>
          <a:prstGeom prst="rect">
            <a:avLst/>
          </a:prstGeom>
        </p:spPr>
        <p:txBody>
          <a:bodyPr wrap="none">
            <a:spAutoFit/>
          </a:bodyPr>
          <a:lstStyle/>
          <a:p>
            <a:r>
              <a:rPr lang="en-US" sz="2400" b="1" dirty="0">
                <a:solidFill>
                  <a:srgbClr val="FF0000"/>
                </a:solidFill>
              </a:rPr>
              <a:t>Oracle NOT NULL constraints </a:t>
            </a:r>
          </a:p>
        </p:txBody>
      </p:sp>
      <p:sp>
        <p:nvSpPr>
          <p:cNvPr id="8" name="Rectangle 7"/>
          <p:cNvSpPr/>
          <p:nvPr/>
        </p:nvSpPr>
        <p:spPr>
          <a:xfrm>
            <a:off x="7645758" y="2265333"/>
            <a:ext cx="3713408" cy="1477328"/>
          </a:xfrm>
          <a:prstGeom prst="rect">
            <a:avLst/>
          </a:prstGeom>
          <a:ln>
            <a:solidFill>
              <a:schemeClr val="accent1"/>
            </a:solidFill>
          </a:ln>
        </p:spPr>
        <p:txBody>
          <a:bodyPr wrap="square">
            <a:spAutoFit/>
          </a:bodyPr>
          <a:lstStyle/>
          <a:p>
            <a:r>
              <a:rPr lang="en-US" dirty="0"/>
              <a:t>CREATE TABLE Student</a:t>
            </a:r>
          </a:p>
          <a:p>
            <a:r>
              <a:rPr lang="en-US" dirty="0"/>
              <a:t>(  	</a:t>
            </a:r>
            <a:r>
              <a:rPr lang="en-US" dirty="0" err="1"/>
              <a:t>s_id</a:t>
            </a:r>
            <a:r>
              <a:rPr lang="en-US" dirty="0"/>
              <a:t> number NOT NULL, </a:t>
            </a:r>
          </a:p>
          <a:p>
            <a:r>
              <a:rPr lang="en-US" dirty="0"/>
              <a:t>   	name varchar(60), </a:t>
            </a:r>
          </a:p>
          <a:p>
            <a:r>
              <a:rPr lang="en-US" dirty="0"/>
              <a:t>   	age  number</a:t>
            </a:r>
          </a:p>
          <a:p>
            <a:r>
              <a:rPr lang="en-US" dirty="0"/>
              <a:t>);</a:t>
            </a:r>
          </a:p>
        </p:txBody>
      </p:sp>
      <p:sp>
        <p:nvSpPr>
          <p:cNvPr id="2" name="Footer Placeholder 1"/>
          <p:cNvSpPr>
            <a:spLocks noGrp="1"/>
          </p:cNvSpPr>
          <p:nvPr>
            <p:ph type="ftr" sz="quarter" idx="11"/>
          </p:nvPr>
        </p:nvSpPr>
        <p:spPr/>
        <p:txBody>
          <a:bodyPr/>
          <a:lstStyle/>
          <a:p>
            <a:r>
              <a:rPr lang="en-US"/>
              <a:t>9564842816</a:t>
            </a:r>
          </a:p>
        </p:txBody>
      </p:sp>
    </p:spTree>
    <p:extLst>
      <p:ext uri="{BB962C8B-B14F-4D97-AF65-F5344CB8AC3E}">
        <p14:creationId xmlns:p14="http://schemas.microsoft.com/office/powerpoint/2010/main" val="1028917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489656" y="835366"/>
            <a:ext cx="9985420" cy="3416320"/>
          </a:xfrm>
          <a:prstGeom prst="rect">
            <a:avLst/>
          </a:prstGeom>
        </p:spPr>
        <p:txBody>
          <a:bodyPr wrap="square">
            <a:spAutoFit/>
          </a:bodyPr>
          <a:lstStyle/>
          <a:p>
            <a:r>
              <a:rPr lang="en-US" sz="2000" b="1" dirty="0">
                <a:solidFill>
                  <a:srgbClr val="FF0000"/>
                </a:solidFill>
              </a:rPr>
              <a:t>Drop NOT NULL constraints</a:t>
            </a:r>
          </a:p>
          <a:p>
            <a:r>
              <a:rPr lang="en-US" dirty="0"/>
              <a:t>Sometimes, you need to change a column with a NOT NULL constraint to accept NULL values.</a:t>
            </a:r>
          </a:p>
          <a:p>
            <a:endParaRPr lang="en-US" dirty="0"/>
          </a:p>
          <a:p>
            <a:r>
              <a:rPr lang="en-US" dirty="0"/>
              <a:t>To do this, you need to remove the NOT NULL constraint from the column by using the ALTER TABLE statement as below:</a:t>
            </a:r>
          </a:p>
          <a:p>
            <a:endParaRPr lang="en-US" b="1" dirty="0"/>
          </a:p>
          <a:p>
            <a:r>
              <a:rPr lang="en-US" b="1" dirty="0"/>
              <a:t>ALTER TABLE </a:t>
            </a:r>
            <a:r>
              <a:rPr lang="en-US" b="1" dirty="0" err="1"/>
              <a:t>table_name</a:t>
            </a:r>
            <a:r>
              <a:rPr lang="en-US" b="1" dirty="0"/>
              <a:t> MODIFY ( </a:t>
            </a:r>
            <a:r>
              <a:rPr lang="en-US" b="1" dirty="0" err="1"/>
              <a:t>column_name</a:t>
            </a:r>
            <a:r>
              <a:rPr lang="en-US" b="1" dirty="0"/>
              <a:t> NULL)</a:t>
            </a:r>
          </a:p>
          <a:p>
            <a:r>
              <a:rPr lang="en-US" dirty="0"/>
              <a:t>For example, to drop the NOT NULL constraint from the amount column of the surcharges table, you use the following statement:</a:t>
            </a:r>
          </a:p>
          <a:p>
            <a:endParaRPr lang="en-US" dirty="0"/>
          </a:p>
          <a:p>
            <a:r>
              <a:rPr lang="en-US" b="1" dirty="0"/>
              <a:t>ALTER TABLE surcharges</a:t>
            </a:r>
          </a:p>
          <a:p>
            <a:r>
              <a:rPr lang="en-US" b="1" dirty="0"/>
              <a:t>MODIFY (amount NULL);</a:t>
            </a:r>
          </a:p>
        </p:txBody>
      </p:sp>
      <p:sp>
        <p:nvSpPr>
          <p:cNvPr id="2" name="Footer Placeholder 1"/>
          <p:cNvSpPr>
            <a:spLocks noGrp="1"/>
          </p:cNvSpPr>
          <p:nvPr>
            <p:ph type="ftr" sz="quarter" idx="11"/>
          </p:nvPr>
        </p:nvSpPr>
        <p:spPr/>
        <p:txBody>
          <a:bodyPr/>
          <a:lstStyle/>
          <a:p>
            <a:r>
              <a:rPr lang="en-US"/>
              <a:t>9564842816</a:t>
            </a:r>
          </a:p>
        </p:txBody>
      </p:sp>
    </p:spTree>
    <p:extLst>
      <p:ext uri="{BB962C8B-B14F-4D97-AF65-F5344CB8AC3E}">
        <p14:creationId xmlns:p14="http://schemas.microsoft.com/office/powerpoint/2010/main" val="1137181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83594" y="967529"/>
            <a:ext cx="6096000" cy="2308324"/>
          </a:xfrm>
          <a:prstGeom prst="rect">
            <a:avLst/>
          </a:prstGeom>
        </p:spPr>
        <p:txBody>
          <a:bodyPr>
            <a:spAutoFit/>
          </a:bodyPr>
          <a:lstStyle/>
          <a:p>
            <a:r>
              <a:rPr lang="en-US" dirty="0"/>
              <a:t>The following statement displays </a:t>
            </a:r>
            <a:r>
              <a:rPr lang="en-US" b="1" dirty="0">
                <a:solidFill>
                  <a:srgbClr val="FF0000"/>
                </a:solidFill>
              </a:rPr>
              <a:t>all constraints </a:t>
            </a:r>
            <a:r>
              <a:rPr lang="en-US" dirty="0"/>
              <a:t>of the surcharges table:</a:t>
            </a:r>
          </a:p>
          <a:p>
            <a:endParaRPr lang="en-US" dirty="0"/>
          </a:p>
          <a:p>
            <a:r>
              <a:rPr lang="en-US"/>
              <a:t>SELECT *</a:t>
            </a:r>
            <a:endParaRPr lang="en-US" dirty="0"/>
          </a:p>
          <a:p>
            <a:r>
              <a:rPr lang="en-US" dirty="0"/>
              <a:t>FROM</a:t>
            </a:r>
          </a:p>
          <a:p>
            <a:r>
              <a:rPr lang="en-US" dirty="0"/>
              <a:t>    </a:t>
            </a:r>
            <a:r>
              <a:rPr lang="en-US" dirty="0" err="1"/>
              <a:t>user_constraints</a:t>
            </a:r>
            <a:endParaRPr lang="en-US" dirty="0"/>
          </a:p>
          <a:p>
            <a:r>
              <a:rPr lang="en-US" dirty="0"/>
              <a:t>WHERE</a:t>
            </a:r>
          </a:p>
          <a:p>
            <a:r>
              <a:rPr lang="en-US" dirty="0"/>
              <a:t>    </a:t>
            </a:r>
            <a:r>
              <a:rPr lang="en-US" dirty="0" err="1"/>
              <a:t>table_name</a:t>
            </a:r>
            <a:r>
              <a:rPr lang="en-US" dirty="0"/>
              <a:t> = 'SURCHARGES'; </a:t>
            </a:r>
          </a:p>
        </p:txBody>
      </p:sp>
      <p:sp>
        <p:nvSpPr>
          <p:cNvPr id="2" name="Footer Placeholder 1"/>
          <p:cNvSpPr>
            <a:spLocks noGrp="1"/>
          </p:cNvSpPr>
          <p:nvPr>
            <p:ph type="ftr" sz="quarter" idx="11"/>
          </p:nvPr>
        </p:nvSpPr>
        <p:spPr/>
        <p:txBody>
          <a:bodyPr/>
          <a:lstStyle/>
          <a:p>
            <a:r>
              <a:rPr lang="en-US"/>
              <a:t>9564842816</a:t>
            </a:r>
          </a:p>
        </p:txBody>
      </p:sp>
    </p:spTree>
    <p:extLst>
      <p:ext uri="{BB962C8B-B14F-4D97-AF65-F5344CB8AC3E}">
        <p14:creationId xmlns:p14="http://schemas.microsoft.com/office/powerpoint/2010/main" val="2657687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0762" y="543632"/>
            <a:ext cx="12054624" cy="5447645"/>
          </a:xfrm>
          <a:prstGeom prst="rect">
            <a:avLst/>
          </a:prstGeom>
        </p:spPr>
        <p:txBody>
          <a:bodyPr wrap="square">
            <a:spAutoFit/>
          </a:bodyPr>
          <a:lstStyle/>
          <a:p>
            <a:r>
              <a:rPr lang="en-US" sz="2400" b="1" dirty="0">
                <a:solidFill>
                  <a:srgbClr val="FF0000"/>
                </a:solidFill>
              </a:rPr>
              <a:t>Oracle unique constraint syntax</a:t>
            </a:r>
          </a:p>
          <a:p>
            <a:r>
              <a:rPr lang="en-US" dirty="0"/>
              <a:t>A unique constraint is an integrity constraint that ensures the data stored in a column, or a group of columns, is unique among the rows in a table.</a:t>
            </a:r>
          </a:p>
          <a:p>
            <a:endParaRPr lang="en-US" dirty="0"/>
          </a:p>
          <a:p>
            <a:r>
              <a:rPr lang="en-US" dirty="0"/>
              <a:t>Typically, you apply the unique constraints to columns when you create the table using the inline constraint syntax as follows:</a:t>
            </a:r>
          </a:p>
          <a:p>
            <a:endParaRPr lang="en-US" dirty="0"/>
          </a:p>
          <a:p>
            <a:r>
              <a:rPr lang="en-US" b="1" dirty="0"/>
              <a:t>CREATE TABLE </a:t>
            </a:r>
            <a:r>
              <a:rPr lang="en-US" b="1" dirty="0" err="1"/>
              <a:t>table_name</a:t>
            </a:r>
            <a:r>
              <a:rPr lang="en-US" b="1" dirty="0"/>
              <a:t> (</a:t>
            </a:r>
          </a:p>
          <a:p>
            <a:r>
              <a:rPr lang="en-US" b="1" dirty="0"/>
              <a:t>    ...</a:t>
            </a:r>
          </a:p>
          <a:p>
            <a:r>
              <a:rPr lang="en-US" b="1" dirty="0"/>
              <a:t>    </a:t>
            </a:r>
            <a:r>
              <a:rPr lang="en-US" b="1" dirty="0" err="1"/>
              <a:t>column_name</a:t>
            </a:r>
            <a:r>
              <a:rPr lang="en-US" b="1" dirty="0"/>
              <a:t> </a:t>
            </a:r>
            <a:r>
              <a:rPr lang="en-US" b="1" dirty="0" err="1"/>
              <a:t>data_type</a:t>
            </a:r>
            <a:r>
              <a:rPr lang="en-US" b="1" dirty="0"/>
              <a:t> UNIQUE</a:t>
            </a:r>
          </a:p>
          <a:p>
            <a:r>
              <a:rPr lang="en-US" b="1" dirty="0"/>
              <a:t>    ...</a:t>
            </a:r>
          </a:p>
          <a:p>
            <a:r>
              <a:rPr lang="en-US" b="1" dirty="0"/>
              <a:t>);</a:t>
            </a:r>
          </a:p>
          <a:p>
            <a:r>
              <a:rPr lang="en-US" dirty="0"/>
              <a:t>This unique constraint specifies that the values in the </a:t>
            </a:r>
            <a:r>
              <a:rPr lang="en-US" dirty="0" err="1"/>
              <a:t>column_name</a:t>
            </a:r>
            <a:r>
              <a:rPr lang="en-US" dirty="0"/>
              <a:t> is unique across the whole table.</a:t>
            </a:r>
          </a:p>
          <a:p>
            <a:endParaRPr lang="en-US" dirty="0"/>
          </a:p>
          <a:p>
            <a:r>
              <a:rPr lang="en-US" dirty="0"/>
              <a:t>You can also use the out-of-line constraint syntax to define a unique constraint:</a:t>
            </a:r>
          </a:p>
          <a:p>
            <a:endParaRPr lang="en-US" dirty="0"/>
          </a:p>
          <a:p>
            <a:r>
              <a:rPr lang="en-US" b="1" dirty="0"/>
              <a:t>CREATE TABLE </a:t>
            </a:r>
            <a:r>
              <a:rPr lang="en-US" b="1" dirty="0" err="1"/>
              <a:t>table_name</a:t>
            </a:r>
            <a:r>
              <a:rPr lang="en-US" b="1" dirty="0"/>
              <a:t> (</a:t>
            </a:r>
          </a:p>
          <a:p>
            <a:r>
              <a:rPr lang="en-US" b="1" dirty="0"/>
              <a:t>    ...,</a:t>
            </a:r>
          </a:p>
          <a:p>
            <a:r>
              <a:rPr lang="en-US" b="1" dirty="0"/>
              <a:t>    UNIQUE(</a:t>
            </a:r>
            <a:r>
              <a:rPr lang="en-US" b="1" dirty="0" err="1"/>
              <a:t>column_name</a:t>
            </a:r>
            <a:r>
              <a:rPr lang="en-US" b="1" dirty="0"/>
              <a:t>)</a:t>
            </a:r>
          </a:p>
          <a:p>
            <a:r>
              <a:rPr lang="en-US" b="1" dirty="0"/>
              <a:t>);</a:t>
            </a:r>
          </a:p>
        </p:txBody>
      </p:sp>
      <p:sp>
        <p:nvSpPr>
          <p:cNvPr id="2" name="Footer Placeholder 1"/>
          <p:cNvSpPr>
            <a:spLocks noGrp="1"/>
          </p:cNvSpPr>
          <p:nvPr>
            <p:ph type="ftr" sz="quarter" idx="11"/>
          </p:nvPr>
        </p:nvSpPr>
        <p:spPr/>
        <p:txBody>
          <a:bodyPr/>
          <a:lstStyle/>
          <a:p>
            <a:r>
              <a:rPr lang="en-US"/>
              <a:t>9564842816</a:t>
            </a:r>
          </a:p>
        </p:txBody>
      </p:sp>
    </p:spTree>
    <p:extLst>
      <p:ext uri="{BB962C8B-B14F-4D97-AF65-F5344CB8AC3E}">
        <p14:creationId xmlns:p14="http://schemas.microsoft.com/office/powerpoint/2010/main" val="285281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0762" y="543632"/>
            <a:ext cx="12054624" cy="5447645"/>
          </a:xfrm>
          <a:prstGeom prst="rect">
            <a:avLst/>
          </a:prstGeom>
        </p:spPr>
        <p:txBody>
          <a:bodyPr wrap="square">
            <a:spAutoFit/>
          </a:bodyPr>
          <a:lstStyle/>
          <a:p>
            <a:r>
              <a:rPr lang="en-US" sz="2400" b="1" dirty="0">
                <a:solidFill>
                  <a:srgbClr val="FF0000"/>
                </a:solidFill>
              </a:rPr>
              <a:t>Oracle unique constraint syntax</a:t>
            </a:r>
          </a:p>
          <a:p>
            <a:r>
              <a:rPr lang="en-US" dirty="0"/>
              <a:t>A unique constraint is an integrity constraint that ensures the data stored in a column, or a group of columns, is unique among the rows in a table.</a:t>
            </a:r>
          </a:p>
          <a:p>
            <a:endParaRPr lang="en-US" dirty="0"/>
          </a:p>
          <a:p>
            <a:r>
              <a:rPr lang="en-US" dirty="0"/>
              <a:t>Typically, you apply the unique constraints to columns when you create the table using the inline constraint syntax as follows:</a:t>
            </a:r>
          </a:p>
          <a:p>
            <a:endParaRPr lang="en-US" dirty="0"/>
          </a:p>
          <a:p>
            <a:r>
              <a:rPr lang="en-US" b="1" dirty="0"/>
              <a:t>CREATE TABLE </a:t>
            </a:r>
            <a:r>
              <a:rPr lang="en-US" b="1" dirty="0" err="1"/>
              <a:t>table_name</a:t>
            </a:r>
            <a:r>
              <a:rPr lang="en-US" b="1" dirty="0"/>
              <a:t> (</a:t>
            </a:r>
          </a:p>
          <a:p>
            <a:r>
              <a:rPr lang="en-US" b="1" dirty="0"/>
              <a:t>    ...</a:t>
            </a:r>
          </a:p>
          <a:p>
            <a:r>
              <a:rPr lang="en-US" b="1" dirty="0"/>
              <a:t>    </a:t>
            </a:r>
            <a:r>
              <a:rPr lang="en-US" b="1" dirty="0" err="1"/>
              <a:t>column_name</a:t>
            </a:r>
            <a:r>
              <a:rPr lang="en-US" b="1" dirty="0"/>
              <a:t> </a:t>
            </a:r>
            <a:r>
              <a:rPr lang="en-US" b="1" dirty="0" err="1"/>
              <a:t>data_type</a:t>
            </a:r>
            <a:r>
              <a:rPr lang="en-US" b="1" dirty="0"/>
              <a:t> UNIQUE</a:t>
            </a:r>
          </a:p>
          <a:p>
            <a:r>
              <a:rPr lang="en-US" b="1" dirty="0"/>
              <a:t>    ...</a:t>
            </a:r>
          </a:p>
          <a:p>
            <a:r>
              <a:rPr lang="en-US" b="1" dirty="0"/>
              <a:t>);</a:t>
            </a:r>
          </a:p>
          <a:p>
            <a:r>
              <a:rPr lang="en-US" dirty="0"/>
              <a:t>This unique constraint specifies that the values in the </a:t>
            </a:r>
            <a:r>
              <a:rPr lang="en-US" dirty="0" err="1"/>
              <a:t>column_name</a:t>
            </a:r>
            <a:r>
              <a:rPr lang="en-US" dirty="0"/>
              <a:t> is unique across the whole table.</a:t>
            </a:r>
          </a:p>
          <a:p>
            <a:endParaRPr lang="en-US" dirty="0"/>
          </a:p>
          <a:p>
            <a:r>
              <a:rPr lang="en-US" dirty="0"/>
              <a:t>You can also use the out-of-line constraint syntax to define a unique constraint:</a:t>
            </a:r>
          </a:p>
          <a:p>
            <a:endParaRPr lang="en-US" dirty="0"/>
          </a:p>
          <a:p>
            <a:r>
              <a:rPr lang="en-US" b="1" dirty="0"/>
              <a:t>CREATE TABLE </a:t>
            </a:r>
            <a:r>
              <a:rPr lang="en-US" b="1" dirty="0" err="1"/>
              <a:t>table_name</a:t>
            </a:r>
            <a:r>
              <a:rPr lang="en-US" b="1" dirty="0"/>
              <a:t> (</a:t>
            </a:r>
          </a:p>
          <a:p>
            <a:r>
              <a:rPr lang="en-US" b="1" dirty="0"/>
              <a:t>    ...,</a:t>
            </a:r>
          </a:p>
          <a:p>
            <a:r>
              <a:rPr lang="en-US" b="1" dirty="0"/>
              <a:t>    UNIQUE(</a:t>
            </a:r>
            <a:r>
              <a:rPr lang="en-US" b="1" dirty="0" err="1"/>
              <a:t>column_name</a:t>
            </a:r>
            <a:r>
              <a:rPr lang="en-US" b="1" dirty="0"/>
              <a:t>)</a:t>
            </a:r>
          </a:p>
          <a:p>
            <a:r>
              <a:rPr lang="en-US" b="1" dirty="0"/>
              <a:t>);</a:t>
            </a:r>
          </a:p>
        </p:txBody>
      </p:sp>
      <p:sp>
        <p:nvSpPr>
          <p:cNvPr id="2" name="Footer Placeholder 1"/>
          <p:cNvSpPr>
            <a:spLocks noGrp="1"/>
          </p:cNvSpPr>
          <p:nvPr>
            <p:ph type="ftr" sz="quarter" idx="11"/>
          </p:nvPr>
        </p:nvSpPr>
        <p:spPr/>
        <p:txBody>
          <a:bodyPr/>
          <a:lstStyle/>
          <a:p>
            <a:r>
              <a:rPr lang="en-US"/>
              <a:t>9564842816</a:t>
            </a:r>
          </a:p>
        </p:txBody>
      </p:sp>
    </p:spTree>
    <p:extLst>
      <p:ext uri="{BB962C8B-B14F-4D97-AF65-F5344CB8AC3E}">
        <p14:creationId xmlns:p14="http://schemas.microsoft.com/office/powerpoint/2010/main" val="39438959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Theme1">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name="Theme1" id="{9109737F-CF8F-47DF-AF8E-E2973F42A1F6}" vid="{E0743AEC-F272-4F89-8AC2-088B6B00DD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2136</TotalTime>
  <Words>2900</Words>
  <Application>Microsoft Office PowerPoint</Application>
  <PresentationFormat>Widescreen</PresentationFormat>
  <Paragraphs>413</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Theme1</vt:lpstr>
      <vt:lpstr>Constraints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Constraints</dc:title>
  <dc:creator>suvendu</dc:creator>
  <cp:lastModifiedBy>Unknown User</cp:lastModifiedBy>
  <cp:revision>68</cp:revision>
  <dcterms:created xsi:type="dcterms:W3CDTF">2021-03-03T08:17:48Z</dcterms:created>
  <dcterms:modified xsi:type="dcterms:W3CDTF">2021-03-05T16:01:29Z</dcterms:modified>
</cp:coreProperties>
</file>